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1542" r:id="rId2"/>
    <p:sldId id="307" r:id="rId3"/>
    <p:sldId id="1543" r:id="rId4"/>
    <p:sldId id="257" r:id="rId5"/>
    <p:sldId id="258" r:id="rId6"/>
    <p:sldId id="259" r:id="rId7"/>
    <p:sldId id="1605" r:id="rId8"/>
    <p:sldId id="1606" r:id="rId9"/>
    <p:sldId id="1607" r:id="rId10"/>
    <p:sldId id="1608" r:id="rId11"/>
    <p:sldId id="1610" r:id="rId12"/>
    <p:sldId id="1544" r:id="rId13"/>
    <p:sldId id="1545" r:id="rId14"/>
    <p:sldId id="1546" r:id="rId15"/>
    <p:sldId id="1547" r:id="rId16"/>
    <p:sldId id="1612" r:id="rId17"/>
    <p:sldId id="1548" r:id="rId18"/>
    <p:sldId id="1549" r:id="rId19"/>
    <p:sldId id="1550" r:id="rId20"/>
    <p:sldId id="1551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5" r:id="rId29"/>
    <p:sldId id="1613" r:id="rId30"/>
    <p:sldId id="278" r:id="rId31"/>
    <p:sldId id="1611" r:id="rId32"/>
    <p:sldId id="281" r:id="rId33"/>
    <p:sldId id="282" r:id="rId34"/>
    <p:sldId id="285" r:id="rId35"/>
    <p:sldId id="286" r:id="rId36"/>
    <p:sldId id="1552" r:id="rId37"/>
    <p:sldId id="256" r:id="rId38"/>
    <p:sldId id="1553" r:id="rId39"/>
    <p:sldId id="1554" r:id="rId40"/>
    <p:sldId id="1555" r:id="rId41"/>
    <p:sldId id="1556" r:id="rId42"/>
    <p:sldId id="1557" r:id="rId43"/>
    <p:sldId id="1558" r:id="rId44"/>
    <p:sldId id="1561" r:id="rId45"/>
    <p:sldId id="1563" r:id="rId46"/>
    <p:sldId id="1564" r:id="rId47"/>
    <p:sldId id="1565" r:id="rId48"/>
    <p:sldId id="1566" r:id="rId49"/>
    <p:sldId id="1567" r:id="rId50"/>
    <p:sldId id="320" r:id="rId51"/>
    <p:sldId id="321" r:id="rId52"/>
    <p:sldId id="330" r:id="rId53"/>
    <p:sldId id="332" r:id="rId54"/>
    <p:sldId id="338" r:id="rId55"/>
    <p:sldId id="1568" r:id="rId56"/>
    <p:sldId id="1569" r:id="rId57"/>
    <p:sldId id="1570" r:id="rId58"/>
    <p:sldId id="1571" r:id="rId59"/>
    <p:sldId id="1572" r:id="rId60"/>
    <p:sldId id="1573" r:id="rId61"/>
    <p:sldId id="1574" r:id="rId62"/>
    <p:sldId id="1575" r:id="rId63"/>
    <p:sldId id="1576" r:id="rId64"/>
    <p:sldId id="1577" r:id="rId65"/>
    <p:sldId id="1578" r:id="rId66"/>
    <p:sldId id="1579" r:id="rId67"/>
    <p:sldId id="1580" r:id="rId68"/>
    <p:sldId id="1581" r:id="rId69"/>
    <p:sldId id="1582" r:id="rId70"/>
    <p:sldId id="1588" r:id="rId71"/>
    <p:sldId id="1583" r:id="rId72"/>
    <p:sldId id="1584" r:id="rId73"/>
    <p:sldId id="1585" r:id="rId74"/>
    <p:sldId id="1586" r:id="rId75"/>
    <p:sldId id="1587" r:id="rId76"/>
    <p:sldId id="1589" r:id="rId77"/>
    <p:sldId id="1590" r:id="rId78"/>
    <p:sldId id="1591" r:id="rId79"/>
    <p:sldId id="1592" r:id="rId80"/>
    <p:sldId id="1594" r:id="rId81"/>
    <p:sldId id="1595" r:id="rId82"/>
    <p:sldId id="1596" r:id="rId83"/>
    <p:sldId id="1597" r:id="rId84"/>
    <p:sldId id="292" r:id="rId85"/>
    <p:sldId id="1598" r:id="rId86"/>
    <p:sldId id="1599" r:id="rId87"/>
    <p:sldId id="1600" r:id="rId88"/>
    <p:sldId id="1601" r:id="rId89"/>
    <p:sldId id="1602" r:id="rId90"/>
    <p:sldId id="1603" r:id="rId91"/>
    <p:sldId id="1604" r:id="rId9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40"/>
  </p:normalViewPr>
  <p:slideViewPr>
    <p:cSldViewPr snapToGrid="0" snapToObjects="1">
      <p:cViewPr>
        <p:scale>
          <a:sx n="66" d="100"/>
          <a:sy n="66" d="100"/>
        </p:scale>
        <p:origin x="2184" y="105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112908-C9D2-4C73-8AD9-55F60AB590C1}" type="doc">
      <dgm:prSet loTypeId="urn:microsoft.com/office/officeart/2005/8/layout/chart3" loCatId="cycle" qsTypeId="urn:microsoft.com/office/officeart/2005/8/quickstyle/simple1" qsCatId="simple" csTypeId="urn:microsoft.com/office/officeart/2005/8/colors/colorful1" csCatId="colorful" phldr="1"/>
      <dgm:spPr/>
    </dgm:pt>
    <dgm:pt modelId="{FA4AFC96-D7ED-41E5-9B6A-1B9F8550DF74}">
      <dgm:prSet phldrT="[Text]"/>
      <dgm:spPr/>
      <dgm:t>
        <a:bodyPr/>
        <a:lstStyle/>
        <a:p>
          <a:r>
            <a:rPr lang="en-US" dirty="0"/>
            <a:t>Manual mode</a:t>
          </a:r>
        </a:p>
      </dgm:t>
    </dgm:pt>
    <dgm:pt modelId="{62965A16-70C2-48A1-98F9-6112F9F6B6E3}" type="parTrans" cxnId="{AD1E7FB2-D2F6-40F6-B60E-11553C060934}">
      <dgm:prSet/>
      <dgm:spPr/>
      <dgm:t>
        <a:bodyPr/>
        <a:lstStyle/>
        <a:p>
          <a:endParaRPr lang="en-US"/>
        </a:p>
      </dgm:t>
    </dgm:pt>
    <dgm:pt modelId="{A13AD648-5B4B-477D-8113-8906213F6EEA}" type="sibTrans" cxnId="{AD1E7FB2-D2F6-40F6-B60E-11553C060934}">
      <dgm:prSet/>
      <dgm:spPr/>
      <dgm:t>
        <a:bodyPr/>
        <a:lstStyle/>
        <a:p>
          <a:endParaRPr lang="en-US"/>
        </a:p>
      </dgm:t>
    </dgm:pt>
    <dgm:pt modelId="{55752A06-A9BD-48A7-8D62-AE4AFA8375CF}">
      <dgm:prSet phldrT="[Text]"/>
      <dgm:spPr/>
      <dgm:t>
        <a:bodyPr/>
        <a:lstStyle/>
        <a:p>
          <a:r>
            <a:rPr lang="en-US" dirty="0"/>
            <a:t>Semi-automated mode</a:t>
          </a:r>
        </a:p>
      </dgm:t>
    </dgm:pt>
    <dgm:pt modelId="{AC29B19C-D373-4219-92ED-051EDB63B0C7}" type="parTrans" cxnId="{0EBE449C-93E6-40DC-8D26-D177F8E86E35}">
      <dgm:prSet/>
      <dgm:spPr/>
      <dgm:t>
        <a:bodyPr/>
        <a:lstStyle/>
        <a:p>
          <a:endParaRPr lang="en-US"/>
        </a:p>
      </dgm:t>
    </dgm:pt>
    <dgm:pt modelId="{F0CAD148-4F67-4761-AFA9-DA912768EAE7}" type="sibTrans" cxnId="{0EBE449C-93E6-40DC-8D26-D177F8E86E35}">
      <dgm:prSet/>
      <dgm:spPr/>
      <dgm:t>
        <a:bodyPr/>
        <a:lstStyle/>
        <a:p>
          <a:endParaRPr lang="en-US"/>
        </a:p>
      </dgm:t>
    </dgm:pt>
    <dgm:pt modelId="{3FA50D69-AB11-4C7C-84FE-B270537EA6B6}">
      <dgm:prSet phldrT="[Text]"/>
      <dgm:spPr/>
      <dgm:t>
        <a:bodyPr/>
        <a:lstStyle/>
        <a:p>
          <a:r>
            <a:rPr lang="en-US" dirty="0"/>
            <a:t>Fully automated mode</a:t>
          </a:r>
        </a:p>
      </dgm:t>
    </dgm:pt>
    <dgm:pt modelId="{221585FE-A6F0-4FC3-B444-C7E38C2B90E9}" type="parTrans" cxnId="{3B2926FB-F5F2-4C65-90D9-21A702CA58FD}">
      <dgm:prSet/>
      <dgm:spPr/>
      <dgm:t>
        <a:bodyPr/>
        <a:lstStyle/>
        <a:p>
          <a:endParaRPr lang="en-US"/>
        </a:p>
      </dgm:t>
    </dgm:pt>
    <dgm:pt modelId="{990763D8-72C5-4104-B10D-A242F1057515}" type="sibTrans" cxnId="{3B2926FB-F5F2-4C65-90D9-21A702CA58FD}">
      <dgm:prSet/>
      <dgm:spPr/>
      <dgm:t>
        <a:bodyPr/>
        <a:lstStyle/>
        <a:p>
          <a:endParaRPr lang="en-US"/>
        </a:p>
      </dgm:t>
    </dgm:pt>
    <dgm:pt modelId="{0F42463F-BFA9-48D9-914D-7328EEFDED70}" type="pres">
      <dgm:prSet presAssocID="{CA112908-C9D2-4C73-8AD9-55F60AB590C1}" presName="compositeShape" presStyleCnt="0">
        <dgm:presLayoutVars>
          <dgm:chMax val="7"/>
          <dgm:dir/>
          <dgm:resizeHandles val="exact"/>
        </dgm:presLayoutVars>
      </dgm:prSet>
      <dgm:spPr/>
    </dgm:pt>
    <dgm:pt modelId="{5D6A7758-C08F-47D1-B302-FCF82D36281C}" type="pres">
      <dgm:prSet presAssocID="{CA112908-C9D2-4C73-8AD9-55F60AB590C1}" presName="wedge1" presStyleLbl="node1" presStyleIdx="0" presStyleCnt="3"/>
      <dgm:spPr/>
    </dgm:pt>
    <dgm:pt modelId="{05A8EAF1-F3EA-4007-9413-9C4FECF42B57}" type="pres">
      <dgm:prSet presAssocID="{CA112908-C9D2-4C73-8AD9-55F60AB590C1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FD51C90-19FC-4BBC-91B4-B66241266684}" type="pres">
      <dgm:prSet presAssocID="{CA112908-C9D2-4C73-8AD9-55F60AB590C1}" presName="wedge2" presStyleLbl="node1" presStyleIdx="1" presStyleCnt="3"/>
      <dgm:spPr/>
    </dgm:pt>
    <dgm:pt modelId="{7CF08C48-8BBD-4ECB-B49F-CFF74FFA71CE}" type="pres">
      <dgm:prSet presAssocID="{CA112908-C9D2-4C73-8AD9-55F60AB590C1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8F9DC0C1-4639-4678-9AE4-7712596BCBDF}" type="pres">
      <dgm:prSet presAssocID="{CA112908-C9D2-4C73-8AD9-55F60AB590C1}" presName="wedge3" presStyleLbl="node1" presStyleIdx="2" presStyleCnt="3"/>
      <dgm:spPr/>
    </dgm:pt>
    <dgm:pt modelId="{1C1C0CA1-F616-416D-92A4-A6F8F9C8521B}" type="pres">
      <dgm:prSet presAssocID="{CA112908-C9D2-4C73-8AD9-55F60AB590C1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0D789505-78EC-4168-9F73-4CA8E3C71F2C}" type="presOf" srcId="{FA4AFC96-D7ED-41E5-9B6A-1B9F8550DF74}" destId="{05A8EAF1-F3EA-4007-9413-9C4FECF42B57}" srcOrd="1" destOrd="0" presId="urn:microsoft.com/office/officeart/2005/8/layout/chart3"/>
    <dgm:cxn modelId="{C081A422-10AC-42D8-9645-8D895D8BED35}" type="presOf" srcId="{55752A06-A9BD-48A7-8D62-AE4AFA8375CF}" destId="{7CF08C48-8BBD-4ECB-B49F-CFF74FFA71CE}" srcOrd="1" destOrd="0" presId="urn:microsoft.com/office/officeart/2005/8/layout/chart3"/>
    <dgm:cxn modelId="{6C30D867-1D71-458F-A6F5-2D70C11AF7B0}" type="presOf" srcId="{3FA50D69-AB11-4C7C-84FE-B270537EA6B6}" destId="{1C1C0CA1-F616-416D-92A4-A6F8F9C8521B}" srcOrd="1" destOrd="0" presId="urn:microsoft.com/office/officeart/2005/8/layout/chart3"/>
    <dgm:cxn modelId="{2270274E-1C7A-428B-8A3F-20D16F9D693F}" type="presOf" srcId="{3FA50D69-AB11-4C7C-84FE-B270537EA6B6}" destId="{8F9DC0C1-4639-4678-9AE4-7712596BCBDF}" srcOrd="0" destOrd="0" presId="urn:microsoft.com/office/officeart/2005/8/layout/chart3"/>
    <dgm:cxn modelId="{69BA9772-D557-4AE9-BA02-548A98492FCA}" type="presOf" srcId="{CA112908-C9D2-4C73-8AD9-55F60AB590C1}" destId="{0F42463F-BFA9-48D9-914D-7328EEFDED70}" srcOrd="0" destOrd="0" presId="urn:microsoft.com/office/officeart/2005/8/layout/chart3"/>
    <dgm:cxn modelId="{0EBE449C-93E6-40DC-8D26-D177F8E86E35}" srcId="{CA112908-C9D2-4C73-8AD9-55F60AB590C1}" destId="{55752A06-A9BD-48A7-8D62-AE4AFA8375CF}" srcOrd="1" destOrd="0" parTransId="{AC29B19C-D373-4219-92ED-051EDB63B0C7}" sibTransId="{F0CAD148-4F67-4761-AFA9-DA912768EAE7}"/>
    <dgm:cxn modelId="{3C0585A0-1642-45E4-BD5C-32F811CC4DFA}" type="presOf" srcId="{FA4AFC96-D7ED-41E5-9B6A-1B9F8550DF74}" destId="{5D6A7758-C08F-47D1-B302-FCF82D36281C}" srcOrd="0" destOrd="0" presId="urn:microsoft.com/office/officeart/2005/8/layout/chart3"/>
    <dgm:cxn modelId="{AD1E7FB2-D2F6-40F6-B60E-11553C060934}" srcId="{CA112908-C9D2-4C73-8AD9-55F60AB590C1}" destId="{FA4AFC96-D7ED-41E5-9B6A-1B9F8550DF74}" srcOrd="0" destOrd="0" parTransId="{62965A16-70C2-48A1-98F9-6112F9F6B6E3}" sibTransId="{A13AD648-5B4B-477D-8113-8906213F6EEA}"/>
    <dgm:cxn modelId="{AE6DCFE2-4CD2-432B-A9DE-DF2391119795}" type="presOf" srcId="{55752A06-A9BD-48A7-8D62-AE4AFA8375CF}" destId="{5FD51C90-19FC-4BBC-91B4-B66241266684}" srcOrd="0" destOrd="0" presId="urn:microsoft.com/office/officeart/2005/8/layout/chart3"/>
    <dgm:cxn modelId="{3B2926FB-F5F2-4C65-90D9-21A702CA58FD}" srcId="{CA112908-C9D2-4C73-8AD9-55F60AB590C1}" destId="{3FA50D69-AB11-4C7C-84FE-B270537EA6B6}" srcOrd="2" destOrd="0" parTransId="{221585FE-A6F0-4FC3-B444-C7E38C2B90E9}" sibTransId="{990763D8-72C5-4104-B10D-A242F1057515}"/>
    <dgm:cxn modelId="{ED8148BB-4421-4827-9A79-184006613B97}" type="presParOf" srcId="{0F42463F-BFA9-48D9-914D-7328EEFDED70}" destId="{5D6A7758-C08F-47D1-B302-FCF82D36281C}" srcOrd="0" destOrd="0" presId="urn:microsoft.com/office/officeart/2005/8/layout/chart3"/>
    <dgm:cxn modelId="{1AFC5FD7-16AC-414E-9FA9-B1D9E87E0CFC}" type="presParOf" srcId="{0F42463F-BFA9-48D9-914D-7328EEFDED70}" destId="{05A8EAF1-F3EA-4007-9413-9C4FECF42B57}" srcOrd="1" destOrd="0" presId="urn:microsoft.com/office/officeart/2005/8/layout/chart3"/>
    <dgm:cxn modelId="{4DDD8E09-DEBF-4BC6-8D5A-E648E407B6E9}" type="presParOf" srcId="{0F42463F-BFA9-48D9-914D-7328EEFDED70}" destId="{5FD51C90-19FC-4BBC-91B4-B66241266684}" srcOrd="2" destOrd="0" presId="urn:microsoft.com/office/officeart/2005/8/layout/chart3"/>
    <dgm:cxn modelId="{35FC5205-2B08-4E00-8696-5C8FEDB1A6E2}" type="presParOf" srcId="{0F42463F-BFA9-48D9-914D-7328EEFDED70}" destId="{7CF08C48-8BBD-4ECB-B49F-CFF74FFA71CE}" srcOrd="3" destOrd="0" presId="urn:microsoft.com/office/officeart/2005/8/layout/chart3"/>
    <dgm:cxn modelId="{789264A7-9242-4BA3-8906-EDF22254B6A8}" type="presParOf" srcId="{0F42463F-BFA9-48D9-914D-7328EEFDED70}" destId="{8F9DC0C1-4639-4678-9AE4-7712596BCBDF}" srcOrd="4" destOrd="0" presId="urn:microsoft.com/office/officeart/2005/8/layout/chart3"/>
    <dgm:cxn modelId="{CF2F160D-5D15-4E45-8B76-C0E617044A97}" type="presParOf" srcId="{0F42463F-BFA9-48D9-914D-7328EEFDED70}" destId="{1C1C0CA1-F616-416D-92A4-A6F8F9C8521B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6A7758-C08F-47D1-B302-FCF82D36281C}">
      <dsp:nvSpPr>
        <dsp:cNvPr id="0" name=""/>
        <dsp:cNvSpPr/>
      </dsp:nvSpPr>
      <dsp:spPr>
        <a:xfrm>
          <a:off x="1905474" y="365760"/>
          <a:ext cx="4551680" cy="4551680"/>
        </a:xfrm>
        <a:prstGeom prst="pie">
          <a:avLst>
            <a:gd name="adj1" fmla="val 16200000"/>
            <a:gd name="adj2" fmla="val 18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Manual mode</a:t>
          </a:r>
        </a:p>
      </dsp:txBody>
      <dsp:txXfrm>
        <a:off x="4380179" y="1205653"/>
        <a:ext cx="1544320" cy="1517226"/>
      </dsp:txXfrm>
    </dsp:sp>
    <dsp:sp modelId="{5FD51C90-19FC-4BBC-91B4-B66241266684}">
      <dsp:nvSpPr>
        <dsp:cNvPr id="0" name=""/>
        <dsp:cNvSpPr/>
      </dsp:nvSpPr>
      <dsp:spPr>
        <a:xfrm>
          <a:off x="1670845" y="501226"/>
          <a:ext cx="4551680" cy="4551680"/>
        </a:xfrm>
        <a:prstGeom prst="pie">
          <a:avLst>
            <a:gd name="adj1" fmla="val 1800000"/>
            <a:gd name="adj2" fmla="val 90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Semi-automated mode</a:t>
          </a:r>
        </a:p>
      </dsp:txBody>
      <dsp:txXfrm>
        <a:off x="2917139" y="3373120"/>
        <a:ext cx="2059093" cy="1408853"/>
      </dsp:txXfrm>
    </dsp:sp>
    <dsp:sp modelId="{8F9DC0C1-4639-4678-9AE4-7712596BCBDF}">
      <dsp:nvSpPr>
        <dsp:cNvPr id="0" name=""/>
        <dsp:cNvSpPr/>
      </dsp:nvSpPr>
      <dsp:spPr>
        <a:xfrm>
          <a:off x="1670845" y="501226"/>
          <a:ext cx="4551680" cy="4551680"/>
        </a:xfrm>
        <a:prstGeom prst="pie">
          <a:avLst>
            <a:gd name="adj1" fmla="val 9000000"/>
            <a:gd name="adj2" fmla="val 162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Fully automated mode</a:t>
          </a:r>
        </a:p>
      </dsp:txBody>
      <dsp:txXfrm>
        <a:off x="2158525" y="1395306"/>
        <a:ext cx="1544320" cy="15172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view-image.php?image=2233&amp;picture=washing-machine" TargetMode="External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0F94954-5DB2-8E8E-0496-6A27313953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903" y="1609148"/>
            <a:ext cx="10252439" cy="1131992"/>
          </a:xfrm>
        </p:spPr>
        <p:txBody>
          <a:bodyPr>
            <a:noAutofit/>
          </a:bodyPr>
          <a:lstStyle/>
          <a:p>
            <a:pPr algn="ctr"/>
            <a:r>
              <a:rPr lang="en-US" sz="3300" b="1" dirty="0">
                <a:solidFill>
                  <a:schemeClr val="tx1"/>
                </a:solidFill>
                <a:latin typeface="Arial,Bold"/>
              </a:rPr>
              <a:t>Module 7</a:t>
            </a:r>
          </a:p>
          <a:p>
            <a:pPr lvl="0" algn="ctr"/>
            <a:r>
              <a:rPr lang="en-IN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Century Gothic" panose="020B0502020202020204" pitchFamily="34" charset="0"/>
                <a:cs typeface="Narkisim" pitchFamily="34" charset="-79"/>
              </a:rPr>
              <a:t>Applications of</a:t>
            </a:r>
          </a:p>
          <a:p>
            <a:pPr lvl="0" algn="ctr"/>
            <a:r>
              <a:rPr lang="en-IN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Century Gothic" panose="020B0502020202020204" pitchFamily="34" charset="0"/>
                <a:cs typeface="Narkisim" pitchFamily="34" charset="-79"/>
              </a:rPr>
              <a:t>Embedded Systems</a:t>
            </a:r>
            <a:endParaRPr lang="en-US" sz="6000" dirty="0">
              <a:solidFill>
                <a:schemeClr val="tx1"/>
              </a:solidFill>
            </a:endParaRPr>
          </a:p>
        </p:txBody>
      </p:sp>
      <p:pic>
        <p:nvPicPr>
          <p:cNvPr id="1026" name="Picture 2" descr="page2image24184864">
            <a:extLst>
              <a:ext uri="{FF2B5EF4-FFF2-40B4-BE49-F238E27FC236}">
                <a16:creationId xmlns:a16="http://schemas.microsoft.com/office/drawing/2014/main" id="{F3CBA853-045F-F6E1-3FAD-126C1F7A4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273" y="1036375"/>
            <a:ext cx="24860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page2image24185072">
            <a:extLst>
              <a:ext uri="{FF2B5EF4-FFF2-40B4-BE49-F238E27FC236}">
                <a16:creationId xmlns:a16="http://schemas.microsoft.com/office/drawing/2014/main" id="{F14E7883-8501-354F-FE9F-C19E7C3F1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123" y="1036375"/>
            <a:ext cx="24860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page2image24184864">
            <a:extLst>
              <a:ext uri="{FF2B5EF4-FFF2-40B4-BE49-F238E27FC236}">
                <a16:creationId xmlns:a16="http://schemas.microsoft.com/office/drawing/2014/main" id="{9F79F85B-B713-8E7A-40AF-DD4EBD7CC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986" y="-102394"/>
            <a:ext cx="24860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age2image24185072">
            <a:extLst>
              <a:ext uri="{FF2B5EF4-FFF2-40B4-BE49-F238E27FC236}">
                <a16:creationId xmlns:a16="http://schemas.microsoft.com/office/drawing/2014/main" id="{65275617-EC66-4090-5686-8A40DB949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836" y="-102394"/>
            <a:ext cx="24860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0457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0C73AB-7BDA-4D69-ED7E-3C69B5D043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74D583-0165-E19E-4FC9-22EBD5AEA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57D803-AB69-1A68-8FCC-AC3C2C217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5357631"/>
          </a:xfrm>
        </p:spPr>
        <p:txBody>
          <a:bodyPr numCol="1">
            <a:normAutofit/>
          </a:bodyPr>
          <a:lstStyle/>
          <a:p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Wireless Communication:</a:t>
            </a:r>
          </a:p>
          <a:p>
            <a:pPr lvl="1"/>
            <a:r>
              <a:rPr lang="en-US" sz="2400" dirty="0"/>
              <a:t>Wi-Fi, Bluetooth, and cellular networks for remote monitoring and control.</a:t>
            </a:r>
          </a:p>
          <a:p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Wired Communication: </a:t>
            </a:r>
          </a:p>
          <a:p>
            <a:pPr lvl="1"/>
            <a:r>
              <a:rPr lang="en-US" sz="2400" dirty="0"/>
              <a:t>Ethernet and RS-485 for reliable data transmission.</a:t>
            </a:r>
          </a:p>
          <a:p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IoT Connectivity: </a:t>
            </a:r>
          </a:p>
          <a:p>
            <a:pPr lvl="1"/>
            <a:r>
              <a:rPr lang="en-US" sz="2400" dirty="0"/>
              <a:t>Connect devices to the internet for real-time data analysis and remote management.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06813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EE28EC-0F39-996D-5C59-B720E6EE94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864EF4B-1DBA-049D-E6CC-664A33161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CFF738-DE93-82ED-96DE-2B0F616E8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5357631"/>
          </a:xfrm>
        </p:spPr>
        <p:txBody>
          <a:bodyPr numCol="1">
            <a:normAutofit/>
          </a:bodyPr>
          <a:lstStyle/>
          <a:p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Power Constraints: </a:t>
            </a:r>
          </a:p>
          <a:p>
            <a:pPr lvl="1"/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Limited battery </a:t>
            </a:r>
            <a:r>
              <a:rPr lang="en-US" sz="2400" dirty="0"/>
              <a:t>life in remote areas.</a:t>
            </a:r>
          </a:p>
          <a:p>
            <a:pPr lvl="1"/>
            <a:r>
              <a:rPr lang="en-US" sz="2400" dirty="0"/>
              <a:t>Sol: A solar-powered sensor node.</a:t>
            </a:r>
          </a:p>
          <a:p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Environmental Factors:</a:t>
            </a:r>
          </a:p>
          <a:p>
            <a:pPr lvl="1"/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Harsh conditions </a:t>
            </a:r>
            <a:r>
              <a:rPr lang="en-US" sz="2400" dirty="0"/>
              <a:t>can affect sensor and actuator performance.</a:t>
            </a:r>
          </a:p>
          <a:p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Data Security:</a:t>
            </a:r>
          </a:p>
          <a:p>
            <a:pPr lvl="1"/>
            <a:r>
              <a:rPr lang="en-US" sz="2400" dirty="0"/>
              <a:t>Protect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sensitive data </a:t>
            </a:r>
            <a:r>
              <a:rPr lang="en-US" sz="2400" dirty="0"/>
              <a:t>from unauthorized access.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60451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6E2DA2-30F1-9786-C55B-66BFECAFA7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83741" y="3136418"/>
            <a:ext cx="7824518" cy="585164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tx2">
                    <a:lumMod val="75000"/>
                  </a:schemeClr>
                </a:solidFill>
                <a:latin typeface="ArialMT"/>
              </a:rPr>
              <a:t>Automotive Electronics</a:t>
            </a:r>
            <a:endParaRPr lang="en-US" sz="48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411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54E1A6-3D5B-EB99-4516-442FBA0DA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7F455F-2DD8-21E8-BEC4-F597C7C4A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2400" dirty="0"/>
              <a:t>CAN (Controller Area Network)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2400" dirty="0"/>
              <a:t>Airbag System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2400" dirty="0"/>
              <a:t>Electronic Data Recorders (EDR)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2400" dirty="0"/>
              <a:t>Anti-lock Braking System (ABS)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2400" dirty="0"/>
              <a:t>Traction Control System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2400" dirty="0"/>
              <a:t>Vehicle Stability Control (VSC)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2400" dirty="0"/>
              <a:t>Cruise Control System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2400" dirty="0"/>
              <a:t>Advanced Driver Assistance Systems (ADAS)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2400" dirty="0"/>
              <a:t>Drive-by-Wire Systems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mbedded systems in cars include ABS, Cruise Control, Tyre Pressure Monitors, Climate Control System, Blind-Spot Monitoring System to name just a few. ">
            <a:extLst>
              <a:ext uri="{FF2B5EF4-FFF2-40B4-BE49-F238E27FC236}">
                <a16:creationId xmlns:a16="http://schemas.microsoft.com/office/drawing/2014/main" id="{92C46038-5A64-75E7-F311-9DF4FD241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4577"/>
            <a:ext cx="11713028" cy="6588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D361CF3-B90F-4715-30F9-DB5C94C30299}"/>
              </a:ext>
            </a:extLst>
          </p:cNvPr>
          <p:cNvSpPr/>
          <p:nvPr/>
        </p:nvSpPr>
        <p:spPr>
          <a:xfrm>
            <a:off x="365760" y="5312229"/>
            <a:ext cx="2151017" cy="966651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4F9E4C-E36A-6776-0FEE-F818FAE81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Area Network (CAN)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7179D7-E1F3-669A-0668-1C34DBF6F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Definition</a:t>
            </a:r>
            <a:r>
              <a:rPr lang="en-US" sz="2800" dirty="0"/>
              <a:t>: Controller Area Network, a robust vehicle bus standard.</a:t>
            </a:r>
          </a:p>
          <a:p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Role</a:t>
            </a:r>
            <a:r>
              <a:rPr lang="en-US" sz="2800" dirty="0"/>
              <a:t>: Allows microcontrollers and devices to communicate without a host computer.</a:t>
            </a:r>
          </a:p>
          <a:p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Applications</a:t>
            </a:r>
            <a:r>
              <a:rPr lang="en-US" sz="2800" dirty="0"/>
              <a:t>: Used in engine management, ABS, airbags, and other real-time critical functions.</a:t>
            </a:r>
          </a:p>
          <a:p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Benefits</a:t>
            </a:r>
            <a:r>
              <a:rPr lang="en-US" sz="2800" dirty="0"/>
              <a:t>: Reduces wiring, enables faster data exchange, and improves system robustness.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B53BE2-88DB-AB6A-45A7-23315C28B3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73D24AD-7614-AB26-F309-3F7233C04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Area Network (CAN)</a:t>
            </a:r>
          </a:p>
        </p:txBody>
      </p:sp>
      <p:pic>
        <p:nvPicPr>
          <p:cNvPr id="4098" name="Picture 2" descr="Classical CAN FD XL Variants canbus">
            <a:extLst>
              <a:ext uri="{FF2B5EF4-FFF2-40B4-BE49-F238E27FC236}">
                <a16:creationId xmlns:a16="http://schemas.microsoft.com/office/drawing/2014/main" id="{69EE00E5-E457-1824-A258-E1E37A8E7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417638"/>
            <a:ext cx="116205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437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9953F2-8F29-F71F-D0BE-123FE22AB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74" y="1413539"/>
            <a:ext cx="5214867" cy="20154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87BB21-D093-DB82-AB88-6AF8D2CC4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374" y="3823349"/>
            <a:ext cx="5970914" cy="2319544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A98E8EB3-283A-437D-6B5B-DE140D2BABAB}"/>
              </a:ext>
            </a:extLst>
          </p:cNvPr>
          <p:cNvSpPr txBox="1">
            <a:spLocks/>
          </p:cNvSpPr>
          <p:nvPr/>
        </p:nvSpPr>
        <p:spPr>
          <a:xfrm>
            <a:off x="609600" y="270539"/>
            <a:ext cx="109728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Controller Area Network (CAN)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E6F3AD-8430-1825-AB2F-3248BE795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5644" y="1985554"/>
            <a:ext cx="4354447" cy="386326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372E14-0FE3-643E-AACB-03444C005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Airbag System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2D115-AFFA-F0AE-F466-E44D7BF8D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5573486" cy="4861559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System Description: </a:t>
            </a:r>
          </a:p>
          <a:p>
            <a:pPr lvl="1"/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Sensors detect collisions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trigger airbag deployment.</a:t>
            </a:r>
          </a:p>
          <a:p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Embedded Function: </a:t>
            </a:r>
          </a:p>
          <a:p>
            <a:pPr lvl="1"/>
            <a:r>
              <a:rPr lang="en-US" sz="2400" dirty="0"/>
              <a:t>Microcontrollers analyze impact data and activate airbags within milliseconds.</a:t>
            </a:r>
          </a:p>
          <a:p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Importance: </a:t>
            </a:r>
          </a:p>
          <a:p>
            <a:pPr lvl="1"/>
            <a:r>
              <a:rPr lang="en-US" sz="2400" dirty="0"/>
              <a:t>Prevents serious injuries, one of the primary safety features in modern vehicles.</a:t>
            </a:r>
          </a:p>
        </p:txBody>
      </p:sp>
      <p:pic>
        <p:nvPicPr>
          <p:cNvPr id="6146" name="Picture 2" descr="Clemson Vehicular Electronics Laboratory: Airbag Inflators">
            <a:extLst>
              <a:ext uri="{FF2B5EF4-FFF2-40B4-BE49-F238E27FC236}">
                <a16:creationId xmlns:a16="http://schemas.microsoft.com/office/drawing/2014/main" id="{4ADF263F-CF13-9C54-335C-D73825C9B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549" y="3801290"/>
            <a:ext cx="5573486" cy="287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Reasons For The Failure Of The Airbag System Of Cars - Amar Ujala ...">
            <a:extLst>
              <a:ext uri="{FF2B5EF4-FFF2-40B4-BE49-F238E27FC236}">
                <a16:creationId xmlns:a16="http://schemas.microsoft.com/office/drawing/2014/main" id="{92E63768-B5ED-EBED-347A-7BCC2316D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5143" y="1026251"/>
            <a:ext cx="3943350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32BC275-30CA-18C6-AABD-8A74614CE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Electronic Data Recorders (EDRs)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28D799-DDD6-BECB-50B8-8B90AE208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Definition</a:t>
            </a:r>
            <a:r>
              <a:rPr lang="en-US" dirty="0"/>
              <a:t>: EDRs are often called “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black boxes</a:t>
            </a:r>
            <a:r>
              <a:rPr lang="en-US" dirty="0"/>
              <a:t>” for cars.</a:t>
            </a: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Function</a:t>
            </a:r>
            <a:r>
              <a:rPr lang="en-US" dirty="0"/>
              <a:t>: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Records critical data </a:t>
            </a:r>
            <a:r>
              <a:rPr lang="en-US" dirty="0"/>
              <a:t>before and during crashes (e.g., speed, braking, seatbelt use).</a:t>
            </a: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Usage</a:t>
            </a:r>
            <a:r>
              <a:rPr lang="en-US" dirty="0"/>
              <a:t>: Assists in crash analysis, insurance, and safety research.</a:t>
            </a: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Embedded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Role</a:t>
            </a:r>
            <a:r>
              <a:rPr lang="en-US" dirty="0"/>
              <a:t>: Constantly monitors and logs data without affecting vehicle performance.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6E2DA2-30F1-9786-C55B-66BFECAFA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001566"/>
            <a:ext cx="10363200" cy="1362075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rgbClr val="002060"/>
                </a:solidFill>
              </a:rPr>
              <a:t>Topics in Module 7</a:t>
            </a:r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CE574D4B-2874-F4E5-A9A4-3BFBA55E8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5364572"/>
            <a:ext cx="10363200" cy="1500187"/>
          </a:xfrm>
        </p:spPr>
        <p:txBody>
          <a:bodyPr>
            <a:noAutofit/>
          </a:bodyPr>
          <a:lstStyle/>
          <a:p>
            <a:pPr algn="just"/>
            <a:r>
              <a:rPr lang="en-US" sz="2800" dirty="0">
                <a:solidFill>
                  <a:schemeClr val="tx1"/>
                </a:solidFill>
                <a:latin typeface="ArialMT"/>
              </a:rPr>
              <a:t>Introduction to embedded system applications using case studies – Role in Agriculture sector, Automotive electronics, Consumer Electronics, Industrial controls, Medical Electronics.</a:t>
            </a:r>
          </a:p>
          <a:p>
            <a:pPr algn="just"/>
            <a:br>
              <a:rPr lang="en-US" sz="2800" dirty="0">
                <a:latin typeface="ArialMT"/>
              </a:rPr>
            </a:br>
            <a:endParaRPr lang="en-US" sz="2800" dirty="0"/>
          </a:p>
          <a:p>
            <a:pPr algn="just"/>
            <a:br>
              <a:rPr lang="en-US" sz="2800" dirty="0">
                <a:solidFill>
                  <a:schemeClr val="tx2">
                    <a:lumMod val="50000"/>
                  </a:schemeClr>
                </a:solidFill>
                <a:latin typeface="ArialMT"/>
              </a:rPr>
            </a:br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endParaRPr lang="en-US" sz="2800" dirty="0">
              <a:solidFill>
                <a:schemeClr val="tx2">
                  <a:lumMod val="50000"/>
                </a:schemeClr>
              </a:solidFill>
              <a:latin typeface="ArialMT"/>
            </a:endParaRPr>
          </a:p>
        </p:txBody>
      </p:sp>
    </p:spTree>
    <p:extLst>
      <p:ext uri="{BB962C8B-B14F-4D97-AF65-F5344CB8AC3E}">
        <p14:creationId xmlns:p14="http://schemas.microsoft.com/office/powerpoint/2010/main" val="28179893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EDR Explained - Event Data Recorder Crash Data – crashdatagroup">
            <a:extLst>
              <a:ext uri="{FF2B5EF4-FFF2-40B4-BE49-F238E27FC236}">
                <a16:creationId xmlns:a16="http://schemas.microsoft.com/office/drawing/2014/main" id="{ED3DA783-CBAC-D9F1-9DCF-8019E8737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012" y="1195387"/>
            <a:ext cx="6657975" cy="446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2-embedded-system-in-automobiles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14078D0-34C0-219C-93EE-3A8A4F49C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Anti-lock Braking System (ABS)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50D6B-79EF-E555-E63A-BF31EA4D1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System Description: </a:t>
            </a:r>
          </a:p>
          <a:p>
            <a:pPr lvl="1"/>
            <a:r>
              <a:rPr lang="en-US" dirty="0"/>
              <a:t>Prevents wheels from locking up during braking.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Embedded Role: </a:t>
            </a:r>
          </a:p>
          <a:p>
            <a:pPr lvl="1"/>
            <a:r>
              <a:rPr lang="en-US" dirty="0"/>
              <a:t>Monitors wheel speed sensors, adjusts braking pressure to maintain traction.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Benefits: </a:t>
            </a:r>
          </a:p>
          <a:p>
            <a:pPr lvl="1"/>
            <a:r>
              <a:rPr lang="en-US" dirty="0"/>
              <a:t>Improves vehicle control during emergency braking, enhances safety on slippery roads.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1BE740E-7AF7-0511-4FAF-B9B5FF292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438" y="1027734"/>
            <a:ext cx="9353123" cy="480253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002707-30F4-5E20-1D34-2C3CBEE17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of Working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FC1186-9A82-B3E5-80A7-78713CC30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818016"/>
          </a:xfrm>
        </p:spPr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Wheel speed sensors </a:t>
            </a:r>
            <a:r>
              <a:rPr lang="en-US" dirty="0"/>
              <a:t>detect whether a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wheel is showing </a:t>
            </a:r>
            <a:r>
              <a:rPr lang="en-US" dirty="0"/>
              <a:t>a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tendency to lock up</a:t>
            </a:r>
            <a:r>
              <a:rPr lang="en-US" dirty="0"/>
              <a:t>.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</a:rPr>
              <a:t>In case of a lock-up tendency</a:t>
            </a:r>
            <a:r>
              <a:rPr lang="en-US" dirty="0"/>
              <a:t>, the 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ECU reduces</a:t>
            </a:r>
            <a:r>
              <a:rPr lang="en-US" dirty="0"/>
              <a:t> the 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braking</a:t>
            </a:r>
            <a:r>
              <a:rPr lang="en-US" dirty="0"/>
              <a:t> 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pressure</a:t>
            </a:r>
            <a:r>
              <a:rPr lang="en-US" dirty="0"/>
              <a:t> 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individually</a:t>
            </a:r>
            <a:r>
              <a:rPr lang="en-US" dirty="0"/>
              <a:t> at the wheel concerned.</a:t>
            </a:r>
          </a:p>
          <a:p>
            <a:r>
              <a:rPr lang="en-US" dirty="0"/>
              <a:t>High-speed correction of braking pressure up to shortly before the lock-up threshold.</a:t>
            </a:r>
          </a:p>
          <a:p>
            <a:r>
              <a:rPr lang="en-US" dirty="0"/>
              <a:t>Brake-fluid return together with the closed-loop brake circuits make this safe and cost effective system.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BDBA0E0-78EC-890F-4E91-DE757C857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835" y="980733"/>
            <a:ext cx="9164329" cy="489653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CC6BB89-E985-AB2C-132C-F58E3ED14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480" y="3921217"/>
            <a:ext cx="5138057" cy="293678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E386788-E605-6D3E-06A0-6ADEB49BB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Traction Control System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E6DA35-3F3B-3365-B4D4-2DBF199E7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Function</a:t>
            </a:r>
            <a:r>
              <a:rPr lang="en-US" dirty="0"/>
              <a:t>: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Prevents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wheels</a:t>
            </a:r>
            <a:r>
              <a:rPr lang="en-US" dirty="0"/>
              <a:t> from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spinning</a:t>
            </a:r>
            <a:r>
              <a:rPr lang="en-US" dirty="0"/>
              <a:t> when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accelerating</a:t>
            </a:r>
            <a:r>
              <a:rPr lang="en-US" dirty="0"/>
              <a:t>, especially on slippery surfaces.</a:t>
            </a: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Embedded Function</a:t>
            </a:r>
            <a:r>
              <a:rPr lang="en-US" dirty="0"/>
              <a:t>: Monitors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wheel speeds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reduces engine power </a:t>
            </a:r>
            <a:r>
              <a:rPr lang="en-US" dirty="0"/>
              <a:t>or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applies brakes </a:t>
            </a:r>
            <a:r>
              <a:rPr lang="en-US" dirty="0"/>
              <a:t>to control wheel spin.</a:t>
            </a: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Safety Aspect</a:t>
            </a:r>
            <a:r>
              <a:rPr lang="en-US" dirty="0"/>
              <a:t>: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Improves handling and stability</a:t>
            </a:r>
            <a:r>
              <a:rPr lang="en-US" dirty="0"/>
              <a:t>, especially in adverse weather conditions.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CC74A28-0E94-F530-3531-0A6460587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Vehicle Stability Control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70988D-340C-9320-96D7-EFD5CE511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System Description</a:t>
            </a:r>
            <a:r>
              <a:rPr lang="en-US" dirty="0"/>
              <a:t>: Assists drivers in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maintaining control </a:t>
            </a:r>
            <a:r>
              <a:rPr lang="en-US" dirty="0"/>
              <a:t>during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extreme maneuvers</a:t>
            </a:r>
            <a:r>
              <a:rPr lang="en-US" dirty="0"/>
              <a:t>.</a:t>
            </a: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Embedded Function</a:t>
            </a:r>
            <a:r>
              <a:rPr lang="en-US" dirty="0"/>
              <a:t>: Uses sensors to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detect loss of control</a:t>
            </a:r>
            <a:r>
              <a:rPr lang="en-US" dirty="0"/>
              <a:t> and applies brakes or reduces engine power.</a:t>
            </a: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Benefit</a:t>
            </a:r>
            <a:r>
              <a:rPr lang="en-US" dirty="0"/>
              <a:t>: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Reduces the risk of rollover or spinouts</a:t>
            </a:r>
            <a:r>
              <a:rPr lang="en-US" dirty="0"/>
              <a:t>, improving overall vehicle safety.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60851057-77B1-B305-134B-3B2F963CF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403" y="4284616"/>
            <a:ext cx="3661136" cy="301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B75FA4-6F49-5AD6-EB66-56C454D0B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Cruise Control System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0A04F5-2B4D-0795-EA34-CE80AB1E9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b="1" dirty="0">
                <a:solidFill>
                  <a:schemeClr val="accent4">
                    <a:lumMod val="75000"/>
                  </a:schemeClr>
                </a:solidFill>
              </a:rPr>
              <a:t>Cooperative Adaptive Cruise Control with Collision Warning</a:t>
            </a:r>
          </a:p>
          <a:p>
            <a:r>
              <a:rPr lang="en-US" sz="2600" b="1" dirty="0">
                <a:solidFill>
                  <a:schemeClr val="accent6">
                    <a:lumMod val="75000"/>
                  </a:schemeClr>
                </a:solidFill>
              </a:rPr>
              <a:t>CACC : </a:t>
            </a:r>
            <a:r>
              <a:rPr lang="en-US" sz="2600" dirty="0"/>
              <a:t>Cruise at a given speed when the road is clear (cruise control) otherwise follow the car in front, using Radar (adaptive) and/or communications (cooperative).</a:t>
            </a:r>
          </a:p>
          <a:p>
            <a:r>
              <a:rPr lang="en-US" sz="2600" b="1" dirty="0">
                <a:solidFill>
                  <a:schemeClr val="accent6">
                    <a:lumMod val="75000"/>
                  </a:schemeClr>
                </a:solidFill>
              </a:rPr>
              <a:t>CW: </a:t>
            </a:r>
            <a:r>
              <a:rPr lang="en-US" sz="2600" dirty="0"/>
              <a:t>Warn the driver when an object is being approached </a:t>
            </a:r>
            <a:r>
              <a:rPr lang="en-US" sz="2600" dirty="0" err="1"/>
              <a:t>oto</a:t>
            </a:r>
            <a:r>
              <a:rPr lang="en-US" sz="2600" dirty="0"/>
              <a:t> fast or it is too close.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C52BA267-217E-ED5E-3EDC-815C598E5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687" y="4480242"/>
            <a:ext cx="6524625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272F6C-6A66-8671-9AD0-4D5F9B17BE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CC5BAD9-16AC-C197-40C0-A9B4C4775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Cruise Control System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372DC9-CA32-EF4F-C101-E0E344BD2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System Description</a:t>
            </a:r>
            <a:r>
              <a:rPr lang="en-US" sz="2800" dirty="0"/>
              <a:t>: Maintains a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steady speed </a:t>
            </a:r>
            <a:r>
              <a:rPr lang="en-US" sz="2800" dirty="0"/>
              <a:t>set by the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driver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without the need to press the accelerator</a:t>
            </a:r>
            <a:r>
              <a:rPr lang="en-US" sz="2800" dirty="0"/>
              <a:t>.</a:t>
            </a:r>
          </a:p>
          <a:p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Embedded Function</a:t>
            </a:r>
            <a:r>
              <a:rPr lang="en-US" sz="2800" dirty="0"/>
              <a:t>: Sensors monitor speed, adjust throttle position to maintain desired speed.</a:t>
            </a:r>
          </a:p>
          <a:p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Adaptive Cruise Control</a:t>
            </a:r>
            <a:r>
              <a:rPr lang="en-US" sz="2800" dirty="0"/>
              <a:t>: Advanced system that can adjust speed based on traffic conditions.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9BD73A8C-019A-96E2-ED80-7B94041C9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687" y="4480242"/>
            <a:ext cx="6524625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7530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6E2DA2-30F1-9786-C55B-66BFECAFA7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88282" y="2852896"/>
            <a:ext cx="5415435" cy="5851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800" b="1" dirty="0">
                <a:solidFill>
                  <a:srgbClr val="002060"/>
                </a:solidFill>
              </a:rPr>
              <a:t>Agriculture Sector</a:t>
            </a:r>
          </a:p>
        </p:txBody>
      </p:sp>
    </p:spTree>
    <p:extLst>
      <p:ext uri="{BB962C8B-B14F-4D97-AF65-F5344CB8AC3E}">
        <p14:creationId xmlns:p14="http://schemas.microsoft.com/office/powerpoint/2010/main" val="42384388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3-embedded-system-in-automobiles-2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DA072-4300-4126-70DC-22F966C76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B3174-B5E7-24CF-6CBE-CE74D293A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Overview: </a:t>
            </a:r>
            <a:r>
              <a:rPr lang="en-US" dirty="0"/>
              <a:t>Collection of systems designed to assist drivers, including lane-keeping, collision avoidance, and parking assistance.</a:t>
            </a: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Embedded Role: </a:t>
            </a:r>
            <a:r>
              <a:rPr lang="en-US" dirty="0"/>
              <a:t>Uses multiple sensors (cameras, radar, LIDAR) and real-time data processing.</a:t>
            </a: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Examples: </a:t>
            </a:r>
            <a:r>
              <a:rPr lang="en-US" dirty="0"/>
              <a:t>Lane Departure Warning, Automatic Emergency Braking, Blind Spot Detection.</a:t>
            </a: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Future Potential: </a:t>
            </a:r>
            <a:r>
              <a:rPr lang="en-US" dirty="0"/>
              <a:t>Steps toward autonomous driving and enhanced driver safety.</a:t>
            </a:r>
          </a:p>
        </p:txBody>
      </p:sp>
    </p:spTree>
    <p:extLst>
      <p:ext uri="{BB962C8B-B14F-4D97-AF65-F5344CB8AC3E}">
        <p14:creationId xmlns:p14="http://schemas.microsoft.com/office/powerpoint/2010/main" val="25697787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>
            <a:extLst>
              <a:ext uri="{FF2B5EF4-FFF2-40B4-BE49-F238E27FC236}">
                <a16:creationId xmlns:a16="http://schemas.microsoft.com/office/drawing/2014/main" id="{4C2D9B0D-01A7-101E-137A-EA143544F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" y="561975"/>
            <a:ext cx="10267950" cy="573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B0D3EC5-7B3B-B6CE-1AAD-D0E1A2530B19}"/>
              </a:ext>
            </a:extLst>
          </p:cNvPr>
          <p:cNvSpPr/>
          <p:nvPr/>
        </p:nvSpPr>
        <p:spPr>
          <a:xfrm>
            <a:off x="9274629" y="679269"/>
            <a:ext cx="2116182" cy="8011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766725F-2C37-4AF7-9757-8DFB9E4A7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 by Wire Systems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3192E3-B373-304B-E7BE-606C70670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Definition</a:t>
            </a:r>
            <a:r>
              <a:rPr lang="en-US" dirty="0"/>
              <a:t>: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Replaces mechanical control systems </a:t>
            </a:r>
            <a:r>
              <a:rPr lang="en-US" dirty="0"/>
              <a:t>(e.g., steering, braking) with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electronic controls</a:t>
            </a:r>
            <a:r>
              <a:rPr lang="en-US" dirty="0"/>
              <a:t>.</a:t>
            </a: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Embedded Function</a:t>
            </a:r>
            <a:r>
              <a:rPr lang="en-US" dirty="0"/>
              <a:t>: Sensors and actuators manage inputs like acceleration, braking, and steering.</a:t>
            </a: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Advantages</a:t>
            </a:r>
            <a:r>
              <a:rPr lang="en-US" dirty="0"/>
              <a:t>: Reduces weight, improves response, and enables more precise control.</a:t>
            </a: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Applications</a:t>
            </a:r>
            <a:r>
              <a:rPr lang="en-US" dirty="0"/>
              <a:t>: Used in electric vehicles, facilitates autonomous driving technologies.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A8E70B46-10FF-C155-13D1-D9C509E60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648" y="2074682"/>
            <a:ext cx="8048235" cy="314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31DFAED-455E-B66F-1604-787B1BF5C275}"/>
              </a:ext>
            </a:extLst>
          </p:cNvPr>
          <p:cNvSpPr txBox="1">
            <a:spLocks/>
          </p:cNvSpPr>
          <p:nvPr/>
        </p:nvSpPr>
        <p:spPr>
          <a:xfrm>
            <a:off x="370833" y="1063713"/>
            <a:ext cx="109728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Throttle by Wire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>
            <a:extLst>
              <a:ext uri="{FF2B5EF4-FFF2-40B4-BE49-F238E27FC236}">
                <a16:creationId xmlns:a16="http://schemas.microsoft.com/office/drawing/2014/main" id="{76E2EA43-7B45-54E5-E64E-79FA97F98B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" r="2458" b="4782"/>
          <a:stretch/>
        </p:blipFill>
        <p:spPr bwMode="auto">
          <a:xfrm>
            <a:off x="2742822" y="1972978"/>
            <a:ext cx="6228822" cy="3447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AA2EA13-81D0-FFA6-971A-93330D0BC747}"/>
              </a:ext>
            </a:extLst>
          </p:cNvPr>
          <p:cNvSpPr txBox="1">
            <a:spLocks/>
          </p:cNvSpPr>
          <p:nvPr/>
        </p:nvSpPr>
        <p:spPr>
          <a:xfrm>
            <a:off x="370833" y="1063713"/>
            <a:ext cx="109728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Brake by Wire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6E2DA2-30F1-9786-C55B-66BFECAFA7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5768" y="2666855"/>
            <a:ext cx="6940464" cy="585164"/>
          </a:xfrm>
        </p:spPr>
        <p:txBody>
          <a:bodyPr>
            <a:noAutofit/>
          </a:bodyPr>
          <a:lstStyle/>
          <a:p>
            <a:r>
              <a:rPr lang="en-US" sz="4800" b="1" dirty="0">
                <a:latin typeface="ArialMT"/>
              </a:rPr>
              <a:t>Consumer Electronics</a:t>
            </a:r>
            <a:endParaRPr lang="en-US" sz="4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6533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C9494C2-A694-0BF5-6DE8-C92D8F0584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963988" y="3093720"/>
            <a:ext cx="3627120" cy="362712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24810D5-F47D-06D1-0105-CC037B75FB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Embedded Systems in Washing Machines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C0CCBA-C214-92E9-1C8C-47A61E4DB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7A3FCA4-7FCF-85D1-2186-28E6A6D7AF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5877012"/>
              </p:ext>
            </p:extLst>
          </p:nvPr>
        </p:nvGraphicFramePr>
        <p:xfrm>
          <a:off x="2032000" y="14393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321066-8361-52C9-24B7-4560D7019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Fully Automated Mode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4F9A81-0FBD-9045-8003-1C065742C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Senses the requirement of water, water temperature, detergent, load, wash cycle time and perform operations.</a:t>
            </a:r>
          </a:p>
          <a:p>
            <a:r>
              <a:rPr lang="en-US" dirty="0"/>
              <a:t>Instantaneously senses cloth quality</a:t>
            </a:r>
          </a:p>
          <a:p>
            <a:r>
              <a:rPr lang="en-US" dirty="0"/>
              <a:t>After the completion of work it should notify the user about the completion of the work.</a:t>
            </a:r>
          </a:p>
          <a:p>
            <a:r>
              <a:rPr lang="en-US" dirty="0"/>
              <a:t>Once the system is started it performs the task </a:t>
            </a:r>
            <a:r>
              <a:rPr lang="en-US" dirty="0" err="1"/>
              <a:t>independenly</a:t>
            </a:r>
            <a:r>
              <a:rPr lang="en-US" dirty="0"/>
              <a:t> without any user interference.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D5B792-4E43-D0DD-1171-CD57708F4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50DDC2-07EC-7460-04CE-F0F9D9E85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/>
              <a:t>Introduction</a:t>
            </a:r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/>
              <a:t>Key Components</a:t>
            </a:r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/>
              <a:t>Benefits</a:t>
            </a:r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/>
              <a:t>Sensor applications</a:t>
            </a:r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/>
              <a:t>Actuator application</a:t>
            </a:r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/>
              <a:t>Communication</a:t>
            </a:r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/>
              <a:t>Challenges</a:t>
            </a:r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/>
              <a:t>Solutions</a:t>
            </a:r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/>
              <a:t>Future trends </a:t>
            </a:r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/>
              <a:t>Conclusions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F536B4F-2CEC-2EFF-9E23-AD019BC26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 Automatic Mode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9CAEA1-351B-2A77-47A7-6F846A87E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the predefined mode is started the system perform its job.</a:t>
            </a:r>
          </a:p>
          <a:p>
            <a:r>
              <a:rPr lang="en-US" dirty="0"/>
              <a:t>Washing conditions are predefined</a:t>
            </a:r>
          </a:p>
          <a:p>
            <a:r>
              <a:rPr lang="en-US" dirty="0"/>
              <a:t>After completion it inform the user about the completion of work.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3B6817-C3E2-DDC2-15F2-D61987C48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Mode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8A7D72-9A21-A5CB-A161-F42E809E6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specify which operation, they want to do, provide related information of the control system</a:t>
            </a:r>
          </a:p>
          <a:p>
            <a:pPr lvl="1"/>
            <a:r>
              <a:rPr lang="en-US" dirty="0"/>
              <a:t>Example: Only wash mode, or only dry mode.</a:t>
            </a:r>
          </a:p>
          <a:p>
            <a:r>
              <a:rPr lang="en-US" dirty="0"/>
              <a:t>User defines the wash cycle and time, amount of water and load.</a:t>
            </a:r>
          </a:p>
          <a:p>
            <a:r>
              <a:rPr lang="en-US" dirty="0"/>
              <a:t>User start the machine.</a:t>
            </a:r>
          </a:p>
          <a:p>
            <a:r>
              <a:rPr lang="en-US" dirty="0" err="1"/>
              <a:t>Specififed</a:t>
            </a:r>
            <a:r>
              <a:rPr lang="en-US" dirty="0"/>
              <a:t> operation is performed by the machine.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6-embedded-system-in-washing-machine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857794"/>
            <a:ext cx="9144000" cy="5142411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C064E17-A430-0847-1C22-B3CF13379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2DF322-A1B5-838F-41C6-4C32D3025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Display Panel</a:t>
            </a:r>
          </a:p>
          <a:p>
            <a:r>
              <a:rPr lang="en-US" dirty="0"/>
              <a:t>Sensor</a:t>
            </a:r>
          </a:p>
          <a:p>
            <a:r>
              <a:rPr lang="en-US" dirty="0"/>
              <a:t>Water level sensor</a:t>
            </a:r>
          </a:p>
          <a:p>
            <a:r>
              <a:rPr lang="en-US" dirty="0"/>
              <a:t>Door sensor</a:t>
            </a:r>
          </a:p>
          <a:p>
            <a:r>
              <a:rPr lang="en-US" dirty="0"/>
              <a:t>Driving motor</a:t>
            </a:r>
          </a:p>
          <a:p>
            <a:r>
              <a:rPr lang="en-US" dirty="0"/>
              <a:t>Controller</a:t>
            </a:r>
          </a:p>
          <a:p>
            <a:r>
              <a:rPr lang="en-US" dirty="0"/>
              <a:t>Pump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56CD82-47CF-F064-3DD2-150D32433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Microcontroller and Prog. Language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35020D-4D6D-0EA5-2A51-1114592AD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Low-level programming language ,the internal functions and control the Hardware</a:t>
            </a:r>
          </a:p>
          <a:p>
            <a:r>
              <a:rPr lang="en-US" dirty="0"/>
              <a:t>Arduino or Raspberry PI</a:t>
            </a:r>
          </a:p>
          <a:p>
            <a:r>
              <a:rPr lang="en-US" dirty="0"/>
              <a:t>C/ Embedded C/C++ is a recommendation, C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6E2DA2-30F1-9786-C55B-66BFECAFA7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5768" y="2666855"/>
            <a:ext cx="6940464" cy="585164"/>
          </a:xfrm>
        </p:spPr>
        <p:txBody>
          <a:bodyPr>
            <a:noAutofit/>
          </a:bodyPr>
          <a:lstStyle/>
          <a:p>
            <a:r>
              <a:rPr lang="en-US" sz="4800" b="1" dirty="0">
                <a:latin typeface="ArialMT"/>
              </a:rPr>
              <a:t>Industrial controls</a:t>
            </a:r>
            <a:endParaRPr lang="en-US" sz="4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0498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3-ch-5-industrial-control-systemsppt-3-638.jpg"/>
          <p:cNvPicPr>
            <a:picLocks noChangeAspect="1"/>
          </p:cNvPicPr>
          <p:nvPr/>
        </p:nvPicPr>
        <p:blipFill>
          <a:blip r:embed="rId2"/>
          <a:srcRect b="9273"/>
          <a:stretch/>
        </p:blipFill>
        <p:spPr>
          <a:xfrm>
            <a:off x="1524000" y="317971"/>
            <a:ext cx="9144000" cy="6222058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4-ch-5-industrial-control-systemsppt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5-ch-5-industrial-control-systemsppt-5-638.jpg"/>
          <p:cNvPicPr>
            <a:picLocks noChangeAspect="1"/>
          </p:cNvPicPr>
          <p:nvPr/>
        </p:nvPicPr>
        <p:blipFill>
          <a:blip r:embed="rId2"/>
          <a:srcRect b="10415"/>
          <a:stretch/>
        </p:blipFill>
        <p:spPr>
          <a:xfrm>
            <a:off x="1524000" y="357160"/>
            <a:ext cx="9144000" cy="614368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8-ch-5-industrial-control-systemsppt-8-638.jpg"/>
          <p:cNvPicPr>
            <a:picLocks noChangeAspect="1"/>
          </p:cNvPicPr>
          <p:nvPr/>
        </p:nvPicPr>
        <p:blipFill>
          <a:blip r:embed="rId2"/>
          <a:srcRect b="6540"/>
          <a:stretch/>
        </p:blipFill>
        <p:spPr>
          <a:xfrm>
            <a:off x="1524000" y="224245"/>
            <a:ext cx="9144000" cy="640950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AA66722-4201-E236-2068-C5B80E090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CFE931-4312-E7E2-0682-36B873D45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887685"/>
          </a:xfrm>
        </p:spPr>
        <p:txBody>
          <a:bodyPr>
            <a:normAutofit/>
          </a:bodyPr>
          <a:lstStyle/>
          <a:p>
            <a:r>
              <a:rPr lang="en-US" dirty="0"/>
              <a:t>Smart Farming using Embedded Systems</a:t>
            </a:r>
          </a:p>
          <a:p>
            <a:pPr lvl="1"/>
            <a:r>
              <a:rPr lang="en-US" dirty="0"/>
              <a:t>Refers to the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integration of advanced electronic devices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technologies</a:t>
            </a:r>
            <a:r>
              <a:rPr lang="en-US" dirty="0"/>
              <a:t> within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agricultural practices</a:t>
            </a:r>
            <a:r>
              <a:rPr lang="en-US" dirty="0"/>
              <a:t> to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enhance efficiency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productivity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To revolutionize the traditional farming practices by incorporating advanced tools and systems</a:t>
            </a:r>
          </a:p>
          <a:p>
            <a:pPr lvl="1"/>
            <a:r>
              <a:rPr lang="en-US" dirty="0"/>
              <a:t>Empowers farmers with:</a:t>
            </a:r>
          </a:p>
          <a:p>
            <a:pPr lvl="2"/>
            <a:r>
              <a:rPr lang="en-US" dirty="0"/>
              <a:t>Real time information</a:t>
            </a:r>
          </a:p>
          <a:p>
            <a:pPr lvl="2"/>
            <a:r>
              <a:rPr lang="en-US" dirty="0"/>
              <a:t>Data driven decision making</a:t>
            </a:r>
          </a:p>
          <a:p>
            <a:pPr lvl="2"/>
            <a:r>
              <a:rPr lang="en-US" dirty="0"/>
              <a:t>Reducing resource wastage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65-ch-5-industrial-control-systemsppt-6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66-ch-5-industrial-control-systemsppt-6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75-ch-5-industrial-control-systemsppt-75-638.jpg"/>
          <p:cNvPicPr>
            <a:picLocks noChangeAspect="1"/>
          </p:cNvPicPr>
          <p:nvPr/>
        </p:nvPicPr>
        <p:blipFill>
          <a:blip r:embed="rId2"/>
          <a:srcRect b="15749"/>
          <a:stretch/>
        </p:blipFill>
        <p:spPr>
          <a:xfrm>
            <a:off x="1524000" y="540040"/>
            <a:ext cx="9144000" cy="577792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77-ch-5-industrial-control-systemsppt-77-638.jpg"/>
          <p:cNvPicPr>
            <a:picLocks noChangeAspect="1"/>
          </p:cNvPicPr>
          <p:nvPr/>
        </p:nvPicPr>
        <p:blipFill>
          <a:blip r:embed="rId2"/>
          <a:srcRect b="17273"/>
          <a:stretch/>
        </p:blipFill>
        <p:spPr>
          <a:xfrm>
            <a:off x="1524000" y="592291"/>
            <a:ext cx="9144000" cy="5673418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83-ch-5-industrial-control-systemsppt-83-638.jpg"/>
          <p:cNvPicPr>
            <a:picLocks noChangeAspect="1"/>
          </p:cNvPicPr>
          <p:nvPr/>
        </p:nvPicPr>
        <p:blipFill>
          <a:blip r:embed="rId2"/>
          <a:srcRect b="11686"/>
          <a:stretch/>
        </p:blipFill>
        <p:spPr>
          <a:xfrm>
            <a:off x="1524000" y="400702"/>
            <a:ext cx="9144000" cy="6056595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6E2DA2-30F1-9786-C55B-66BFECAFA7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5768" y="2666855"/>
            <a:ext cx="6940464" cy="585164"/>
          </a:xfrm>
        </p:spPr>
        <p:txBody>
          <a:bodyPr>
            <a:noAutofit/>
          </a:bodyPr>
          <a:lstStyle/>
          <a:p>
            <a:r>
              <a:rPr lang="en-US" sz="4800" b="1" dirty="0">
                <a:latin typeface="ArialMT"/>
              </a:rPr>
              <a:t>Medical Electronics</a:t>
            </a:r>
            <a:endParaRPr lang="en-US" sz="4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1352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7-medical-instrumentation-patient-monitoring-systems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09" y="8709"/>
            <a:ext cx="1095538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8-medical-instrumentation-patient-monitoring-systems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54" y="0"/>
            <a:ext cx="12035246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9-medical-instrumentation-patient-monitoring-systems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-medical-instrumentation-patient-monitoring-systems-2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102CD73-92CB-8E64-82F4-AF8553F6A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C36B58-56CF-F3CA-40EC-08AB92E5F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What is an Embedded System?</a:t>
            </a:r>
          </a:p>
          <a:p>
            <a:pPr lvl="1"/>
            <a:r>
              <a:rPr lang="en-US" dirty="0"/>
              <a:t>A concise definition: "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A specialized computer system designed to perform a specific task within a larger system</a:t>
            </a:r>
            <a:r>
              <a:rPr lang="en-US" dirty="0"/>
              <a:t>.“</a:t>
            </a:r>
          </a:p>
          <a:p>
            <a:pPr lvl="1"/>
            <a:r>
              <a:rPr lang="en-US" b="1" dirty="0"/>
              <a:t>Example</a:t>
            </a:r>
            <a:r>
              <a:rPr lang="en-US" dirty="0"/>
              <a:t>: A simple microcontroller-based system controlling a water pump.</a:t>
            </a: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Why Agriculture Needs Embedded Systems?</a:t>
            </a:r>
          </a:p>
          <a:p>
            <a:pPr lvl="1"/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Challenges in traditional agriculture</a:t>
            </a:r>
            <a:r>
              <a:rPr lang="en-US" dirty="0"/>
              <a:t>: Labor shortages, climate change, inefficient resource utilization.</a:t>
            </a:r>
          </a:p>
          <a:p>
            <a:pPr lvl="1"/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How embedded systems can help</a:t>
            </a:r>
            <a:r>
              <a:rPr lang="en-US" dirty="0"/>
              <a:t>: Precision agriculture, automated tasks, real-time monitoring.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1-medical-instrumentation-patient-monitoring-systems-2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2-medical-instrumentation-patient-monitoring-systems-2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5-medical-instrumentation-patient-monitoring-systems-2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6-medical-instrumentation-patient-monitoring-systems-2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7-medical-instrumentation-patient-monitoring-systems-2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8-medical-instrumentation-patient-monitoring-systems-2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2-Pacemaker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462" y="9525"/>
            <a:ext cx="860107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3-Pacemaker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4-Pacemaker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lock diagram of a multiprogrammable pacemaker. All functions are... |  Download Scientific Diagram">
            <a:extLst>
              <a:ext uri="{FF2B5EF4-FFF2-40B4-BE49-F238E27FC236}">
                <a16:creationId xmlns:a16="http://schemas.microsoft.com/office/drawing/2014/main" id="{442C59DA-7BE1-9199-915E-EDC5F5CBC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27446"/>
            <a:ext cx="9144000" cy="573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64762FA-2313-8C7C-3EE9-D602C1C38A2D}"/>
              </a:ext>
            </a:extLst>
          </p:cNvPr>
          <p:cNvSpPr txBox="1"/>
          <p:nvPr/>
        </p:nvSpPr>
        <p:spPr>
          <a:xfrm>
            <a:off x="3640394" y="214712"/>
            <a:ext cx="4911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Pacemaker Block diagram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1F34A8-855C-7910-E236-6DAEDC64A0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543DF87-1B11-ED68-3B98-28EC0D2D2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Components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30CE13-1631-E817-EC69-A6DC3814E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5235711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Microcontroller/Microprocessor:</a:t>
            </a:r>
          </a:p>
          <a:p>
            <a:pPr lvl="1"/>
            <a:r>
              <a:rPr lang="en-US" dirty="0"/>
              <a:t>The "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brain</a:t>
            </a:r>
            <a:r>
              <a:rPr lang="en-US" dirty="0"/>
              <a:t>" of the system.</a:t>
            </a: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Sensors:</a:t>
            </a:r>
          </a:p>
          <a:p>
            <a:pPr lvl="1"/>
            <a:r>
              <a:rPr lang="en-US" dirty="0"/>
              <a:t>Devices that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collect data </a:t>
            </a:r>
            <a:r>
              <a:rPr lang="en-US" dirty="0"/>
              <a:t>from the environment.</a:t>
            </a:r>
          </a:p>
          <a:p>
            <a:pPr lvl="1"/>
            <a:r>
              <a:rPr lang="en-US" b="1" i="1" dirty="0"/>
              <a:t>Examples</a:t>
            </a:r>
            <a:r>
              <a:rPr lang="en-US" dirty="0"/>
              <a:t>: Temperature, humidity, soil moisture, light intensity, pH sensors.</a:t>
            </a:r>
          </a:p>
          <a:p>
            <a:pPr lvl="1"/>
            <a:r>
              <a:rPr lang="en-US" dirty="0"/>
              <a:t>A variety of sensors used in agriculture.</a:t>
            </a: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Actuators:</a:t>
            </a:r>
          </a:p>
          <a:p>
            <a:pPr lvl="1"/>
            <a:r>
              <a:rPr lang="en-US" dirty="0"/>
              <a:t>Devices that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control physical systems</a:t>
            </a:r>
            <a:r>
              <a:rPr lang="en-US" dirty="0"/>
              <a:t>.</a:t>
            </a:r>
          </a:p>
          <a:p>
            <a:pPr lvl="1"/>
            <a:r>
              <a:rPr lang="en-US" b="1" i="1" dirty="0"/>
              <a:t>Examples</a:t>
            </a:r>
            <a:r>
              <a:rPr lang="en-US" dirty="0"/>
              <a:t>: Motors, pumps, valves, LED lights.</a:t>
            </a: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Communication Modules:</a:t>
            </a:r>
          </a:p>
          <a:p>
            <a:pPr lvl="1"/>
            <a:r>
              <a:rPr lang="en-US" dirty="0"/>
              <a:t>Enable data transmission and control.</a:t>
            </a:r>
          </a:p>
          <a:p>
            <a:pPr lvl="1"/>
            <a:r>
              <a:rPr lang="en-US" dirty="0"/>
              <a:t>Examples: Wi-Fi, Bluetooth, cellular networks. </a:t>
            </a:r>
          </a:p>
        </p:txBody>
      </p:sp>
    </p:spTree>
    <p:extLst>
      <p:ext uri="{BB962C8B-B14F-4D97-AF65-F5344CB8AC3E}">
        <p14:creationId xmlns:p14="http://schemas.microsoft.com/office/powerpoint/2010/main" val="235598432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7-Pacemaker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743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65815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8-Pacemaker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-Pacemaker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1-Pacemaker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2-Pacemaker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3-Pacemaker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3-defibrillator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4-defibrillator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5-defibrillator-5-638.jpg"/>
          <p:cNvPicPr>
            <a:picLocks noChangeAspect="1"/>
          </p:cNvPicPr>
          <p:nvPr/>
        </p:nvPicPr>
        <p:blipFill>
          <a:blip r:embed="rId2"/>
          <a:srcRect l="38873" t="9778" b="6084"/>
          <a:stretch/>
        </p:blipFill>
        <p:spPr>
          <a:xfrm>
            <a:off x="2090057" y="500663"/>
            <a:ext cx="8360229" cy="5856673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6-defibrillator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5237BA-E103-E918-47C9-931F575EDC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708674F-A164-8848-A8A2-E0A54EB64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17DE7B-6CE3-30FC-E850-6186027B2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98316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Increased Productivity:</a:t>
            </a:r>
          </a:p>
          <a:p>
            <a:pPr lvl="1"/>
            <a:r>
              <a:rPr lang="en-US" dirty="0"/>
              <a:t>Optimized resource utilization, reduced labor costs.</a:t>
            </a: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Improved Quality:</a:t>
            </a:r>
          </a:p>
          <a:p>
            <a:pPr lvl="1"/>
            <a:r>
              <a:rPr lang="en-US" dirty="0"/>
              <a:t>Precise control of environmental factors.</a:t>
            </a: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Reduced Costs:</a:t>
            </a:r>
          </a:p>
          <a:p>
            <a:pPr lvl="1"/>
            <a:r>
              <a:rPr lang="en-US" dirty="0"/>
              <a:t>Efficient use of resources, lower labor costs.</a:t>
            </a: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Sustainable Agriculture:</a:t>
            </a:r>
          </a:p>
          <a:p>
            <a:pPr lvl="1"/>
            <a:r>
              <a:rPr lang="en-US" dirty="0"/>
              <a:t>Eco-friendly practices, conservation of resources.</a:t>
            </a:r>
          </a:p>
        </p:txBody>
      </p:sp>
    </p:spTree>
    <p:extLst>
      <p:ext uri="{BB962C8B-B14F-4D97-AF65-F5344CB8AC3E}">
        <p14:creationId xmlns:p14="http://schemas.microsoft.com/office/powerpoint/2010/main" val="246461384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8-defibrillator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9-defibrillator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-defibrillator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1-defibrillator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ummarized block diagram of the multidirectional defibrillator. The... |  Download Scientific Diagram">
            <a:extLst>
              <a:ext uri="{FF2B5EF4-FFF2-40B4-BE49-F238E27FC236}">
                <a16:creationId xmlns:a16="http://schemas.microsoft.com/office/drawing/2014/main" id="{DD44F9AB-8AFB-8156-CAC3-AFA0BB624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040" y="2151164"/>
            <a:ext cx="9144000" cy="399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7F1295E-F83D-4BCF-CF92-A32BDB75367C}"/>
              </a:ext>
            </a:extLst>
          </p:cNvPr>
          <p:cNvSpPr txBox="1"/>
          <p:nvPr/>
        </p:nvSpPr>
        <p:spPr>
          <a:xfrm>
            <a:off x="3389671" y="707923"/>
            <a:ext cx="5412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Defibrillator block diagram</a:t>
            </a:r>
          </a:p>
        </p:txBody>
      </p:sp>
    </p:spTree>
    <p:extLst>
      <p:ext uri="{BB962C8B-B14F-4D97-AF65-F5344CB8AC3E}">
        <p14:creationId xmlns:p14="http://schemas.microsoft.com/office/powerpoint/2010/main" val="240682276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2-defibrillator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3-defibrillator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5296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4-defibrillator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5-defibrillator-1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6-defibrillator-1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" y="0"/>
            <a:ext cx="1213104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96DF25-B40A-E2F3-98AC-1CDBDE3C7B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6ECB4E0-6D3F-8B54-1B53-66507D22A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Sensors &amp; Actuators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59D22A-606D-09FD-3AAA-AD113C5CC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5357631"/>
          </a:xfrm>
        </p:spPr>
        <p:txBody>
          <a:bodyPr numCol="2">
            <a:normAutofit/>
          </a:bodyPr>
          <a:lstStyle/>
          <a:p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Sensor Applications in Agriculture</a:t>
            </a:r>
          </a:p>
          <a:p>
            <a:pPr lvl="1"/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Soil Sensors</a:t>
            </a:r>
            <a:r>
              <a:rPr lang="en-US" sz="2400" dirty="0"/>
              <a:t>: Monitor soil moisture, pH, and nutrient levels.</a:t>
            </a:r>
          </a:p>
          <a:p>
            <a:pPr lvl="1"/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Climate Sensors</a:t>
            </a:r>
            <a:r>
              <a:rPr lang="en-US" sz="2400" dirty="0"/>
              <a:t>: Measure temperature, humidity, and rainfall.</a:t>
            </a:r>
          </a:p>
          <a:p>
            <a:pPr lvl="1"/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Light Sensors</a:t>
            </a:r>
            <a:r>
              <a:rPr lang="en-US" sz="2400" dirty="0"/>
              <a:t>: Detect light intensity for optimal plant growth.</a:t>
            </a:r>
          </a:p>
          <a:p>
            <a:pPr lvl="1"/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Gas Sensors</a:t>
            </a:r>
            <a:r>
              <a:rPr lang="en-US" sz="2400" dirty="0"/>
              <a:t>: Detect harmful gases in the environment.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Actuator Applications in Agriculture </a:t>
            </a:r>
          </a:p>
          <a:p>
            <a:pPr lvl="1"/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Irrigation Systems</a:t>
            </a:r>
            <a:r>
              <a:rPr lang="en-US" sz="2400" dirty="0"/>
              <a:t>: Precise water distribution based on sensor data.</a:t>
            </a:r>
          </a:p>
          <a:p>
            <a:pPr lvl="1"/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Ventilation Systems</a:t>
            </a:r>
            <a:r>
              <a:rPr lang="en-US" sz="2400" dirty="0"/>
              <a:t>: Adjust airflow to regulate temperature and humidity.</a:t>
            </a:r>
          </a:p>
          <a:p>
            <a:pPr lvl="1"/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Lighting Systems</a:t>
            </a:r>
            <a:r>
              <a:rPr lang="en-US" sz="2400" dirty="0"/>
              <a:t>: Control artificial lighting for optimal plant growth.</a:t>
            </a:r>
          </a:p>
          <a:p>
            <a:pPr lvl="1"/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Fertilization Systems</a:t>
            </a:r>
            <a:r>
              <a:rPr lang="en-US" sz="2400" dirty="0"/>
              <a:t>: Precise application of fertilizers based on plant needs.</a:t>
            </a:r>
          </a:p>
        </p:txBody>
      </p:sp>
    </p:spTree>
    <p:extLst>
      <p:ext uri="{BB962C8B-B14F-4D97-AF65-F5344CB8AC3E}">
        <p14:creationId xmlns:p14="http://schemas.microsoft.com/office/powerpoint/2010/main" val="330825048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7-defibrillator-1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8-defibrillator-1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488</TotalTime>
  <Words>1398</Words>
  <Application>Microsoft Office PowerPoint</Application>
  <PresentationFormat>Widescreen</PresentationFormat>
  <Paragraphs>192</Paragraphs>
  <Slides>91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8" baseType="lpstr">
      <vt:lpstr>Arial</vt:lpstr>
      <vt:lpstr>Arial,Bold</vt:lpstr>
      <vt:lpstr>ArialMT</vt:lpstr>
      <vt:lpstr>Calibri</vt:lpstr>
      <vt:lpstr>Century Gothic</vt:lpstr>
      <vt:lpstr>Wingdings</vt:lpstr>
      <vt:lpstr>Office Theme</vt:lpstr>
      <vt:lpstr>PowerPoint Presentation</vt:lpstr>
      <vt:lpstr>Topics in Module 7</vt:lpstr>
      <vt:lpstr>Agriculture Sector</vt:lpstr>
      <vt:lpstr>Contents</vt:lpstr>
      <vt:lpstr>Introduction</vt:lpstr>
      <vt:lpstr>Introduction</vt:lpstr>
      <vt:lpstr>Key Components</vt:lpstr>
      <vt:lpstr>Benefits</vt:lpstr>
      <vt:lpstr>Sensors &amp; Actuators</vt:lpstr>
      <vt:lpstr>Communication </vt:lpstr>
      <vt:lpstr>Challenges</vt:lpstr>
      <vt:lpstr>Automotive Electronics</vt:lpstr>
      <vt:lpstr>Outline</vt:lpstr>
      <vt:lpstr>PowerPoint Presentation</vt:lpstr>
      <vt:lpstr>Controller Area Network (CAN)</vt:lpstr>
      <vt:lpstr>Controller Area Network (CAN)</vt:lpstr>
      <vt:lpstr>PowerPoint Presentation</vt:lpstr>
      <vt:lpstr>Airbag System</vt:lpstr>
      <vt:lpstr>Electronic Data Recorders (EDRs)</vt:lpstr>
      <vt:lpstr>PowerPoint Presentation</vt:lpstr>
      <vt:lpstr>PowerPoint Presentation</vt:lpstr>
      <vt:lpstr>Anti-lock Braking System (ABS)</vt:lpstr>
      <vt:lpstr>PowerPoint Presentation</vt:lpstr>
      <vt:lpstr>Principle of Working</vt:lpstr>
      <vt:lpstr>PowerPoint Presentation</vt:lpstr>
      <vt:lpstr>Traction Control System</vt:lpstr>
      <vt:lpstr>Vehicle Stability Control</vt:lpstr>
      <vt:lpstr>Cruise Control System</vt:lpstr>
      <vt:lpstr>Cruise Control System</vt:lpstr>
      <vt:lpstr>PowerPoint Presentation</vt:lpstr>
      <vt:lpstr>ADAS</vt:lpstr>
      <vt:lpstr>PowerPoint Presentation</vt:lpstr>
      <vt:lpstr>Drive by Wire Systems</vt:lpstr>
      <vt:lpstr>PowerPoint Presentation</vt:lpstr>
      <vt:lpstr>PowerPoint Presentation</vt:lpstr>
      <vt:lpstr>Consumer Electronics</vt:lpstr>
      <vt:lpstr>Embedded Systems in Washing Machines </vt:lpstr>
      <vt:lpstr>Modes</vt:lpstr>
      <vt:lpstr>Fully Automated Mode</vt:lpstr>
      <vt:lpstr>Semi Automatic Mode</vt:lpstr>
      <vt:lpstr>Manual Mode</vt:lpstr>
      <vt:lpstr>PowerPoint Presentation</vt:lpstr>
      <vt:lpstr>Components</vt:lpstr>
      <vt:lpstr>Microcontroller and Prog. Language</vt:lpstr>
      <vt:lpstr>Industrial controls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Medical Electronics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BCSE305L – Embedded Systems Systems</dc:title>
  <dc:subject/>
  <dc:creator>Nitish Katal</dc:creator>
  <cp:keywords/>
  <dc:description>generated using python-pptx</dc:description>
  <cp:lastModifiedBy>Nitish Katal</cp:lastModifiedBy>
  <cp:revision>26</cp:revision>
  <dcterms:created xsi:type="dcterms:W3CDTF">2013-01-27T09:14:16Z</dcterms:created>
  <dcterms:modified xsi:type="dcterms:W3CDTF">2024-11-19T09:09:10Z</dcterms:modified>
  <cp:category/>
</cp:coreProperties>
</file>