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74" r:id="rId8"/>
    <p:sldId id="267" r:id="rId9"/>
    <p:sldId id="262" r:id="rId10"/>
    <p:sldId id="275" r:id="rId11"/>
    <p:sldId id="276" r:id="rId12"/>
    <p:sldId id="268" r:id="rId13"/>
    <p:sldId id="269" r:id="rId14"/>
    <p:sldId id="270" r:id="rId15"/>
    <p:sldId id="263" r:id="rId16"/>
    <p:sldId id="271" r:id="rId17"/>
    <p:sldId id="265" r:id="rId18"/>
    <p:sldId id="272" r:id="rId19"/>
    <p:sldId id="273" r:id="rId20"/>
    <p:sldId id="266"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38" autoAdjust="0"/>
    <p:restoredTop sz="94660"/>
  </p:normalViewPr>
  <p:slideViewPr>
    <p:cSldViewPr snapToGrid="0">
      <p:cViewPr varScale="1">
        <p:scale>
          <a:sx n="63" d="100"/>
          <a:sy n="63" d="100"/>
        </p:scale>
        <p:origin x="78" y="120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4140D17-6A38-436A-AA72-E0C6A8FA409B}" type="datetimeFigureOut">
              <a:rPr lang="en-US" smtClean="0"/>
              <a:t>4/27/2017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4CA842-F98E-42D9-8C06-6C2A8F11D775}" type="slidenum">
              <a:rPr lang="en-US" smtClean="0"/>
              <a:t>‹#›</a:t>
            </a:fld>
            <a:endParaRPr lang="en-US"/>
          </a:p>
        </p:txBody>
      </p:sp>
    </p:spTree>
    <p:extLst>
      <p:ext uri="{BB962C8B-B14F-4D97-AF65-F5344CB8AC3E}">
        <p14:creationId xmlns:p14="http://schemas.microsoft.com/office/powerpoint/2010/main" val="409691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4140D17-6A38-436A-AA72-E0C6A8FA409B}" type="datetimeFigureOut">
              <a:rPr lang="en-US" smtClean="0"/>
              <a:t>4/27/2017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4CA842-F98E-42D9-8C06-6C2A8F11D775}" type="slidenum">
              <a:rPr lang="en-US" smtClean="0"/>
              <a:t>‹#›</a:t>
            </a:fld>
            <a:endParaRPr lang="en-US"/>
          </a:p>
        </p:txBody>
      </p:sp>
    </p:spTree>
    <p:extLst>
      <p:ext uri="{BB962C8B-B14F-4D97-AF65-F5344CB8AC3E}">
        <p14:creationId xmlns:p14="http://schemas.microsoft.com/office/powerpoint/2010/main" val="19823031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4140D17-6A38-436A-AA72-E0C6A8FA409B}" type="datetimeFigureOut">
              <a:rPr lang="en-US" smtClean="0"/>
              <a:t>4/27/2017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4CA842-F98E-42D9-8C06-6C2A8F11D775}" type="slidenum">
              <a:rPr lang="en-US" smtClean="0"/>
              <a:t>‹#›</a:t>
            </a:fld>
            <a:endParaRPr lang="en-US"/>
          </a:p>
        </p:txBody>
      </p:sp>
    </p:spTree>
    <p:extLst>
      <p:ext uri="{BB962C8B-B14F-4D97-AF65-F5344CB8AC3E}">
        <p14:creationId xmlns:p14="http://schemas.microsoft.com/office/powerpoint/2010/main" val="4024498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4140D17-6A38-436A-AA72-E0C6A8FA409B}" type="datetimeFigureOut">
              <a:rPr lang="en-US" smtClean="0"/>
              <a:t>4/27/2017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4CA842-F98E-42D9-8C06-6C2A8F11D775}" type="slidenum">
              <a:rPr lang="en-US" smtClean="0"/>
              <a:t>‹#›</a:t>
            </a:fld>
            <a:endParaRPr lang="en-US"/>
          </a:p>
        </p:txBody>
      </p:sp>
    </p:spTree>
    <p:extLst>
      <p:ext uri="{BB962C8B-B14F-4D97-AF65-F5344CB8AC3E}">
        <p14:creationId xmlns:p14="http://schemas.microsoft.com/office/powerpoint/2010/main" val="7627093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4140D17-6A38-436A-AA72-E0C6A8FA409B}" type="datetimeFigureOut">
              <a:rPr lang="en-US" smtClean="0"/>
              <a:t>4/27/2017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4CA842-F98E-42D9-8C06-6C2A8F11D775}" type="slidenum">
              <a:rPr lang="en-US" smtClean="0"/>
              <a:t>‹#›</a:t>
            </a:fld>
            <a:endParaRPr lang="en-US"/>
          </a:p>
        </p:txBody>
      </p:sp>
    </p:spTree>
    <p:extLst>
      <p:ext uri="{BB962C8B-B14F-4D97-AF65-F5344CB8AC3E}">
        <p14:creationId xmlns:p14="http://schemas.microsoft.com/office/powerpoint/2010/main" val="1472056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4140D17-6A38-436A-AA72-E0C6A8FA409B}" type="datetimeFigureOut">
              <a:rPr lang="en-US" smtClean="0"/>
              <a:t>4/27/2017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4CA842-F98E-42D9-8C06-6C2A8F11D775}" type="slidenum">
              <a:rPr lang="en-US" smtClean="0"/>
              <a:t>‹#›</a:t>
            </a:fld>
            <a:endParaRPr lang="en-US"/>
          </a:p>
        </p:txBody>
      </p:sp>
    </p:spTree>
    <p:extLst>
      <p:ext uri="{BB962C8B-B14F-4D97-AF65-F5344CB8AC3E}">
        <p14:creationId xmlns:p14="http://schemas.microsoft.com/office/powerpoint/2010/main" val="16756807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4140D17-6A38-436A-AA72-E0C6A8FA409B}" type="datetimeFigureOut">
              <a:rPr lang="en-US" smtClean="0"/>
              <a:t>4/27/2017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A4CA842-F98E-42D9-8C06-6C2A8F11D775}" type="slidenum">
              <a:rPr lang="en-US" smtClean="0"/>
              <a:t>‹#›</a:t>
            </a:fld>
            <a:endParaRPr lang="en-US"/>
          </a:p>
        </p:txBody>
      </p:sp>
    </p:spTree>
    <p:extLst>
      <p:ext uri="{BB962C8B-B14F-4D97-AF65-F5344CB8AC3E}">
        <p14:creationId xmlns:p14="http://schemas.microsoft.com/office/powerpoint/2010/main" val="26738904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4140D17-6A38-436A-AA72-E0C6A8FA409B}" type="datetimeFigureOut">
              <a:rPr lang="en-US" smtClean="0"/>
              <a:t>4/27/2017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A4CA842-F98E-42D9-8C06-6C2A8F11D775}" type="slidenum">
              <a:rPr lang="en-US" smtClean="0"/>
              <a:t>‹#›</a:t>
            </a:fld>
            <a:endParaRPr lang="en-US"/>
          </a:p>
        </p:txBody>
      </p:sp>
    </p:spTree>
    <p:extLst>
      <p:ext uri="{BB962C8B-B14F-4D97-AF65-F5344CB8AC3E}">
        <p14:creationId xmlns:p14="http://schemas.microsoft.com/office/powerpoint/2010/main" val="11790487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4140D17-6A38-436A-AA72-E0C6A8FA409B}" type="datetimeFigureOut">
              <a:rPr lang="en-US" smtClean="0"/>
              <a:t>4/27/2017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A4CA842-F98E-42D9-8C06-6C2A8F11D775}" type="slidenum">
              <a:rPr lang="en-US" smtClean="0"/>
              <a:t>‹#›</a:t>
            </a:fld>
            <a:endParaRPr lang="en-US"/>
          </a:p>
        </p:txBody>
      </p:sp>
    </p:spTree>
    <p:extLst>
      <p:ext uri="{BB962C8B-B14F-4D97-AF65-F5344CB8AC3E}">
        <p14:creationId xmlns:p14="http://schemas.microsoft.com/office/powerpoint/2010/main" val="37159010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4140D17-6A38-436A-AA72-E0C6A8FA409B}" type="datetimeFigureOut">
              <a:rPr lang="en-US" smtClean="0"/>
              <a:t>4/27/2017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4CA842-F98E-42D9-8C06-6C2A8F11D775}" type="slidenum">
              <a:rPr lang="en-US" smtClean="0"/>
              <a:t>‹#›</a:t>
            </a:fld>
            <a:endParaRPr lang="en-US"/>
          </a:p>
        </p:txBody>
      </p:sp>
    </p:spTree>
    <p:extLst>
      <p:ext uri="{BB962C8B-B14F-4D97-AF65-F5344CB8AC3E}">
        <p14:creationId xmlns:p14="http://schemas.microsoft.com/office/powerpoint/2010/main" val="26647679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4140D17-6A38-436A-AA72-E0C6A8FA409B}" type="datetimeFigureOut">
              <a:rPr lang="en-US" smtClean="0"/>
              <a:t>4/27/2017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4CA842-F98E-42D9-8C06-6C2A8F11D775}" type="slidenum">
              <a:rPr lang="en-US" smtClean="0"/>
              <a:t>‹#›</a:t>
            </a:fld>
            <a:endParaRPr lang="en-US"/>
          </a:p>
        </p:txBody>
      </p:sp>
    </p:spTree>
    <p:extLst>
      <p:ext uri="{BB962C8B-B14F-4D97-AF65-F5344CB8AC3E}">
        <p14:creationId xmlns:p14="http://schemas.microsoft.com/office/powerpoint/2010/main" val="28283057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140D17-6A38-436A-AA72-E0C6A8FA409B}" type="datetimeFigureOut">
              <a:rPr lang="en-US" smtClean="0"/>
              <a:t>4/27/2017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4CA842-F98E-42D9-8C06-6C2A8F11D775}" type="slidenum">
              <a:rPr lang="en-US" smtClean="0"/>
              <a:t>‹#›</a:t>
            </a:fld>
            <a:endParaRPr lang="en-US"/>
          </a:p>
        </p:txBody>
      </p:sp>
    </p:spTree>
    <p:extLst>
      <p:ext uri="{BB962C8B-B14F-4D97-AF65-F5344CB8AC3E}">
        <p14:creationId xmlns:p14="http://schemas.microsoft.com/office/powerpoint/2010/main" val="4336795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www.investopedia.com/terms/s/security.asp"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Analysis of Volatility Through Technical Stock Trading Strategies</a:t>
            </a:r>
          </a:p>
        </p:txBody>
      </p:sp>
      <p:sp>
        <p:nvSpPr>
          <p:cNvPr id="3" name="Subtitle 2"/>
          <p:cNvSpPr>
            <a:spLocks noGrp="1"/>
          </p:cNvSpPr>
          <p:nvPr>
            <p:ph type="subTitle" idx="1"/>
          </p:nvPr>
        </p:nvSpPr>
        <p:spPr>
          <a:xfrm>
            <a:off x="1524000" y="3845878"/>
            <a:ext cx="9144000" cy="1655762"/>
          </a:xfrm>
        </p:spPr>
        <p:txBody>
          <a:bodyPr/>
          <a:lstStyle/>
          <a:p>
            <a:r>
              <a:rPr lang="en-US" dirty="0"/>
              <a:t>By: Ronney Aovida</a:t>
            </a:r>
          </a:p>
          <a:p>
            <a:r>
              <a:rPr lang="en-US" dirty="0"/>
              <a:t>Goal: attempt to beat Efficient market hypothesis, compare difference between leading/lagging indicators and between stock volatility</a:t>
            </a:r>
          </a:p>
        </p:txBody>
      </p:sp>
    </p:spTree>
    <p:extLst>
      <p:ext uri="{BB962C8B-B14F-4D97-AF65-F5344CB8AC3E}">
        <p14:creationId xmlns:p14="http://schemas.microsoft.com/office/powerpoint/2010/main" val="27596790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How its calculated</a:t>
            </a:r>
          </a:p>
        </p:txBody>
      </p:sp>
      <p:sp>
        <p:nvSpPr>
          <p:cNvPr id="3" name="Content Placeholder 2"/>
          <p:cNvSpPr>
            <a:spLocks noGrp="1"/>
          </p:cNvSpPr>
          <p:nvPr>
            <p:ph idx="1"/>
          </p:nvPr>
        </p:nvSpPr>
        <p:spPr>
          <a:xfrm>
            <a:off x="838200" y="1825625"/>
            <a:ext cx="10515600" cy="3446813"/>
          </a:xfrm>
        </p:spPr>
        <p:txBody>
          <a:bodyPr>
            <a:normAutofit fontScale="92500" lnSpcReduction="10000"/>
          </a:bodyPr>
          <a:lstStyle/>
          <a:p>
            <a:r>
              <a:rPr lang="en-US" dirty="0"/>
              <a:t>two basic components: Relive Strength, Average Gain and Average Loss (Losses will be expressed as positive values). </a:t>
            </a:r>
          </a:p>
          <a:p>
            <a:pPr lvl="1"/>
            <a:r>
              <a:rPr lang="en-US" dirty="0"/>
              <a:t>X=look back period.</a:t>
            </a:r>
          </a:p>
          <a:p>
            <a:pPr marL="0" lvl="0" indent="0">
              <a:buNone/>
            </a:pPr>
            <a:endParaRPr lang="en-US" dirty="0"/>
          </a:p>
          <a:p>
            <a:pPr lvl="0"/>
            <a:r>
              <a:rPr lang="en-US" dirty="0"/>
              <a:t>First Average Gain= Sum  of Gains over the past X periods / X</a:t>
            </a:r>
          </a:p>
          <a:p>
            <a:pPr lvl="0"/>
            <a:r>
              <a:rPr lang="en-US" dirty="0"/>
              <a:t>First average Loss= Sum of Losses over the past X periods/ X</a:t>
            </a:r>
          </a:p>
          <a:p>
            <a:pPr lvl="0"/>
            <a:r>
              <a:rPr lang="en-US" dirty="0"/>
              <a:t>Average Gain= [(previous Average Gain) x 13 + current Average Gain] / X</a:t>
            </a:r>
          </a:p>
          <a:p>
            <a:pPr lvl="0"/>
            <a:r>
              <a:rPr lang="en-US" dirty="0"/>
              <a:t>Average Gain= [[(previous Average Loss) x 13 + current Average Loss] / X</a:t>
            </a:r>
          </a:p>
          <a:p>
            <a:endParaRPr lang="en-US" dirty="0"/>
          </a:p>
        </p:txBody>
      </p:sp>
      <p:sp>
        <p:nvSpPr>
          <p:cNvPr id="4" name="Rectangle 3"/>
          <p:cNvSpPr/>
          <p:nvPr/>
        </p:nvSpPr>
        <p:spPr>
          <a:xfrm>
            <a:off x="2926080" y="5272438"/>
            <a:ext cx="7696200" cy="1585562"/>
          </a:xfrm>
          <a:prstGeom prst="rect">
            <a:avLst/>
          </a:prstGeom>
        </p:spPr>
        <p:txBody>
          <a:bodyPr wrap="square">
            <a:spAutoFit/>
          </a:bodyPr>
          <a:lstStyle/>
          <a:p>
            <a:pPr latinLnBrk="1">
              <a:lnSpc>
                <a:spcPct val="107000"/>
              </a:lnSpc>
              <a:spcAft>
                <a:spcPts val="75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 				100</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latinLnBrk="1">
              <a:lnSpc>
                <a:spcPct val="107000"/>
              </a:lnSpc>
              <a:spcAft>
                <a:spcPts val="75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    RSI = 100 -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latinLnBrk="1">
              <a:lnSpc>
                <a:spcPct val="107000"/>
              </a:lnSpc>
              <a:spcAft>
                <a:spcPts val="75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                 1 + RS</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latinLnBrk="1">
              <a:lnSpc>
                <a:spcPct val="107000"/>
              </a:lnSpc>
              <a:spcAft>
                <a:spcPts val="75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 Relative Strength = Average Gain / Average Loss</a:t>
            </a:r>
            <a:endParaRPr lang="en-US" dirty="0"/>
          </a:p>
        </p:txBody>
      </p:sp>
    </p:spTree>
    <p:extLst>
      <p:ext uri="{BB962C8B-B14F-4D97-AF65-F5344CB8AC3E}">
        <p14:creationId xmlns:p14="http://schemas.microsoft.com/office/powerpoint/2010/main" val="26482908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Influence of varied parameters</a:t>
            </a:r>
          </a:p>
        </p:txBody>
      </p:sp>
      <p:sp>
        <p:nvSpPr>
          <p:cNvPr id="3" name="Content Placeholder 2"/>
          <p:cNvSpPr>
            <a:spLocks noGrp="1"/>
          </p:cNvSpPr>
          <p:nvPr>
            <p:ph idx="1"/>
          </p:nvPr>
        </p:nvSpPr>
        <p:spPr/>
        <p:txBody>
          <a:bodyPr/>
          <a:lstStyle/>
          <a:p>
            <a:r>
              <a:rPr lang="en-US" dirty="0"/>
              <a:t>The look back period for the RSI determines the indicators sensitivity. As previously stated the 14 day period is typically the default. However if it were to be lowered to say 10 periods, the RSI will be much more likely to reach  overbought or oversold levels easily</a:t>
            </a:r>
          </a:p>
          <a:p>
            <a:endParaRPr lang="en-US" dirty="0"/>
          </a:p>
          <a:p>
            <a:r>
              <a:rPr lang="en-US" dirty="0"/>
              <a:t>Increasing boundary gap</a:t>
            </a:r>
          </a:p>
          <a:p>
            <a:endParaRPr lang="en-US" dirty="0"/>
          </a:p>
        </p:txBody>
      </p:sp>
    </p:spTree>
    <p:extLst>
      <p:ext uri="{BB962C8B-B14F-4D97-AF65-F5344CB8AC3E}">
        <p14:creationId xmlns:p14="http://schemas.microsoft.com/office/powerpoint/2010/main" val="21549135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Strategy 2 Results </a:t>
            </a:r>
          </a:p>
        </p:txBody>
      </p:sp>
      <p:sp>
        <p:nvSpPr>
          <p:cNvPr id="3" name="Content Placeholder 2"/>
          <p:cNvSpPr>
            <a:spLocks noGrp="1"/>
          </p:cNvSpPr>
          <p:nvPr>
            <p:ph idx="1"/>
          </p:nvPr>
        </p:nvSpPr>
        <p:spPr>
          <a:xfrm>
            <a:off x="838200" y="1490345"/>
            <a:ext cx="10515600" cy="4351338"/>
          </a:xfrm>
        </p:spPr>
        <p:txBody>
          <a:bodyPr/>
          <a:lstStyle/>
          <a:p>
            <a:pPr lvl="0"/>
            <a:r>
              <a:rPr lang="en-US" dirty="0"/>
              <a:t>Stock: </a:t>
            </a:r>
            <a:endParaRPr lang="en-US" sz="3200" dirty="0"/>
          </a:p>
          <a:p>
            <a:pPr lvl="1"/>
            <a:r>
              <a:rPr lang="en-US" dirty="0"/>
              <a:t>Non-volatile: TSLA,,AAPL,GOOGL,WFC,GS,BA </a:t>
            </a:r>
            <a:endParaRPr lang="en-US" sz="2800" dirty="0"/>
          </a:p>
          <a:p>
            <a:pPr lvl="1"/>
            <a:r>
              <a:rPr lang="en-US" dirty="0"/>
              <a:t>Volatile ETF: JNUG,DGAZ,JDST,UGAZ,DUST,UNG</a:t>
            </a:r>
            <a:endParaRPr lang="en-US" sz="2800" dirty="0"/>
          </a:p>
          <a:p>
            <a:pPr lvl="0"/>
            <a:r>
              <a:rPr lang="en-US" dirty="0"/>
              <a:t>Initial investment: 100,000</a:t>
            </a:r>
            <a:endParaRPr lang="en-US" sz="3200" dirty="0"/>
          </a:p>
          <a:p>
            <a:pPr lvl="0"/>
            <a:r>
              <a:rPr lang="en-US" dirty="0"/>
              <a:t>Percent of portfolio to invest: 0.16 (1/(amount of stocks))</a:t>
            </a:r>
          </a:p>
          <a:p>
            <a:pPr lvl="0"/>
            <a:r>
              <a:rPr lang="en-US" dirty="0"/>
              <a:t>Yellow is most optimal and blue is secondary</a:t>
            </a:r>
          </a:p>
          <a:p>
            <a:pPr lvl="0"/>
            <a:endParaRPr lang="en-US" dirty="0"/>
          </a:p>
          <a:p>
            <a:endParaRPr lang="en-US" dirty="0"/>
          </a:p>
        </p:txBody>
      </p:sp>
    </p:spTree>
    <p:extLst>
      <p:ext uri="{BB962C8B-B14F-4D97-AF65-F5344CB8AC3E}">
        <p14:creationId xmlns:p14="http://schemas.microsoft.com/office/powerpoint/2010/main" val="30179506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graphicFrame>
        <p:nvGraphicFramePr>
          <p:cNvPr id="4" name="Content Placeholder 3"/>
          <p:cNvGraphicFramePr>
            <a:graphicFrameLocks/>
          </p:cNvGraphicFramePr>
          <p:nvPr>
            <p:extLst>
              <p:ext uri="{D42A27DB-BD31-4B8C-83A1-F6EECF244321}">
                <p14:modId xmlns:p14="http://schemas.microsoft.com/office/powerpoint/2010/main" val="4213181766"/>
              </p:ext>
            </p:extLst>
          </p:nvPr>
        </p:nvGraphicFramePr>
        <p:xfrm>
          <a:off x="0" y="0"/>
          <a:ext cx="12192000" cy="7540752"/>
        </p:xfrm>
        <a:graphic>
          <a:graphicData uri="http://schemas.openxmlformats.org/drawingml/2006/table">
            <a:tbl>
              <a:tblPr firstRow="1" firstCol="1" bandRow="1">
                <a:tableStyleId>{5C22544A-7EE6-4342-B048-85BDC9FD1C3A}</a:tableStyleId>
              </a:tblPr>
              <a:tblGrid>
                <a:gridCol w="1524000">
                  <a:extLst>
                    <a:ext uri="{9D8B030D-6E8A-4147-A177-3AD203B41FA5}">
                      <a16:colId xmlns:a16="http://schemas.microsoft.com/office/drawing/2014/main" val="378698530"/>
                    </a:ext>
                  </a:extLst>
                </a:gridCol>
                <a:gridCol w="1524000">
                  <a:extLst>
                    <a:ext uri="{9D8B030D-6E8A-4147-A177-3AD203B41FA5}">
                      <a16:colId xmlns:a16="http://schemas.microsoft.com/office/drawing/2014/main" val="359910419"/>
                    </a:ext>
                  </a:extLst>
                </a:gridCol>
                <a:gridCol w="1524000">
                  <a:extLst>
                    <a:ext uri="{9D8B030D-6E8A-4147-A177-3AD203B41FA5}">
                      <a16:colId xmlns:a16="http://schemas.microsoft.com/office/drawing/2014/main" val="2627854914"/>
                    </a:ext>
                  </a:extLst>
                </a:gridCol>
                <a:gridCol w="1524000">
                  <a:extLst>
                    <a:ext uri="{9D8B030D-6E8A-4147-A177-3AD203B41FA5}">
                      <a16:colId xmlns:a16="http://schemas.microsoft.com/office/drawing/2014/main" val="3162308579"/>
                    </a:ext>
                  </a:extLst>
                </a:gridCol>
                <a:gridCol w="1524000">
                  <a:extLst>
                    <a:ext uri="{9D8B030D-6E8A-4147-A177-3AD203B41FA5}">
                      <a16:colId xmlns:a16="http://schemas.microsoft.com/office/drawing/2014/main" val="3848621416"/>
                    </a:ext>
                  </a:extLst>
                </a:gridCol>
                <a:gridCol w="1524000">
                  <a:extLst>
                    <a:ext uri="{9D8B030D-6E8A-4147-A177-3AD203B41FA5}">
                      <a16:colId xmlns:a16="http://schemas.microsoft.com/office/drawing/2014/main" val="4034123538"/>
                    </a:ext>
                  </a:extLst>
                </a:gridCol>
                <a:gridCol w="1524000">
                  <a:extLst>
                    <a:ext uri="{9D8B030D-6E8A-4147-A177-3AD203B41FA5}">
                      <a16:colId xmlns:a16="http://schemas.microsoft.com/office/drawing/2014/main" val="170812176"/>
                    </a:ext>
                  </a:extLst>
                </a:gridCol>
                <a:gridCol w="1524000">
                  <a:extLst>
                    <a:ext uri="{9D8B030D-6E8A-4147-A177-3AD203B41FA5}">
                      <a16:colId xmlns:a16="http://schemas.microsoft.com/office/drawing/2014/main" val="3513504034"/>
                    </a:ext>
                  </a:extLst>
                </a:gridCol>
              </a:tblGrid>
              <a:tr h="527538">
                <a:tc>
                  <a:txBody>
                    <a:bodyPr/>
                    <a:lstStyle/>
                    <a:p>
                      <a:pPr marL="0" marR="0">
                        <a:lnSpc>
                          <a:spcPct val="200000"/>
                        </a:lnSpc>
                      </a:pPr>
                      <a:r>
                        <a:rPr lang="en-US" sz="1000">
                          <a:effectLst/>
                        </a:rPr>
                        <a:t>Look Back Period</a:t>
                      </a:r>
                      <a:endParaRPr lang="en-US" sz="1000">
                        <a:effectLst/>
                        <a:latin typeface="Calibri" panose="020F0502020204030204" pitchFamily="34" charset="0"/>
                        <a:ea typeface="Times New Roman" panose="02020603050405020304" pitchFamily="18" charset="0"/>
                      </a:endParaRPr>
                    </a:p>
                  </a:txBody>
                  <a:tcPr marL="25438" marR="25438" marT="0" marB="0"/>
                </a:tc>
                <a:tc>
                  <a:txBody>
                    <a:bodyPr/>
                    <a:lstStyle/>
                    <a:p>
                      <a:pPr marL="0" marR="0">
                        <a:lnSpc>
                          <a:spcPct val="200000"/>
                        </a:lnSpc>
                      </a:pPr>
                      <a:r>
                        <a:rPr lang="en-US" sz="1000">
                          <a:effectLst/>
                        </a:rPr>
                        <a:t>High- 95</a:t>
                      </a:r>
                    </a:p>
                    <a:p>
                      <a:pPr marL="0" marR="0">
                        <a:lnSpc>
                          <a:spcPct val="200000"/>
                        </a:lnSpc>
                      </a:pPr>
                      <a:r>
                        <a:rPr lang="en-US" sz="1000">
                          <a:effectLst/>
                        </a:rPr>
                        <a:t>Low-5</a:t>
                      </a:r>
                      <a:endParaRPr lang="en-US" sz="1000">
                        <a:effectLst/>
                        <a:latin typeface="Calibri" panose="020F0502020204030204" pitchFamily="34" charset="0"/>
                        <a:ea typeface="Times New Roman" panose="02020603050405020304" pitchFamily="18" charset="0"/>
                      </a:endParaRPr>
                    </a:p>
                  </a:txBody>
                  <a:tcPr marL="25438" marR="25438" marT="0" marB="0"/>
                </a:tc>
                <a:tc>
                  <a:txBody>
                    <a:bodyPr/>
                    <a:lstStyle/>
                    <a:p>
                      <a:pPr marL="0" marR="0">
                        <a:lnSpc>
                          <a:spcPct val="200000"/>
                        </a:lnSpc>
                      </a:pPr>
                      <a:r>
                        <a:rPr lang="en-US" sz="1000">
                          <a:effectLst/>
                        </a:rPr>
                        <a:t>High-90</a:t>
                      </a:r>
                    </a:p>
                    <a:p>
                      <a:pPr marL="0" marR="0">
                        <a:lnSpc>
                          <a:spcPct val="200000"/>
                        </a:lnSpc>
                      </a:pPr>
                      <a:r>
                        <a:rPr lang="en-US" sz="1000">
                          <a:effectLst/>
                        </a:rPr>
                        <a:t>Low-10</a:t>
                      </a:r>
                      <a:endParaRPr lang="en-US" sz="1000">
                        <a:effectLst/>
                        <a:latin typeface="Calibri" panose="020F0502020204030204" pitchFamily="34" charset="0"/>
                        <a:ea typeface="Times New Roman" panose="02020603050405020304" pitchFamily="18" charset="0"/>
                      </a:endParaRPr>
                    </a:p>
                  </a:txBody>
                  <a:tcPr marL="25438" marR="25438" marT="0" marB="0"/>
                </a:tc>
                <a:tc>
                  <a:txBody>
                    <a:bodyPr/>
                    <a:lstStyle/>
                    <a:p>
                      <a:pPr marL="0" marR="0">
                        <a:lnSpc>
                          <a:spcPct val="200000"/>
                        </a:lnSpc>
                      </a:pPr>
                      <a:r>
                        <a:rPr lang="en-US" sz="1000">
                          <a:effectLst/>
                        </a:rPr>
                        <a:t>High-85</a:t>
                      </a:r>
                    </a:p>
                    <a:p>
                      <a:pPr marL="0" marR="0">
                        <a:lnSpc>
                          <a:spcPct val="200000"/>
                        </a:lnSpc>
                      </a:pPr>
                      <a:r>
                        <a:rPr lang="en-US" sz="1000">
                          <a:effectLst/>
                        </a:rPr>
                        <a:t>Low- 15</a:t>
                      </a:r>
                      <a:endParaRPr lang="en-US" sz="1000">
                        <a:effectLst/>
                        <a:latin typeface="Calibri" panose="020F0502020204030204" pitchFamily="34" charset="0"/>
                        <a:ea typeface="Times New Roman" panose="02020603050405020304" pitchFamily="18" charset="0"/>
                      </a:endParaRPr>
                    </a:p>
                  </a:txBody>
                  <a:tcPr marL="25438" marR="25438" marT="0" marB="0"/>
                </a:tc>
                <a:tc>
                  <a:txBody>
                    <a:bodyPr/>
                    <a:lstStyle/>
                    <a:p>
                      <a:pPr marL="0" marR="0">
                        <a:lnSpc>
                          <a:spcPct val="200000"/>
                        </a:lnSpc>
                      </a:pPr>
                      <a:r>
                        <a:rPr lang="en-US" sz="1000">
                          <a:effectLst/>
                        </a:rPr>
                        <a:t>High-80</a:t>
                      </a:r>
                    </a:p>
                    <a:p>
                      <a:pPr marL="0" marR="0">
                        <a:lnSpc>
                          <a:spcPct val="200000"/>
                        </a:lnSpc>
                      </a:pPr>
                      <a:r>
                        <a:rPr lang="en-US" sz="1000">
                          <a:effectLst/>
                        </a:rPr>
                        <a:t>Low-20</a:t>
                      </a:r>
                      <a:endParaRPr lang="en-US" sz="1000">
                        <a:effectLst/>
                        <a:latin typeface="Calibri" panose="020F0502020204030204" pitchFamily="34" charset="0"/>
                        <a:ea typeface="Times New Roman" panose="02020603050405020304" pitchFamily="18" charset="0"/>
                      </a:endParaRPr>
                    </a:p>
                  </a:txBody>
                  <a:tcPr marL="25438" marR="25438" marT="0" marB="0"/>
                </a:tc>
                <a:tc>
                  <a:txBody>
                    <a:bodyPr/>
                    <a:lstStyle/>
                    <a:p>
                      <a:pPr marL="0" marR="0">
                        <a:lnSpc>
                          <a:spcPct val="200000"/>
                        </a:lnSpc>
                      </a:pPr>
                      <a:r>
                        <a:rPr lang="en-US" sz="1000">
                          <a:effectLst/>
                        </a:rPr>
                        <a:t>High-75</a:t>
                      </a:r>
                    </a:p>
                    <a:p>
                      <a:pPr marL="0" marR="0">
                        <a:lnSpc>
                          <a:spcPct val="200000"/>
                        </a:lnSpc>
                      </a:pPr>
                      <a:r>
                        <a:rPr lang="en-US" sz="1000">
                          <a:effectLst/>
                        </a:rPr>
                        <a:t>Low-25</a:t>
                      </a:r>
                      <a:endParaRPr lang="en-US" sz="1000">
                        <a:effectLst/>
                        <a:latin typeface="Calibri" panose="020F0502020204030204" pitchFamily="34" charset="0"/>
                        <a:ea typeface="Times New Roman" panose="02020603050405020304" pitchFamily="18" charset="0"/>
                      </a:endParaRPr>
                    </a:p>
                  </a:txBody>
                  <a:tcPr marL="25438" marR="25438" marT="0" marB="0"/>
                </a:tc>
                <a:tc>
                  <a:txBody>
                    <a:bodyPr/>
                    <a:lstStyle/>
                    <a:p>
                      <a:pPr marL="0" marR="0">
                        <a:lnSpc>
                          <a:spcPct val="200000"/>
                        </a:lnSpc>
                      </a:pPr>
                      <a:r>
                        <a:rPr lang="en-US" sz="1000">
                          <a:effectLst/>
                        </a:rPr>
                        <a:t>High-70</a:t>
                      </a:r>
                    </a:p>
                    <a:p>
                      <a:pPr marL="0" marR="0">
                        <a:lnSpc>
                          <a:spcPct val="200000"/>
                        </a:lnSpc>
                      </a:pPr>
                      <a:r>
                        <a:rPr lang="en-US" sz="1000">
                          <a:effectLst/>
                        </a:rPr>
                        <a:t>Low-30</a:t>
                      </a:r>
                      <a:endParaRPr lang="en-US" sz="1000">
                        <a:effectLst/>
                        <a:latin typeface="Calibri" panose="020F0502020204030204" pitchFamily="34" charset="0"/>
                        <a:ea typeface="Times New Roman" panose="02020603050405020304" pitchFamily="18" charset="0"/>
                      </a:endParaRPr>
                    </a:p>
                  </a:txBody>
                  <a:tcPr marL="25438" marR="25438" marT="0" marB="0"/>
                </a:tc>
                <a:tc>
                  <a:txBody>
                    <a:bodyPr/>
                    <a:lstStyle/>
                    <a:p>
                      <a:pPr marL="0" marR="0">
                        <a:lnSpc>
                          <a:spcPct val="200000"/>
                        </a:lnSpc>
                      </a:pPr>
                      <a:r>
                        <a:rPr lang="en-US" sz="1000">
                          <a:effectLst/>
                        </a:rPr>
                        <a:t>High-65</a:t>
                      </a:r>
                    </a:p>
                    <a:p>
                      <a:pPr marL="0" marR="0">
                        <a:lnSpc>
                          <a:spcPct val="200000"/>
                        </a:lnSpc>
                      </a:pPr>
                      <a:r>
                        <a:rPr lang="en-US" sz="1000">
                          <a:effectLst/>
                        </a:rPr>
                        <a:t>Low-35</a:t>
                      </a:r>
                      <a:endParaRPr lang="en-US" sz="1000">
                        <a:effectLst/>
                        <a:latin typeface="Calibri" panose="020F0502020204030204" pitchFamily="34" charset="0"/>
                        <a:ea typeface="Times New Roman" panose="02020603050405020304" pitchFamily="18" charset="0"/>
                      </a:endParaRPr>
                    </a:p>
                  </a:txBody>
                  <a:tcPr marL="25438" marR="25438" marT="0" marB="0"/>
                </a:tc>
                <a:extLst>
                  <a:ext uri="{0D108BD9-81ED-4DB2-BD59-A6C34878D82A}">
                    <a16:rowId xmlns:a16="http://schemas.microsoft.com/office/drawing/2014/main" val="954932103"/>
                  </a:ext>
                </a:extLst>
              </a:tr>
              <a:tr h="791308">
                <a:tc>
                  <a:txBody>
                    <a:bodyPr/>
                    <a:lstStyle/>
                    <a:p>
                      <a:pPr marL="0" marR="0">
                        <a:lnSpc>
                          <a:spcPct val="200000"/>
                        </a:lnSpc>
                      </a:pPr>
                      <a:r>
                        <a:rPr lang="en-US" sz="1000">
                          <a:effectLst/>
                        </a:rPr>
                        <a:t>LBP- 2</a:t>
                      </a:r>
                    </a:p>
                    <a:p>
                      <a:pPr marL="0" marR="0">
                        <a:lnSpc>
                          <a:spcPct val="200000"/>
                        </a:lnSpc>
                      </a:pPr>
                      <a:r>
                        <a:rPr lang="en-US" sz="1000">
                          <a:effectLst/>
                        </a:rPr>
                        <a:t>2016-2017          2015-2016           2014-2015</a:t>
                      </a:r>
                      <a:endParaRPr lang="en-US" sz="1000">
                        <a:effectLst/>
                        <a:latin typeface="Calibri" panose="020F0502020204030204" pitchFamily="34" charset="0"/>
                        <a:ea typeface="Times New Roman" panose="02020603050405020304" pitchFamily="18" charset="0"/>
                      </a:endParaRPr>
                    </a:p>
                  </a:txBody>
                  <a:tcPr marL="25438" marR="25438" marT="0" marB="0"/>
                </a:tc>
                <a:tc>
                  <a:txBody>
                    <a:bodyPr/>
                    <a:lstStyle/>
                    <a:p>
                      <a:pPr marL="0" marR="0">
                        <a:lnSpc>
                          <a:spcPct val="200000"/>
                        </a:lnSpc>
                      </a:pPr>
                      <a:r>
                        <a:rPr lang="en-US" sz="1000" dirty="0">
                          <a:effectLst/>
                        </a:rPr>
                        <a:t> </a:t>
                      </a:r>
                    </a:p>
                    <a:p>
                      <a:pPr marL="0" marR="0">
                        <a:lnSpc>
                          <a:spcPct val="200000"/>
                        </a:lnSpc>
                      </a:pPr>
                      <a:r>
                        <a:rPr lang="en-US" sz="1000" dirty="0">
                          <a:effectLst/>
                          <a:highlight>
                            <a:srgbClr val="00FFFF"/>
                          </a:highlight>
                        </a:rPr>
                        <a:t>11.9%</a:t>
                      </a:r>
                      <a:r>
                        <a:rPr lang="en-US" sz="1000" dirty="0">
                          <a:effectLst/>
                        </a:rPr>
                        <a:t>  </a:t>
                      </a:r>
                      <a:r>
                        <a:rPr lang="en-US" sz="1000" dirty="0">
                          <a:effectLst/>
                          <a:highlight>
                            <a:srgbClr val="FFFF00"/>
                          </a:highlight>
                        </a:rPr>
                        <a:t>18.9%</a:t>
                      </a:r>
                      <a:r>
                        <a:rPr lang="en-US" sz="1000" dirty="0">
                          <a:effectLst/>
                        </a:rPr>
                        <a:t>       </a:t>
                      </a:r>
                      <a:r>
                        <a:rPr lang="en-US" sz="1000" dirty="0">
                          <a:effectLst/>
                          <a:highlight>
                            <a:srgbClr val="FF0000"/>
                          </a:highlight>
                        </a:rPr>
                        <a:t>15.3%</a:t>
                      </a:r>
                      <a:endParaRPr lang="en-US" sz="1000" dirty="0">
                        <a:effectLst/>
                        <a:latin typeface="Calibri" panose="020F0502020204030204" pitchFamily="34" charset="0"/>
                        <a:ea typeface="Times New Roman" panose="02020603050405020304" pitchFamily="18" charset="0"/>
                      </a:endParaRPr>
                    </a:p>
                  </a:txBody>
                  <a:tcPr marL="25438" marR="25438" marT="0" marB="0"/>
                </a:tc>
                <a:tc>
                  <a:txBody>
                    <a:bodyPr/>
                    <a:lstStyle/>
                    <a:p>
                      <a:pPr marL="0" marR="0">
                        <a:lnSpc>
                          <a:spcPct val="200000"/>
                        </a:lnSpc>
                      </a:pPr>
                      <a:r>
                        <a:rPr lang="en-US" sz="1000">
                          <a:effectLst/>
                          <a:highlight>
                            <a:srgbClr val="00FFFF"/>
                          </a:highlight>
                        </a:rPr>
                        <a:t> </a:t>
                      </a:r>
                      <a:endParaRPr lang="en-US" sz="1000">
                        <a:effectLst/>
                      </a:endParaRPr>
                    </a:p>
                    <a:p>
                      <a:pPr marL="0" marR="0">
                        <a:lnSpc>
                          <a:spcPct val="200000"/>
                        </a:lnSpc>
                      </a:pPr>
                      <a:r>
                        <a:rPr lang="en-US" sz="1000">
                          <a:effectLst/>
                          <a:highlight>
                            <a:srgbClr val="00FFFF"/>
                          </a:highlight>
                        </a:rPr>
                        <a:t>10.9%</a:t>
                      </a:r>
                      <a:r>
                        <a:rPr lang="en-US" sz="1000">
                          <a:effectLst/>
                        </a:rPr>
                        <a:t>  </a:t>
                      </a:r>
                      <a:r>
                        <a:rPr lang="en-US" sz="1000">
                          <a:effectLst/>
                          <a:highlight>
                            <a:srgbClr val="FFFF00"/>
                          </a:highlight>
                        </a:rPr>
                        <a:t>18.1%</a:t>
                      </a:r>
                      <a:r>
                        <a:rPr lang="en-US" sz="1000">
                          <a:effectLst/>
                        </a:rPr>
                        <a:t>     </a:t>
                      </a:r>
                      <a:r>
                        <a:rPr lang="en-US" sz="1000">
                          <a:effectLst/>
                          <a:highlight>
                            <a:srgbClr val="FF0000"/>
                          </a:highlight>
                        </a:rPr>
                        <a:t>11.6%</a:t>
                      </a:r>
                      <a:endParaRPr lang="en-US" sz="1000">
                        <a:effectLst/>
                        <a:latin typeface="Calibri" panose="020F0502020204030204" pitchFamily="34" charset="0"/>
                        <a:ea typeface="Times New Roman" panose="02020603050405020304" pitchFamily="18" charset="0"/>
                      </a:endParaRPr>
                    </a:p>
                  </a:txBody>
                  <a:tcPr marL="25438" marR="25438" marT="0" marB="0"/>
                </a:tc>
                <a:tc>
                  <a:txBody>
                    <a:bodyPr/>
                    <a:lstStyle/>
                    <a:p>
                      <a:pPr marL="0" marR="0">
                        <a:lnSpc>
                          <a:spcPct val="200000"/>
                        </a:lnSpc>
                      </a:pPr>
                      <a:r>
                        <a:rPr lang="en-US" sz="1000">
                          <a:effectLst/>
                        </a:rPr>
                        <a:t> </a:t>
                      </a:r>
                    </a:p>
                    <a:p>
                      <a:pPr marL="0" marR="0">
                        <a:lnSpc>
                          <a:spcPct val="200000"/>
                        </a:lnSpc>
                      </a:pPr>
                      <a:r>
                        <a:rPr lang="en-US" sz="1000">
                          <a:effectLst/>
                        </a:rPr>
                        <a:t>12.3%   </a:t>
                      </a:r>
                      <a:r>
                        <a:rPr lang="en-US" sz="1000">
                          <a:effectLst/>
                          <a:highlight>
                            <a:srgbClr val="FFFF00"/>
                          </a:highlight>
                        </a:rPr>
                        <a:t>22.3%</a:t>
                      </a:r>
                      <a:r>
                        <a:rPr lang="en-US" sz="1000">
                          <a:effectLst/>
                        </a:rPr>
                        <a:t>      </a:t>
                      </a:r>
                      <a:r>
                        <a:rPr lang="en-US" sz="1000">
                          <a:effectLst/>
                          <a:highlight>
                            <a:srgbClr val="FF0000"/>
                          </a:highlight>
                        </a:rPr>
                        <a:t>11.7%</a:t>
                      </a:r>
                      <a:endParaRPr lang="en-US" sz="1000">
                        <a:effectLst/>
                        <a:latin typeface="Calibri" panose="020F0502020204030204" pitchFamily="34" charset="0"/>
                        <a:ea typeface="Times New Roman" panose="02020603050405020304" pitchFamily="18" charset="0"/>
                      </a:endParaRPr>
                    </a:p>
                  </a:txBody>
                  <a:tcPr marL="25438" marR="25438" marT="0" marB="0"/>
                </a:tc>
                <a:tc>
                  <a:txBody>
                    <a:bodyPr/>
                    <a:lstStyle/>
                    <a:p>
                      <a:pPr marL="0" marR="0">
                        <a:lnSpc>
                          <a:spcPct val="200000"/>
                        </a:lnSpc>
                      </a:pPr>
                      <a:r>
                        <a:rPr lang="en-US" sz="1000">
                          <a:effectLst/>
                        </a:rPr>
                        <a:t> </a:t>
                      </a:r>
                    </a:p>
                    <a:p>
                      <a:pPr marL="0" marR="0">
                        <a:lnSpc>
                          <a:spcPct val="200000"/>
                        </a:lnSpc>
                      </a:pPr>
                      <a:r>
                        <a:rPr lang="en-US" sz="1000">
                          <a:effectLst/>
                        </a:rPr>
                        <a:t>10.8%   </a:t>
                      </a:r>
                      <a:r>
                        <a:rPr lang="en-US" sz="1000">
                          <a:effectLst/>
                          <a:highlight>
                            <a:srgbClr val="FFFF00"/>
                          </a:highlight>
                        </a:rPr>
                        <a:t>21.8%</a:t>
                      </a:r>
                      <a:r>
                        <a:rPr lang="en-US" sz="1000">
                          <a:effectLst/>
                        </a:rPr>
                        <a:t>      </a:t>
                      </a:r>
                      <a:r>
                        <a:rPr lang="en-US" sz="1000">
                          <a:effectLst/>
                          <a:highlight>
                            <a:srgbClr val="FF0000"/>
                          </a:highlight>
                        </a:rPr>
                        <a:t>11%</a:t>
                      </a:r>
                      <a:endParaRPr lang="en-US" sz="1000">
                        <a:effectLst/>
                        <a:latin typeface="Calibri" panose="020F0502020204030204" pitchFamily="34" charset="0"/>
                        <a:ea typeface="Times New Roman" panose="02020603050405020304" pitchFamily="18" charset="0"/>
                      </a:endParaRPr>
                    </a:p>
                  </a:txBody>
                  <a:tcPr marL="25438" marR="25438" marT="0" marB="0"/>
                </a:tc>
                <a:tc>
                  <a:txBody>
                    <a:bodyPr/>
                    <a:lstStyle/>
                    <a:p>
                      <a:pPr marL="0" marR="0">
                        <a:lnSpc>
                          <a:spcPct val="200000"/>
                        </a:lnSpc>
                      </a:pPr>
                      <a:r>
                        <a:rPr lang="en-US" sz="1000">
                          <a:effectLst/>
                        </a:rPr>
                        <a:t> </a:t>
                      </a:r>
                    </a:p>
                    <a:p>
                      <a:pPr marL="0" marR="0">
                        <a:lnSpc>
                          <a:spcPct val="200000"/>
                        </a:lnSpc>
                      </a:pPr>
                      <a:r>
                        <a:rPr lang="en-US" sz="1000">
                          <a:effectLst/>
                          <a:highlight>
                            <a:srgbClr val="00FFFF"/>
                          </a:highlight>
                        </a:rPr>
                        <a:t>11.7%</a:t>
                      </a:r>
                      <a:r>
                        <a:rPr lang="en-US" sz="1000">
                          <a:effectLst/>
                        </a:rPr>
                        <a:t>   </a:t>
                      </a:r>
                      <a:r>
                        <a:rPr lang="en-US" sz="1000">
                          <a:effectLst/>
                          <a:highlight>
                            <a:srgbClr val="FFFF00"/>
                          </a:highlight>
                        </a:rPr>
                        <a:t>18.5%</a:t>
                      </a:r>
                      <a:r>
                        <a:rPr lang="en-US" sz="1000">
                          <a:effectLst/>
                        </a:rPr>
                        <a:t>    7.9%</a:t>
                      </a:r>
                      <a:endParaRPr lang="en-US" sz="1000">
                        <a:effectLst/>
                        <a:latin typeface="Calibri" panose="020F0502020204030204" pitchFamily="34" charset="0"/>
                        <a:ea typeface="Times New Roman" panose="02020603050405020304" pitchFamily="18" charset="0"/>
                      </a:endParaRPr>
                    </a:p>
                  </a:txBody>
                  <a:tcPr marL="25438" marR="25438" marT="0" marB="0"/>
                </a:tc>
                <a:tc>
                  <a:txBody>
                    <a:bodyPr/>
                    <a:lstStyle/>
                    <a:p>
                      <a:pPr marL="0" marR="0">
                        <a:lnSpc>
                          <a:spcPct val="200000"/>
                        </a:lnSpc>
                      </a:pPr>
                      <a:r>
                        <a:rPr lang="en-US" sz="1000">
                          <a:effectLst/>
                        </a:rPr>
                        <a:t> </a:t>
                      </a:r>
                    </a:p>
                    <a:p>
                      <a:pPr marL="0" marR="0">
                        <a:lnSpc>
                          <a:spcPct val="200000"/>
                        </a:lnSpc>
                      </a:pPr>
                      <a:r>
                        <a:rPr lang="en-US" sz="1000">
                          <a:effectLst/>
                          <a:highlight>
                            <a:srgbClr val="00FFFF"/>
                          </a:highlight>
                        </a:rPr>
                        <a:t>12.2%</a:t>
                      </a:r>
                      <a:r>
                        <a:rPr lang="en-US" sz="1000">
                          <a:effectLst/>
                        </a:rPr>
                        <a:t>   </a:t>
                      </a:r>
                      <a:r>
                        <a:rPr lang="en-US" sz="1000">
                          <a:effectLst/>
                          <a:highlight>
                            <a:srgbClr val="FFFF00"/>
                          </a:highlight>
                        </a:rPr>
                        <a:t>18.8%</a:t>
                      </a:r>
                      <a:r>
                        <a:rPr lang="en-US" sz="1000">
                          <a:effectLst/>
                        </a:rPr>
                        <a:t>      7.8%</a:t>
                      </a:r>
                      <a:endParaRPr lang="en-US" sz="1000">
                        <a:effectLst/>
                        <a:latin typeface="Calibri" panose="020F0502020204030204" pitchFamily="34" charset="0"/>
                        <a:ea typeface="Times New Roman" panose="02020603050405020304" pitchFamily="18" charset="0"/>
                      </a:endParaRPr>
                    </a:p>
                  </a:txBody>
                  <a:tcPr marL="25438" marR="25438" marT="0" marB="0"/>
                </a:tc>
                <a:tc>
                  <a:txBody>
                    <a:bodyPr/>
                    <a:lstStyle/>
                    <a:p>
                      <a:pPr marL="0" marR="0">
                        <a:lnSpc>
                          <a:spcPct val="200000"/>
                        </a:lnSpc>
                      </a:pPr>
                      <a:r>
                        <a:rPr lang="en-US" sz="1000">
                          <a:effectLst/>
                        </a:rPr>
                        <a:t> </a:t>
                      </a:r>
                    </a:p>
                    <a:p>
                      <a:pPr marL="0" marR="0">
                        <a:lnSpc>
                          <a:spcPct val="200000"/>
                        </a:lnSpc>
                      </a:pPr>
                      <a:r>
                        <a:rPr lang="en-US" sz="1000">
                          <a:effectLst/>
                          <a:highlight>
                            <a:srgbClr val="00FFFF"/>
                          </a:highlight>
                        </a:rPr>
                        <a:t>13%</a:t>
                      </a:r>
                      <a:r>
                        <a:rPr lang="en-US" sz="1000">
                          <a:effectLst/>
                        </a:rPr>
                        <a:t>    </a:t>
                      </a:r>
                      <a:r>
                        <a:rPr lang="en-US" sz="1000">
                          <a:effectLst/>
                          <a:highlight>
                            <a:srgbClr val="FFFF00"/>
                          </a:highlight>
                        </a:rPr>
                        <a:t>15.4%</a:t>
                      </a:r>
                      <a:r>
                        <a:rPr lang="en-US" sz="1000">
                          <a:effectLst/>
                        </a:rPr>
                        <a:t>      5.2%</a:t>
                      </a:r>
                      <a:endParaRPr lang="en-US" sz="1000">
                        <a:effectLst/>
                        <a:latin typeface="Calibri" panose="020F0502020204030204" pitchFamily="34" charset="0"/>
                        <a:ea typeface="Times New Roman" panose="02020603050405020304" pitchFamily="18" charset="0"/>
                      </a:endParaRPr>
                    </a:p>
                  </a:txBody>
                  <a:tcPr marL="25438" marR="25438" marT="0" marB="0"/>
                </a:tc>
                <a:extLst>
                  <a:ext uri="{0D108BD9-81ED-4DB2-BD59-A6C34878D82A}">
                    <a16:rowId xmlns:a16="http://schemas.microsoft.com/office/drawing/2014/main" val="3442999374"/>
                  </a:ext>
                </a:extLst>
              </a:tr>
              <a:tr h="791308">
                <a:tc>
                  <a:txBody>
                    <a:bodyPr/>
                    <a:lstStyle/>
                    <a:p>
                      <a:pPr marL="0" marR="0">
                        <a:lnSpc>
                          <a:spcPct val="200000"/>
                        </a:lnSpc>
                      </a:pPr>
                      <a:r>
                        <a:rPr lang="en-US" sz="1000">
                          <a:effectLst/>
                        </a:rPr>
                        <a:t>LBP-4</a:t>
                      </a:r>
                    </a:p>
                    <a:p>
                      <a:pPr marL="0" marR="0">
                        <a:lnSpc>
                          <a:spcPct val="200000"/>
                        </a:lnSpc>
                      </a:pPr>
                      <a:r>
                        <a:rPr lang="en-US" sz="1000">
                          <a:effectLst/>
                        </a:rPr>
                        <a:t>2016-2017          2015-2016           2014-2015</a:t>
                      </a:r>
                      <a:endParaRPr lang="en-US" sz="1000">
                        <a:effectLst/>
                        <a:latin typeface="Calibri" panose="020F0502020204030204" pitchFamily="34" charset="0"/>
                        <a:ea typeface="Times New Roman" panose="02020603050405020304" pitchFamily="18" charset="0"/>
                      </a:endParaRPr>
                    </a:p>
                  </a:txBody>
                  <a:tcPr marL="25438" marR="25438" marT="0" marB="0"/>
                </a:tc>
                <a:tc>
                  <a:txBody>
                    <a:bodyPr/>
                    <a:lstStyle/>
                    <a:p>
                      <a:pPr marL="0" marR="0">
                        <a:lnSpc>
                          <a:spcPct val="200000"/>
                        </a:lnSpc>
                      </a:pPr>
                      <a:r>
                        <a:rPr lang="en-US" sz="1000">
                          <a:effectLst/>
                        </a:rPr>
                        <a:t> </a:t>
                      </a:r>
                    </a:p>
                    <a:p>
                      <a:pPr marL="0" marR="0">
                        <a:lnSpc>
                          <a:spcPct val="200000"/>
                        </a:lnSpc>
                      </a:pPr>
                      <a:r>
                        <a:rPr lang="en-US" sz="1000">
                          <a:effectLst/>
                        </a:rPr>
                        <a:t>2.7%             0                  2%</a:t>
                      </a:r>
                      <a:endParaRPr lang="en-US" sz="1000">
                        <a:effectLst/>
                        <a:latin typeface="Calibri" panose="020F0502020204030204" pitchFamily="34" charset="0"/>
                        <a:ea typeface="Times New Roman" panose="02020603050405020304" pitchFamily="18" charset="0"/>
                      </a:endParaRPr>
                    </a:p>
                  </a:txBody>
                  <a:tcPr marL="25438" marR="25438" marT="0" marB="0"/>
                </a:tc>
                <a:tc>
                  <a:txBody>
                    <a:bodyPr/>
                    <a:lstStyle/>
                    <a:p>
                      <a:pPr marL="0" marR="0">
                        <a:lnSpc>
                          <a:spcPct val="200000"/>
                        </a:lnSpc>
                      </a:pPr>
                      <a:r>
                        <a:rPr lang="en-US" sz="1000">
                          <a:effectLst/>
                        </a:rPr>
                        <a:t> </a:t>
                      </a:r>
                    </a:p>
                    <a:p>
                      <a:pPr marL="0" marR="0">
                        <a:lnSpc>
                          <a:spcPct val="200000"/>
                        </a:lnSpc>
                      </a:pPr>
                      <a:r>
                        <a:rPr lang="en-US" sz="1000">
                          <a:effectLst/>
                        </a:rPr>
                        <a:t>9.8%       3.9%       3.5%</a:t>
                      </a:r>
                      <a:endParaRPr lang="en-US" sz="1000">
                        <a:effectLst/>
                        <a:latin typeface="Calibri" panose="020F0502020204030204" pitchFamily="34" charset="0"/>
                        <a:ea typeface="Times New Roman" panose="02020603050405020304" pitchFamily="18" charset="0"/>
                      </a:endParaRPr>
                    </a:p>
                  </a:txBody>
                  <a:tcPr marL="25438" marR="25438" marT="0" marB="0"/>
                </a:tc>
                <a:tc>
                  <a:txBody>
                    <a:bodyPr/>
                    <a:lstStyle/>
                    <a:p>
                      <a:pPr marL="0" marR="0">
                        <a:lnSpc>
                          <a:spcPct val="200000"/>
                        </a:lnSpc>
                      </a:pPr>
                      <a:r>
                        <a:rPr lang="en-US" sz="1000">
                          <a:effectLst/>
                        </a:rPr>
                        <a:t> </a:t>
                      </a:r>
                    </a:p>
                    <a:p>
                      <a:pPr marL="0" marR="0">
                        <a:lnSpc>
                          <a:spcPct val="200000"/>
                        </a:lnSpc>
                      </a:pPr>
                      <a:r>
                        <a:rPr lang="en-US" sz="1000">
                          <a:effectLst/>
                        </a:rPr>
                        <a:t>14%        6.4%        7.4%</a:t>
                      </a:r>
                      <a:endParaRPr lang="en-US" sz="1000">
                        <a:effectLst/>
                        <a:latin typeface="Calibri" panose="020F0502020204030204" pitchFamily="34" charset="0"/>
                        <a:ea typeface="Times New Roman" panose="02020603050405020304" pitchFamily="18" charset="0"/>
                      </a:endParaRPr>
                    </a:p>
                  </a:txBody>
                  <a:tcPr marL="25438" marR="25438" marT="0" marB="0"/>
                </a:tc>
                <a:tc>
                  <a:txBody>
                    <a:bodyPr/>
                    <a:lstStyle/>
                    <a:p>
                      <a:pPr marL="0" marR="0">
                        <a:lnSpc>
                          <a:spcPct val="200000"/>
                        </a:lnSpc>
                      </a:pPr>
                      <a:r>
                        <a:rPr lang="en-US" sz="1000">
                          <a:effectLst/>
                        </a:rPr>
                        <a:t> </a:t>
                      </a:r>
                    </a:p>
                    <a:p>
                      <a:pPr marL="0" marR="0">
                        <a:lnSpc>
                          <a:spcPct val="200000"/>
                        </a:lnSpc>
                      </a:pPr>
                      <a:r>
                        <a:rPr lang="en-US" sz="1000">
                          <a:effectLst/>
                        </a:rPr>
                        <a:t>11.9%     9%         10.4%</a:t>
                      </a:r>
                      <a:endParaRPr lang="en-US" sz="1000">
                        <a:effectLst/>
                        <a:latin typeface="Calibri" panose="020F0502020204030204" pitchFamily="34" charset="0"/>
                        <a:ea typeface="Times New Roman" panose="02020603050405020304" pitchFamily="18" charset="0"/>
                      </a:endParaRPr>
                    </a:p>
                  </a:txBody>
                  <a:tcPr marL="25438" marR="25438" marT="0" marB="0"/>
                </a:tc>
                <a:tc>
                  <a:txBody>
                    <a:bodyPr/>
                    <a:lstStyle/>
                    <a:p>
                      <a:pPr marL="0" marR="0">
                        <a:lnSpc>
                          <a:spcPct val="200000"/>
                        </a:lnSpc>
                      </a:pPr>
                      <a:r>
                        <a:rPr lang="en-US" sz="1000">
                          <a:effectLst/>
                        </a:rPr>
                        <a:t> </a:t>
                      </a:r>
                    </a:p>
                    <a:p>
                      <a:pPr marL="0" marR="0">
                        <a:lnSpc>
                          <a:spcPct val="200000"/>
                        </a:lnSpc>
                      </a:pPr>
                      <a:r>
                        <a:rPr lang="en-US" sz="1000">
                          <a:effectLst/>
                        </a:rPr>
                        <a:t>8.2%    15.6%     </a:t>
                      </a:r>
                      <a:r>
                        <a:rPr lang="en-US" sz="1000">
                          <a:effectLst/>
                          <a:highlight>
                            <a:srgbClr val="FF0000"/>
                          </a:highlight>
                        </a:rPr>
                        <a:t>10.7%</a:t>
                      </a:r>
                      <a:endParaRPr lang="en-US" sz="1000">
                        <a:effectLst/>
                        <a:latin typeface="Calibri" panose="020F0502020204030204" pitchFamily="34" charset="0"/>
                        <a:ea typeface="Times New Roman" panose="02020603050405020304" pitchFamily="18" charset="0"/>
                      </a:endParaRPr>
                    </a:p>
                  </a:txBody>
                  <a:tcPr marL="25438" marR="25438" marT="0" marB="0"/>
                </a:tc>
                <a:tc>
                  <a:txBody>
                    <a:bodyPr/>
                    <a:lstStyle/>
                    <a:p>
                      <a:pPr marL="0" marR="0">
                        <a:lnSpc>
                          <a:spcPct val="200000"/>
                        </a:lnSpc>
                      </a:pPr>
                      <a:r>
                        <a:rPr lang="en-US" sz="1000">
                          <a:effectLst/>
                        </a:rPr>
                        <a:t> </a:t>
                      </a:r>
                    </a:p>
                    <a:p>
                      <a:pPr marL="0" marR="0">
                        <a:lnSpc>
                          <a:spcPct val="200000"/>
                        </a:lnSpc>
                      </a:pPr>
                      <a:r>
                        <a:rPr lang="en-US" sz="1000">
                          <a:effectLst/>
                        </a:rPr>
                        <a:t>5%     16.5%       </a:t>
                      </a:r>
                      <a:r>
                        <a:rPr lang="en-US" sz="1000">
                          <a:effectLst/>
                          <a:highlight>
                            <a:srgbClr val="FF0000"/>
                          </a:highlight>
                        </a:rPr>
                        <a:t>15.3%</a:t>
                      </a:r>
                      <a:endParaRPr lang="en-US" sz="1000">
                        <a:effectLst/>
                        <a:latin typeface="Calibri" panose="020F0502020204030204" pitchFamily="34" charset="0"/>
                        <a:ea typeface="Times New Roman" panose="02020603050405020304" pitchFamily="18" charset="0"/>
                      </a:endParaRPr>
                    </a:p>
                  </a:txBody>
                  <a:tcPr marL="25438" marR="25438" marT="0" marB="0"/>
                </a:tc>
                <a:tc>
                  <a:txBody>
                    <a:bodyPr/>
                    <a:lstStyle/>
                    <a:p>
                      <a:pPr marL="0" marR="0">
                        <a:lnSpc>
                          <a:spcPct val="200000"/>
                        </a:lnSpc>
                      </a:pPr>
                      <a:r>
                        <a:rPr lang="en-US" sz="1000">
                          <a:effectLst/>
                        </a:rPr>
                        <a:t> </a:t>
                      </a:r>
                    </a:p>
                    <a:p>
                      <a:pPr marL="0" marR="0">
                        <a:lnSpc>
                          <a:spcPct val="200000"/>
                        </a:lnSpc>
                      </a:pPr>
                      <a:r>
                        <a:rPr lang="en-US" sz="1000">
                          <a:effectLst/>
                        </a:rPr>
                        <a:t>2.9%      13.8%           10.5%</a:t>
                      </a:r>
                      <a:endParaRPr lang="en-US" sz="1000">
                        <a:effectLst/>
                        <a:latin typeface="Calibri" panose="020F0502020204030204" pitchFamily="34" charset="0"/>
                        <a:ea typeface="Times New Roman" panose="02020603050405020304" pitchFamily="18" charset="0"/>
                      </a:endParaRPr>
                    </a:p>
                  </a:txBody>
                  <a:tcPr marL="25438" marR="25438" marT="0" marB="0"/>
                </a:tc>
                <a:extLst>
                  <a:ext uri="{0D108BD9-81ED-4DB2-BD59-A6C34878D82A}">
                    <a16:rowId xmlns:a16="http://schemas.microsoft.com/office/drawing/2014/main" val="3461247617"/>
                  </a:ext>
                </a:extLst>
              </a:tr>
              <a:tr h="791308">
                <a:tc>
                  <a:txBody>
                    <a:bodyPr/>
                    <a:lstStyle/>
                    <a:p>
                      <a:pPr marL="0" marR="0">
                        <a:lnSpc>
                          <a:spcPct val="200000"/>
                        </a:lnSpc>
                      </a:pPr>
                      <a:r>
                        <a:rPr lang="en-US" sz="1000">
                          <a:effectLst/>
                        </a:rPr>
                        <a:t>LBP-6</a:t>
                      </a:r>
                    </a:p>
                    <a:p>
                      <a:pPr marL="0" marR="0">
                        <a:lnSpc>
                          <a:spcPct val="200000"/>
                        </a:lnSpc>
                      </a:pPr>
                      <a:r>
                        <a:rPr lang="en-US" sz="1000">
                          <a:effectLst/>
                        </a:rPr>
                        <a:t>2016-2017          2015-2016           2014-2015</a:t>
                      </a:r>
                      <a:endParaRPr lang="en-US" sz="1000">
                        <a:effectLst/>
                        <a:latin typeface="Calibri" panose="020F0502020204030204" pitchFamily="34" charset="0"/>
                        <a:ea typeface="Times New Roman" panose="02020603050405020304" pitchFamily="18" charset="0"/>
                      </a:endParaRPr>
                    </a:p>
                  </a:txBody>
                  <a:tcPr marL="25438" marR="25438" marT="0" marB="0"/>
                </a:tc>
                <a:tc>
                  <a:txBody>
                    <a:bodyPr/>
                    <a:lstStyle/>
                    <a:p>
                      <a:pPr marL="0" marR="0">
                        <a:lnSpc>
                          <a:spcPct val="200000"/>
                        </a:lnSpc>
                      </a:pPr>
                      <a:r>
                        <a:rPr lang="en-US" sz="1000">
                          <a:effectLst/>
                        </a:rPr>
                        <a:t> </a:t>
                      </a:r>
                    </a:p>
                    <a:p>
                      <a:pPr marL="0" marR="0">
                        <a:lnSpc>
                          <a:spcPct val="200000"/>
                        </a:lnSpc>
                      </a:pPr>
                      <a:r>
                        <a:rPr lang="en-US" sz="1000">
                          <a:effectLst/>
                        </a:rPr>
                        <a:t>0                   0                   0</a:t>
                      </a:r>
                      <a:endParaRPr lang="en-US" sz="1000">
                        <a:effectLst/>
                        <a:latin typeface="Calibri" panose="020F0502020204030204" pitchFamily="34" charset="0"/>
                        <a:ea typeface="Times New Roman" panose="02020603050405020304" pitchFamily="18" charset="0"/>
                      </a:endParaRPr>
                    </a:p>
                  </a:txBody>
                  <a:tcPr marL="25438" marR="25438" marT="0" marB="0"/>
                </a:tc>
                <a:tc>
                  <a:txBody>
                    <a:bodyPr/>
                    <a:lstStyle/>
                    <a:p>
                      <a:pPr marL="0" marR="0">
                        <a:lnSpc>
                          <a:spcPct val="200000"/>
                        </a:lnSpc>
                      </a:pPr>
                      <a:r>
                        <a:rPr lang="en-US" sz="1000">
                          <a:effectLst/>
                        </a:rPr>
                        <a:t> </a:t>
                      </a:r>
                    </a:p>
                    <a:p>
                      <a:pPr marL="0" marR="0">
                        <a:lnSpc>
                          <a:spcPct val="200000"/>
                        </a:lnSpc>
                      </a:pPr>
                      <a:r>
                        <a:rPr lang="en-US" sz="1000">
                          <a:effectLst/>
                        </a:rPr>
                        <a:t>1.3%         0             0</a:t>
                      </a:r>
                      <a:endParaRPr lang="en-US" sz="1000">
                        <a:effectLst/>
                        <a:latin typeface="Calibri" panose="020F0502020204030204" pitchFamily="34" charset="0"/>
                        <a:ea typeface="Times New Roman" panose="02020603050405020304" pitchFamily="18" charset="0"/>
                      </a:endParaRPr>
                    </a:p>
                  </a:txBody>
                  <a:tcPr marL="25438" marR="25438" marT="0" marB="0"/>
                </a:tc>
                <a:tc>
                  <a:txBody>
                    <a:bodyPr/>
                    <a:lstStyle/>
                    <a:p>
                      <a:pPr marL="0" marR="0">
                        <a:lnSpc>
                          <a:spcPct val="200000"/>
                        </a:lnSpc>
                      </a:pPr>
                      <a:r>
                        <a:rPr lang="en-US" sz="1000" dirty="0">
                          <a:effectLst/>
                          <a:highlight>
                            <a:srgbClr val="FFFF00"/>
                          </a:highlight>
                        </a:rPr>
                        <a:t> </a:t>
                      </a:r>
                      <a:endParaRPr lang="en-US" sz="1000" dirty="0">
                        <a:effectLst/>
                      </a:endParaRPr>
                    </a:p>
                    <a:p>
                      <a:pPr marL="0" marR="0">
                        <a:lnSpc>
                          <a:spcPct val="200000"/>
                        </a:lnSpc>
                      </a:pPr>
                      <a:r>
                        <a:rPr lang="en-US" sz="1000" dirty="0">
                          <a:effectLst/>
                          <a:highlight>
                            <a:srgbClr val="00FFFF"/>
                          </a:highlight>
                        </a:rPr>
                        <a:t>15.5%</a:t>
                      </a:r>
                      <a:r>
                        <a:rPr lang="en-US" sz="1000" dirty="0">
                          <a:effectLst/>
                        </a:rPr>
                        <a:t>       0.7%          1.2%</a:t>
                      </a:r>
                      <a:endParaRPr lang="en-US" sz="1000" dirty="0">
                        <a:effectLst/>
                        <a:latin typeface="Calibri" panose="020F0502020204030204" pitchFamily="34" charset="0"/>
                        <a:ea typeface="Times New Roman" panose="02020603050405020304" pitchFamily="18" charset="0"/>
                      </a:endParaRPr>
                    </a:p>
                  </a:txBody>
                  <a:tcPr marL="25438" marR="25438" marT="0" marB="0"/>
                </a:tc>
                <a:tc>
                  <a:txBody>
                    <a:bodyPr/>
                    <a:lstStyle/>
                    <a:p>
                      <a:pPr marL="0" marR="0">
                        <a:lnSpc>
                          <a:spcPct val="200000"/>
                        </a:lnSpc>
                      </a:pPr>
                      <a:r>
                        <a:rPr lang="en-US" sz="1000">
                          <a:effectLst/>
                        </a:rPr>
                        <a:t> </a:t>
                      </a:r>
                    </a:p>
                    <a:p>
                      <a:pPr marL="0" marR="0">
                        <a:lnSpc>
                          <a:spcPct val="200000"/>
                        </a:lnSpc>
                      </a:pPr>
                      <a:r>
                        <a:rPr lang="en-US" sz="1000">
                          <a:effectLst/>
                        </a:rPr>
                        <a:t>9.6%        1.9%        8.1%</a:t>
                      </a:r>
                      <a:endParaRPr lang="en-US" sz="1000">
                        <a:effectLst/>
                        <a:latin typeface="Calibri" panose="020F0502020204030204" pitchFamily="34" charset="0"/>
                        <a:ea typeface="Times New Roman" panose="02020603050405020304" pitchFamily="18" charset="0"/>
                      </a:endParaRPr>
                    </a:p>
                  </a:txBody>
                  <a:tcPr marL="25438" marR="25438" marT="0" marB="0"/>
                </a:tc>
                <a:tc>
                  <a:txBody>
                    <a:bodyPr/>
                    <a:lstStyle/>
                    <a:p>
                      <a:pPr marL="0" marR="0">
                        <a:lnSpc>
                          <a:spcPct val="200000"/>
                        </a:lnSpc>
                      </a:pPr>
                      <a:r>
                        <a:rPr lang="en-US" sz="1000">
                          <a:effectLst/>
                        </a:rPr>
                        <a:t> </a:t>
                      </a:r>
                    </a:p>
                    <a:p>
                      <a:pPr marL="0" marR="0">
                        <a:lnSpc>
                          <a:spcPct val="200000"/>
                        </a:lnSpc>
                      </a:pPr>
                      <a:r>
                        <a:rPr lang="en-US" sz="1000">
                          <a:effectLst/>
                        </a:rPr>
                        <a:t>9.7%           10%               6%</a:t>
                      </a:r>
                      <a:endParaRPr lang="en-US" sz="1000">
                        <a:effectLst/>
                        <a:latin typeface="Calibri" panose="020F0502020204030204" pitchFamily="34" charset="0"/>
                        <a:ea typeface="Times New Roman" panose="02020603050405020304" pitchFamily="18" charset="0"/>
                      </a:endParaRPr>
                    </a:p>
                  </a:txBody>
                  <a:tcPr marL="25438" marR="25438" marT="0" marB="0"/>
                </a:tc>
                <a:tc>
                  <a:txBody>
                    <a:bodyPr/>
                    <a:lstStyle/>
                    <a:p>
                      <a:pPr marL="0" marR="0">
                        <a:lnSpc>
                          <a:spcPct val="200000"/>
                        </a:lnSpc>
                      </a:pPr>
                      <a:r>
                        <a:rPr lang="en-US" sz="1000">
                          <a:effectLst/>
                        </a:rPr>
                        <a:t> </a:t>
                      </a:r>
                    </a:p>
                    <a:p>
                      <a:pPr marL="0" marR="0">
                        <a:lnSpc>
                          <a:spcPct val="200000"/>
                        </a:lnSpc>
                      </a:pPr>
                      <a:r>
                        <a:rPr lang="en-US" sz="1000">
                          <a:effectLst/>
                        </a:rPr>
                        <a:t>9.9%       7.7%      7.4%</a:t>
                      </a:r>
                      <a:endParaRPr lang="en-US" sz="1000">
                        <a:effectLst/>
                        <a:latin typeface="Calibri" panose="020F0502020204030204" pitchFamily="34" charset="0"/>
                        <a:ea typeface="Times New Roman" panose="02020603050405020304" pitchFamily="18" charset="0"/>
                      </a:endParaRPr>
                    </a:p>
                  </a:txBody>
                  <a:tcPr marL="25438" marR="25438" marT="0" marB="0"/>
                </a:tc>
                <a:tc>
                  <a:txBody>
                    <a:bodyPr/>
                    <a:lstStyle/>
                    <a:p>
                      <a:pPr marL="0" marR="0">
                        <a:lnSpc>
                          <a:spcPct val="200000"/>
                        </a:lnSpc>
                      </a:pPr>
                      <a:r>
                        <a:rPr lang="en-US" sz="1000">
                          <a:effectLst/>
                        </a:rPr>
                        <a:t> </a:t>
                      </a:r>
                    </a:p>
                    <a:p>
                      <a:pPr marL="0" marR="0">
                        <a:lnSpc>
                          <a:spcPct val="200000"/>
                        </a:lnSpc>
                      </a:pPr>
                      <a:r>
                        <a:rPr lang="en-US" sz="1000">
                          <a:effectLst/>
                        </a:rPr>
                        <a:t>3.2%      15%            </a:t>
                      </a:r>
                      <a:r>
                        <a:rPr lang="en-US" sz="1000">
                          <a:effectLst/>
                          <a:highlight>
                            <a:srgbClr val="FF0000"/>
                          </a:highlight>
                        </a:rPr>
                        <a:t>15.4%</a:t>
                      </a:r>
                      <a:endParaRPr lang="en-US" sz="1000">
                        <a:effectLst/>
                        <a:latin typeface="Calibri" panose="020F0502020204030204" pitchFamily="34" charset="0"/>
                        <a:ea typeface="Times New Roman" panose="02020603050405020304" pitchFamily="18" charset="0"/>
                      </a:endParaRPr>
                    </a:p>
                  </a:txBody>
                  <a:tcPr marL="25438" marR="25438" marT="0" marB="0"/>
                </a:tc>
                <a:extLst>
                  <a:ext uri="{0D108BD9-81ED-4DB2-BD59-A6C34878D82A}">
                    <a16:rowId xmlns:a16="http://schemas.microsoft.com/office/drawing/2014/main" val="1914201288"/>
                  </a:ext>
                </a:extLst>
              </a:tr>
              <a:tr h="791308">
                <a:tc>
                  <a:txBody>
                    <a:bodyPr/>
                    <a:lstStyle/>
                    <a:p>
                      <a:pPr marL="0" marR="0">
                        <a:lnSpc>
                          <a:spcPct val="200000"/>
                        </a:lnSpc>
                      </a:pPr>
                      <a:r>
                        <a:rPr lang="en-US" sz="1000">
                          <a:effectLst/>
                        </a:rPr>
                        <a:t>LBP-8</a:t>
                      </a:r>
                    </a:p>
                    <a:p>
                      <a:pPr marL="0" marR="0">
                        <a:lnSpc>
                          <a:spcPct val="200000"/>
                        </a:lnSpc>
                      </a:pPr>
                      <a:r>
                        <a:rPr lang="en-US" sz="1000">
                          <a:effectLst/>
                        </a:rPr>
                        <a:t>2016-2017          2015-2016           2014-2015</a:t>
                      </a:r>
                      <a:endParaRPr lang="en-US" sz="1000">
                        <a:effectLst/>
                        <a:latin typeface="Calibri" panose="020F0502020204030204" pitchFamily="34" charset="0"/>
                        <a:ea typeface="Times New Roman" panose="02020603050405020304" pitchFamily="18" charset="0"/>
                      </a:endParaRPr>
                    </a:p>
                  </a:txBody>
                  <a:tcPr marL="25438" marR="25438" marT="0" marB="0"/>
                </a:tc>
                <a:tc>
                  <a:txBody>
                    <a:bodyPr/>
                    <a:lstStyle/>
                    <a:p>
                      <a:pPr marL="0" marR="0">
                        <a:lnSpc>
                          <a:spcPct val="200000"/>
                        </a:lnSpc>
                      </a:pPr>
                      <a:r>
                        <a:rPr lang="en-US" sz="1000" dirty="0">
                          <a:effectLst/>
                        </a:rPr>
                        <a:t> </a:t>
                      </a:r>
                    </a:p>
                    <a:p>
                      <a:pPr marL="0" marR="0">
                        <a:lnSpc>
                          <a:spcPct val="200000"/>
                        </a:lnSpc>
                      </a:pPr>
                      <a:r>
                        <a:rPr lang="en-US" sz="1000" dirty="0">
                          <a:effectLst/>
                        </a:rPr>
                        <a:t>0                   0                   0</a:t>
                      </a:r>
                      <a:endParaRPr lang="en-US" sz="1000" dirty="0">
                        <a:effectLst/>
                        <a:latin typeface="Calibri" panose="020F0502020204030204" pitchFamily="34" charset="0"/>
                        <a:ea typeface="Times New Roman" panose="02020603050405020304" pitchFamily="18" charset="0"/>
                      </a:endParaRPr>
                    </a:p>
                  </a:txBody>
                  <a:tcPr marL="25438" marR="25438" marT="0" marB="0"/>
                </a:tc>
                <a:tc>
                  <a:txBody>
                    <a:bodyPr/>
                    <a:lstStyle/>
                    <a:p>
                      <a:pPr marL="0" marR="0">
                        <a:lnSpc>
                          <a:spcPct val="200000"/>
                        </a:lnSpc>
                      </a:pPr>
                      <a:r>
                        <a:rPr lang="en-US" sz="1000">
                          <a:effectLst/>
                        </a:rPr>
                        <a:t> </a:t>
                      </a:r>
                    </a:p>
                    <a:p>
                      <a:pPr marL="0" marR="0">
                        <a:lnSpc>
                          <a:spcPct val="200000"/>
                        </a:lnSpc>
                      </a:pPr>
                      <a:r>
                        <a:rPr lang="en-US" sz="1000">
                          <a:effectLst/>
                        </a:rPr>
                        <a:t>0              0             0</a:t>
                      </a:r>
                      <a:endParaRPr lang="en-US" sz="1000">
                        <a:effectLst/>
                        <a:latin typeface="Calibri" panose="020F0502020204030204" pitchFamily="34" charset="0"/>
                        <a:ea typeface="Times New Roman" panose="02020603050405020304" pitchFamily="18" charset="0"/>
                      </a:endParaRPr>
                    </a:p>
                  </a:txBody>
                  <a:tcPr marL="25438" marR="25438" marT="0" marB="0"/>
                </a:tc>
                <a:tc>
                  <a:txBody>
                    <a:bodyPr/>
                    <a:lstStyle/>
                    <a:p>
                      <a:pPr marL="0" marR="0">
                        <a:lnSpc>
                          <a:spcPct val="200000"/>
                        </a:lnSpc>
                      </a:pPr>
                      <a:r>
                        <a:rPr lang="en-US" sz="1000">
                          <a:effectLst/>
                        </a:rPr>
                        <a:t> </a:t>
                      </a:r>
                    </a:p>
                    <a:p>
                      <a:pPr marL="0" marR="0">
                        <a:lnSpc>
                          <a:spcPct val="200000"/>
                        </a:lnSpc>
                      </a:pPr>
                      <a:r>
                        <a:rPr lang="en-US" sz="1000">
                          <a:effectLst/>
                        </a:rPr>
                        <a:t>10%          0                3%</a:t>
                      </a:r>
                      <a:endParaRPr lang="en-US" sz="1000">
                        <a:effectLst/>
                        <a:latin typeface="Calibri" panose="020F0502020204030204" pitchFamily="34" charset="0"/>
                        <a:ea typeface="Times New Roman" panose="02020603050405020304" pitchFamily="18" charset="0"/>
                      </a:endParaRPr>
                    </a:p>
                  </a:txBody>
                  <a:tcPr marL="25438" marR="25438" marT="0" marB="0"/>
                </a:tc>
                <a:tc>
                  <a:txBody>
                    <a:bodyPr/>
                    <a:lstStyle/>
                    <a:p>
                      <a:pPr marL="0" marR="0">
                        <a:lnSpc>
                          <a:spcPct val="200000"/>
                        </a:lnSpc>
                      </a:pPr>
                      <a:r>
                        <a:rPr lang="en-US" sz="1000">
                          <a:effectLst/>
                          <a:highlight>
                            <a:srgbClr val="FFFF00"/>
                          </a:highlight>
                        </a:rPr>
                        <a:t> </a:t>
                      </a:r>
                      <a:endParaRPr lang="en-US" sz="1000">
                        <a:effectLst/>
                      </a:endParaRPr>
                    </a:p>
                    <a:p>
                      <a:pPr marL="0" marR="0">
                        <a:lnSpc>
                          <a:spcPct val="200000"/>
                        </a:lnSpc>
                      </a:pPr>
                      <a:r>
                        <a:rPr lang="en-US" sz="1000">
                          <a:effectLst/>
                          <a:highlight>
                            <a:srgbClr val="00FFFF"/>
                          </a:highlight>
                        </a:rPr>
                        <a:t>17.2%</a:t>
                      </a:r>
                      <a:r>
                        <a:rPr lang="en-US" sz="1000">
                          <a:effectLst/>
                        </a:rPr>
                        <a:t>       1.8%       0.6%</a:t>
                      </a:r>
                      <a:endParaRPr lang="en-US" sz="1000">
                        <a:effectLst/>
                        <a:latin typeface="Calibri" panose="020F0502020204030204" pitchFamily="34" charset="0"/>
                        <a:ea typeface="Times New Roman" panose="02020603050405020304" pitchFamily="18" charset="0"/>
                      </a:endParaRPr>
                    </a:p>
                  </a:txBody>
                  <a:tcPr marL="25438" marR="25438" marT="0" marB="0"/>
                </a:tc>
                <a:tc>
                  <a:txBody>
                    <a:bodyPr/>
                    <a:lstStyle/>
                    <a:p>
                      <a:pPr marL="0" marR="0">
                        <a:lnSpc>
                          <a:spcPct val="200000"/>
                        </a:lnSpc>
                      </a:pPr>
                      <a:r>
                        <a:rPr lang="en-US" sz="1000">
                          <a:effectLst/>
                        </a:rPr>
                        <a:t> </a:t>
                      </a:r>
                    </a:p>
                    <a:p>
                      <a:pPr marL="0" marR="0">
                        <a:lnSpc>
                          <a:spcPct val="200000"/>
                        </a:lnSpc>
                      </a:pPr>
                      <a:r>
                        <a:rPr lang="en-US" sz="1000">
                          <a:effectLst/>
                        </a:rPr>
                        <a:t>8.1%       4.7%         6%</a:t>
                      </a:r>
                      <a:endParaRPr lang="en-US" sz="1000">
                        <a:effectLst/>
                        <a:latin typeface="Calibri" panose="020F0502020204030204" pitchFamily="34" charset="0"/>
                        <a:ea typeface="Times New Roman" panose="02020603050405020304" pitchFamily="18" charset="0"/>
                      </a:endParaRPr>
                    </a:p>
                  </a:txBody>
                  <a:tcPr marL="25438" marR="25438" marT="0" marB="0"/>
                </a:tc>
                <a:tc>
                  <a:txBody>
                    <a:bodyPr/>
                    <a:lstStyle/>
                    <a:p>
                      <a:pPr marL="0" marR="0">
                        <a:lnSpc>
                          <a:spcPct val="200000"/>
                        </a:lnSpc>
                      </a:pPr>
                      <a:r>
                        <a:rPr lang="en-US" sz="1000">
                          <a:effectLst/>
                        </a:rPr>
                        <a:t> </a:t>
                      </a:r>
                    </a:p>
                    <a:p>
                      <a:pPr marL="0" marR="0">
                        <a:lnSpc>
                          <a:spcPct val="200000"/>
                        </a:lnSpc>
                      </a:pPr>
                      <a:r>
                        <a:rPr lang="en-US" sz="1000">
                          <a:effectLst/>
                        </a:rPr>
                        <a:t>11.2%     9.5%            9.6%</a:t>
                      </a:r>
                      <a:endParaRPr lang="en-US" sz="1000">
                        <a:effectLst/>
                        <a:latin typeface="Calibri" panose="020F0502020204030204" pitchFamily="34" charset="0"/>
                        <a:ea typeface="Times New Roman" panose="02020603050405020304" pitchFamily="18" charset="0"/>
                      </a:endParaRPr>
                    </a:p>
                  </a:txBody>
                  <a:tcPr marL="25438" marR="25438" marT="0" marB="0"/>
                </a:tc>
                <a:tc>
                  <a:txBody>
                    <a:bodyPr/>
                    <a:lstStyle/>
                    <a:p>
                      <a:pPr marL="0" marR="0">
                        <a:lnSpc>
                          <a:spcPct val="200000"/>
                        </a:lnSpc>
                      </a:pPr>
                      <a:r>
                        <a:rPr lang="en-US" sz="1000">
                          <a:effectLst/>
                        </a:rPr>
                        <a:t> </a:t>
                      </a:r>
                    </a:p>
                    <a:p>
                      <a:pPr marL="0" marR="0">
                        <a:lnSpc>
                          <a:spcPct val="200000"/>
                        </a:lnSpc>
                      </a:pPr>
                      <a:r>
                        <a:rPr lang="en-US" sz="1000">
                          <a:effectLst/>
                        </a:rPr>
                        <a:t>8.9%       5.9%        6.2%</a:t>
                      </a:r>
                      <a:endParaRPr lang="en-US" sz="1000">
                        <a:effectLst/>
                        <a:latin typeface="Calibri" panose="020F0502020204030204" pitchFamily="34" charset="0"/>
                        <a:ea typeface="Times New Roman" panose="02020603050405020304" pitchFamily="18" charset="0"/>
                      </a:endParaRPr>
                    </a:p>
                  </a:txBody>
                  <a:tcPr marL="25438" marR="25438" marT="0" marB="0"/>
                </a:tc>
                <a:extLst>
                  <a:ext uri="{0D108BD9-81ED-4DB2-BD59-A6C34878D82A}">
                    <a16:rowId xmlns:a16="http://schemas.microsoft.com/office/drawing/2014/main" val="3538695378"/>
                  </a:ext>
                </a:extLst>
              </a:tr>
              <a:tr h="791308">
                <a:tc>
                  <a:txBody>
                    <a:bodyPr/>
                    <a:lstStyle/>
                    <a:p>
                      <a:pPr marL="0" marR="0">
                        <a:lnSpc>
                          <a:spcPct val="200000"/>
                        </a:lnSpc>
                      </a:pPr>
                      <a:r>
                        <a:rPr lang="en-US" sz="1000">
                          <a:effectLst/>
                        </a:rPr>
                        <a:t>LBP-10</a:t>
                      </a:r>
                    </a:p>
                    <a:p>
                      <a:pPr marL="0" marR="0">
                        <a:lnSpc>
                          <a:spcPct val="200000"/>
                        </a:lnSpc>
                      </a:pPr>
                      <a:r>
                        <a:rPr lang="en-US" sz="1000">
                          <a:effectLst/>
                        </a:rPr>
                        <a:t>2016-2017          2015-2016           2014-2015</a:t>
                      </a:r>
                      <a:endParaRPr lang="en-US" sz="1000">
                        <a:effectLst/>
                        <a:latin typeface="Calibri" panose="020F0502020204030204" pitchFamily="34" charset="0"/>
                        <a:ea typeface="Times New Roman" panose="02020603050405020304" pitchFamily="18" charset="0"/>
                      </a:endParaRPr>
                    </a:p>
                  </a:txBody>
                  <a:tcPr marL="25438" marR="25438" marT="0" marB="0"/>
                </a:tc>
                <a:tc>
                  <a:txBody>
                    <a:bodyPr/>
                    <a:lstStyle/>
                    <a:p>
                      <a:pPr marL="0" marR="0">
                        <a:lnSpc>
                          <a:spcPct val="200000"/>
                        </a:lnSpc>
                      </a:pPr>
                      <a:r>
                        <a:rPr lang="en-US" sz="1000">
                          <a:effectLst/>
                        </a:rPr>
                        <a:t> </a:t>
                      </a:r>
                    </a:p>
                    <a:p>
                      <a:pPr marL="0" marR="0">
                        <a:lnSpc>
                          <a:spcPct val="200000"/>
                        </a:lnSpc>
                      </a:pPr>
                      <a:r>
                        <a:rPr lang="en-US" sz="1000">
                          <a:effectLst/>
                        </a:rPr>
                        <a:t>0                       0                    0</a:t>
                      </a:r>
                      <a:endParaRPr lang="en-US" sz="1000">
                        <a:effectLst/>
                        <a:latin typeface="Calibri" panose="020F0502020204030204" pitchFamily="34" charset="0"/>
                        <a:ea typeface="Times New Roman" panose="02020603050405020304" pitchFamily="18" charset="0"/>
                      </a:endParaRPr>
                    </a:p>
                  </a:txBody>
                  <a:tcPr marL="25438" marR="25438" marT="0" marB="0"/>
                </a:tc>
                <a:tc>
                  <a:txBody>
                    <a:bodyPr/>
                    <a:lstStyle/>
                    <a:p>
                      <a:pPr marL="0" marR="0">
                        <a:lnSpc>
                          <a:spcPct val="200000"/>
                        </a:lnSpc>
                      </a:pPr>
                      <a:r>
                        <a:rPr lang="en-US" sz="1000">
                          <a:effectLst/>
                        </a:rPr>
                        <a:t> </a:t>
                      </a:r>
                    </a:p>
                    <a:p>
                      <a:pPr marL="0" marR="0">
                        <a:lnSpc>
                          <a:spcPct val="200000"/>
                        </a:lnSpc>
                      </a:pPr>
                      <a:r>
                        <a:rPr lang="en-US" sz="1000">
                          <a:effectLst/>
                        </a:rPr>
                        <a:t>0             0             0</a:t>
                      </a:r>
                      <a:endParaRPr lang="en-US" sz="1000">
                        <a:effectLst/>
                        <a:latin typeface="Calibri" panose="020F0502020204030204" pitchFamily="34" charset="0"/>
                        <a:ea typeface="Times New Roman" panose="02020603050405020304" pitchFamily="18" charset="0"/>
                      </a:endParaRPr>
                    </a:p>
                  </a:txBody>
                  <a:tcPr marL="25438" marR="25438" marT="0" marB="0"/>
                </a:tc>
                <a:tc>
                  <a:txBody>
                    <a:bodyPr/>
                    <a:lstStyle/>
                    <a:p>
                      <a:pPr marL="0" marR="0">
                        <a:lnSpc>
                          <a:spcPct val="200000"/>
                        </a:lnSpc>
                      </a:pPr>
                      <a:r>
                        <a:rPr lang="en-US" sz="1000">
                          <a:effectLst/>
                        </a:rPr>
                        <a:t> </a:t>
                      </a:r>
                    </a:p>
                    <a:p>
                      <a:pPr marL="0" marR="0">
                        <a:lnSpc>
                          <a:spcPct val="200000"/>
                        </a:lnSpc>
                      </a:pPr>
                      <a:r>
                        <a:rPr lang="en-US" sz="1000">
                          <a:effectLst/>
                        </a:rPr>
                        <a:t>0                0               0</a:t>
                      </a:r>
                      <a:endParaRPr lang="en-US" sz="1000">
                        <a:effectLst/>
                        <a:latin typeface="Calibri" panose="020F0502020204030204" pitchFamily="34" charset="0"/>
                        <a:ea typeface="Times New Roman" panose="02020603050405020304" pitchFamily="18" charset="0"/>
                      </a:endParaRPr>
                    </a:p>
                  </a:txBody>
                  <a:tcPr marL="25438" marR="25438" marT="0" marB="0"/>
                </a:tc>
                <a:tc>
                  <a:txBody>
                    <a:bodyPr/>
                    <a:lstStyle/>
                    <a:p>
                      <a:pPr marL="0" marR="0">
                        <a:lnSpc>
                          <a:spcPct val="200000"/>
                        </a:lnSpc>
                      </a:pPr>
                      <a:r>
                        <a:rPr lang="en-US" sz="1000">
                          <a:effectLst/>
                        </a:rPr>
                        <a:t> </a:t>
                      </a:r>
                    </a:p>
                    <a:p>
                      <a:pPr marL="0" marR="0">
                        <a:lnSpc>
                          <a:spcPct val="200000"/>
                        </a:lnSpc>
                      </a:pPr>
                      <a:r>
                        <a:rPr lang="en-US" sz="1000">
                          <a:effectLst/>
                        </a:rPr>
                        <a:t>12.4%      0             1%</a:t>
                      </a:r>
                      <a:endParaRPr lang="en-US" sz="1000">
                        <a:effectLst/>
                        <a:latin typeface="Calibri" panose="020F0502020204030204" pitchFamily="34" charset="0"/>
                        <a:ea typeface="Times New Roman" panose="02020603050405020304" pitchFamily="18" charset="0"/>
                      </a:endParaRPr>
                    </a:p>
                  </a:txBody>
                  <a:tcPr marL="25438" marR="25438" marT="0" marB="0"/>
                </a:tc>
                <a:tc>
                  <a:txBody>
                    <a:bodyPr/>
                    <a:lstStyle/>
                    <a:p>
                      <a:pPr marL="0" marR="0">
                        <a:lnSpc>
                          <a:spcPct val="200000"/>
                        </a:lnSpc>
                      </a:pPr>
                      <a:r>
                        <a:rPr lang="en-US" sz="1000">
                          <a:effectLst/>
                          <a:highlight>
                            <a:srgbClr val="FFFF00"/>
                          </a:highlight>
                        </a:rPr>
                        <a:t> </a:t>
                      </a:r>
                      <a:endParaRPr lang="en-US" sz="1000">
                        <a:effectLst/>
                      </a:endParaRPr>
                    </a:p>
                    <a:p>
                      <a:pPr marL="0" marR="0">
                        <a:lnSpc>
                          <a:spcPct val="200000"/>
                        </a:lnSpc>
                      </a:pPr>
                      <a:r>
                        <a:rPr lang="en-US" sz="1000">
                          <a:effectLst/>
                        </a:rPr>
                        <a:t>13%         5%             2.8%</a:t>
                      </a:r>
                      <a:endParaRPr lang="en-US" sz="1000">
                        <a:effectLst/>
                        <a:latin typeface="Calibri" panose="020F0502020204030204" pitchFamily="34" charset="0"/>
                        <a:ea typeface="Times New Roman" panose="02020603050405020304" pitchFamily="18" charset="0"/>
                      </a:endParaRPr>
                    </a:p>
                  </a:txBody>
                  <a:tcPr marL="25438" marR="25438" marT="0" marB="0"/>
                </a:tc>
                <a:tc>
                  <a:txBody>
                    <a:bodyPr/>
                    <a:lstStyle/>
                    <a:p>
                      <a:pPr marL="0" marR="0">
                        <a:lnSpc>
                          <a:spcPct val="200000"/>
                        </a:lnSpc>
                      </a:pPr>
                      <a:r>
                        <a:rPr lang="en-US" sz="1000">
                          <a:effectLst/>
                        </a:rPr>
                        <a:t> </a:t>
                      </a:r>
                    </a:p>
                    <a:p>
                      <a:pPr marL="0" marR="0">
                        <a:lnSpc>
                          <a:spcPct val="200000"/>
                        </a:lnSpc>
                      </a:pPr>
                      <a:r>
                        <a:rPr lang="en-US" sz="1000">
                          <a:effectLst/>
                        </a:rPr>
                        <a:t>8.8%       4.2%           8.5%</a:t>
                      </a:r>
                      <a:endParaRPr lang="en-US" sz="1000">
                        <a:effectLst/>
                        <a:latin typeface="Calibri" panose="020F0502020204030204" pitchFamily="34" charset="0"/>
                        <a:ea typeface="Times New Roman" panose="02020603050405020304" pitchFamily="18" charset="0"/>
                      </a:endParaRPr>
                    </a:p>
                  </a:txBody>
                  <a:tcPr marL="25438" marR="25438" marT="0" marB="0"/>
                </a:tc>
                <a:tc>
                  <a:txBody>
                    <a:bodyPr/>
                    <a:lstStyle/>
                    <a:p>
                      <a:pPr marL="0" marR="0">
                        <a:lnSpc>
                          <a:spcPct val="200000"/>
                        </a:lnSpc>
                      </a:pPr>
                      <a:r>
                        <a:rPr lang="en-US" sz="1000">
                          <a:effectLst/>
                        </a:rPr>
                        <a:t> </a:t>
                      </a:r>
                    </a:p>
                    <a:p>
                      <a:pPr marL="0" marR="0">
                        <a:lnSpc>
                          <a:spcPct val="200000"/>
                        </a:lnSpc>
                      </a:pPr>
                      <a:r>
                        <a:rPr lang="en-US" sz="1000">
                          <a:effectLst/>
                        </a:rPr>
                        <a:t>9.7%       7.7%        7.2%</a:t>
                      </a:r>
                      <a:endParaRPr lang="en-US" sz="1000">
                        <a:effectLst/>
                        <a:latin typeface="Calibri" panose="020F0502020204030204" pitchFamily="34" charset="0"/>
                        <a:ea typeface="Times New Roman" panose="02020603050405020304" pitchFamily="18" charset="0"/>
                      </a:endParaRPr>
                    </a:p>
                  </a:txBody>
                  <a:tcPr marL="25438" marR="25438" marT="0" marB="0"/>
                </a:tc>
                <a:extLst>
                  <a:ext uri="{0D108BD9-81ED-4DB2-BD59-A6C34878D82A}">
                    <a16:rowId xmlns:a16="http://schemas.microsoft.com/office/drawing/2014/main" val="1327022029"/>
                  </a:ext>
                </a:extLst>
              </a:tr>
              <a:tr h="791308">
                <a:tc>
                  <a:txBody>
                    <a:bodyPr/>
                    <a:lstStyle/>
                    <a:p>
                      <a:pPr marL="0" marR="0">
                        <a:lnSpc>
                          <a:spcPct val="200000"/>
                        </a:lnSpc>
                      </a:pPr>
                      <a:r>
                        <a:rPr lang="en-US" sz="1000">
                          <a:effectLst/>
                        </a:rPr>
                        <a:t>LBP-12</a:t>
                      </a:r>
                    </a:p>
                    <a:p>
                      <a:pPr marL="0" marR="0">
                        <a:lnSpc>
                          <a:spcPct val="200000"/>
                        </a:lnSpc>
                      </a:pPr>
                      <a:r>
                        <a:rPr lang="en-US" sz="1000">
                          <a:effectLst/>
                        </a:rPr>
                        <a:t>2016-2017          2015-2016           2014-2015</a:t>
                      </a:r>
                      <a:endParaRPr lang="en-US" sz="1000">
                        <a:effectLst/>
                        <a:latin typeface="Calibri" panose="020F0502020204030204" pitchFamily="34" charset="0"/>
                        <a:ea typeface="Times New Roman" panose="02020603050405020304" pitchFamily="18" charset="0"/>
                      </a:endParaRPr>
                    </a:p>
                  </a:txBody>
                  <a:tcPr marL="25438" marR="25438" marT="0" marB="0"/>
                </a:tc>
                <a:tc>
                  <a:txBody>
                    <a:bodyPr/>
                    <a:lstStyle/>
                    <a:p>
                      <a:pPr marL="0" marR="0">
                        <a:lnSpc>
                          <a:spcPct val="200000"/>
                        </a:lnSpc>
                      </a:pPr>
                      <a:r>
                        <a:rPr lang="en-US" sz="1000">
                          <a:effectLst/>
                        </a:rPr>
                        <a:t> </a:t>
                      </a:r>
                    </a:p>
                    <a:p>
                      <a:pPr marL="0" marR="0">
                        <a:lnSpc>
                          <a:spcPct val="200000"/>
                        </a:lnSpc>
                      </a:pPr>
                      <a:r>
                        <a:rPr lang="en-US" sz="1000">
                          <a:effectLst/>
                        </a:rPr>
                        <a:t>0                       0                      0</a:t>
                      </a:r>
                      <a:endParaRPr lang="en-US" sz="1000">
                        <a:effectLst/>
                        <a:latin typeface="Calibri" panose="020F0502020204030204" pitchFamily="34" charset="0"/>
                        <a:ea typeface="Times New Roman" panose="02020603050405020304" pitchFamily="18" charset="0"/>
                      </a:endParaRPr>
                    </a:p>
                  </a:txBody>
                  <a:tcPr marL="25438" marR="25438" marT="0" marB="0"/>
                </a:tc>
                <a:tc>
                  <a:txBody>
                    <a:bodyPr/>
                    <a:lstStyle/>
                    <a:p>
                      <a:pPr marL="0" marR="0">
                        <a:lnSpc>
                          <a:spcPct val="200000"/>
                        </a:lnSpc>
                      </a:pPr>
                      <a:r>
                        <a:rPr lang="en-US" sz="1000">
                          <a:effectLst/>
                        </a:rPr>
                        <a:t> </a:t>
                      </a:r>
                    </a:p>
                    <a:p>
                      <a:pPr marL="0" marR="0">
                        <a:lnSpc>
                          <a:spcPct val="200000"/>
                        </a:lnSpc>
                      </a:pPr>
                      <a:r>
                        <a:rPr lang="en-US" sz="1000">
                          <a:effectLst/>
                        </a:rPr>
                        <a:t>0              0             0</a:t>
                      </a:r>
                      <a:endParaRPr lang="en-US" sz="1000">
                        <a:effectLst/>
                        <a:latin typeface="Calibri" panose="020F0502020204030204" pitchFamily="34" charset="0"/>
                        <a:ea typeface="Times New Roman" panose="02020603050405020304" pitchFamily="18" charset="0"/>
                      </a:endParaRPr>
                    </a:p>
                  </a:txBody>
                  <a:tcPr marL="25438" marR="25438" marT="0" marB="0"/>
                </a:tc>
                <a:tc>
                  <a:txBody>
                    <a:bodyPr/>
                    <a:lstStyle/>
                    <a:p>
                      <a:pPr marL="0" marR="0">
                        <a:lnSpc>
                          <a:spcPct val="200000"/>
                        </a:lnSpc>
                      </a:pPr>
                      <a:r>
                        <a:rPr lang="en-US" sz="1000">
                          <a:effectLst/>
                        </a:rPr>
                        <a:t> </a:t>
                      </a:r>
                    </a:p>
                    <a:p>
                      <a:pPr marL="0" marR="0">
                        <a:lnSpc>
                          <a:spcPct val="200000"/>
                        </a:lnSpc>
                      </a:pPr>
                      <a:r>
                        <a:rPr lang="en-US" sz="1000">
                          <a:effectLst/>
                        </a:rPr>
                        <a:t>0              0              0</a:t>
                      </a:r>
                      <a:endParaRPr lang="en-US" sz="1000">
                        <a:effectLst/>
                        <a:latin typeface="Calibri" panose="020F0502020204030204" pitchFamily="34" charset="0"/>
                        <a:ea typeface="Times New Roman" panose="02020603050405020304" pitchFamily="18" charset="0"/>
                      </a:endParaRPr>
                    </a:p>
                  </a:txBody>
                  <a:tcPr marL="25438" marR="25438" marT="0" marB="0"/>
                </a:tc>
                <a:tc>
                  <a:txBody>
                    <a:bodyPr/>
                    <a:lstStyle/>
                    <a:p>
                      <a:pPr marL="0" marR="0">
                        <a:lnSpc>
                          <a:spcPct val="200000"/>
                        </a:lnSpc>
                      </a:pPr>
                      <a:r>
                        <a:rPr lang="en-US" sz="1000">
                          <a:effectLst/>
                        </a:rPr>
                        <a:t> </a:t>
                      </a:r>
                    </a:p>
                    <a:p>
                      <a:pPr marL="0" marR="0">
                        <a:lnSpc>
                          <a:spcPct val="200000"/>
                        </a:lnSpc>
                      </a:pPr>
                      <a:r>
                        <a:rPr lang="en-US" sz="1000">
                          <a:effectLst/>
                        </a:rPr>
                        <a:t>9%           0               0</a:t>
                      </a:r>
                      <a:endParaRPr lang="en-US" sz="1000">
                        <a:effectLst/>
                        <a:latin typeface="Calibri" panose="020F0502020204030204" pitchFamily="34" charset="0"/>
                        <a:ea typeface="Times New Roman" panose="02020603050405020304" pitchFamily="18" charset="0"/>
                      </a:endParaRPr>
                    </a:p>
                  </a:txBody>
                  <a:tcPr marL="25438" marR="25438" marT="0" marB="0"/>
                </a:tc>
                <a:tc>
                  <a:txBody>
                    <a:bodyPr/>
                    <a:lstStyle/>
                    <a:p>
                      <a:pPr marL="0" marR="0">
                        <a:lnSpc>
                          <a:spcPct val="200000"/>
                        </a:lnSpc>
                      </a:pPr>
                      <a:r>
                        <a:rPr lang="en-US" sz="1000" dirty="0">
                          <a:effectLst/>
                        </a:rPr>
                        <a:t> </a:t>
                      </a:r>
                    </a:p>
                    <a:p>
                      <a:pPr marL="0" marR="0">
                        <a:lnSpc>
                          <a:spcPct val="200000"/>
                        </a:lnSpc>
                      </a:pPr>
                      <a:r>
                        <a:rPr lang="en-US" sz="1000" dirty="0">
                          <a:effectLst/>
                        </a:rPr>
                        <a:t>11.6%          0                0.4%</a:t>
                      </a:r>
                      <a:endParaRPr lang="en-US" sz="1000" dirty="0">
                        <a:effectLst/>
                        <a:latin typeface="Calibri" panose="020F0502020204030204" pitchFamily="34" charset="0"/>
                        <a:ea typeface="Times New Roman" panose="02020603050405020304" pitchFamily="18" charset="0"/>
                      </a:endParaRPr>
                    </a:p>
                  </a:txBody>
                  <a:tcPr marL="25438" marR="25438" marT="0" marB="0"/>
                </a:tc>
                <a:tc>
                  <a:txBody>
                    <a:bodyPr/>
                    <a:lstStyle/>
                    <a:p>
                      <a:pPr marL="0" marR="0">
                        <a:lnSpc>
                          <a:spcPct val="200000"/>
                        </a:lnSpc>
                      </a:pPr>
                      <a:r>
                        <a:rPr lang="en-US" sz="1000">
                          <a:effectLst/>
                        </a:rPr>
                        <a:t> </a:t>
                      </a:r>
                    </a:p>
                    <a:p>
                      <a:pPr marL="0" marR="0">
                        <a:lnSpc>
                          <a:spcPct val="200000"/>
                        </a:lnSpc>
                      </a:pPr>
                      <a:r>
                        <a:rPr lang="en-US" sz="1000">
                          <a:effectLst/>
                        </a:rPr>
                        <a:t>10.7%      2%              0.9%</a:t>
                      </a:r>
                      <a:endParaRPr lang="en-US" sz="1000">
                        <a:effectLst/>
                        <a:latin typeface="Calibri" panose="020F0502020204030204" pitchFamily="34" charset="0"/>
                        <a:ea typeface="Times New Roman" panose="02020603050405020304" pitchFamily="18" charset="0"/>
                      </a:endParaRPr>
                    </a:p>
                  </a:txBody>
                  <a:tcPr marL="25438" marR="25438" marT="0" marB="0"/>
                </a:tc>
                <a:tc>
                  <a:txBody>
                    <a:bodyPr/>
                    <a:lstStyle/>
                    <a:p>
                      <a:pPr marL="0" marR="0">
                        <a:lnSpc>
                          <a:spcPct val="200000"/>
                        </a:lnSpc>
                      </a:pPr>
                      <a:r>
                        <a:rPr lang="en-US" sz="1000">
                          <a:effectLst/>
                          <a:highlight>
                            <a:srgbClr val="FFFF00"/>
                          </a:highlight>
                        </a:rPr>
                        <a:t> </a:t>
                      </a:r>
                      <a:endParaRPr lang="en-US" sz="1000">
                        <a:effectLst/>
                      </a:endParaRPr>
                    </a:p>
                    <a:p>
                      <a:pPr marL="0" marR="0">
                        <a:lnSpc>
                          <a:spcPct val="200000"/>
                        </a:lnSpc>
                      </a:pPr>
                      <a:r>
                        <a:rPr lang="en-US" sz="1000">
                          <a:effectLst/>
                        </a:rPr>
                        <a:t>10.1%      9.2%        8.2%</a:t>
                      </a:r>
                      <a:endParaRPr lang="en-US" sz="1000">
                        <a:effectLst/>
                        <a:latin typeface="Calibri" panose="020F0502020204030204" pitchFamily="34" charset="0"/>
                        <a:ea typeface="Times New Roman" panose="02020603050405020304" pitchFamily="18" charset="0"/>
                      </a:endParaRPr>
                    </a:p>
                  </a:txBody>
                  <a:tcPr marL="25438" marR="25438" marT="0" marB="0"/>
                </a:tc>
                <a:extLst>
                  <a:ext uri="{0D108BD9-81ED-4DB2-BD59-A6C34878D82A}">
                    <a16:rowId xmlns:a16="http://schemas.microsoft.com/office/drawing/2014/main" val="594139134"/>
                  </a:ext>
                </a:extLst>
              </a:tr>
              <a:tr h="791308">
                <a:tc>
                  <a:txBody>
                    <a:bodyPr/>
                    <a:lstStyle/>
                    <a:p>
                      <a:pPr marL="0" marR="0">
                        <a:lnSpc>
                          <a:spcPct val="200000"/>
                        </a:lnSpc>
                      </a:pPr>
                      <a:r>
                        <a:rPr lang="en-US" sz="1000">
                          <a:effectLst/>
                        </a:rPr>
                        <a:t>LBP-14</a:t>
                      </a:r>
                    </a:p>
                    <a:p>
                      <a:pPr marL="0" marR="0">
                        <a:lnSpc>
                          <a:spcPct val="200000"/>
                        </a:lnSpc>
                      </a:pPr>
                      <a:r>
                        <a:rPr lang="en-US" sz="1000">
                          <a:effectLst/>
                        </a:rPr>
                        <a:t>2016-2017          2015-2016           2014-2015</a:t>
                      </a:r>
                      <a:endParaRPr lang="en-US" sz="1000">
                        <a:effectLst/>
                        <a:latin typeface="Calibri" panose="020F0502020204030204" pitchFamily="34" charset="0"/>
                        <a:ea typeface="Times New Roman" panose="02020603050405020304" pitchFamily="18" charset="0"/>
                      </a:endParaRPr>
                    </a:p>
                  </a:txBody>
                  <a:tcPr marL="25438" marR="25438" marT="0" marB="0"/>
                </a:tc>
                <a:tc>
                  <a:txBody>
                    <a:bodyPr/>
                    <a:lstStyle/>
                    <a:p>
                      <a:pPr marL="0" marR="0">
                        <a:lnSpc>
                          <a:spcPct val="200000"/>
                        </a:lnSpc>
                      </a:pPr>
                      <a:r>
                        <a:rPr lang="en-US" sz="1000">
                          <a:effectLst/>
                        </a:rPr>
                        <a:t> </a:t>
                      </a:r>
                    </a:p>
                    <a:p>
                      <a:pPr marL="0" marR="0">
                        <a:lnSpc>
                          <a:spcPct val="200000"/>
                        </a:lnSpc>
                      </a:pPr>
                      <a:r>
                        <a:rPr lang="en-US" sz="1000">
                          <a:effectLst/>
                        </a:rPr>
                        <a:t>0                      0                    0</a:t>
                      </a:r>
                      <a:endParaRPr lang="en-US" sz="1000">
                        <a:effectLst/>
                        <a:latin typeface="Calibri" panose="020F0502020204030204" pitchFamily="34" charset="0"/>
                        <a:ea typeface="Times New Roman" panose="02020603050405020304" pitchFamily="18" charset="0"/>
                      </a:endParaRPr>
                    </a:p>
                  </a:txBody>
                  <a:tcPr marL="25438" marR="25438" marT="0" marB="0"/>
                </a:tc>
                <a:tc>
                  <a:txBody>
                    <a:bodyPr/>
                    <a:lstStyle/>
                    <a:p>
                      <a:pPr marL="0" marR="0">
                        <a:lnSpc>
                          <a:spcPct val="200000"/>
                        </a:lnSpc>
                      </a:pPr>
                      <a:r>
                        <a:rPr lang="en-US" sz="1000">
                          <a:effectLst/>
                        </a:rPr>
                        <a:t> </a:t>
                      </a:r>
                    </a:p>
                    <a:p>
                      <a:pPr marL="0" marR="0">
                        <a:lnSpc>
                          <a:spcPct val="200000"/>
                        </a:lnSpc>
                      </a:pPr>
                      <a:r>
                        <a:rPr lang="en-US" sz="1000">
                          <a:effectLst/>
                        </a:rPr>
                        <a:t>0             0              0</a:t>
                      </a:r>
                      <a:endParaRPr lang="en-US" sz="1000">
                        <a:effectLst/>
                        <a:latin typeface="Calibri" panose="020F0502020204030204" pitchFamily="34" charset="0"/>
                        <a:ea typeface="Times New Roman" panose="02020603050405020304" pitchFamily="18" charset="0"/>
                      </a:endParaRPr>
                    </a:p>
                  </a:txBody>
                  <a:tcPr marL="25438" marR="25438" marT="0" marB="0"/>
                </a:tc>
                <a:tc>
                  <a:txBody>
                    <a:bodyPr/>
                    <a:lstStyle/>
                    <a:p>
                      <a:pPr marL="0" marR="0">
                        <a:lnSpc>
                          <a:spcPct val="200000"/>
                        </a:lnSpc>
                      </a:pPr>
                      <a:r>
                        <a:rPr lang="en-US" sz="1000">
                          <a:effectLst/>
                        </a:rPr>
                        <a:t> </a:t>
                      </a:r>
                    </a:p>
                    <a:p>
                      <a:pPr marL="0" marR="0">
                        <a:lnSpc>
                          <a:spcPct val="200000"/>
                        </a:lnSpc>
                      </a:pPr>
                      <a:r>
                        <a:rPr lang="en-US" sz="1000">
                          <a:effectLst/>
                        </a:rPr>
                        <a:t>0               0               0</a:t>
                      </a:r>
                      <a:endParaRPr lang="en-US" sz="1000">
                        <a:effectLst/>
                        <a:latin typeface="Calibri" panose="020F0502020204030204" pitchFamily="34" charset="0"/>
                        <a:ea typeface="Times New Roman" panose="02020603050405020304" pitchFamily="18" charset="0"/>
                      </a:endParaRPr>
                    </a:p>
                  </a:txBody>
                  <a:tcPr marL="25438" marR="25438" marT="0" marB="0"/>
                </a:tc>
                <a:tc>
                  <a:txBody>
                    <a:bodyPr/>
                    <a:lstStyle/>
                    <a:p>
                      <a:pPr marL="0" marR="0">
                        <a:lnSpc>
                          <a:spcPct val="200000"/>
                        </a:lnSpc>
                      </a:pPr>
                      <a:r>
                        <a:rPr lang="en-US" sz="1000">
                          <a:effectLst/>
                        </a:rPr>
                        <a:t> </a:t>
                      </a:r>
                    </a:p>
                    <a:p>
                      <a:pPr marL="0" marR="0">
                        <a:lnSpc>
                          <a:spcPct val="200000"/>
                        </a:lnSpc>
                      </a:pPr>
                      <a:r>
                        <a:rPr lang="en-US" sz="1000">
                          <a:effectLst/>
                        </a:rPr>
                        <a:t>0                  0                0</a:t>
                      </a:r>
                      <a:endParaRPr lang="en-US" sz="1000">
                        <a:effectLst/>
                        <a:latin typeface="Calibri" panose="020F0502020204030204" pitchFamily="34" charset="0"/>
                        <a:ea typeface="Times New Roman" panose="02020603050405020304" pitchFamily="18" charset="0"/>
                      </a:endParaRPr>
                    </a:p>
                  </a:txBody>
                  <a:tcPr marL="25438" marR="25438" marT="0" marB="0"/>
                </a:tc>
                <a:tc>
                  <a:txBody>
                    <a:bodyPr/>
                    <a:lstStyle/>
                    <a:p>
                      <a:pPr marL="0" marR="0">
                        <a:lnSpc>
                          <a:spcPct val="200000"/>
                        </a:lnSpc>
                      </a:pPr>
                      <a:r>
                        <a:rPr lang="en-US" sz="1000">
                          <a:effectLst/>
                        </a:rPr>
                        <a:t> </a:t>
                      </a:r>
                    </a:p>
                    <a:p>
                      <a:pPr marL="0" marR="0">
                        <a:lnSpc>
                          <a:spcPct val="200000"/>
                        </a:lnSpc>
                      </a:pPr>
                      <a:r>
                        <a:rPr lang="en-US" sz="1000">
                          <a:effectLst/>
                        </a:rPr>
                        <a:t>10.5%           0                0.5%</a:t>
                      </a:r>
                      <a:endParaRPr lang="en-US" sz="1000">
                        <a:effectLst/>
                        <a:latin typeface="Calibri" panose="020F0502020204030204" pitchFamily="34" charset="0"/>
                        <a:ea typeface="Times New Roman" panose="02020603050405020304" pitchFamily="18" charset="0"/>
                      </a:endParaRPr>
                    </a:p>
                  </a:txBody>
                  <a:tcPr marL="25438" marR="25438" marT="0" marB="0"/>
                </a:tc>
                <a:tc>
                  <a:txBody>
                    <a:bodyPr/>
                    <a:lstStyle/>
                    <a:p>
                      <a:pPr marL="0" marR="0">
                        <a:lnSpc>
                          <a:spcPct val="200000"/>
                        </a:lnSpc>
                      </a:pPr>
                      <a:r>
                        <a:rPr lang="en-US" sz="1000">
                          <a:effectLst/>
                          <a:highlight>
                            <a:srgbClr val="FFFF00"/>
                          </a:highlight>
                        </a:rPr>
                        <a:t> </a:t>
                      </a:r>
                      <a:endParaRPr lang="en-US" sz="1000">
                        <a:effectLst/>
                      </a:endParaRPr>
                    </a:p>
                    <a:p>
                      <a:pPr marL="0" marR="0">
                        <a:lnSpc>
                          <a:spcPct val="200000"/>
                        </a:lnSpc>
                      </a:pPr>
                      <a:r>
                        <a:rPr lang="en-US" sz="1000">
                          <a:effectLst/>
                        </a:rPr>
                        <a:t>10.3%     1.9%            3.1%</a:t>
                      </a:r>
                      <a:endParaRPr lang="en-US" sz="1000">
                        <a:effectLst/>
                        <a:latin typeface="Calibri" panose="020F0502020204030204" pitchFamily="34" charset="0"/>
                        <a:ea typeface="Times New Roman" panose="02020603050405020304" pitchFamily="18" charset="0"/>
                      </a:endParaRPr>
                    </a:p>
                  </a:txBody>
                  <a:tcPr marL="25438" marR="25438" marT="0" marB="0"/>
                </a:tc>
                <a:tc>
                  <a:txBody>
                    <a:bodyPr/>
                    <a:lstStyle/>
                    <a:p>
                      <a:pPr marL="0" marR="0">
                        <a:lnSpc>
                          <a:spcPct val="200000"/>
                        </a:lnSpc>
                      </a:pPr>
                      <a:r>
                        <a:rPr lang="en-US" sz="1000">
                          <a:effectLst/>
                        </a:rPr>
                        <a:t> </a:t>
                      </a:r>
                    </a:p>
                    <a:p>
                      <a:pPr marL="0" marR="0">
                        <a:lnSpc>
                          <a:spcPct val="200000"/>
                        </a:lnSpc>
                      </a:pPr>
                      <a:r>
                        <a:rPr lang="en-US" sz="1000">
                          <a:effectLst/>
                        </a:rPr>
                        <a:t>11%        3.6%       7.7%</a:t>
                      </a:r>
                      <a:endParaRPr lang="en-US" sz="1000">
                        <a:effectLst/>
                        <a:latin typeface="Calibri" panose="020F0502020204030204" pitchFamily="34" charset="0"/>
                        <a:ea typeface="Times New Roman" panose="02020603050405020304" pitchFamily="18" charset="0"/>
                      </a:endParaRPr>
                    </a:p>
                  </a:txBody>
                  <a:tcPr marL="25438" marR="25438" marT="0" marB="0"/>
                </a:tc>
                <a:extLst>
                  <a:ext uri="{0D108BD9-81ED-4DB2-BD59-A6C34878D82A}">
                    <a16:rowId xmlns:a16="http://schemas.microsoft.com/office/drawing/2014/main" val="4151469779"/>
                  </a:ext>
                </a:extLst>
              </a:tr>
              <a:tr h="791308">
                <a:tc>
                  <a:txBody>
                    <a:bodyPr/>
                    <a:lstStyle/>
                    <a:p>
                      <a:pPr marL="0" marR="0">
                        <a:lnSpc>
                          <a:spcPct val="200000"/>
                        </a:lnSpc>
                      </a:pPr>
                      <a:r>
                        <a:rPr lang="en-US" sz="1000">
                          <a:effectLst/>
                        </a:rPr>
                        <a:t>LBP-16</a:t>
                      </a:r>
                    </a:p>
                    <a:p>
                      <a:pPr marL="0" marR="0">
                        <a:lnSpc>
                          <a:spcPct val="200000"/>
                        </a:lnSpc>
                      </a:pPr>
                      <a:r>
                        <a:rPr lang="en-US" sz="1000">
                          <a:effectLst/>
                        </a:rPr>
                        <a:t>2016-2017          2015-2016           2014-2015</a:t>
                      </a:r>
                      <a:endParaRPr lang="en-US" sz="1000">
                        <a:effectLst/>
                        <a:latin typeface="Calibri" panose="020F0502020204030204" pitchFamily="34" charset="0"/>
                        <a:ea typeface="Times New Roman" panose="02020603050405020304" pitchFamily="18" charset="0"/>
                      </a:endParaRPr>
                    </a:p>
                  </a:txBody>
                  <a:tcPr marL="25438" marR="25438" marT="0" marB="0"/>
                </a:tc>
                <a:tc>
                  <a:txBody>
                    <a:bodyPr/>
                    <a:lstStyle/>
                    <a:p>
                      <a:pPr marL="0" marR="0">
                        <a:lnSpc>
                          <a:spcPct val="200000"/>
                        </a:lnSpc>
                      </a:pPr>
                      <a:r>
                        <a:rPr lang="en-US" sz="1000">
                          <a:effectLst/>
                        </a:rPr>
                        <a:t> </a:t>
                      </a:r>
                    </a:p>
                    <a:p>
                      <a:pPr marL="0" marR="0">
                        <a:lnSpc>
                          <a:spcPct val="200000"/>
                        </a:lnSpc>
                      </a:pPr>
                      <a:r>
                        <a:rPr lang="en-US" sz="1000">
                          <a:effectLst/>
                        </a:rPr>
                        <a:t>0                   0                    0</a:t>
                      </a:r>
                      <a:endParaRPr lang="en-US" sz="1000">
                        <a:effectLst/>
                        <a:latin typeface="Calibri" panose="020F0502020204030204" pitchFamily="34" charset="0"/>
                        <a:ea typeface="Times New Roman" panose="02020603050405020304" pitchFamily="18" charset="0"/>
                      </a:endParaRPr>
                    </a:p>
                  </a:txBody>
                  <a:tcPr marL="25438" marR="25438" marT="0" marB="0"/>
                </a:tc>
                <a:tc>
                  <a:txBody>
                    <a:bodyPr/>
                    <a:lstStyle/>
                    <a:p>
                      <a:pPr marL="0" marR="0">
                        <a:lnSpc>
                          <a:spcPct val="200000"/>
                        </a:lnSpc>
                      </a:pPr>
                      <a:r>
                        <a:rPr lang="en-US" sz="1000">
                          <a:effectLst/>
                        </a:rPr>
                        <a:t> </a:t>
                      </a:r>
                    </a:p>
                    <a:p>
                      <a:pPr marL="0" marR="0">
                        <a:lnSpc>
                          <a:spcPct val="200000"/>
                        </a:lnSpc>
                      </a:pPr>
                      <a:r>
                        <a:rPr lang="en-US" sz="1000">
                          <a:effectLst/>
                        </a:rPr>
                        <a:t>0               0             0</a:t>
                      </a:r>
                      <a:endParaRPr lang="en-US" sz="1000">
                        <a:effectLst/>
                        <a:latin typeface="Calibri" panose="020F0502020204030204" pitchFamily="34" charset="0"/>
                        <a:ea typeface="Times New Roman" panose="02020603050405020304" pitchFamily="18" charset="0"/>
                      </a:endParaRPr>
                    </a:p>
                  </a:txBody>
                  <a:tcPr marL="25438" marR="25438" marT="0" marB="0"/>
                </a:tc>
                <a:tc>
                  <a:txBody>
                    <a:bodyPr/>
                    <a:lstStyle/>
                    <a:p>
                      <a:pPr marL="0" marR="0">
                        <a:lnSpc>
                          <a:spcPct val="200000"/>
                        </a:lnSpc>
                      </a:pPr>
                      <a:r>
                        <a:rPr lang="en-US" sz="1000">
                          <a:effectLst/>
                        </a:rPr>
                        <a:t> </a:t>
                      </a:r>
                    </a:p>
                    <a:p>
                      <a:pPr marL="0" marR="0">
                        <a:lnSpc>
                          <a:spcPct val="200000"/>
                        </a:lnSpc>
                      </a:pPr>
                      <a:r>
                        <a:rPr lang="en-US" sz="1000">
                          <a:effectLst/>
                        </a:rPr>
                        <a:t>0                0                 0</a:t>
                      </a:r>
                      <a:endParaRPr lang="en-US" sz="1000">
                        <a:effectLst/>
                        <a:latin typeface="Calibri" panose="020F0502020204030204" pitchFamily="34" charset="0"/>
                        <a:ea typeface="Times New Roman" panose="02020603050405020304" pitchFamily="18" charset="0"/>
                      </a:endParaRPr>
                    </a:p>
                  </a:txBody>
                  <a:tcPr marL="25438" marR="25438" marT="0" marB="0"/>
                </a:tc>
                <a:tc>
                  <a:txBody>
                    <a:bodyPr/>
                    <a:lstStyle/>
                    <a:p>
                      <a:pPr marL="0" marR="0">
                        <a:lnSpc>
                          <a:spcPct val="200000"/>
                        </a:lnSpc>
                      </a:pPr>
                      <a:r>
                        <a:rPr lang="en-US" sz="1000">
                          <a:effectLst/>
                        </a:rPr>
                        <a:t> </a:t>
                      </a:r>
                    </a:p>
                    <a:p>
                      <a:pPr marL="0" marR="0">
                        <a:lnSpc>
                          <a:spcPct val="200000"/>
                        </a:lnSpc>
                      </a:pPr>
                      <a:r>
                        <a:rPr lang="en-US" sz="1000">
                          <a:effectLst/>
                        </a:rPr>
                        <a:t>0                0                0</a:t>
                      </a:r>
                      <a:endParaRPr lang="en-US" sz="1000">
                        <a:effectLst/>
                        <a:latin typeface="Calibri" panose="020F0502020204030204" pitchFamily="34" charset="0"/>
                        <a:ea typeface="Times New Roman" panose="02020603050405020304" pitchFamily="18" charset="0"/>
                      </a:endParaRPr>
                    </a:p>
                  </a:txBody>
                  <a:tcPr marL="25438" marR="25438" marT="0" marB="0"/>
                </a:tc>
                <a:tc>
                  <a:txBody>
                    <a:bodyPr/>
                    <a:lstStyle/>
                    <a:p>
                      <a:pPr marL="0" marR="0">
                        <a:lnSpc>
                          <a:spcPct val="200000"/>
                        </a:lnSpc>
                      </a:pPr>
                      <a:r>
                        <a:rPr lang="en-US" sz="1000">
                          <a:effectLst/>
                        </a:rPr>
                        <a:t> </a:t>
                      </a:r>
                    </a:p>
                    <a:p>
                      <a:pPr marL="0" marR="0">
                        <a:lnSpc>
                          <a:spcPct val="200000"/>
                        </a:lnSpc>
                      </a:pPr>
                      <a:r>
                        <a:rPr lang="en-US" sz="1000">
                          <a:effectLst/>
                        </a:rPr>
                        <a:t>9. 4%              0               0</a:t>
                      </a:r>
                      <a:endParaRPr lang="en-US" sz="1000">
                        <a:effectLst/>
                        <a:latin typeface="Calibri" panose="020F0502020204030204" pitchFamily="34" charset="0"/>
                        <a:ea typeface="Times New Roman" panose="02020603050405020304" pitchFamily="18" charset="0"/>
                      </a:endParaRPr>
                    </a:p>
                  </a:txBody>
                  <a:tcPr marL="25438" marR="25438" marT="0" marB="0"/>
                </a:tc>
                <a:tc>
                  <a:txBody>
                    <a:bodyPr/>
                    <a:lstStyle/>
                    <a:p>
                      <a:pPr marL="0" marR="0">
                        <a:lnSpc>
                          <a:spcPct val="200000"/>
                        </a:lnSpc>
                      </a:pPr>
                      <a:r>
                        <a:rPr lang="en-US" sz="1000">
                          <a:effectLst/>
                        </a:rPr>
                        <a:t> </a:t>
                      </a:r>
                    </a:p>
                    <a:p>
                      <a:pPr marL="0" marR="0">
                        <a:lnSpc>
                          <a:spcPct val="200000"/>
                        </a:lnSpc>
                      </a:pPr>
                      <a:r>
                        <a:rPr lang="en-US" sz="1000">
                          <a:effectLst/>
                        </a:rPr>
                        <a:t>8.6%             0               0.9%</a:t>
                      </a:r>
                      <a:endParaRPr lang="en-US" sz="1000">
                        <a:effectLst/>
                        <a:latin typeface="Calibri" panose="020F0502020204030204" pitchFamily="34" charset="0"/>
                        <a:ea typeface="Times New Roman" panose="02020603050405020304" pitchFamily="18" charset="0"/>
                      </a:endParaRPr>
                    </a:p>
                  </a:txBody>
                  <a:tcPr marL="25438" marR="25438" marT="0" marB="0"/>
                </a:tc>
                <a:tc>
                  <a:txBody>
                    <a:bodyPr/>
                    <a:lstStyle/>
                    <a:p>
                      <a:pPr marL="0" marR="0">
                        <a:lnSpc>
                          <a:spcPct val="200000"/>
                        </a:lnSpc>
                      </a:pPr>
                      <a:r>
                        <a:rPr lang="en-US" sz="1000" dirty="0">
                          <a:effectLst/>
                        </a:rPr>
                        <a:t> </a:t>
                      </a:r>
                    </a:p>
                    <a:p>
                      <a:pPr marL="0" marR="0">
                        <a:lnSpc>
                          <a:spcPct val="200000"/>
                        </a:lnSpc>
                      </a:pPr>
                      <a:r>
                        <a:rPr lang="en-US" sz="1000" dirty="0">
                          <a:effectLst/>
                        </a:rPr>
                        <a:t>10.4%     1.4%             1.1%</a:t>
                      </a:r>
                      <a:endParaRPr lang="en-US" sz="1000" dirty="0">
                        <a:effectLst/>
                        <a:latin typeface="Calibri" panose="020F0502020204030204" pitchFamily="34" charset="0"/>
                        <a:ea typeface="Times New Roman" panose="02020603050405020304" pitchFamily="18" charset="0"/>
                      </a:endParaRPr>
                    </a:p>
                  </a:txBody>
                  <a:tcPr marL="25438" marR="25438" marT="0" marB="0"/>
                </a:tc>
                <a:extLst>
                  <a:ext uri="{0D108BD9-81ED-4DB2-BD59-A6C34878D82A}">
                    <a16:rowId xmlns:a16="http://schemas.microsoft.com/office/drawing/2014/main" val="351335539"/>
                  </a:ext>
                </a:extLst>
              </a:tr>
            </a:tbl>
          </a:graphicData>
        </a:graphic>
      </p:graphicFrame>
    </p:spTree>
    <p:extLst>
      <p:ext uri="{BB962C8B-B14F-4D97-AF65-F5344CB8AC3E}">
        <p14:creationId xmlns:p14="http://schemas.microsoft.com/office/powerpoint/2010/main" val="34112908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916912361"/>
              </p:ext>
            </p:extLst>
          </p:nvPr>
        </p:nvGraphicFramePr>
        <p:xfrm>
          <a:off x="0" y="0"/>
          <a:ext cx="12192002" cy="7132320"/>
        </p:xfrm>
        <a:graphic>
          <a:graphicData uri="http://schemas.openxmlformats.org/drawingml/2006/table">
            <a:tbl>
              <a:tblPr firstRow="1" firstCol="1" bandRow="1">
                <a:tableStyleId>{5C22544A-7EE6-4342-B048-85BDC9FD1C3A}</a:tableStyleId>
              </a:tblPr>
              <a:tblGrid>
                <a:gridCol w="1523032">
                  <a:extLst>
                    <a:ext uri="{9D8B030D-6E8A-4147-A177-3AD203B41FA5}">
                      <a16:colId xmlns:a16="http://schemas.microsoft.com/office/drawing/2014/main" val="605597582"/>
                    </a:ext>
                  </a:extLst>
                </a:gridCol>
                <a:gridCol w="1523032">
                  <a:extLst>
                    <a:ext uri="{9D8B030D-6E8A-4147-A177-3AD203B41FA5}">
                      <a16:colId xmlns:a16="http://schemas.microsoft.com/office/drawing/2014/main" val="1388249908"/>
                    </a:ext>
                  </a:extLst>
                </a:gridCol>
                <a:gridCol w="1524323">
                  <a:extLst>
                    <a:ext uri="{9D8B030D-6E8A-4147-A177-3AD203B41FA5}">
                      <a16:colId xmlns:a16="http://schemas.microsoft.com/office/drawing/2014/main" val="2747847242"/>
                    </a:ext>
                  </a:extLst>
                </a:gridCol>
                <a:gridCol w="1524323">
                  <a:extLst>
                    <a:ext uri="{9D8B030D-6E8A-4147-A177-3AD203B41FA5}">
                      <a16:colId xmlns:a16="http://schemas.microsoft.com/office/drawing/2014/main" val="1723820289"/>
                    </a:ext>
                  </a:extLst>
                </a:gridCol>
                <a:gridCol w="1524323">
                  <a:extLst>
                    <a:ext uri="{9D8B030D-6E8A-4147-A177-3AD203B41FA5}">
                      <a16:colId xmlns:a16="http://schemas.microsoft.com/office/drawing/2014/main" val="538880306"/>
                    </a:ext>
                  </a:extLst>
                </a:gridCol>
                <a:gridCol w="1524323">
                  <a:extLst>
                    <a:ext uri="{9D8B030D-6E8A-4147-A177-3AD203B41FA5}">
                      <a16:colId xmlns:a16="http://schemas.microsoft.com/office/drawing/2014/main" val="2807047489"/>
                    </a:ext>
                  </a:extLst>
                </a:gridCol>
                <a:gridCol w="1524323">
                  <a:extLst>
                    <a:ext uri="{9D8B030D-6E8A-4147-A177-3AD203B41FA5}">
                      <a16:colId xmlns:a16="http://schemas.microsoft.com/office/drawing/2014/main" val="4236903518"/>
                    </a:ext>
                  </a:extLst>
                </a:gridCol>
                <a:gridCol w="1524323">
                  <a:extLst>
                    <a:ext uri="{9D8B030D-6E8A-4147-A177-3AD203B41FA5}">
                      <a16:colId xmlns:a16="http://schemas.microsoft.com/office/drawing/2014/main" val="1254367406"/>
                    </a:ext>
                  </a:extLst>
                </a:gridCol>
              </a:tblGrid>
              <a:tr h="515593">
                <a:tc>
                  <a:txBody>
                    <a:bodyPr/>
                    <a:lstStyle/>
                    <a:p>
                      <a:pPr marL="0" marR="0">
                        <a:lnSpc>
                          <a:spcPct val="200000"/>
                        </a:lnSpc>
                      </a:pPr>
                      <a:r>
                        <a:rPr lang="en-US" sz="900">
                          <a:effectLst/>
                        </a:rPr>
                        <a:t>Look Back Period</a:t>
                      </a:r>
                      <a:endParaRPr lang="en-US" sz="900">
                        <a:effectLst/>
                        <a:latin typeface="Calibri" panose="020F0502020204030204" pitchFamily="34" charset="0"/>
                        <a:ea typeface="Times New Roman" panose="02020603050405020304" pitchFamily="18" charset="0"/>
                      </a:endParaRPr>
                    </a:p>
                  </a:txBody>
                  <a:tcPr marL="15060" marR="15060" marT="0" marB="0"/>
                </a:tc>
                <a:tc>
                  <a:txBody>
                    <a:bodyPr/>
                    <a:lstStyle/>
                    <a:p>
                      <a:pPr marL="0" marR="0">
                        <a:lnSpc>
                          <a:spcPct val="200000"/>
                        </a:lnSpc>
                      </a:pPr>
                      <a:r>
                        <a:rPr lang="en-US" sz="900">
                          <a:effectLst/>
                        </a:rPr>
                        <a:t>High- 95</a:t>
                      </a:r>
                    </a:p>
                    <a:p>
                      <a:pPr marL="0" marR="0">
                        <a:lnSpc>
                          <a:spcPct val="200000"/>
                        </a:lnSpc>
                      </a:pPr>
                      <a:r>
                        <a:rPr lang="en-US" sz="900">
                          <a:effectLst/>
                        </a:rPr>
                        <a:t>Low-5</a:t>
                      </a:r>
                      <a:endParaRPr lang="en-US" sz="900">
                        <a:effectLst/>
                        <a:latin typeface="Calibri" panose="020F0502020204030204" pitchFamily="34" charset="0"/>
                        <a:ea typeface="Times New Roman" panose="02020603050405020304" pitchFamily="18" charset="0"/>
                      </a:endParaRPr>
                    </a:p>
                  </a:txBody>
                  <a:tcPr marL="15060" marR="15060" marT="0" marB="0"/>
                </a:tc>
                <a:tc>
                  <a:txBody>
                    <a:bodyPr/>
                    <a:lstStyle/>
                    <a:p>
                      <a:pPr marL="0" marR="0">
                        <a:lnSpc>
                          <a:spcPct val="200000"/>
                        </a:lnSpc>
                      </a:pPr>
                      <a:r>
                        <a:rPr lang="en-US" sz="900">
                          <a:effectLst/>
                        </a:rPr>
                        <a:t>High-90</a:t>
                      </a:r>
                    </a:p>
                    <a:p>
                      <a:pPr marL="0" marR="0">
                        <a:lnSpc>
                          <a:spcPct val="200000"/>
                        </a:lnSpc>
                      </a:pPr>
                      <a:r>
                        <a:rPr lang="en-US" sz="900">
                          <a:effectLst/>
                        </a:rPr>
                        <a:t>Low-10</a:t>
                      </a:r>
                      <a:endParaRPr lang="en-US" sz="900">
                        <a:effectLst/>
                        <a:latin typeface="Calibri" panose="020F0502020204030204" pitchFamily="34" charset="0"/>
                        <a:ea typeface="Times New Roman" panose="02020603050405020304" pitchFamily="18" charset="0"/>
                      </a:endParaRPr>
                    </a:p>
                  </a:txBody>
                  <a:tcPr marL="15060" marR="15060" marT="0" marB="0"/>
                </a:tc>
                <a:tc>
                  <a:txBody>
                    <a:bodyPr/>
                    <a:lstStyle/>
                    <a:p>
                      <a:pPr marL="0" marR="0">
                        <a:lnSpc>
                          <a:spcPct val="200000"/>
                        </a:lnSpc>
                      </a:pPr>
                      <a:r>
                        <a:rPr lang="en-US" sz="900">
                          <a:effectLst/>
                        </a:rPr>
                        <a:t>High-85</a:t>
                      </a:r>
                    </a:p>
                    <a:p>
                      <a:pPr marL="0" marR="0">
                        <a:lnSpc>
                          <a:spcPct val="200000"/>
                        </a:lnSpc>
                      </a:pPr>
                      <a:r>
                        <a:rPr lang="en-US" sz="900">
                          <a:effectLst/>
                        </a:rPr>
                        <a:t>Low- 15</a:t>
                      </a:r>
                      <a:endParaRPr lang="en-US" sz="900">
                        <a:effectLst/>
                        <a:latin typeface="Calibri" panose="020F0502020204030204" pitchFamily="34" charset="0"/>
                        <a:ea typeface="Times New Roman" panose="02020603050405020304" pitchFamily="18" charset="0"/>
                      </a:endParaRPr>
                    </a:p>
                  </a:txBody>
                  <a:tcPr marL="15060" marR="15060" marT="0" marB="0"/>
                </a:tc>
                <a:tc>
                  <a:txBody>
                    <a:bodyPr/>
                    <a:lstStyle/>
                    <a:p>
                      <a:pPr marL="0" marR="0">
                        <a:lnSpc>
                          <a:spcPct val="200000"/>
                        </a:lnSpc>
                      </a:pPr>
                      <a:r>
                        <a:rPr lang="en-US" sz="900">
                          <a:effectLst/>
                        </a:rPr>
                        <a:t>High-80</a:t>
                      </a:r>
                    </a:p>
                    <a:p>
                      <a:pPr marL="0" marR="0">
                        <a:lnSpc>
                          <a:spcPct val="200000"/>
                        </a:lnSpc>
                      </a:pPr>
                      <a:r>
                        <a:rPr lang="en-US" sz="900">
                          <a:effectLst/>
                        </a:rPr>
                        <a:t>Low-20</a:t>
                      </a:r>
                      <a:endParaRPr lang="en-US" sz="900">
                        <a:effectLst/>
                        <a:latin typeface="Calibri" panose="020F0502020204030204" pitchFamily="34" charset="0"/>
                        <a:ea typeface="Times New Roman" panose="02020603050405020304" pitchFamily="18" charset="0"/>
                      </a:endParaRPr>
                    </a:p>
                  </a:txBody>
                  <a:tcPr marL="15060" marR="15060" marT="0" marB="0"/>
                </a:tc>
                <a:tc>
                  <a:txBody>
                    <a:bodyPr/>
                    <a:lstStyle/>
                    <a:p>
                      <a:pPr marL="0" marR="0">
                        <a:lnSpc>
                          <a:spcPct val="200000"/>
                        </a:lnSpc>
                      </a:pPr>
                      <a:r>
                        <a:rPr lang="en-US" sz="900">
                          <a:effectLst/>
                        </a:rPr>
                        <a:t>High-75</a:t>
                      </a:r>
                    </a:p>
                    <a:p>
                      <a:pPr marL="0" marR="0">
                        <a:lnSpc>
                          <a:spcPct val="200000"/>
                        </a:lnSpc>
                      </a:pPr>
                      <a:r>
                        <a:rPr lang="en-US" sz="900">
                          <a:effectLst/>
                        </a:rPr>
                        <a:t>Low-25</a:t>
                      </a:r>
                      <a:endParaRPr lang="en-US" sz="900">
                        <a:effectLst/>
                        <a:latin typeface="Calibri" panose="020F0502020204030204" pitchFamily="34" charset="0"/>
                        <a:ea typeface="Times New Roman" panose="02020603050405020304" pitchFamily="18" charset="0"/>
                      </a:endParaRPr>
                    </a:p>
                  </a:txBody>
                  <a:tcPr marL="15060" marR="15060" marT="0" marB="0"/>
                </a:tc>
                <a:tc>
                  <a:txBody>
                    <a:bodyPr/>
                    <a:lstStyle/>
                    <a:p>
                      <a:pPr marL="0" marR="0">
                        <a:lnSpc>
                          <a:spcPct val="200000"/>
                        </a:lnSpc>
                      </a:pPr>
                      <a:r>
                        <a:rPr lang="en-US" sz="900">
                          <a:effectLst/>
                        </a:rPr>
                        <a:t>High-70</a:t>
                      </a:r>
                    </a:p>
                    <a:p>
                      <a:pPr marL="0" marR="0">
                        <a:lnSpc>
                          <a:spcPct val="200000"/>
                        </a:lnSpc>
                      </a:pPr>
                      <a:r>
                        <a:rPr lang="en-US" sz="900">
                          <a:effectLst/>
                        </a:rPr>
                        <a:t>Low-30</a:t>
                      </a:r>
                      <a:endParaRPr lang="en-US" sz="900">
                        <a:effectLst/>
                        <a:latin typeface="Calibri" panose="020F0502020204030204" pitchFamily="34" charset="0"/>
                        <a:ea typeface="Times New Roman" panose="02020603050405020304" pitchFamily="18" charset="0"/>
                      </a:endParaRPr>
                    </a:p>
                  </a:txBody>
                  <a:tcPr marL="15060" marR="15060" marT="0" marB="0"/>
                </a:tc>
                <a:tc>
                  <a:txBody>
                    <a:bodyPr/>
                    <a:lstStyle/>
                    <a:p>
                      <a:pPr marL="0" marR="0">
                        <a:lnSpc>
                          <a:spcPct val="200000"/>
                        </a:lnSpc>
                      </a:pPr>
                      <a:r>
                        <a:rPr lang="en-US" sz="900">
                          <a:effectLst/>
                        </a:rPr>
                        <a:t>High-65</a:t>
                      </a:r>
                    </a:p>
                    <a:p>
                      <a:pPr marL="0" marR="0">
                        <a:lnSpc>
                          <a:spcPct val="200000"/>
                        </a:lnSpc>
                      </a:pPr>
                      <a:r>
                        <a:rPr lang="en-US" sz="900">
                          <a:effectLst/>
                        </a:rPr>
                        <a:t>Low-35</a:t>
                      </a:r>
                      <a:endParaRPr lang="en-US" sz="900">
                        <a:effectLst/>
                        <a:latin typeface="Calibri" panose="020F0502020204030204" pitchFamily="34" charset="0"/>
                        <a:ea typeface="Times New Roman" panose="02020603050405020304" pitchFamily="18" charset="0"/>
                      </a:endParaRPr>
                    </a:p>
                  </a:txBody>
                  <a:tcPr marL="15060" marR="15060" marT="0" marB="0"/>
                </a:tc>
                <a:extLst>
                  <a:ext uri="{0D108BD9-81ED-4DB2-BD59-A6C34878D82A}">
                    <a16:rowId xmlns:a16="http://schemas.microsoft.com/office/drawing/2014/main" val="1759125213"/>
                  </a:ext>
                </a:extLst>
              </a:tr>
              <a:tr h="792801">
                <a:tc>
                  <a:txBody>
                    <a:bodyPr/>
                    <a:lstStyle/>
                    <a:p>
                      <a:pPr marL="0" marR="0">
                        <a:lnSpc>
                          <a:spcPct val="200000"/>
                        </a:lnSpc>
                      </a:pPr>
                      <a:r>
                        <a:rPr lang="en-US" sz="900">
                          <a:effectLst/>
                        </a:rPr>
                        <a:t>LBP- 2</a:t>
                      </a:r>
                    </a:p>
                    <a:p>
                      <a:pPr marL="0" marR="0">
                        <a:lnSpc>
                          <a:spcPct val="200000"/>
                        </a:lnSpc>
                      </a:pPr>
                      <a:r>
                        <a:rPr lang="en-US" sz="900">
                          <a:effectLst/>
                        </a:rPr>
                        <a:t>2016-2017          2015-2016           2014-2015</a:t>
                      </a:r>
                      <a:endParaRPr lang="en-US" sz="900">
                        <a:effectLst/>
                        <a:latin typeface="Calibri" panose="020F0502020204030204" pitchFamily="34" charset="0"/>
                        <a:ea typeface="Times New Roman" panose="02020603050405020304" pitchFamily="18" charset="0"/>
                      </a:endParaRPr>
                    </a:p>
                  </a:txBody>
                  <a:tcPr marL="15060" marR="15060" marT="0" marB="0"/>
                </a:tc>
                <a:tc>
                  <a:txBody>
                    <a:bodyPr/>
                    <a:lstStyle/>
                    <a:p>
                      <a:pPr marL="0" marR="0">
                        <a:lnSpc>
                          <a:spcPct val="200000"/>
                        </a:lnSpc>
                      </a:pPr>
                      <a:r>
                        <a:rPr lang="en-US" sz="900">
                          <a:effectLst/>
                        </a:rPr>
                        <a:t> </a:t>
                      </a:r>
                    </a:p>
                    <a:p>
                      <a:pPr marL="0" marR="0">
                        <a:lnSpc>
                          <a:spcPct val="200000"/>
                        </a:lnSpc>
                      </a:pPr>
                      <a:r>
                        <a:rPr lang="en-US" sz="900">
                          <a:effectLst/>
                        </a:rPr>
                        <a:t>0.6%         </a:t>
                      </a:r>
                      <a:r>
                        <a:rPr lang="en-US" sz="900">
                          <a:effectLst/>
                          <a:highlight>
                            <a:srgbClr val="FFFF00"/>
                          </a:highlight>
                        </a:rPr>
                        <a:t>14%</a:t>
                      </a:r>
                      <a:r>
                        <a:rPr lang="en-US" sz="900">
                          <a:effectLst/>
                        </a:rPr>
                        <a:t>          -6.7%</a:t>
                      </a:r>
                      <a:endParaRPr lang="en-US" sz="900">
                        <a:effectLst/>
                        <a:latin typeface="Calibri" panose="020F0502020204030204" pitchFamily="34" charset="0"/>
                        <a:ea typeface="Times New Roman" panose="02020603050405020304" pitchFamily="18" charset="0"/>
                      </a:endParaRPr>
                    </a:p>
                  </a:txBody>
                  <a:tcPr marL="15060" marR="15060" marT="0" marB="0"/>
                </a:tc>
                <a:tc>
                  <a:txBody>
                    <a:bodyPr/>
                    <a:lstStyle/>
                    <a:p>
                      <a:pPr marL="0" marR="0">
                        <a:lnSpc>
                          <a:spcPct val="200000"/>
                        </a:lnSpc>
                      </a:pPr>
                      <a:r>
                        <a:rPr lang="en-US" sz="900">
                          <a:effectLst/>
                        </a:rPr>
                        <a:t> </a:t>
                      </a:r>
                    </a:p>
                    <a:p>
                      <a:pPr marL="0" marR="0">
                        <a:lnSpc>
                          <a:spcPct val="200000"/>
                        </a:lnSpc>
                      </a:pPr>
                      <a:r>
                        <a:rPr lang="en-US" sz="900">
                          <a:effectLst/>
                          <a:highlight>
                            <a:srgbClr val="00FFFF"/>
                          </a:highlight>
                        </a:rPr>
                        <a:t>-17.8%</a:t>
                      </a:r>
                      <a:r>
                        <a:rPr lang="en-US" sz="900">
                          <a:effectLst/>
                        </a:rPr>
                        <a:t>      </a:t>
                      </a:r>
                      <a:r>
                        <a:rPr lang="en-US" sz="900">
                          <a:effectLst/>
                          <a:highlight>
                            <a:srgbClr val="FFFF00"/>
                          </a:highlight>
                        </a:rPr>
                        <a:t>24%</a:t>
                      </a:r>
                      <a:r>
                        <a:rPr lang="en-US" sz="900">
                          <a:effectLst/>
                        </a:rPr>
                        <a:t>          </a:t>
                      </a:r>
                      <a:r>
                        <a:rPr lang="en-US" sz="900">
                          <a:effectLst/>
                          <a:highlight>
                            <a:srgbClr val="FF0000"/>
                          </a:highlight>
                        </a:rPr>
                        <a:t>0.1%</a:t>
                      </a:r>
                      <a:endParaRPr lang="en-US" sz="900">
                        <a:effectLst/>
                        <a:latin typeface="Calibri" panose="020F0502020204030204" pitchFamily="34" charset="0"/>
                        <a:ea typeface="Times New Roman" panose="02020603050405020304" pitchFamily="18" charset="0"/>
                      </a:endParaRPr>
                    </a:p>
                  </a:txBody>
                  <a:tcPr marL="15060" marR="15060" marT="0" marB="0"/>
                </a:tc>
                <a:tc>
                  <a:txBody>
                    <a:bodyPr/>
                    <a:lstStyle/>
                    <a:p>
                      <a:pPr marL="0" marR="0">
                        <a:lnSpc>
                          <a:spcPct val="200000"/>
                        </a:lnSpc>
                      </a:pPr>
                      <a:r>
                        <a:rPr lang="en-US" sz="900">
                          <a:effectLst/>
                        </a:rPr>
                        <a:t> </a:t>
                      </a:r>
                    </a:p>
                    <a:p>
                      <a:pPr marL="0" marR="0">
                        <a:lnSpc>
                          <a:spcPct val="200000"/>
                        </a:lnSpc>
                      </a:pPr>
                      <a:r>
                        <a:rPr lang="en-US" sz="900">
                          <a:effectLst/>
                        </a:rPr>
                        <a:t>-38%        8.3%        -2.6%</a:t>
                      </a:r>
                      <a:endParaRPr lang="en-US" sz="900">
                        <a:effectLst/>
                        <a:latin typeface="Calibri" panose="020F0502020204030204" pitchFamily="34" charset="0"/>
                        <a:ea typeface="Times New Roman" panose="02020603050405020304" pitchFamily="18" charset="0"/>
                      </a:endParaRPr>
                    </a:p>
                  </a:txBody>
                  <a:tcPr marL="15060" marR="15060" marT="0" marB="0"/>
                </a:tc>
                <a:tc>
                  <a:txBody>
                    <a:bodyPr/>
                    <a:lstStyle/>
                    <a:p>
                      <a:pPr marL="0" marR="0">
                        <a:lnSpc>
                          <a:spcPct val="200000"/>
                        </a:lnSpc>
                      </a:pPr>
                      <a:r>
                        <a:rPr lang="en-US" sz="900">
                          <a:effectLst/>
                        </a:rPr>
                        <a:t> </a:t>
                      </a:r>
                    </a:p>
                    <a:p>
                      <a:pPr marL="0" marR="0">
                        <a:lnSpc>
                          <a:spcPct val="200000"/>
                        </a:lnSpc>
                      </a:pPr>
                      <a:r>
                        <a:rPr lang="en-US" sz="900">
                          <a:effectLst/>
                        </a:rPr>
                        <a:t>-42.5%      -3.1%       -4.3%</a:t>
                      </a:r>
                      <a:endParaRPr lang="en-US" sz="900">
                        <a:effectLst/>
                        <a:latin typeface="Calibri" panose="020F0502020204030204" pitchFamily="34" charset="0"/>
                        <a:ea typeface="Times New Roman" panose="02020603050405020304" pitchFamily="18" charset="0"/>
                      </a:endParaRPr>
                    </a:p>
                  </a:txBody>
                  <a:tcPr marL="15060" marR="15060" marT="0" marB="0"/>
                </a:tc>
                <a:tc>
                  <a:txBody>
                    <a:bodyPr/>
                    <a:lstStyle/>
                    <a:p>
                      <a:pPr marL="0" marR="0">
                        <a:lnSpc>
                          <a:spcPct val="200000"/>
                        </a:lnSpc>
                      </a:pPr>
                      <a:r>
                        <a:rPr lang="en-US" sz="900">
                          <a:effectLst/>
                        </a:rPr>
                        <a:t> </a:t>
                      </a:r>
                    </a:p>
                    <a:p>
                      <a:pPr marL="0" marR="0">
                        <a:lnSpc>
                          <a:spcPct val="200000"/>
                        </a:lnSpc>
                      </a:pPr>
                      <a:r>
                        <a:rPr lang="en-US" sz="900">
                          <a:effectLst/>
                        </a:rPr>
                        <a:t>-25.4%      -0.2%        2.9%</a:t>
                      </a:r>
                      <a:endParaRPr lang="en-US" sz="900">
                        <a:effectLst/>
                        <a:latin typeface="Calibri" panose="020F0502020204030204" pitchFamily="34" charset="0"/>
                        <a:ea typeface="Times New Roman" panose="02020603050405020304" pitchFamily="18" charset="0"/>
                      </a:endParaRPr>
                    </a:p>
                  </a:txBody>
                  <a:tcPr marL="15060" marR="15060" marT="0" marB="0"/>
                </a:tc>
                <a:tc>
                  <a:txBody>
                    <a:bodyPr/>
                    <a:lstStyle/>
                    <a:p>
                      <a:pPr marL="0" marR="0">
                        <a:lnSpc>
                          <a:spcPct val="200000"/>
                        </a:lnSpc>
                      </a:pPr>
                      <a:r>
                        <a:rPr lang="en-US" sz="900">
                          <a:effectLst/>
                        </a:rPr>
                        <a:t> </a:t>
                      </a:r>
                    </a:p>
                    <a:p>
                      <a:pPr marL="0" marR="0">
                        <a:lnSpc>
                          <a:spcPct val="200000"/>
                        </a:lnSpc>
                      </a:pPr>
                      <a:r>
                        <a:rPr lang="en-US" sz="900">
                          <a:effectLst/>
                        </a:rPr>
                        <a:t>-24.7%       </a:t>
                      </a:r>
                      <a:r>
                        <a:rPr lang="en-US" sz="900">
                          <a:effectLst/>
                          <a:highlight>
                            <a:srgbClr val="FFFF00"/>
                          </a:highlight>
                        </a:rPr>
                        <a:t>18.2%</a:t>
                      </a:r>
                      <a:r>
                        <a:rPr lang="en-US" sz="900">
                          <a:effectLst/>
                        </a:rPr>
                        <a:t>       -3.4%</a:t>
                      </a:r>
                      <a:endParaRPr lang="en-US" sz="900">
                        <a:effectLst/>
                        <a:latin typeface="Calibri" panose="020F0502020204030204" pitchFamily="34" charset="0"/>
                        <a:ea typeface="Times New Roman" panose="02020603050405020304" pitchFamily="18" charset="0"/>
                      </a:endParaRPr>
                    </a:p>
                  </a:txBody>
                  <a:tcPr marL="15060" marR="15060" marT="0" marB="0"/>
                </a:tc>
                <a:tc>
                  <a:txBody>
                    <a:bodyPr/>
                    <a:lstStyle/>
                    <a:p>
                      <a:pPr marL="0" marR="0">
                        <a:lnSpc>
                          <a:spcPct val="200000"/>
                        </a:lnSpc>
                      </a:pPr>
                      <a:r>
                        <a:rPr lang="en-US" sz="900">
                          <a:effectLst/>
                        </a:rPr>
                        <a:t> </a:t>
                      </a:r>
                    </a:p>
                    <a:p>
                      <a:pPr marL="0" marR="0">
                        <a:lnSpc>
                          <a:spcPct val="200000"/>
                        </a:lnSpc>
                      </a:pPr>
                      <a:r>
                        <a:rPr lang="en-US" sz="900">
                          <a:effectLst/>
                          <a:highlight>
                            <a:srgbClr val="00FFFF"/>
                          </a:highlight>
                        </a:rPr>
                        <a:t>-7.8%</a:t>
                      </a:r>
                      <a:r>
                        <a:rPr lang="en-US" sz="900">
                          <a:effectLst/>
                        </a:rPr>
                        <a:t>        -8.1%         -25%</a:t>
                      </a:r>
                      <a:endParaRPr lang="en-US" sz="900">
                        <a:effectLst/>
                        <a:latin typeface="Calibri" panose="020F0502020204030204" pitchFamily="34" charset="0"/>
                        <a:ea typeface="Times New Roman" panose="02020603050405020304" pitchFamily="18" charset="0"/>
                      </a:endParaRPr>
                    </a:p>
                  </a:txBody>
                  <a:tcPr marL="15060" marR="15060" marT="0" marB="0"/>
                </a:tc>
                <a:extLst>
                  <a:ext uri="{0D108BD9-81ED-4DB2-BD59-A6C34878D82A}">
                    <a16:rowId xmlns:a16="http://schemas.microsoft.com/office/drawing/2014/main" val="663847427"/>
                  </a:ext>
                </a:extLst>
              </a:tr>
              <a:tr h="792801">
                <a:tc>
                  <a:txBody>
                    <a:bodyPr/>
                    <a:lstStyle/>
                    <a:p>
                      <a:pPr marL="0" marR="0">
                        <a:lnSpc>
                          <a:spcPct val="200000"/>
                        </a:lnSpc>
                      </a:pPr>
                      <a:r>
                        <a:rPr lang="en-US" sz="900">
                          <a:effectLst/>
                        </a:rPr>
                        <a:t>LBP-4</a:t>
                      </a:r>
                    </a:p>
                    <a:p>
                      <a:pPr marL="0" marR="0">
                        <a:lnSpc>
                          <a:spcPct val="200000"/>
                        </a:lnSpc>
                      </a:pPr>
                      <a:r>
                        <a:rPr lang="en-US" sz="900">
                          <a:effectLst/>
                        </a:rPr>
                        <a:t>2016-2017          2015-2016           2014-2015</a:t>
                      </a:r>
                      <a:endParaRPr lang="en-US" sz="900">
                        <a:effectLst/>
                        <a:latin typeface="Calibri" panose="020F0502020204030204" pitchFamily="34" charset="0"/>
                        <a:ea typeface="Times New Roman" panose="02020603050405020304" pitchFamily="18" charset="0"/>
                      </a:endParaRPr>
                    </a:p>
                  </a:txBody>
                  <a:tcPr marL="15060" marR="15060" marT="0" marB="0"/>
                </a:tc>
                <a:tc>
                  <a:txBody>
                    <a:bodyPr/>
                    <a:lstStyle/>
                    <a:p>
                      <a:pPr marL="0" marR="0">
                        <a:lnSpc>
                          <a:spcPct val="200000"/>
                        </a:lnSpc>
                      </a:pPr>
                      <a:r>
                        <a:rPr lang="en-US" sz="900">
                          <a:effectLst/>
                        </a:rPr>
                        <a:t> </a:t>
                      </a:r>
                    </a:p>
                    <a:p>
                      <a:pPr marL="0" marR="0">
                        <a:lnSpc>
                          <a:spcPct val="200000"/>
                        </a:lnSpc>
                      </a:pPr>
                      <a:r>
                        <a:rPr lang="en-US" sz="900">
                          <a:effectLst/>
                          <a:highlight>
                            <a:srgbClr val="00FFFF"/>
                          </a:highlight>
                        </a:rPr>
                        <a:t>98.1%</a:t>
                      </a:r>
                      <a:r>
                        <a:rPr lang="en-US" sz="900">
                          <a:effectLst/>
                        </a:rPr>
                        <a:t>       0%            </a:t>
                      </a:r>
                      <a:r>
                        <a:rPr lang="en-US" sz="900">
                          <a:effectLst/>
                          <a:highlight>
                            <a:srgbClr val="FF0000"/>
                          </a:highlight>
                        </a:rPr>
                        <a:t>5.8%</a:t>
                      </a:r>
                      <a:endParaRPr lang="en-US" sz="900">
                        <a:effectLst/>
                        <a:latin typeface="Calibri" panose="020F0502020204030204" pitchFamily="34" charset="0"/>
                        <a:ea typeface="Times New Roman" panose="02020603050405020304" pitchFamily="18" charset="0"/>
                      </a:endParaRPr>
                    </a:p>
                  </a:txBody>
                  <a:tcPr marL="15060" marR="15060" marT="0" marB="0"/>
                </a:tc>
                <a:tc>
                  <a:txBody>
                    <a:bodyPr/>
                    <a:lstStyle/>
                    <a:p>
                      <a:pPr marL="0" marR="0">
                        <a:lnSpc>
                          <a:spcPct val="200000"/>
                        </a:lnSpc>
                      </a:pPr>
                      <a:r>
                        <a:rPr lang="en-US" sz="900">
                          <a:effectLst/>
                        </a:rPr>
                        <a:t> </a:t>
                      </a:r>
                    </a:p>
                    <a:p>
                      <a:pPr marL="0" marR="0">
                        <a:lnSpc>
                          <a:spcPct val="200000"/>
                        </a:lnSpc>
                      </a:pPr>
                      <a:r>
                        <a:rPr lang="en-US" sz="900">
                          <a:effectLst/>
                        </a:rPr>
                        <a:t>-46.7%      -16.2%      -15.5%</a:t>
                      </a:r>
                      <a:endParaRPr lang="en-US" sz="900">
                        <a:effectLst/>
                        <a:latin typeface="Calibri" panose="020F0502020204030204" pitchFamily="34" charset="0"/>
                        <a:ea typeface="Times New Roman" panose="02020603050405020304" pitchFamily="18" charset="0"/>
                      </a:endParaRPr>
                    </a:p>
                  </a:txBody>
                  <a:tcPr marL="15060" marR="15060" marT="0" marB="0"/>
                </a:tc>
                <a:tc>
                  <a:txBody>
                    <a:bodyPr/>
                    <a:lstStyle/>
                    <a:p>
                      <a:pPr marL="0" marR="0">
                        <a:lnSpc>
                          <a:spcPct val="200000"/>
                        </a:lnSpc>
                      </a:pPr>
                      <a:r>
                        <a:rPr lang="en-US" sz="900">
                          <a:effectLst/>
                        </a:rPr>
                        <a:t> </a:t>
                      </a:r>
                    </a:p>
                    <a:p>
                      <a:pPr marL="0" marR="0">
                        <a:lnSpc>
                          <a:spcPct val="200000"/>
                        </a:lnSpc>
                      </a:pPr>
                      <a:r>
                        <a:rPr lang="en-US" sz="900">
                          <a:effectLst/>
                        </a:rPr>
                        <a:t>-52.3%       </a:t>
                      </a:r>
                      <a:r>
                        <a:rPr lang="en-US" sz="900">
                          <a:effectLst/>
                          <a:highlight>
                            <a:srgbClr val="FFFF00"/>
                          </a:highlight>
                        </a:rPr>
                        <a:t>13.2%</a:t>
                      </a:r>
                      <a:r>
                        <a:rPr lang="en-US" sz="900">
                          <a:effectLst/>
                        </a:rPr>
                        <a:t>        -37.8%</a:t>
                      </a:r>
                      <a:endParaRPr lang="en-US" sz="900">
                        <a:effectLst/>
                        <a:latin typeface="Calibri" panose="020F0502020204030204" pitchFamily="34" charset="0"/>
                        <a:ea typeface="Times New Roman" panose="02020603050405020304" pitchFamily="18" charset="0"/>
                      </a:endParaRPr>
                    </a:p>
                  </a:txBody>
                  <a:tcPr marL="15060" marR="15060" marT="0" marB="0"/>
                </a:tc>
                <a:tc>
                  <a:txBody>
                    <a:bodyPr/>
                    <a:lstStyle/>
                    <a:p>
                      <a:pPr marL="0" marR="0">
                        <a:lnSpc>
                          <a:spcPct val="200000"/>
                        </a:lnSpc>
                      </a:pPr>
                      <a:r>
                        <a:rPr lang="en-US" sz="900">
                          <a:effectLst/>
                        </a:rPr>
                        <a:t> </a:t>
                      </a:r>
                    </a:p>
                    <a:p>
                      <a:pPr marL="0" marR="0">
                        <a:lnSpc>
                          <a:spcPct val="200000"/>
                        </a:lnSpc>
                      </a:pPr>
                      <a:r>
                        <a:rPr lang="en-US" sz="900">
                          <a:effectLst/>
                        </a:rPr>
                        <a:t>-21.2%       </a:t>
                      </a:r>
                      <a:r>
                        <a:rPr lang="en-US" sz="900">
                          <a:effectLst/>
                          <a:highlight>
                            <a:srgbClr val="FFFF00"/>
                          </a:highlight>
                        </a:rPr>
                        <a:t>-1.5%</a:t>
                      </a:r>
                      <a:r>
                        <a:rPr lang="en-US" sz="900">
                          <a:effectLst/>
                        </a:rPr>
                        <a:t>        -13.4%</a:t>
                      </a:r>
                      <a:endParaRPr lang="en-US" sz="900">
                        <a:effectLst/>
                        <a:latin typeface="Calibri" panose="020F0502020204030204" pitchFamily="34" charset="0"/>
                        <a:ea typeface="Times New Roman" panose="02020603050405020304" pitchFamily="18" charset="0"/>
                      </a:endParaRPr>
                    </a:p>
                  </a:txBody>
                  <a:tcPr marL="15060" marR="15060" marT="0" marB="0"/>
                </a:tc>
                <a:tc>
                  <a:txBody>
                    <a:bodyPr/>
                    <a:lstStyle/>
                    <a:p>
                      <a:pPr marL="0" marR="0">
                        <a:lnSpc>
                          <a:spcPct val="200000"/>
                        </a:lnSpc>
                      </a:pPr>
                      <a:r>
                        <a:rPr lang="en-US" sz="900">
                          <a:effectLst/>
                        </a:rPr>
                        <a:t> </a:t>
                      </a:r>
                    </a:p>
                    <a:p>
                      <a:pPr marL="0" marR="0">
                        <a:lnSpc>
                          <a:spcPct val="200000"/>
                        </a:lnSpc>
                      </a:pPr>
                      <a:r>
                        <a:rPr lang="en-US" sz="900">
                          <a:effectLst/>
                        </a:rPr>
                        <a:t>4.2%        6.3%         -23.2%</a:t>
                      </a:r>
                      <a:endParaRPr lang="en-US" sz="900">
                        <a:effectLst/>
                        <a:latin typeface="Calibri" panose="020F0502020204030204" pitchFamily="34" charset="0"/>
                        <a:ea typeface="Times New Roman" panose="02020603050405020304" pitchFamily="18" charset="0"/>
                      </a:endParaRPr>
                    </a:p>
                  </a:txBody>
                  <a:tcPr marL="15060" marR="15060" marT="0" marB="0"/>
                </a:tc>
                <a:tc>
                  <a:txBody>
                    <a:bodyPr/>
                    <a:lstStyle/>
                    <a:p>
                      <a:pPr marL="0" marR="0">
                        <a:lnSpc>
                          <a:spcPct val="200000"/>
                        </a:lnSpc>
                      </a:pPr>
                      <a:r>
                        <a:rPr lang="en-US" sz="900">
                          <a:effectLst/>
                        </a:rPr>
                        <a:t> </a:t>
                      </a:r>
                    </a:p>
                    <a:p>
                      <a:pPr marL="0" marR="0">
                        <a:lnSpc>
                          <a:spcPct val="200000"/>
                        </a:lnSpc>
                      </a:pPr>
                      <a:r>
                        <a:rPr lang="en-US" sz="900">
                          <a:effectLst/>
                        </a:rPr>
                        <a:t>-23.2%       1.3%          -17.1%</a:t>
                      </a:r>
                      <a:endParaRPr lang="en-US" sz="900">
                        <a:effectLst/>
                        <a:latin typeface="Calibri" panose="020F0502020204030204" pitchFamily="34" charset="0"/>
                        <a:ea typeface="Times New Roman" panose="02020603050405020304" pitchFamily="18" charset="0"/>
                      </a:endParaRPr>
                    </a:p>
                  </a:txBody>
                  <a:tcPr marL="15060" marR="15060" marT="0" marB="0"/>
                </a:tc>
                <a:tc>
                  <a:txBody>
                    <a:bodyPr/>
                    <a:lstStyle/>
                    <a:p>
                      <a:pPr marL="0" marR="0">
                        <a:lnSpc>
                          <a:spcPct val="200000"/>
                        </a:lnSpc>
                      </a:pPr>
                      <a:r>
                        <a:rPr lang="en-US" sz="900">
                          <a:effectLst/>
                        </a:rPr>
                        <a:t> </a:t>
                      </a:r>
                    </a:p>
                    <a:p>
                      <a:pPr marL="0" marR="0">
                        <a:lnSpc>
                          <a:spcPct val="200000"/>
                        </a:lnSpc>
                      </a:pPr>
                      <a:r>
                        <a:rPr lang="en-US" sz="900">
                          <a:effectLst/>
                        </a:rPr>
                        <a:t>-28%         -9.7%         </a:t>
                      </a:r>
                      <a:r>
                        <a:rPr lang="en-US" sz="900">
                          <a:effectLst/>
                          <a:highlight>
                            <a:srgbClr val="FF0000"/>
                          </a:highlight>
                        </a:rPr>
                        <a:t>-5%</a:t>
                      </a:r>
                      <a:endParaRPr lang="en-US" sz="900">
                        <a:effectLst/>
                        <a:latin typeface="Calibri" panose="020F0502020204030204" pitchFamily="34" charset="0"/>
                        <a:ea typeface="Times New Roman" panose="02020603050405020304" pitchFamily="18" charset="0"/>
                      </a:endParaRPr>
                    </a:p>
                  </a:txBody>
                  <a:tcPr marL="15060" marR="15060" marT="0" marB="0"/>
                </a:tc>
                <a:extLst>
                  <a:ext uri="{0D108BD9-81ED-4DB2-BD59-A6C34878D82A}">
                    <a16:rowId xmlns:a16="http://schemas.microsoft.com/office/drawing/2014/main" val="3822831725"/>
                  </a:ext>
                </a:extLst>
              </a:tr>
              <a:tr h="792801">
                <a:tc>
                  <a:txBody>
                    <a:bodyPr/>
                    <a:lstStyle/>
                    <a:p>
                      <a:pPr marL="0" marR="0">
                        <a:lnSpc>
                          <a:spcPct val="200000"/>
                        </a:lnSpc>
                      </a:pPr>
                      <a:r>
                        <a:rPr lang="en-US" sz="900">
                          <a:effectLst/>
                        </a:rPr>
                        <a:t>LBP-6</a:t>
                      </a:r>
                    </a:p>
                    <a:p>
                      <a:pPr marL="0" marR="0">
                        <a:lnSpc>
                          <a:spcPct val="200000"/>
                        </a:lnSpc>
                      </a:pPr>
                      <a:r>
                        <a:rPr lang="en-US" sz="900">
                          <a:effectLst/>
                        </a:rPr>
                        <a:t>2016-2017          2015-2016           2014-2015</a:t>
                      </a:r>
                      <a:endParaRPr lang="en-US" sz="900">
                        <a:effectLst/>
                        <a:latin typeface="Calibri" panose="020F0502020204030204" pitchFamily="34" charset="0"/>
                        <a:ea typeface="Times New Roman" panose="02020603050405020304" pitchFamily="18" charset="0"/>
                      </a:endParaRPr>
                    </a:p>
                  </a:txBody>
                  <a:tcPr marL="15060" marR="15060" marT="0" marB="0"/>
                </a:tc>
                <a:tc>
                  <a:txBody>
                    <a:bodyPr/>
                    <a:lstStyle/>
                    <a:p>
                      <a:pPr marL="0" marR="0">
                        <a:lnSpc>
                          <a:spcPct val="200000"/>
                        </a:lnSpc>
                      </a:pPr>
                      <a:r>
                        <a:rPr lang="en-US" sz="900">
                          <a:effectLst/>
                        </a:rPr>
                        <a:t> </a:t>
                      </a:r>
                    </a:p>
                    <a:p>
                      <a:pPr marL="0" marR="0">
                        <a:lnSpc>
                          <a:spcPct val="200000"/>
                        </a:lnSpc>
                      </a:pPr>
                      <a:r>
                        <a:rPr lang="en-US" sz="900">
                          <a:effectLst/>
                        </a:rPr>
                        <a:t>0                 0              0</a:t>
                      </a:r>
                      <a:endParaRPr lang="en-US" sz="900">
                        <a:effectLst/>
                        <a:latin typeface="Calibri" panose="020F0502020204030204" pitchFamily="34" charset="0"/>
                        <a:ea typeface="Times New Roman" panose="02020603050405020304" pitchFamily="18" charset="0"/>
                      </a:endParaRPr>
                    </a:p>
                  </a:txBody>
                  <a:tcPr marL="15060" marR="15060" marT="0" marB="0"/>
                </a:tc>
                <a:tc>
                  <a:txBody>
                    <a:bodyPr/>
                    <a:lstStyle/>
                    <a:p>
                      <a:pPr marL="0" marR="0">
                        <a:lnSpc>
                          <a:spcPct val="200000"/>
                        </a:lnSpc>
                      </a:pPr>
                      <a:r>
                        <a:rPr lang="en-US" sz="900">
                          <a:effectLst/>
                        </a:rPr>
                        <a:t> </a:t>
                      </a:r>
                    </a:p>
                    <a:p>
                      <a:pPr marL="0" marR="0">
                        <a:lnSpc>
                          <a:spcPct val="200000"/>
                        </a:lnSpc>
                      </a:pPr>
                      <a:r>
                        <a:rPr lang="en-US" sz="900">
                          <a:effectLst/>
                        </a:rPr>
                        <a:t>0              0               0</a:t>
                      </a:r>
                      <a:endParaRPr lang="en-US" sz="900">
                        <a:effectLst/>
                        <a:latin typeface="Calibri" panose="020F0502020204030204" pitchFamily="34" charset="0"/>
                        <a:ea typeface="Times New Roman" panose="02020603050405020304" pitchFamily="18" charset="0"/>
                      </a:endParaRPr>
                    </a:p>
                  </a:txBody>
                  <a:tcPr marL="15060" marR="15060" marT="0" marB="0"/>
                </a:tc>
                <a:tc>
                  <a:txBody>
                    <a:bodyPr/>
                    <a:lstStyle/>
                    <a:p>
                      <a:pPr marL="0" marR="0">
                        <a:lnSpc>
                          <a:spcPct val="200000"/>
                        </a:lnSpc>
                      </a:pPr>
                      <a:r>
                        <a:rPr lang="en-US" sz="900">
                          <a:effectLst/>
                        </a:rPr>
                        <a:t> </a:t>
                      </a:r>
                    </a:p>
                    <a:p>
                      <a:pPr marL="0" marR="0">
                        <a:lnSpc>
                          <a:spcPct val="200000"/>
                        </a:lnSpc>
                      </a:pPr>
                      <a:r>
                        <a:rPr lang="en-US" sz="900">
                          <a:effectLst/>
                          <a:highlight>
                            <a:srgbClr val="00FFFF"/>
                          </a:highlight>
                        </a:rPr>
                        <a:t>-7.4%</a:t>
                      </a:r>
                      <a:r>
                        <a:rPr lang="en-US" sz="900">
                          <a:effectLst/>
                        </a:rPr>
                        <a:t>         0               </a:t>
                      </a:r>
                      <a:r>
                        <a:rPr lang="en-US" sz="900">
                          <a:effectLst/>
                          <a:highlight>
                            <a:srgbClr val="FF0000"/>
                          </a:highlight>
                        </a:rPr>
                        <a:t>27.5%</a:t>
                      </a:r>
                      <a:endParaRPr lang="en-US" sz="900">
                        <a:effectLst/>
                        <a:latin typeface="Calibri" panose="020F0502020204030204" pitchFamily="34" charset="0"/>
                        <a:ea typeface="Times New Roman" panose="02020603050405020304" pitchFamily="18" charset="0"/>
                      </a:endParaRPr>
                    </a:p>
                  </a:txBody>
                  <a:tcPr marL="15060" marR="15060" marT="0" marB="0"/>
                </a:tc>
                <a:tc>
                  <a:txBody>
                    <a:bodyPr/>
                    <a:lstStyle/>
                    <a:p>
                      <a:pPr marL="0" marR="0">
                        <a:lnSpc>
                          <a:spcPct val="200000"/>
                        </a:lnSpc>
                      </a:pPr>
                      <a:r>
                        <a:rPr lang="en-US" sz="900">
                          <a:effectLst/>
                        </a:rPr>
                        <a:t> </a:t>
                      </a:r>
                    </a:p>
                    <a:p>
                      <a:pPr marL="0" marR="0">
                        <a:lnSpc>
                          <a:spcPct val="200000"/>
                        </a:lnSpc>
                      </a:pPr>
                      <a:r>
                        <a:rPr lang="en-US" sz="900">
                          <a:effectLst/>
                        </a:rPr>
                        <a:t>-47.5%      -12.4%      -12.1%</a:t>
                      </a:r>
                      <a:endParaRPr lang="en-US" sz="900">
                        <a:effectLst/>
                        <a:latin typeface="Calibri" panose="020F0502020204030204" pitchFamily="34" charset="0"/>
                        <a:ea typeface="Times New Roman" panose="02020603050405020304" pitchFamily="18" charset="0"/>
                      </a:endParaRPr>
                    </a:p>
                  </a:txBody>
                  <a:tcPr marL="15060" marR="15060" marT="0" marB="0"/>
                </a:tc>
                <a:tc>
                  <a:txBody>
                    <a:bodyPr/>
                    <a:lstStyle/>
                    <a:p>
                      <a:pPr marL="0" marR="0">
                        <a:lnSpc>
                          <a:spcPct val="200000"/>
                        </a:lnSpc>
                      </a:pPr>
                      <a:r>
                        <a:rPr lang="en-US" sz="900">
                          <a:effectLst/>
                        </a:rPr>
                        <a:t> </a:t>
                      </a:r>
                    </a:p>
                    <a:p>
                      <a:pPr marL="0" marR="0">
                        <a:lnSpc>
                          <a:spcPct val="200000"/>
                        </a:lnSpc>
                      </a:pPr>
                      <a:r>
                        <a:rPr lang="en-US" sz="900">
                          <a:effectLst/>
                        </a:rPr>
                        <a:t>-46.2%       1.5%         -35%</a:t>
                      </a:r>
                      <a:endParaRPr lang="en-US" sz="900">
                        <a:effectLst/>
                        <a:latin typeface="Calibri" panose="020F0502020204030204" pitchFamily="34" charset="0"/>
                        <a:ea typeface="Times New Roman" panose="02020603050405020304" pitchFamily="18" charset="0"/>
                      </a:endParaRPr>
                    </a:p>
                  </a:txBody>
                  <a:tcPr marL="15060" marR="15060" marT="0" marB="0"/>
                </a:tc>
                <a:tc>
                  <a:txBody>
                    <a:bodyPr/>
                    <a:lstStyle/>
                    <a:p>
                      <a:pPr marL="0" marR="0">
                        <a:lnSpc>
                          <a:spcPct val="200000"/>
                        </a:lnSpc>
                      </a:pPr>
                      <a:r>
                        <a:rPr lang="en-US" sz="900">
                          <a:effectLst/>
                        </a:rPr>
                        <a:t> </a:t>
                      </a:r>
                    </a:p>
                    <a:p>
                      <a:pPr marL="0" marR="0">
                        <a:lnSpc>
                          <a:spcPct val="200000"/>
                        </a:lnSpc>
                      </a:pPr>
                      <a:r>
                        <a:rPr lang="en-US" sz="900">
                          <a:effectLst/>
                          <a:highlight>
                            <a:srgbClr val="00FFFF"/>
                          </a:highlight>
                        </a:rPr>
                        <a:t>5.4%</a:t>
                      </a:r>
                      <a:r>
                        <a:rPr lang="en-US" sz="900">
                          <a:effectLst/>
                        </a:rPr>
                        <a:t>        -6%          -22.6%</a:t>
                      </a:r>
                      <a:endParaRPr lang="en-US" sz="900">
                        <a:effectLst/>
                        <a:latin typeface="Calibri" panose="020F0502020204030204" pitchFamily="34" charset="0"/>
                        <a:ea typeface="Times New Roman" panose="02020603050405020304" pitchFamily="18" charset="0"/>
                      </a:endParaRPr>
                    </a:p>
                  </a:txBody>
                  <a:tcPr marL="15060" marR="15060" marT="0" marB="0"/>
                </a:tc>
                <a:tc>
                  <a:txBody>
                    <a:bodyPr/>
                    <a:lstStyle/>
                    <a:p>
                      <a:pPr marL="0" marR="0">
                        <a:lnSpc>
                          <a:spcPct val="200000"/>
                        </a:lnSpc>
                      </a:pPr>
                      <a:r>
                        <a:rPr lang="en-US" sz="900">
                          <a:effectLst/>
                        </a:rPr>
                        <a:t> </a:t>
                      </a:r>
                    </a:p>
                    <a:p>
                      <a:pPr marL="0" marR="0">
                        <a:lnSpc>
                          <a:spcPct val="200000"/>
                        </a:lnSpc>
                      </a:pPr>
                      <a:r>
                        <a:rPr lang="en-US" sz="900">
                          <a:effectLst/>
                        </a:rPr>
                        <a:t>-13.1%      6.3%         -37.8%</a:t>
                      </a:r>
                      <a:endParaRPr lang="en-US" sz="900">
                        <a:effectLst/>
                        <a:latin typeface="Calibri" panose="020F0502020204030204" pitchFamily="34" charset="0"/>
                        <a:ea typeface="Times New Roman" panose="02020603050405020304" pitchFamily="18" charset="0"/>
                      </a:endParaRPr>
                    </a:p>
                  </a:txBody>
                  <a:tcPr marL="15060" marR="15060" marT="0" marB="0"/>
                </a:tc>
                <a:extLst>
                  <a:ext uri="{0D108BD9-81ED-4DB2-BD59-A6C34878D82A}">
                    <a16:rowId xmlns:a16="http://schemas.microsoft.com/office/drawing/2014/main" val="2031900326"/>
                  </a:ext>
                </a:extLst>
              </a:tr>
              <a:tr h="792801">
                <a:tc>
                  <a:txBody>
                    <a:bodyPr/>
                    <a:lstStyle/>
                    <a:p>
                      <a:pPr marL="0" marR="0">
                        <a:lnSpc>
                          <a:spcPct val="200000"/>
                        </a:lnSpc>
                      </a:pPr>
                      <a:r>
                        <a:rPr lang="en-US" sz="900">
                          <a:effectLst/>
                        </a:rPr>
                        <a:t>LBP-8</a:t>
                      </a:r>
                    </a:p>
                    <a:p>
                      <a:pPr marL="0" marR="0">
                        <a:lnSpc>
                          <a:spcPct val="200000"/>
                        </a:lnSpc>
                      </a:pPr>
                      <a:r>
                        <a:rPr lang="en-US" sz="900">
                          <a:effectLst/>
                        </a:rPr>
                        <a:t>2016-2017          2015-2016           2014-2015</a:t>
                      </a:r>
                      <a:endParaRPr lang="en-US" sz="900">
                        <a:effectLst/>
                        <a:latin typeface="Calibri" panose="020F0502020204030204" pitchFamily="34" charset="0"/>
                        <a:ea typeface="Times New Roman" panose="02020603050405020304" pitchFamily="18" charset="0"/>
                      </a:endParaRPr>
                    </a:p>
                  </a:txBody>
                  <a:tcPr marL="15060" marR="15060" marT="0" marB="0"/>
                </a:tc>
                <a:tc>
                  <a:txBody>
                    <a:bodyPr/>
                    <a:lstStyle/>
                    <a:p>
                      <a:pPr marL="0" marR="0">
                        <a:lnSpc>
                          <a:spcPct val="200000"/>
                        </a:lnSpc>
                      </a:pPr>
                      <a:r>
                        <a:rPr lang="en-US" sz="900">
                          <a:effectLst/>
                        </a:rPr>
                        <a:t> </a:t>
                      </a:r>
                    </a:p>
                    <a:p>
                      <a:pPr marL="0" marR="0">
                        <a:lnSpc>
                          <a:spcPct val="200000"/>
                        </a:lnSpc>
                      </a:pPr>
                      <a:r>
                        <a:rPr lang="en-US" sz="900">
                          <a:effectLst/>
                        </a:rPr>
                        <a:t>0              0                0</a:t>
                      </a:r>
                      <a:endParaRPr lang="en-US" sz="900">
                        <a:effectLst/>
                        <a:latin typeface="Calibri" panose="020F0502020204030204" pitchFamily="34" charset="0"/>
                        <a:ea typeface="Times New Roman" panose="02020603050405020304" pitchFamily="18" charset="0"/>
                      </a:endParaRPr>
                    </a:p>
                  </a:txBody>
                  <a:tcPr marL="15060" marR="15060" marT="0" marB="0"/>
                </a:tc>
                <a:tc>
                  <a:txBody>
                    <a:bodyPr/>
                    <a:lstStyle/>
                    <a:p>
                      <a:pPr marL="0" marR="0">
                        <a:lnSpc>
                          <a:spcPct val="200000"/>
                        </a:lnSpc>
                      </a:pPr>
                      <a:r>
                        <a:rPr lang="en-US" sz="900">
                          <a:effectLst/>
                        </a:rPr>
                        <a:t> </a:t>
                      </a:r>
                    </a:p>
                    <a:p>
                      <a:pPr marL="0" marR="0">
                        <a:lnSpc>
                          <a:spcPct val="200000"/>
                        </a:lnSpc>
                      </a:pPr>
                      <a:r>
                        <a:rPr lang="en-US" sz="900">
                          <a:effectLst/>
                        </a:rPr>
                        <a:t>0              0              0</a:t>
                      </a:r>
                      <a:endParaRPr lang="en-US" sz="900">
                        <a:effectLst/>
                        <a:latin typeface="Calibri" panose="020F0502020204030204" pitchFamily="34" charset="0"/>
                        <a:ea typeface="Times New Roman" panose="02020603050405020304" pitchFamily="18" charset="0"/>
                      </a:endParaRPr>
                    </a:p>
                  </a:txBody>
                  <a:tcPr marL="15060" marR="15060" marT="0" marB="0"/>
                </a:tc>
                <a:tc>
                  <a:txBody>
                    <a:bodyPr/>
                    <a:lstStyle/>
                    <a:p>
                      <a:pPr marL="0" marR="0">
                        <a:lnSpc>
                          <a:spcPct val="200000"/>
                        </a:lnSpc>
                      </a:pPr>
                      <a:r>
                        <a:rPr lang="en-US" sz="900">
                          <a:effectLst/>
                        </a:rPr>
                        <a:t> </a:t>
                      </a:r>
                    </a:p>
                    <a:p>
                      <a:pPr marL="0" marR="0">
                        <a:lnSpc>
                          <a:spcPct val="200000"/>
                        </a:lnSpc>
                      </a:pPr>
                      <a:r>
                        <a:rPr lang="en-US" sz="900">
                          <a:effectLst/>
                        </a:rPr>
                        <a:t>0                0               0</a:t>
                      </a:r>
                      <a:endParaRPr lang="en-US" sz="900">
                        <a:effectLst/>
                        <a:latin typeface="Calibri" panose="020F0502020204030204" pitchFamily="34" charset="0"/>
                        <a:ea typeface="Times New Roman" panose="02020603050405020304" pitchFamily="18" charset="0"/>
                      </a:endParaRPr>
                    </a:p>
                  </a:txBody>
                  <a:tcPr marL="15060" marR="15060" marT="0" marB="0"/>
                </a:tc>
                <a:tc>
                  <a:txBody>
                    <a:bodyPr/>
                    <a:lstStyle/>
                    <a:p>
                      <a:pPr marL="0" marR="0">
                        <a:lnSpc>
                          <a:spcPct val="200000"/>
                        </a:lnSpc>
                      </a:pPr>
                      <a:r>
                        <a:rPr lang="en-US" sz="900">
                          <a:effectLst/>
                        </a:rPr>
                        <a:t> </a:t>
                      </a:r>
                    </a:p>
                    <a:p>
                      <a:pPr marL="0" marR="0">
                        <a:lnSpc>
                          <a:spcPct val="200000"/>
                        </a:lnSpc>
                      </a:pPr>
                      <a:r>
                        <a:rPr lang="en-US" sz="900">
                          <a:effectLst/>
                        </a:rPr>
                        <a:t>-31.7%      0            13.2%</a:t>
                      </a:r>
                      <a:endParaRPr lang="en-US" sz="900">
                        <a:effectLst/>
                        <a:latin typeface="Calibri" panose="020F0502020204030204" pitchFamily="34" charset="0"/>
                        <a:ea typeface="Times New Roman" panose="02020603050405020304" pitchFamily="18" charset="0"/>
                      </a:endParaRPr>
                    </a:p>
                  </a:txBody>
                  <a:tcPr marL="15060" marR="15060" marT="0" marB="0"/>
                </a:tc>
                <a:tc>
                  <a:txBody>
                    <a:bodyPr/>
                    <a:lstStyle/>
                    <a:p>
                      <a:pPr marL="0" marR="0">
                        <a:lnSpc>
                          <a:spcPct val="200000"/>
                        </a:lnSpc>
                      </a:pPr>
                      <a:r>
                        <a:rPr lang="en-US" sz="900">
                          <a:effectLst/>
                        </a:rPr>
                        <a:t> </a:t>
                      </a:r>
                    </a:p>
                    <a:p>
                      <a:pPr marL="0" marR="0">
                        <a:lnSpc>
                          <a:spcPct val="200000"/>
                        </a:lnSpc>
                      </a:pPr>
                      <a:r>
                        <a:rPr lang="en-US" sz="900">
                          <a:effectLst/>
                        </a:rPr>
                        <a:t>-43.1%      </a:t>
                      </a:r>
                      <a:r>
                        <a:rPr lang="en-US" sz="900">
                          <a:effectLst/>
                          <a:highlight>
                            <a:srgbClr val="FFFF00"/>
                          </a:highlight>
                        </a:rPr>
                        <a:t>31.7%</a:t>
                      </a:r>
                      <a:r>
                        <a:rPr lang="en-US" sz="900">
                          <a:effectLst/>
                        </a:rPr>
                        <a:t>       -11.2%</a:t>
                      </a:r>
                      <a:endParaRPr lang="en-US" sz="900">
                        <a:effectLst/>
                        <a:latin typeface="Calibri" panose="020F0502020204030204" pitchFamily="34" charset="0"/>
                        <a:ea typeface="Times New Roman" panose="02020603050405020304" pitchFamily="18" charset="0"/>
                      </a:endParaRPr>
                    </a:p>
                  </a:txBody>
                  <a:tcPr marL="15060" marR="15060" marT="0" marB="0"/>
                </a:tc>
                <a:tc>
                  <a:txBody>
                    <a:bodyPr/>
                    <a:lstStyle/>
                    <a:p>
                      <a:pPr marL="0" marR="0">
                        <a:lnSpc>
                          <a:spcPct val="200000"/>
                        </a:lnSpc>
                      </a:pPr>
                      <a:r>
                        <a:rPr lang="en-US" sz="900">
                          <a:effectLst/>
                        </a:rPr>
                        <a:t> </a:t>
                      </a:r>
                    </a:p>
                    <a:p>
                      <a:pPr marL="0" marR="0">
                        <a:lnSpc>
                          <a:spcPct val="200000"/>
                        </a:lnSpc>
                      </a:pPr>
                      <a:r>
                        <a:rPr lang="en-US" sz="900">
                          <a:effectLst/>
                        </a:rPr>
                        <a:t>-54%        -4%           -39%</a:t>
                      </a:r>
                      <a:endParaRPr lang="en-US" sz="900">
                        <a:effectLst/>
                        <a:latin typeface="Calibri" panose="020F0502020204030204" pitchFamily="34" charset="0"/>
                        <a:ea typeface="Times New Roman" panose="02020603050405020304" pitchFamily="18" charset="0"/>
                      </a:endParaRPr>
                    </a:p>
                  </a:txBody>
                  <a:tcPr marL="15060" marR="15060" marT="0" marB="0"/>
                </a:tc>
                <a:tc>
                  <a:txBody>
                    <a:bodyPr/>
                    <a:lstStyle/>
                    <a:p>
                      <a:pPr marL="0" marR="0">
                        <a:lnSpc>
                          <a:spcPct val="200000"/>
                        </a:lnSpc>
                      </a:pPr>
                      <a:r>
                        <a:rPr lang="en-US" sz="900">
                          <a:effectLst/>
                        </a:rPr>
                        <a:t> </a:t>
                      </a:r>
                    </a:p>
                    <a:p>
                      <a:pPr marL="0" marR="0">
                        <a:lnSpc>
                          <a:spcPct val="200000"/>
                        </a:lnSpc>
                      </a:pPr>
                      <a:r>
                        <a:rPr lang="en-US" sz="900">
                          <a:effectLst/>
                        </a:rPr>
                        <a:t>-27.8%       -16.2%      -22.3%</a:t>
                      </a:r>
                      <a:endParaRPr lang="en-US" sz="900">
                        <a:effectLst/>
                        <a:latin typeface="Calibri" panose="020F0502020204030204" pitchFamily="34" charset="0"/>
                        <a:ea typeface="Times New Roman" panose="02020603050405020304" pitchFamily="18" charset="0"/>
                      </a:endParaRPr>
                    </a:p>
                  </a:txBody>
                  <a:tcPr marL="15060" marR="15060" marT="0" marB="0"/>
                </a:tc>
                <a:extLst>
                  <a:ext uri="{0D108BD9-81ED-4DB2-BD59-A6C34878D82A}">
                    <a16:rowId xmlns:a16="http://schemas.microsoft.com/office/drawing/2014/main" val="363139398"/>
                  </a:ext>
                </a:extLst>
              </a:tr>
              <a:tr h="792801">
                <a:tc>
                  <a:txBody>
                    <a:bodyPr/>
                    <a:lstStyle/>
                    <a:p>
                      <a:pPr marL="0" marR="0">
                        <a:lnSpc>
                          <a:spcPct val="200000"/>
                        </a:lnSpc>
                      </a:pPr>
                      <a:r>
                        <a:rPr lang="en-US" sz="900">
                          <a:effectLst/>
                        </a:rPr>
                        <a:t>LBP-10</a:t>
                      </a:r>
                    </a:p>
                    <a:p>
                      <a:pPr marL="0" marR="0">
                        <a:lnSpc>
                          <a:spcPct val="200000"/>
                        </a:lnSpc>
                      </a:pPr>
                      <a:r>
                        <a:rPr lang="en-US" sz="900">
                          <a:effectLst/>
                        </a:rPr>
                        <a:t>2016-2017          2015-2016           2014-2015</a:t>
                      </a:r>
                      <a:endParaRPr lang="en-US" sz="900">
                        <a:effectLst/>
                        <a:latin typeface="Calibri" panose="020F0502020204030204" pitchFamily="34" charset="0"/>
                        <a:ea typeface="Times New Roman" panose="02020603050405020304" pitchFamily="18" charset="0"/>
                      </a:endParaRPr>
                    </a:p>
                  </a:txBody>
                  <a:tcPr marL="15060" marR="15060" marT="0" marB="0"/>
                </a:tc>
                <a:tc>
                  <a:txBody>
                    <a:bodyPr/>
                    <a:lstStyle/>
                    <a:p>
                      <a:pPr marL="0" marR="0">
                        <a:lnSpc>
                          <a:spcPct val="200000"/>
                        </a:lnSpc>
                      </a:pPr>
                      <a:r>
                        <a:rPr lang="en-US" sz="900">
                          <a:effectLst/>
                        </a:rPr>
                        <a:t> </a:t>
                      </a:r>
                    </a:p>
                    <a:p>
                      <a:pPr marL="0" marR="0">
                        <a:lnSpc>
                          <a:spcPct val="200000"/>
                        </a:lnSpc>
                      </a:pPr>
                      <a:r>
                        <a:rPr lang="en-US" sz="900">
                          <a:effectLst/>
                        </a:rPr>
                        <a:t>0                 0                 0</a:t>
                      </a:r>
                      <a:endParaRPr lang="en-US" sz="900">
                        <a:effectLst/>
                        <a:latin typeface="Calibri" panose="020F0502020204030204" pitchFamily="34" charset="0"/>
                        <a:ea typeface="Times New Roman" panose="02020603050405020304" pitchFamily="18" charset="0"/>
                      </a:endParaRPr>
                    </a:p>
                  </a:txBody>
                  <a:tcPr marL="15060" marR="15060" marT="0" marB="0"/>
                </a:tc>
                <a:tc>
                  <a:txBody>
                    <a:bodyPr/>
                    <a:lstStyle/>
                    <a:p>
                      <a:pPr marL="0" marR="0">
                        <a:lnSpc>
                          <a:spcPct val="200000"/>
                        </a:lnSpc>
                      </a:pPr>
                      <a:r>
                        <a:rPr lang="en-US" sz="900">
                          <a:effectLst/>
                        </a:rPr>
                        <a:t> </a:t>
                      </a:r>
                    </a:p>
                    <a:p>
                      <a:pPr marL="0" marR="0">
                        <a:lnSpc>
                          <a:spcPct val="200000"/>
                        </a:lnSpc>
                      </a:pPr>
                      <a:r>
                        <a:rPr lang="en-US" sz="900">
                          <a:effectLst/>
                        </a:rPr>
                        <a:t>0              0               0</a:t>
                      </a:r>
                      <a:endParaRPr lang="en-US" sz="900">
                        <a:effectLst/>
                        <a:latin typeface="Calibri" panose="020F0502020204030204" pitchFamily="34" charset="0"/>
                        <a:ea typeface="Times New Roman" panose="02020603050405020304" pitchFamily="18" charset="0"/>
                      </a:endParaRPr>
                    </a:p>
                  </a:txBody>
                  <a:tcPr marL="15060" marR="15060" marT="0" marB="0"/>
                </a:tc>
                <a:tc>
                  <a:txBody>
                    <a:bodyPr/>
                    <a:lstStyle/>
                    <a:p>
                      <a:pPr marL="0" marR="0">
                        <a:lnSpc>
                          <a:spcPct val="200000"/>
                        </a:lnSpc>
                      </a:pPr>
                      <a:r>
                        <a:rPr lang="en-US" sz="900">
                          <a:effectLst/>
                        </a:rPr>
                        <a:t> </a:t>
                      </a:r>
                    </a:p>
                    <a:p>
                      <a:pPr marL="0" marR="0">
                        <a:lnSpc>
                          <a:spcPct val="200000"/>
                        </a:lnSpc>
                      </a:pPr>
                      <a:r>
                        <a:rPr lang="en-US" sz="900">
                          <a:effectLst/>
                        </a:rPr>
                        <a:t>0                0                  0</a:t>
                      </a:r>
                      <a:endParaRPr lang="en-US" sz="900">
                        <a:effectLst/>
                        <a:latin typeface="Calibri" panose="020F0502020204030204" pitchFamily="34" charset="0"/>
                        <a:ea typeface="Times New Roman" panose="02020603050405020304" pitchFamily="18" charset="0"/>
                      </a:endParaRPr>
                    </a:p>
                  </a:txBody>
                  <a:tcPr marL="15060" marR="15060" marT="0" marB="0"/>
                </a:tc>
                <a:tc>
                  <a:txBody>
                    <a:bodyPr/>
                    <a:lstStyle/>
                    <a:p>
                      <a:pPr marL="0" marR="0">
                        <a:lnSpc>
                          <a:spcPct val="200000"/>
                        </a:lnSpc>
                      </a:pPr>
                      <a:r>
                        <a:rPr lang="en-US" sz="900">
                          <a:effectLst/>
                        </a:rPr>
                        <a:t> </a:t>
                      </a:r>
                    </a:p>
                    <a:p>
                      <a:pPr marL="0" marR="0">
                        <a:lnSpc>
                          <a:spcPct val="200000"/>
                        </a:lnSpc>
                      </a:pPr>
                      <a:r>
                        <a:rPr lang="en-US" sz="900">
                          <a:effectLst/>
                          <a:highlight>
                            <a:srgbClr val="00FFFF"/>
                          </a:highlight>
                        </a:rPr>
                        <a:t>-7.3%</a:t>
                      </a:r>
                      <a:r>
                        <a:rPr lang="en-US" sz="900">
                          <a:effectLst/>
                        </a:rPr>
                        <a:t>                  0              </a:t>
                      </a:r>
                      <a:r>
                        <a:rPr lang="en-US" sz="900">
                          <a:effectLst/>
                          <a:highlight>
                            <a:srgbClr val="FF0000"/>
                          </a:highlight>
                        </a:rPr>
                        <a:t>25%</a:t>
                      </a:r>
                      <a:endParaRPr lang="en-US" sz="900">
                        <a:effectLst/>
                        <a:latin typeface="Calibri" panose="020F0502020204030204" pitchFamily="34" charset="0"/>
                        <a:ea typeface="Times New Roman" panose="02020603050405020304" pitchFamily="18" charset="0"/>
                      </a:endParaRPr>
                    </a:p>
                  </a:txBody>
                  <a:tcPr marL="15060" marR="15060" marT="0" marB="0"/>
                </a:tc>
                <a:tc>
                  <a:txBody>
                    <a:bodyPr/>
                    <a:lstStyle/>
                    <a:p>
                      <a:pPr marL="0" marR="0">
                        <a:lnSpc>
                          <a:spcPct val="200000"/>
                        </a:lnSpc>
                      </a:pPr>
                      <a:r>
                        <a:rPr lang="en-US" sz="900">
                          <a:effectLst/>
                        </a:rPr>
                        <a:t> </a:t>
                      </a:r>
                    </a:p>
                    <a:p>
                      <a:pPr marL="0" marR="0">
                        <a:lnSpc>
                          <a:spcPct val="200000"/>
                        </a:lnSpc>
                      </a:pPr>
                      <a:r>
                        <a:rPr lang="en-US" sz="900">
                          <a:effectLst/>
                        </a:rPr>
                        <a:t>-30%         0%           11.1%</a:t>
                      </a:r>
                      <a:endParaRPr lang="en-US" sz="900">
                        <a:effectLst/>
                        <a:latin typeface="Calibri" panose="020F0502020204030204" pitchFamily="34" charset="0"/>
                        <a:ea typeface="Times New Roman" panose="02020603050405020304" pitchFamily="18" charset="0"/>
                      </a:endParaRPr>
                    </a:p>
                  </a:txBody>
                  <a:tcPr marL="15060" marR="15060" marT="0" marB="0"/>
                </a:tc>
                <a:tc>
                  <a:txBody>
                    <a:bodyPr/>
                    <a:lstStyle/>
                    <a:p>
                      <a:pPr marL="0" marR="0">
                        <a:lnSpc>
                          <a:spcPct val="200000"/>
                        </a:lnSpc>
                      </a:pPr>
                      <a:r>
                        <a:rPr lang="en-US" sz="900">
                          <a:effectLst/>
                        </a:rPr>
                        <a:t> </a:t>
                      </a:r>
                    </a:p>
                    <a:p>
                      <a:pPr marL="0" marR="0">
                        <a:lnSpc>
                          <a:spcPct val="200000"/>
                        </a:lnSpc>
                      </a:pPr>
                      <a:r>
                        <a:rPr lang="en-US" sz="900">
                          <a:effectLst/>
                        </a:rPr>
                        <a:t>-50%          18.1%      -9.7%</a:t>
                      </a:r>
                      <a:endParaRPr lang="en-US" sz="900">
                        <a:effectLst/>
                        <a:latin typeface="Calibri" panose="020F0502020204030204" pitchFamily="34" charset="0"/>
                        <a:ea typeface="Times New Roman" panose="02020603050405020304" pitchFamily="18" charset="0"/>
                      </a:endParaRPr>
                    </a:p>
                  </a:txBody>
                  <a:tcPr marL="15060" marR="15060" marT="0" marB="0"/>
                </a:tc>
                <a:tc>
                  <a:txBody>
                    <a:bodyPr/>
                    <a:lstStyle/>
                    <a:p>
                      <a:pPr marL="0" marR="0">
                        <a:lnSpc>
                          <a:spcPct val="200000"/>
                        </a:lnSpc>
                      </a:pPr>
                      <a:r>
                        <a:rPr lang="en-US" sz="900">
                          <a:effectLst/>
                        </a:rPr>
                        <a:t> </a:t>
                      </a:r>
                    </a:p>
                    <a:p>
                      <a:pPr marL="0" marR="0">
                        <a:lnSpc>
                          <a:spcPct val="200000"/>
                        </a:lnSpc>
                      </a:pPr>
                      <a:r>
                        <a:rPr lang="en-US" sz="900">
                          <a:effectLst/>
                        </a:rPr>
                        <a:t>-43.1%      5.7%         -25.8%</a:t>
                      </a:r>
                      <a:endParaRPr lang="en-US" sz="900">
                        <a:effectLst/>
                        <a:latin typeface="Calibri" panose="020F0502020204030204" pitchFamily="34" charset="0"/>
                        <a:ea typeface="Times New Roman" panose="02020603050405020304" pitchFamily="18" charset="0"/>
                      </a:endParaRPr>
                    </a:p>
                  </a:txBody>
                  <a:tcPr marL="15060" marR="15060" marT="0" marB="0"/>
                </a:tc>
                <a:extLst>
                  <a:ext uri="{0D108BD9-81ED-4DB2-BD59-A6C34878D82A}">
                    <a16:rowId xmlns:a16="http://schemas.microsoft.com/office/drawing/2014/main" val="410665296"/>
                  </a:ext>
                </a:extLst>
              </a:tr>
              <a:tr h="792801">
                <a:tc>
                  <a:txBody>
                    <a:bodyPr/>
                    <a:lstStyle/>
                    <a:p>
                      <a:pPr marL="0" marR="0">
                        <a:lnSpc>
                          <a:spcPct val="200000"/>
                        </a:lnSpc>
                      </a:pPr>
                      <a:r>
                        <a:rPr lang="en-US" sz="900">
                          <a:effectLst/>
                        </a:rPr>
                        <a:t>LBP-12</a:t>
                      </a:r>
                    </a:p>
                    <a:p>
                      <a:pPr marL="0" marR="0">
                        <a:lnSpc>
                          <a:spcPct val="200000"/>
                        </a:lnSpc>
                      </a:pPr>
                      <a:r>
                        <a:rPr lang="en-US" sz="900">
                          <a:effectLst/>
                        </a:rPr>
                        <a:t>2016-2017          2015-2016           2014-2015</a:t>
                      </a:r>
                      <a:endParaRPr lang="en-US" sz="900">
                        <a:effectLst/>
                        <a:latin typeface="Calibri" panose="020F0502020204030204" pitchFamily="34" charset="0"/>
                        <a:ea typeface="Times New Roman" panose="02020603050405020304" pitchFamily="18" charset="0"/>
                      </a:endParaRPr>
                    </a:p>
                  </a:txBody>
                  <a:tcPr marL="15060" marR="15060" marT="0" marB="0"/>
                </a:tc>
                <a:tc>
                  <a:txBody>
                    <a:bodyPr/>
                    <a:lstStyle/>
                    <a:p>
                      <a:pPr marL="0" marR="0">
                        <a:lnSpc>
                          <a:spcPct val="200000"/>
                        </a:lnSpc>
                      </a:pPr>
                      <a:r>
                        <a:rPr lang="en-US" sz="900">
                          <a:effectLst/>
                        </a:rPr>
                        <a:t> </a:t>
                      </a:r>
                    </a:p>
                    <a:p>
                      <a:pPr marL="0" marR="0">
                        <a:lnSpc>
                          <a:spcPct val="200000"/>
                        </a:lnSpc>
                      </a:pPr>
                      <a:r>
                        <a:rPr lang="en-US" sz="900">
                          <a:effectLst/>
                        </a:rPr>
                        <a:t>0                  0                  0</a:t>
                      </a:r>
                      <a:endParaRPr lang="en-US" sz="900">
                        <a:effectLst/>
                        <a:latin typeface="Calibri" panose="020F0502020204030204" pitchFamily="34" charset="0"/>
                        <a:ea typeface="Times New Roman" panose="02020603050405020304" pitchFamily="18" charset="0"/>
                      </a:endParaRPr>
                    </a:p>
                  </a:txBody>
                  <a:tcPr marL="15060" marR="15060" marT="0" marB="0"/>
                </a:tc>
                <a:tc>
                  <a:txBody>
                    <a:bodyPr/>
                    <a:lstStyle/>
                    <a:p>
                      <a:pPr marL="0" marR="0">
                        <a:lnSpc>
                          <a:spcPct val="200000"/>
                        </a:lnSpc>
                      </a:pPr>
                      <a:r>
                        <a:rPr lang="en-US" sz="900">
                          <a:effectLst/>
                        </a:rPr>
                        <a:t> </a:t>
                      </a:r>
                    </a:p>
                    <a:p>
                      <a:pPr marL="0" marR="0">
                        <a:lnSpc>
                          <a:spcPct val="200000"/>
                        </a:lnSpc>
                      </a:pPr>
                      <a:r>
                        <a:rPr lang="en-US" sz="900">
                          <a:effectLst/>
                        </a:rPr>
                        <a:t>0              0                   0</a:t>
                      </a:r>
                      <a:endParaRPr lang="en-US" sz="900">
                        <a:effectLst/>
                        <a:latin typeface="Calibri" panose="020F0502020204030204" pitchFamily="34" charset="0"/>
                        <a:ea typeface="Times New Roman" panose="02020603050405020304" pitchFamily="18" charset="0"/>
                      </a:endParaRPr>
                    </a:p>
                  </a:txBody>
                  <a:tcPr marL="15060" marR="15060" marT="0" marB="0"/>
                </a:tc>
                <a:tc>
                  <a:txBody>
                    <a:bodyPr/>
                    <a:lstStyle/>
                    <a:p>
                      <a:pPr marL="0" marR="0">
                        <a:lnSpc>
                          <a:spcPct val="200000"/>
                        </a:lnSpc>
                      </a:pPr>
                      <a:r>
                        <a:rPr lang="en-US" sz="900">
                          <a:effectLst/>
                        </a:rPr>
                        <a:t> </a:t>
                      </a:r>
                    </a:p>
                    <a:p>
                      <a:pPr marL="0" marR="0">
                        <a:lnSpc>
                          <a:spcPct val="200000"/>
                        </a:lnSpc>
                      </a:pPr>
                      <a:r>
                        <a:rPr lang="en-US" sz="900">
                          <a:effectLst/>
                        </a:rPr>
                        <a:t>0                  0                 0</a:t>
                      </a:r>
                      <a:endParaRPr lang="en-US" sz="900">
                        <a:effectLst/>
                        <a:latin typeface="Calibri" panose="020F0502020204030204" pitchFamily="34" charset="0"/>
                        <a:ea typeface="Times New Roman" panose="02020603050405020304" pitchFamily="18" charset="0"/>
                      </a:endParaRPr>
                    </a:p>
                  </a:txBody>
                  <a:tcPr marL="15060" marR="15060" marT="0" marB="0"/>
                </a:tc>
                <a:tc>
                  <a:txBody>
                    <a:bodyPr/>
                    <a:lstStyle/>
                    <a:p>
                      <a:pPr marL="0" marR="0">
                        <a:lnSpc>
                          <a:spcPct val="200000"/>
                        </a:lnSpc>
                      </a:pPr>
                      <a:r>
                        <a:rPr lang="en-US" sz="900">
                          <a:effectLst/>
                        </a:rPr>
                        <a:t> </a:t>
                      </a:r>
                    </a:p>
                    <a:p>
                      <a:pPr marL="0" marR="0">
                        <a:lnSpc>
                          <a:spcPct val="200000"/>
                        </a:lnSpc>
                      </a:pPr>
                      <a:r>
                        <a:rPr lang="en-US" sz="900">
                          <a:effectLst/>
                        </a:rPr>
                        <a:t>0               0                 0</a:t>
                      </a:r>
                      <a:endParaRPr lang="en-US" sz="900">
                        <a:effectLst/>
                        <a:latin typeface="Calibri" panose="020F0502020204030204" pitchFamily="34" charset="0"/>
                        <a:ea typeface="Times New Roman" panose="02020603050405020304" pitchFamily="18" charset="0"/>
                      </a:endParaRPr>
                    </a:p>
                  </a:txBody>
                  <a:tcPr marL="15060" marR="15060" marT="0" marB="0"/>
                </a:tc>
                <a:tc>
                  <a:txBody>
                    <a:bodyPr/>
                    <a:lstStyle/>
                    <a:p>
                      <a:pPr marL="0" marR="0">
                        <a:lnSpc>
                          <a:spcPct val="200000"/>
                        </a:lnSpc>
                      </a:pPr>
                      <a:r>
                        <a:rPr lang="en-US" sz="900">
                          <a:effectLst/>
                        </a:rPr>
                        <a:t> </a:t>
                      </a:r>
                    </a:p>
                    <a:p>
                      <a:pPr marL="0" marR="0">
                        <a:lnSpc>
                          <a:spcPct val="200000"/>
                        </a:lnSpc>
                      </a:pPr>
                      <a:r>
                        <a:rPr lang="en-US" sz="900">
                          <a:effectLst/>
                          <a:highlight>
                            <a:srgbClr val="00FFFF"/>
                          </a:highlight>
                        </a:rPr>
                        <a:t>14%</a:t>
                      </a:r>
                      <a:r>
                        <a:rPr lang="en-US" sz="900">
                          <a:effectLst/>
                        </a:rPr>
                        <a:t>          0               </a:t>
                      </a:r>
                      <a:r>
                        <a:rPr lang="en-US" sz="900">
                          <a:effectLst/>
                          <a:highlight>
                            <a:srgbClr val="FF0000"/>
                          </a:highlight>
                        </a:rPr>
                        <a:t>17%</a:t>
                      </a:r>
                      <a:endParaRPr lang="en-US" sz="900">
                        <a:effectLst/>
                        <a:latin typeface="Calibri" panose="020F0502020204030204" pitchFamily="34" charset="0"/>
                        <a:ea typeface="Times New Roman" panose="02020603050405020304" pitchFamily="18" charset="0"/>
                      </a:endParaRPr>
                    </a:p>
                  </a:txBody>
                  <a:tcPr marL="15060" marR="15060" marT="0" marB="0"/>
                </a:tc>
                <a:tc>
                  <a:txBody>
                    <a:bodyPr/>
                    <a:lstStyle/>
                    <a:p>
                      <a:pPr marL="0" marR="0">
                        <a:lnSpc>
                          <a:spcPct val="200000"/>
                        </a:lnSpc>
                      </a:pPr>
                      <a:r>
                        <a:rPr lang="en-US" sz="900">
                          <a:effectLst/>
                        </a:rPr>
                        <a:t> </a:t>
                      </a:r>
                    </a:p>
                    <a:p>
                      <a:pPr marL="0" marR="0">
                        <a:lnSpc>
                          <a:spcPct val="200000"/>
                        </a:lnSpc>
                      </a:pPr>
                      <a:r>
                        <a:rPr lang="en-US" sz="900">
                          <a:effectLst/>
                        </a:rPr>
                        <a:t>-17.6%      11.5%        0.4%</a:t>
                      </a:r>
                      <a:endParaRPr lang="en-US" sz="900">
                        <a:effectLst/>
                        <a:latin typeface="Calibri" panose="020F0502020204030204" pitchFamily="34" charset="0"/>
                        <a:ea typeface="Times New Roman" panose="02020603050405020304" pitchFamily="18" charset="0"/>
                      </a:endParaRPr>
                    </a:p>
                  </a:txBody>
                  <a:tcPr marL="15060" marR="15060" marT="0" marB="0"/>
                </a:tc>
                <a:tc>
                  <a:txBody>
                    <a:bodyPr/>
                    <a:lstStyle/>
                    <a:p>
                      <a:pPr marL="0" marR="0">
                        <a:lnSpc>
                          <a:spcPct val="200000"/>
                        </a:lnSpc>
                      </a:pPr>
                      <a:r>
                        <a:rPr lang="en-US" sz="900">
                          <a:effectLst/>
                        </a:rPr>
                        <a:t> </a:t>
                      </a:r>
                    </a:p>
                    <a:p>
                      <a:pPr marL="0" marR="0">
                        <a:lnSpc>
                          <a:spcPct val="200000"/>
                        </a:lnSpc>
                      </a:pPr>
                      <a:r>
                        <a:rPr lang="en-US" sz="900">
                          <a:effectLst/>
                        </a:rPr>
                        <a:t>-42.8%       9.5%           -28%</a:t>
                      </a:r>
                      <a:endParaRPr lang="en-US" sz="900">
                        <a:effectLst/>
                        <a:latin typeface="Calibri" panose="020F0502020204030204" pitchFamily="34" charset="0"/>
                        <a:ea typeface="Times New Roman" panose="02020603050405020304" pitchFamily="18" charset="0"/>
                      </a:endParaRPr>
                    </a:p>
                  </a:txBody>
                  <a:tcPr marL="15060" marR="15060" marT="0" marB="0"/>
                </a:tc>
                <a:extLst>
                  <a:ext uri="{0D108BD9-81ED-4DB2-BD59-A6C34878D82A}">
                    <a16:rowId xmlns:a16="http://schemas.microsoft.com/office/drawing/2014/main" val="73261124"/>
                  </a:ext>
                </a:extLst>
              </a:tr>
              <a:tr h="792801">
                <a:tc>
                  <a:txBody>
                    <a:bodyPr/>
                    <a:lstStyle/>
                    <a:p>
                      <a:pPr marL="0" marR="0">
                        <a:lnSpc>
                          <a:spcPct val="200000"/>
                        </a:lnSpc>
                      </a:pPr>
                      <a:r>
                        <a:rPr lang="en-US" sz="900">
                          <a:effectLst/>
                        </a:rPr>
                        <a:t>LBP-14</a:t>
                      </a:r>
                    </a:p>
                    <a:p>
                      <a:pPr marL="0" marR="0">
                        <a:lnSpc>
                          <a:spcPct val="200000"/>
                        </a:lnSpc>
                      </a:pPr>
                      <a:r>
                        <a:rPr lang="en-US" sz="900">
                          <a:effectLst/>
                        </a:rPr>
                        <a:t>2016-2017          2015-2016           2014-2015</a:t>
                      </a:r>
                      <a:endParaRPr lang="en-US" sz="900">
                        <a:effectLst/>
                        <a:latin typeface="Calibri" panose="020F0502020204030204" pitchFamily="34" charset="0"/>
                        <a:ea typeface="Times New Roman" panose="02020603050405020304" pitchFamily="18" charset="0"/>
                      </a:endParaRPr>
                    </a:p>
                  </a:txBody>
                  <a:tcPr marL="15060" marR="15060" marT="0" marB="0"/>
                </a:tc>
                <a:tc>
                  <a:txBody>
                    <a:bodyPr/>
                    <a:lstStyle/>
                    <a:p>
                      <a:pPr marL="0" marR="0">
                        <a:lnSpc>
                          <a:spcPct val="200000"/>
                        </a:lnSpc>
                      </a:pPr>
                      <a:r>
                        <a:rPr lang="en-US" sz="900">
                          <a:effectLst/>
                        </a:rPr>
                        <a:t> </a:t>
                      </a:r>
                    </a:p>
                    <a:p>
                      <a:pPr marL="0" marR="0">
                        <a:lnSpc>
                          <a:spcPct val="200000"/>
                        </a:lnSpc>
                      </a:pPr>
                      <a:r>
                        <a:rPr lang="en-US" sz="900">
                          <a:effectLst/>
                        </a:rPr>
                        <a:t>0               0                 0</a:t>
                      </a:r>
                      <a:endParaRPr lang="en-US" sz="900">
                        <a:effectLst/>
                        <a:latin typeface="Calibri" panose="020F0502020204030204" pitchFamily="34" charset="0"/>
                        <a:ea typeface="Times New Roman" panose="02020603050405020304" pitchFamily="18" charset="0"/>
                      </a:endParaRPr>
                    </a:p>
                  </a:txBody>
                  <a:tcPr marL="15060" marR="15060" marT="0" marB="0"/>
                </a:tc>
                <a:tc>
                  <a:txBody>
                    <a:bodyPr/>
                    <a:lstStyle/>
                    <a:p>
                      <a:pPr marL="0" marR="0">
                        <a:lnSpc>
                          <a:spcPct val="200000"/>
                        </a:lnSpc>
                      </a:pPr>
                      <a:r>
                        <a:rPr lang="en-US" sz="900">
                          <a:effectLst/>
                        </a:rPr>
                        <a:t> </a:t>
                      </a:r>
                    </a:p>
                    <a:p>
                      <a:pPr marL="0" marR="0">
                        <a:lnSpc>
                          <a:spcPct val="200000"/>
                        </a:lnSpc>
                      </a:pPr>
                      <a:r>
                        <a:rPr lang="en-US" sz="900">
                          <a:effectLst/>
                        </a:rPr>
                        <a:t>0                  0                0</a:t>
                      </a:r>
                      <a:endParaRPr lang="en-US" sz="900">
                        <a:effectLst/>
                        <a:latin typeface="Calibri" panose="020F0502020204030204" pitchFamily="34" charset="0"/>
                        <a:ea typeface="Times New Roman" panose="02020603050405020304" pitchFamily="18" charset="0"/>
                      </a:endParaRPr>
                    </a:p>
                  </a:txBody>
                  <a:tcPr marL="15060" marR="15060" marT="0" marB="0"/>
                </a:tc>
                <a:tc>
                  <a:txBody>
                    <a:bodyPr/>
                    <a:lstStyle/>
                    <a:p>
                      <a:pPr marL="0" marR="0">
                        <a:lnSpc>
                          <a:spcPct val="200000"/>
                        </a:lnSpc>
                      </a:pPr>
                      <a:r>
                        <a:rPr lang="en-US" sz="900">
                          <a:effectLst/>
                        </a:rPr>
                        <a:t> </a:t>
                      </a:r>
                    </a:p>
                    <a:p>
                      <a:pPr marL="0" marR="0">
                        <a:lnSpc>
                          <a:spcPct val="200000"/>
                        </a:lnSpc>
                      </a:pPr>
                      <a:r>
                        <a:rPr lang="en-US" sz="900">
                          <a:effectLst/>
                        </a:rPr>
                        <a:t>0                0              0</a:t>
                      </a:r>
                      <a:endParaRPr lang="en-US" sz="900">
                        <a:effectLst/>
                        <a:latin typeface="Calibri" panose="020F0502020204030204" pitchFamily="34" charset="0"/>
                        <a:ea typeface="Times New Roman" panose="02020603050405020304" pitchFamily="18" charset="0"/>
                      </a:endParaRPr>
                    </a:p>
                  </a:txBody>
                  <a:tcPr marL="15060" marR="15060" marT="0" marB="0"/>
                </a:tc>
                <a:tc>
                  <a:txBody>
                    <a:bodyPr/>
                    <a:lstStyle/>
                    <a:p>
                      <a:pPr marL="0" marR="0">
                        <a:lnSpc>
                          <a:spcPct val="200000"/>
                        </a:lnSpc>
                      </a:pPr>
                      <a:r>
                        <a:rPr lang="en-US" sz="900">
                          <a:effectLst/>
                        </a:rPr>
                        <a:t> </a:t>
                      </a:r>
                    </a:p>
                    <a:p>
                      <a:pPr marL="0" marR="0">
                        <a:lnSpc>
                          <a:spcPct val="200000"/>
                        </a:lnSpc>
                      </a:pPr>
                      <a:r>
                        <a:rPr lang="en-US" sz="900">
                          <a:effectLst/>
                        </a:rPr>
                        <a:t>0              0                0</a:t>
                      </a:r>
                      <a:endParaRPr lang="en-US" sz="900">
                        <a:effectLst/>
                        <a:latin typeface="Calibri" panose="020F0502020204030204" pitchFamily="34" charset="0"/>
                        <a:ea typeface="Times New Roman" panose="02020603050405020304" pitchFamily="18" charset="0"/>
                      </a:endParaRPr>
                    </a:p>
                  </a:txBody>
                  <a:tcPr marL="15060" marR="15060" marT="0" marB="0"/>
                </a:tc>
                <a:tc>
                  <a:txBody>
                    <a:bodyPr/>
                    <a:lstStyle/>
                    <a:p>
                      <a:pPr marL="0" marR="0">
                        <a:lnSpc>
                          <a:spcPct val="200000"/>
                        </a:lnSpc>
                      </a:pPr>
                      <a:r>
                        <a:rPr lang="en-US" sz="900">
                          <a:effectLst/>
                        </a:rPr>
                        <a:t> </a:t>
                      </a:r>
                    </a:p>
                    <a:p>
                      <a:pPr marL="0" marR="0">
                        <a:lnSpc>
                          <a:spcPct val="200000"/>
                        </a:lnSpc>
                      </a:pPr>
                      <a:r>
                        <a:rPr lang="en-US" sz="900">
                          <a:effectLst/>
                        </a:rPr>
                        <a:t>0              0              0</a:t>
                      </a:r>
                      <a:endParaRPr lang="en-US" sz="900">
                        <a:effectLst/>
                        <a:latin typeface="Calibri" panose="020F0502020204030204" pitchFamily="34" charset="0"/>
                        <a:ea typeface="Times New Roman" panose="02020603050405020304" pitchFamily="18" charset="0"/>
                      </a:endParaRPr>
                    </a:p>
                  </a:txBody>
                  <a:tcPr marL="15060" marR="15060" marT="0" marB="0"/>
                </a:tc>
                <a:tc>
                  <a:txBody>
                    <a:bodyPr/>
                    <a:lstStyle/>
                    <a:p>
                      <a:pPr marL="0" marR="0">
                        <a:lnSpc>
                          <a:spcPct val="200000"/>
                        </a:lnSpc>
                      </a:pPr>
                      <a:r>
                        <a:rPr lang="en-US" sz="900">
                          <a:effectLst/>
                        </a:rPr>
                        <a:t> </a:t>
                      </a:r>
                    </a:p>
                    <a:p>
                      <a:pPr marL="0" marR="0">
                        <a:lnSpc>
                          <a:spcPct val="200000"/>
                        </a:lnSpc>
                      </a:pPr>
                      <a:r>
                        <a:rPr lang="en-US" sz="900">
                          <a:effectLst/>
                        </a:rPr>
                        <a:t>-26.3%      0               13%</a:t>
                      </a:r>
                      <a:endParaRPr lang="en-US" sz="900">
                        <a:effectLst/>
                        <a:latin typeface="Calibri" panose="020F0502020204030204" pitchFamily="34" charset="0"/>
                        <a:ea typeface="Times New Roman" panose="02020603050405020304" pitchFamily="18" charset="0"/>
                      </a:endParaRPr>
                    </a:p>
                  </a:txBody>
                  <a:tcPr marL="15060" marR="15060" marT="0" marB="0"/>
                </a:tc>
                <a:tc>
                  <a:txBody>
                    <a:bodyPr/>
                    <a:lstStyle/>
                    <a:p>
                      <a:pPr marL="0" marR="0">
                        <a:lnSpc>
                          <a:spcPct val="200000"/>
                        </a:lnSpc>
                      </a:pPr>
                      <a:r>
                        <a:rPr lang="en-US" sz="900">
                          <a:effectLst/>
                        </a:rPr>
                        <a:t> </a:t>
                      </a:r>
                    </a:p>
                    <a:p>
                      <a:pPr marL="0" marR="0">
                        <a:lnSpc>
                          <a:spcPct val="200000"/>
                        </a:lnSpc>
                      </a:pPr>
                      <a:r>
                        <a:rPr lang="en-US" sz="900">
                          <a:effectLst/>
                        </a:rPr>
                        <a:t>-41.1%      </a:t>
                      </a:r>
                      <a:r>
                        <a:rPr lang="en-US" sz="900">
                          <a:effectLst/>
                          <a:highlight>
                            <a:srgbClr val="FFFF00"/>
                          </a:highlight>
                        </a:rPr>
                        <a:t>10%</a:t>
                      </a:r>
                      <a:r>
                        <a:rPr lang="en-US" sz="900">
                          <a:effectLst/>
                        </a:rPr>
                        <a:t>          -11.4%</a:t>
                      </a:r>
                      <a:endParaRPr lang="en-US" sz="900">
                        <a:effectLst/>
                        <a:latin typeface="Calibri" panose="020F0502020204030204" pitchFamily="34" charset="0"/>
                        <a:ea typeface="Times New Roman" panose="02020603050405020304" pitchFamily="18" charset="0"/>
                      </a:endParaRPr>
                    </a:p>
                  </a:txBody>
                  <a:tcPr marL="15060" marR="15060" marT="0" marB="0"/>
                </a:tc>
                <a:extLst>
                  <a:ext uri="{0D108BD9-81ED-4DB2-BD59-A6C34878D82A}">
                    <a16:rowId xmlns:a16="http://schemas.microsoft.com/office/drawing/2014/main" val="2881885709"/>
                  </a:ext>
                </a:extLst>
              </a:tr>
              <a:tr h="792801">
                <a:tc>
                  <a:txBody>
                    <a:bodyPr/>
                    <a:lstStyle/>
                    <a:p>
                      <a:pPr marL="0" marR="0">
                        <a:lnSpc>
                          <a:spcPct val="200000"/>
                        </a:lnSpc>
                      </a:pPr>
                      <a:r>
                        <a:rPr lang="en-US" sz="900">
                          <a:effectLst/>
                        </a:rPr>
                        <a:t>LBP-16</a:t>
                      </a:r>
                    </a:p>
                    <a:p>
                      <a:pPr marL="0" marR="0">
                        <a:lnSpc>
                          <a:spcPct val="200000"/>
                        </a:lnSpc>
                      </a:pPr>
                      <a:r>
                        <a:rPr lang="en-US" sz="900">
                          <a:effectLst/>
                        </a:rPr>
                        <a:t>2016-2017          2015-2016           2014-2015</a:t>
                      </a:r>
                      <a:endParaRPr lang="en-US" sz="900">
                        <a:effectLst/>
                        <a:latin typeface="Calibri" panose="020F0502020204030204" pitchFamily="34" charset="0"/>
                        <a:ea typeface="Times New Roman" panose="02020603050405020304" pitchFamily="18" charset="0"/>
                      </a:endParaRPr>
                    </a:p>
                  </a:txBody>
                  <a:tcPr marL="15060" marR="15060" marT="0" marB="0"/>
                </a:tc>
                <a:tc>
                  <a:txBody>
                    <a:bodyPr/>
                    <a:lstStyle/>
                    <a:p>
                      <a:pPr marL="0" marR="0">
                        <a:lnSpc>
                          <a:spcPct val="200000"/>
                        </a:lnSpc>
                      </a:pPr>
                      <a:r>
                        <a:rPr lang="en-US" sz="900">
                          <a:effectLst/>
                        </a:rPr>
                        <a:t> </a:t>
                      </a:r>
                    </a:p>
                    <a:p>
                      <a:pPr marL="0" marR="0">
                        <a:lnSpc>
                          <a:spcPct val="200000"/>
                        </a:lnSpc>
                      </a:pPr>
                      <a:r>
                        <a:rPr lang="en-US" sz="900">
                          <a:effectLst/>
                        </a:rPr>
                        <a:t>0              0               0</a:t>
                      </a:r>
                      <a:endParaRPr lang="en-US" sz="900">
                        <a:effectLst/>
                        <a:latin typeface="Calibri" panose="020F0502020204030204" pitchFamily="34" charset="0"/>
                        <a:ea typeface="Times New Roman" panose="02020603050405020304" pitchFamily="18" charset="0"/>
                      </a:endParaRPr>
                    </a:p>
                  </a:txBody>
                  <a:tcPr marL="15060" marR="15060" marT="0" marB="0"/>
                </a:tc>
                <a:tc>
                  <a:txBody>
                    <a:bodyPr/>
                    <a:lstStyle/>
                    <a:p>
                      <a:pPr marL="0" marR="0">
                        <a:lnSpc>
                          <a:spcPct val="200000"/>
                        </a:lnSpc>
                      </a:pPr>
                      <a:r>
                        <a:rPr lang="en-US" sz="900">
                          <a:effectLst/>
                        </a:rPr>
                        <a:t> </a:t>
                      </a:r>
                    </a:p>
                    <a:p>
                      <a:pPr marL="0" marR="0">
                        <a:lnSpc>
                          <a:spcPct val="200000"/>
                        </a:lnSpc>
                      </a:pPr>
                      <a:r>
                        <a:rPr lang="en-US" sz="900">
                          <a:effectLst/>
                        </a:rPr>
                        <a:t>0                0                 0</a:t>
                      </a:r>
                      <a:endParaRPr lang="en-US" sz="900">
                        <a:effectLst/>
                        <a:latin typeface="Calibri" panose="020F0502020204030204" pitchFamily="34" charset="0"/>
                        <a:ea typeface="Times New Roman" panose="02020603050405020304" pitchFamily="18" charset="0"/>
                      </a:endParaRPr>
                    </a:p>
                  </a:txBody>
                  <a:tcPr marL="15060" marR="15060" marT="0" marB="0"/>
                </a:tc>
                <a:tc>
                  <a:txBody>
                    <a:bodyPr/>
                    <a:lstStyle/>
                    <a:p>
                      <a:pPr marL="0" marR="0">
                        <a:lnSpc>
                          <a:spcPct val="200000"/>
                        </a:lnSpc>
                      </a:pPr>
                      <a:r>
                        <a:rPr lang="en-US" sz="900">
                          <a:effectLst/>
                        </a:rPr>
                        <a:t> </a:t>
                      </a:r>
                    </a:p>
                    <a:p>
                      <a:pPr marL="0" marR="0">
                        <a:lnSpc>
                          <a:spcPct val="200000"/>
                        </a:lnSpc>
                      </a:pPr>
                      <a:r>
                        <a:rPr lang="en-US" sz="900">
                          <a:effectLst/>
                        </a:rPr>
                        <a:t>0              0               0</a:t>
                      </a:r>
                      <a:endParaRPr lang="en-US" sz="900">
                        <a:effectLst/>
                        <a:latin typeface="Calibri" panose="020F0502020204030204" pitchFamily="34" charset="0"/>
                        <a:ea typeface="Times New Roman" panose="02020603050405020304" pitchFamily="18" charset="0"/>
                      </a:endParaRPr>
                    </a:p>
                  </a:txBody>
                  <a:tcPr marL="15060" marR="15060" marT="0" marB="0"/>
                </a:tc>
                <a:tc>
                  <a:txBody>
                    <a:bodyPr/>
                    <a:lstStyle/>
                    <a:p>
                      <a:pPr marL="0" marR="0">
                        <a:lnSpc>
                          <a:spcPct val="200000"/>
                        </a:lnSpc>
                      </a:pPr>
                      <a:r>
                        <a:rPr lang="en-US" sz="900">
                          <a:effectLst/>
                        </a:rPr>
                        <a:t> </a:t>
                      </a:r>
                    </a:p>
                    <a:p>
                      <a:pPr marL="0" marR="0">
                        <a:lnSpc>
                          <a:spcPct val="200000"/>
                        </a:lnSpc>
                      </a:pPr>
                      <a:r>
                        <a:rPr lang="en-US" sz="900">
                          <a:effectLst/>
                        </a:rPr>
                        <a:t>0                0                0</a:t>
                      </a:r>
                      <a:endParaRPr lang="en-US" sz="900">
                        <a:effectLst/>
                        <a:latin typeface="Calibri" panose="020F0502020204030204" pitchFamily="34" charset="0"/>
                        <a:ea typeface="Times New Roman" panose="02020603050405020304" pitchFamily="18" charset="0"/>
                      </a:endParaRPr>
                    </a:p>
                  </a:txBody>
                  <a:tcPr marL="15060" marR="15060" marT="0" marB="0"/>
                </a:tc>
                <a:tc>
                  <a:txBody>
                    <a:bodyPr/>
                    <a:lstStyle/>
                    <a:p>
                      <a:pPr marL="0" marR="0">
                        <a:lnSpc>
                          <a:spcPct val="200000"/>
                        </a:lnSpc>
                      </a:pPr>
                      <a:r>
                        <a:rPr lang="en-US" sz="900">
                          <a:effectLst/>
                        </a:rPr>
                        <a:t> </a:t>
                      </a:r>
                    </a:p>
                    <a:p>
                      <a:pPr marL="0" marR="0">
                        <a:lnSpc>
                          <a:spcPct val="200000"/>
                        </a:lnSpc>
                      </a:pPr>
                      <a:r>
                        <a:rPr lang="en-US" sz="900">
                          <a:effectLst/>
                        </a:rPr>
                        <a:t>0               0              0</a:t>
                      </a:r>
                      <a:endParaRPr lang="en-US" sz="900">
                        <a:effectLst/>
                        <a:latin typeface="Calibri" panose="020F0502020204030204" pitchFamily="34" charset="0"/>
                        <a:ea typeface="Times New Roman" panose="02020603050405020304" pitchFamily="18" charset="0"/>
                      </a:endParaRPr>
                    </a:p>
                  </a:txBody>
                  <a:tcPr marL="15060" marR="15060" marT="0" marB="0"/>
                </a:tc>
                <a:tc>
                  <a:txBody>
                    <a:bodyPr/>
                    <a:lstStyle/>
                    <a:p>
                      <a:pPr marL="0" marR="0">
                        <a:lnSpc>
                          <a:spcPct val="200000"/>
                        </a:lnSpc>
                      </a:pPr>
                      <a:r>
                        <a:rPr lang="en-US" sz="900">
                          <a:effectLst/>
                        </a:rPr>
                        <a:t> </a:t>
                      </a:r>
                    </a:p>
                    <a:p>
                      <a:pPr marL="0" marR="0">
                        <a:lnSpc>
                          <a:spcPct val="200000"/>
                        </a:lnSpc>
                      </a:pPr>
                      <a:r>
                        <a:rPr lang="en-US" sz="900">
                          <a:effectLst/>
                        </a:rPr>
                        <a:t>-24.7%      0               </a:t>
                      </a:r>
                      <a:r>
                        <a:rPr lang="en-US" sz="900">
                          <a:effectLst/>
                          <a:highlight>
                            <a:srgbClr val="FF0000"/>
                          </a:highlight>
                        </a:rPr>
                        <a:t>16.3%</a:t>
                      </a:r>
                      <a:endParaRPr lang="en-US" sz="900">
                        <a:effectLst/>
                        <a:latin typeface="Calibri" panose="020F0502020204030204" pitchFamily="34" charset="0"/>
                        <a:ea typeface="Times New Roman" panose="02020603050405020304" pitchFamily="18" charset="0"/>
                      </a:endParaRPr>
                    </a:p>
                  </a:txBody>
                  <a:tcPr marL="15060" marR="15060" marT="0" marB="0"/>
                </a:tc>
                <a:tc>
                  <a:txBody>
                    <a:bodyPr/>
                    <a:lstStyle/>
                    <a:p>
                      <a:pPr marL="0" marR="0">
                        <a:lnSpc>
                          <a:spcPct val="200000"/>
                        </a:lnSpc>
                      </a:pPr>
                      <a:r>
                        <a:rPr lang="en-US" sz="900" dirty="0">
                          <a:effectLst/>
                        </a:rPr>
                        <a:t> </a:t>
                      </a:r>
                    </a:p>
                    <a:p>
                      <a:pPr marL="0" marR="0">
                        <a:lnSpc>
                          <a:spcPct val="200000"/>
                        </a:lnSpc>
                      </a:pPr>
                      <a:r>
                        <a:rPr lang="en-US" sz="900" dirty="0">
                          <a:effectLst/>
                        </a:rPr>
                        <a:t>-35.7%      8.8%        -6.5%</a:t>
                      </a:r>
                      <a:endParaRPr lang="en-US" sz="900" dirty="0">
                        <a:effectLst/>
                        <a:latin typeface="Calibri" panose="020F0502020204030204" pitchFamily="34" charset="0"/>
                        <a:ea typeface="Times New Roman" panose="02020603050405020304" pitchFamily="18" charset="0"/>
                      </a:endParaRPr>
                    </a:p>
                  </a:txBody>
                  <a:tcPr marL="15060" marR="15060" marT="0" marB="0"/>
                </a:tc>
                <a:extLst>
                  <a:ext uri="{0D108BD9-81ED-4DB2-BD59-A6C34878D82A}">
                    <a16:rowId xmlns:a16="http://schemas.microsoft.com/office/drawing/2014/main" val="548360322"/>
                  </a:ext>
                </a:extLst>
              </a:tr>
            </a:tbl>
          </a:graphicData>
        </a:graphic>
      </p:graphicFrame>
    </p:spTree>
    <p:extLst>
      <p:ext uri="{BB962C8B-B14F-4D97-AF65-F5344CB8AC3E}">
        <p14:creationId xmlns:p14="http://schemas.microsoft.com/office/powerpoint/2010/main" val="39975871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Strategy 3</a:t>
            </a:r>
          </a:p>
        </p:txBody>
      </p:sp>
      <p:sp>
        <p:nvSpPr>
          <p:cNvPr id="3" name="Content Placeholder 2"/>
          <p:cNvSpPr>
            <a:spLocks noGrp="1"/>
          </p:cNvSpPr>
          <p:nvPr>
            <p:ph idx="1"/>
          </p:nvPr>
        </p:nvSpPr>
        <p:spPr/>
        <p:txBody>
          <a:bodyPr/>
          <a:lstStyle/>
          <a:p>
            <a:r>
              <a:rPr lang="en-US" dirty="0"/>
              <a:t>What is RSI2?</a:t>
            </a:r>
          </a:p>
          <a:p>
            <a:pPr lvl="1"/>
            <a:r>
              <a:rPr lang="en-US" dirty="0"/>
              <a:t> developed by Larry </a:t>
            </a:r>
            <a:r>
              <a:rPr lang="en-US" dirty="0" err="1"/>
              <a:t>Conners</a:t>
            </a:r>
            <a:r>
              <a:rPr lang="en-US" dirty="0"/>
              <a:t> as a mean-revision trading strategy designed to buy or sell securities after a corrective period</a:t>
            </a:r>
          </a:p>
          <a:p>
            <a:pPr lvl="1"/>
            <a:r>
              <a:rPr lang="en-US" dirty="0"/>
              <a:t>Consists of 2 moving averages and Relative Strength Index.</a:t>
            </a:r>
          </a:p>
          <a:p>
            <a:pPr lvl="1"/>
            <a:r>
              <a:rPr lang="en-US" dirty="0"/>
              <a:t> one very slow MA and one fast MA.</a:t>
            </a:r>
          </a:p>
          <a:p>
            <a:r>
              <a:rPr lang="en-US" dirty="0"/>
              <a:t>Larry </a:t>
            </a:r>
            <a:r>
              <a:rPr lang="en-US" dirty="0" err="1"/>
              <a:t>Conners</a:t>
            </a:r>
            <a:r>
              <a:rPr lang="en-US" dirty="0"/>
              <a:t> created this as a short term trade strategy. This is not using commission fees, so this should be very useful for all time frames.</a:t>
            </a:r>
          </a:p>
          <a:p>
            <a:r>
              <a:rPr lang="en-US" dirty="0"/>
              <a:t>His recommended parameters for the RSI is to use a look back period of 2 (hence the name) and boundaries of 95 and 5. </a:t>
            </a:r>
          </a:p>
          <a:p>
            <a:endParaRPr lang="en-US" dirty="0"/>
          </a:p>
        </p:txBody>
      </p:sp>
    </p:spTree>
    <p:extLst>
      <p:ext uri="{BB962C8B-B14F-4D97-AF65-F5344CB8AC3E}">
        <p14:creationId xmlns:p14="http://schemas.microsoft.com/office/powerpoint/2010/main" val="42659021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03120" y="0"/>
            <a:ext cx="9265920" cy="1325563"/>
          </a:xfrm>
        </p:spPr>
        <p:txBody>
          <a:bodyPr/>
          <a:lstStyle/>
          <a:p>
            <a:pPr algn="ctr"/>
            <a:r>
              <a:rPr lang="en-US" b="1" dirty="0"/>
              <a:t>Strategy 3 Results</a:t>
            </a:r>
          </a:p>
        </p:txBody>
      </p:sp>
      <p:sp>
        <p:nvSpPr>
          <p:cNvPr id="3" name="Content Placeholder 2"/>
          <p:cNvSpPr>
            <a:spLocks noGrp="1"/>
          </p:cNvSpPr>
          <p:nvPr>
            <p:ph idx="1"/>
          </p:nvPr>
        </p:nvSpPr>
        <p:spPr>
          <a:xfrm>
            <a:off x="5562600" y="1"/>
            <a:ext cx="6629400" cy="2758440"/>
          </a:xfrm>
        </p:spPr>
        <p:txBody>
          <a:bodyPr>
            <a:normAutofit lnSpcReduction="10000"/>
          </a:bodyPr>
          <a:lstStyle/>
          <a:p>
            <a:pPr lvl="0"/>
            <a:r>
              <a:rPr lang="en-US" dirty="0"/>
              <a:t>Stock: </a:t>
            </a:r>
            <a:endParaRPr lang="en-US" sz="3200" dirty="0"/>
          </a:p>
          <a:p>
            <a:pPr lvl="1"/>
            <a:r>
              <a:rPr lang="en-US" dirty="0"/>
              <a:t>Non-volatile: TSLA,,AAPL,GOOGL,WFC,GS,BA </a:t>
            </a:r>
            <a:endParaRPr lang="en-US" sz="2800" dirty="0"/>
          </a:p>
          <a:p>
            <a:pPr lvl="1"/>
            <a:r>
              <a:rPr lang="en-US" dirty="0"/>
              <a:t>Volatile ETF: JNUG,DGAZ,JDST,UGAZ,DUST,UNG</a:t>
            </a:r>
            <a:endParaRPr lang="en-US" sz="2800" dirty="0"/>
          </a:p>
          <a:p>
            <a:pPr lvl="0"/>
            <a:r>
              <a:rPr lang="en-US" dirty="0"/>
              <a:t>Starting amount: $100,000               Amount invested per trade: 0.16 (1/number of stocks)</a:t>
            </a:r>
            <a:endParaRPr lang="en-US" sz="3200" dirty="0"/>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940756593"/>
              </p:ext>
            </p:extLst>
          </p:nvPr>
        </p:nvGraphicFramePr>
        <p:xfrm>
          <a:off x="0" y="2637716"/>
          <a:ext cx="5913120" cy="4389120"/>
        </p:xfrm>
        <a:graphic>
          <a:graphicData uri="http://schemas.openxmlformats.org/drawingml/2006/table">
            <a:tbl>
              <a:tblPr firstRow="1" firstCol="1" bandRow="1">
                <a:tableStyleId>{5C22544A-7EE6-4342-B048-85BDC9FD1C3A}</a:tableStyleId>
              </a:tblPr>
              <a:tblGrid>
                <a:gridCol w="1477620">
                  <a:extLst>
                    <a:ext uri="{9D8B030D-6E8A-4147-A177-3AD203B41FA5}">
                      <a16:colId xmlns:a16="http://schemas.microsoft.com/office/drawing/2014/main" val="3013686012"/>
                    </a:ext>
                  </a:extLst>
                </a:gridCol>
                <a:gridCol w="1477620">
                  <a:extLst>
                    <a:ext uri="{9D8B030D-6E8A-4147-A177-3AD203B41FA5}">
                      <a16:colId xmlns:a16="http://schemas.microsoft.com/office/drawing/2014/main" val="738486638"/>
                    </a:ext>
                  </a:extLst>
                </a:gridCol>
                <a:gridCol w="1478940">
                  <a:extLst>
                    <a:ext uri="{9D8B030D-6E8A-4147-A177-3AD203B41FA5}">
                      <a16:colId xmlns:a16="http://schemas.microsoft.com/office/drawing/2014/main" val="1661271720"/>
                    </a:ext>
                  </a:extLst>
                </a:gridCol>
                <a:gridCol w="1478940">
                  <a:extLst>
                    <a:ext uri="{9D8B030D-6E8A-4147-A177-3AD203B41FA5}">
                      <a16:colId xmlns:a16="http://schemas.microsoft.com/office/drawing/2014/main" val="1067096395"/>
                    </a:ext>
                  </a:extLst>
                </a:gridCol>
              </a:tblGrid>
              <a:tr h="153339">
                <a:tc>
                  <a:txBody>
                    <a:bodyPr/>
                    <a:lstStyle/>
                    <a:p>
                      <a:pPr marL="0" marR="0">
                        <a:lnSpc>
                          <a:spcPct val="200000"/>
                        </a:lnSpc>
                      </a:pPr>
                      <a:r>
                        <a:rPr lang="en-US" sz="900">
                          <a:effectLst/>
                        </a:rPr>
                        <a:t>Non-Volatile Stocks</a:t>
                      </a:r>
                      <a:endParaRPr lang="en-US" sz="900">
                        <a:effectLst/>
                        <a:latin typeface="Calibri" panose="020F0502020204030204" pitchFamily="34" charset="0"/>
                        <a:ea typeface="Times New Roman" panose="02020603050405020304" pitchFamily="18" charset="0"/>
                      </a:endParaRPr>
                    </a:p>
                  </a:txBody>
                  <a:tcPr marL="53348" marR="53348" marT="0" marB="0"/>
                </a:tc>
                <a:tc>
                  <a:txBody>
                    <a:bodyPr/>
                    <a:lstStyle/>
                    <a:p>
                      <a:pPr marL="0" marR="0">
                        <a:lnSpc>
                          <a:spcPct val="200000"/>
                        </a:lnSpc>
                      </a:pPr>
                      <a:r>
                        <a:rPr lang="en-US" sz="900">
                          <a:effectLst/>
                        </a:rPr>
                        <a:t>MA 5/15</a:t>
                      </a:r>
                      <a:endParaRPr lang="en-US" sz="900">
                        <a:effectLst/>
                        <a:latin typeface="Calibri" panose="020F0502020204030204" pitchFamily="34" charset="0"/>
                        <a:ea typeface="Times New Roman" panose="02020603050405020304" pitchFamily="18" charset="0"/>
                      </a:endParaRPr>
                    </a:p>
                  </a:txBody>
                  <a:tcPr marL="53348" marR="53348" marT="0" marB="0"/>
                </a:tc>
                <a:tc>
                  <a:txBody>
                    <a:bodyPr/>
                    <a:lstStyle/>
                    <a:p>
                      <a:pPr marL="0" marR="0">
                        <a:lnSpc>
                          <a:spcPct val="200000"/>
                        </a:lnSpc>
                      </a:pPr>
                      <a:r>
                        <a:rPr lang="en-US" sz="900">
                          <a:effectLst/>
                        </a:rPr>
                        <a:t>MA 10/30</a:t>
                      </a:r>
                      <a:endParaRPr lang="en-US" sz="900">
                        <a:effectLst/>
                        <a:latin typeface="Calibri" panose="020F0502020204030204" pitchFamily="34" charset="0"/>
                        <a:ea typeface="Times New Roman" panose="02020603050405020304" pitchFamily="18" charset="0"/>
                      </a:endParaRPr>
                    </a:p>
                  </a:txBody>
                  <a:tcPr marL="53348" marR="53348" marT="0" marB="0"/>
                </a:tc>
                <a:tc>
                  <a:txBody>
                    <a:bodyPr/>
                    <a:lstStyle/>
                    <a:p>
                      <a:pPr marL="0" marR="0">
                        <a:lnSpc>
                          <a:spcPct val="200000"/>
                        </a:lnSpc>
                      </a:pPr>
                      <a:r>
                        <a:rPr lang="en-US" sz="900">
                          <a:effectLst/>
                        </a:rPr>
                        <a:t>MA15/45</a:t>
                      </a:r>
                      <a:endParaRPr lang="en-US" sz="900">
                        <a:effectLst/>
                        <a:latin typeface="Calibri" panose="020F0502020204030204" pitchFamily="34" charset="0"/>
                        <a:ea typeface="Times New Roman" panose="02020603050405020304" pitchFamily="18" charset="0"/>
                      </a:endParaRPr>
                    </a:p>
                  </a:txBody>
                  <a:tcPr marL="53348" marR="53348" marT="0" marB="0"/>
                </a:tc>
                <a:extLst>
                  <a:ext uri="{0D108BD9-81ED-4DB2-BD59-A6C34878D82A}">
                    <a16:rowId xmlns:a16="http://schemas.microsoft.com/office/drawing/2014/main" val="1730837073"/>
                  </a:ext>
                </a:extLst>
              </a:tr>
              <a:tr h="726526">
                <a:tc>
                  <a:txBody>
                    <a:bodyPr/>
                    <a:lstStyle/>
                    <a:p>
                      <a:pPr marL="0" marR="0">
                        <a:lnSpc>
                          <a:spcPct val="200000"/>
                        </a:lnSpc>
                      </a:pPr>
                      <a:r>
                        <a:rPr lang="en-US" sz="900">
                          <a:effectLst/>
                        </a:rPr>
                        <a:t>LBP 2        95-5</a:t>
                      </a:r>
                    </a:p>
                    <a:p>
                      <a:pPr marL="0" marR="0">
                        <a:lnSpc>
                          <a:spcPct val="200000"/>
                        </a:lnSpc>
                      </a:pPr>
                      <a:r>
                        <a:rPr lang="en-US" sz="900">
                          <a:effectLst/>
                        </a:rPr>
                        <a:t>2013-2014</a:t>
                      </a:r>
                    </a:p>
                    <a:p>
                      <a:pPr marL="0" marR="0">
                        <a:lnSpc>
                          <a:spcPct val="200000"/>
                        </a:lnSpc>
                      </a:pPr>
                      <a:r>
                        <a:rPr lang="en-US" sz="900">
                          <a:effectLst/>
                        </a:rPr>
                        <a:t>2014-2015</a:t>
                      </a:r>
                    </a:p>
                    <a:p>
                      <a:pPr marL="0" marR="0">
                        <a:lnSpc>
                          <a:spcPct val="200000"/>
                        </a:lnSpc>
                      </a:pPr>
                      <a:r>
                        <a:rPr lang="en-US" sz="900">
                          <a:effectLst/>
                        </a:rPr>
                        <a:t>2015-2016</a:t>
                      </a:r>
                    </a:p>
                    <a:p>
                      <a:pPr marL="0" marR="0">
                        <a:lnSpc>
                          <a:spcPct val="200000"/>
                        </a:lnSpc>
                      </a:pPr>
                      <a:r>
                        <a:rPr lang="en-US" sz="900">
                          <a:effectLst/>
                        </a:rPr>
                        <a:t>2016-2017</a:t>
                      </a:r>
                      <a:endParaRPr lang="en-US" sz="900">
                        <a:effectLst/>
                        <a:latin typeface="Calibri" panose="020F0502020204030204" pitchFamily="34" charset="0"/>
                        <a:ea typeface="Times New Roman" panose="02020603050405020304" pitchFamily="18" charset="0"/>
                      </a:endParaRPr>
                    </a:p>
                  </a:txBody>
                  <a:tcPr marL="53348" marR="53348" marT="0" marB="0"/>
                </a:tc>
                <a:tc>
                  <a:txBody>
                    <a:bodyPr/>
                    <a:lstStyle/>
                    <a:p>
                      <a:pPr marL="0" marR="0">
                        <a:lnSpc>
                          <a:spcPct val="200000"/>
                        </a:lnSpc>
                      </a:pPr>
                      <a:r>
                        <a:rPr lang="en-US" sz="900">
                          <a:effectLst/>
                        </a:rPr>
                        <a:t> </a:t>
                      </a:r>
                    </a:p>
                    <a:p>
                      <a:pPr marL="0" marR="0">
                        <a:lnSpc>
                          <a:spcPct val="200000"/>
                        </a:lnSpc>
                      </a:pPr>
                      <a:r>
                        <a:rPr lang="en-US" sz="900">
                          <a:effectLst/>
                        </a:rPr>
                        <a:t>13.4%</a:t>
                      </a:r>
                    </a:p>
                    <a:p>
                      <a:pPr marL="0" marR="0">
                        <a:lnSpc>
                          <a:spcPct val="200000"/>
                        </a:lnSpc>
                      </a:pPr>
                      <a:r>
                        <a:rPr lang="en-US" sz="900">
                          <a:effectLst/>
                          <a:highlight>
                            <a:srgbClr val="FF0000"/>
                          </a:highlight>
                        </a:rPr>
                        <a:t>19%</a:t>
                      </a:r>
                      <a:endParaRPr lang="en-US" sz="900">
                        <a:effectLst/>
                      </a:endParaRPr>
                    </a:p>
                    <a:p>
                      <a:pPr marL="0" marR="0">
                        <a:lnSpc>
                          <a:spcPct val="200000"/>
                        </a:lnSpc>
                      </a:pPr>
                      <a:r>
                        <a:rPr lang="en-US" sz="900">
                          <a:effectLst/>
                          <a:highlight>
                            <a:srgbClr val="FF0000"/>
                          </a:highlight>
                        </a:rPr>
                        <a:t>12.7%</a:t>
                      </a:r>
                      <a:endParaRPr lang="en-US" sz="900">
                        <a:effectLst/>
                      </a:endParaRPr>
                    </a:p>
                    <a:p>
                      <a:pPr marL="0" marR="0">
                        <a:lnSpc>
                          <a:spcPct val="200000"/>
                        </a:lnSpc>
                      </a:pPr>
                      <a:r>
                        <a:rPr lang="en-US" sz="900">
                          <a:effectLst/>
                          <a:highlight>
                            <a:srgbClr val="FFFF00"/>
                          </a:highlight>
                        </a:rPr>
                        <a:t>19%</a:t>
                      </a:r>
                      <a:endParaRPr lang="en-US" sz="900">
                        <a:effectLst/>
                        <a:latin typeface="Calibri" panose="020F0502020204030204" pitchFamily="34" charset="0"/>
                        <a:ea typeface="Times New Roman" panose="02020603050405020304" pitchFamily="18" charset="0"/>
                      </a:endParaRPr>
                    </a:p>
                  </a:txBody>
                  <a:tcPr marL="53348" marR="53348" marT="0" marB="0"/>
                </a:tc>
                <a:tc>
                  <a:txBody>
                    <a:bodyPr/>
                    <a:lstStyle/>
                    <a:p>
                      <a:pPr marL="0" marR="0">
                        <a:lnSpc>
                          <a:spcPct val="200000"/>
                        </a:lnSpc>
                      </a:pPr>
                      <a:r>
                        <a:rPr lang="en-US" sz="900">
                          <a:effectLst/>
                        </a:rPr>
                        <a:t> </a:t>
                      </a:r>
                    </a:p>
                    <a:p>
                      <a:pPr marL="0" marR="0">
                        <a:lnSpc>
                          <a:spcPct val="200000"/>
                        </a:lnSpc>
                      </a:pPr>
                      <a:r>
                        <a:rPr lang="en-US" sz="900">
                          <a:effectLst/>
                        </a:rPr>
                        <a:t>9.2%</a:t>
                      </a:r>
                    </a:p>
                    <a:p>
                      <a:pPr marL="0" marR="0">
                        <a:lnSpc>
                          <a:spcPct val="200000"/>
                        </a:lnSpc>
                      </a:pPr>
                      <a:r>
                        <a:rPr lang="en-US" sz="900">
                          <a:effectLst/>
                          <a:highlight>
                            <a:srgbClr val="FFFF00"/>
                          </a:highlight>
                        </a:rPr>
                        <a:t>20.1%</a:t>
                      </a:r>
                      <a:endParaRPr lang="en-US" sz="900">
                        <a:effectLst/>
                      </a:endParaRPr>
                    </a:p>
                    <a:p>
                      <a:pPr marL="0" marR="0">
                        <a:lnSpc>
                          <a:spcPct val="200000"/>
                        </a:lnSpc>
                      </a:pPr>
                      <a:r>
                        <a:rPr lang="en-US" sz="900">
                          <a:effectLst/>
                          <a:highlight>
                            <a:srgbClr val="FFFF00"/>
                          </a:highlight>
                        </a:rPr>
                        <a:t>14.5%</a:t>
                      </a:r>
                      <a:endParaRPr lang="en-US" sz="900">
                        <a:effectLst/>
                      </a:endParaRPr>
                    </a:p>
                    <a:p>
                      <a:pPr marL="0" marR="0">
                        <a:lnSpc>
                          <a:spcPct val="200000"/>
                        </a:lnSpc>
                      </a:pPr>
                      <a:r>
                        <a:rPr lang="en-US" sz="900">
                          <a:effectLst/>
                        </a:rPr>
                        <a:t>12.7%</a:t>
                      </a:r>
                      <a:endParaRPr lang="en-US" sz="900">
                        <a:effectLst/>
                        <a:latin typeface="Calibri" panose="020F0502020204030204" pitchFamily="34" charset="0"/>
                        <a:ea typeface="Times New Roman" panose="02020603050405020304" pitchFamily="18" charset="0"/>
                      </a:endParaRPr>
                    </a:p>
                  </a:txBody>
                  <a:tcPr marL="53348" marR="53348" marT="0" marB="0"/>
                </a:tc>
                <a:tc>
                  <a:txBody>
                    <a:bodyPr/>
                    <a:lstStyle/>
                    <a:p>
                      <a:pPr marL="0" marR="0">
                        <a:lnSpc>
                          <a:spcPct val="200000"/>
                        </a:lnSpc>
                      </a:pPr>
                      <a:r>
                        <a:rPr lang="en-US" sz="900">
                          <a:effectLst/>
                        </a:rPr>
                        <a:t> </a:t>
                      </a:r>
                    </a:p>
                    <a:p>
                      <a:pPr marL="0" marR="0">
                        <a:lnSpc>
                          <a:spcPct val="200000"/>
                        </a:lnSpc>
                      </a:pPr>
                      <a:r>
                        <a:rPr lang="en-US" sz="900">
                          <a:effectLst/>
                        </a:rPr>
                        <a:t>6.9%</a:t>
                      </a:r>
                    </a:p>
                    <a:p>
                      <a:pPr marL="0" marR="0">
                        <a:lnSpc>
                          <a:spcPct val="200000"/>
                        </a:lnSpc>
                      </a:pPr>
                      <a:r>
                        <a:rPr lang="en-US" sz="900">
                          <a:effectLst/>
                          <a:highlight>
                            <a:srgbClr val="00FFFF"/>
                          </a:highlight>
                        </a:rPr>
                        <a:t>17.8%</a:t>
                      </a:r>
                      <a:endParaRPr lang="en-US" sz="900">
                        <a:effectLst/>
                      </a:endParaRPr>
                    </a:p>
                    <a:p>
                      <a:pPr marL="0" marR="0">
                        <a:lnSpc>
                          <a:spcPct val="200000"/>
                        </a:lnSpc>
                      </a:pPr>
                      <a:r>
                        <a:rPr lang="en-US" sz="900">
                          <a:effectLst/>
                        </a:rPr>
                        <a:t>9.4%</a:t>
                      </a:r>
                    </a:p>
                    <a:p>
                      <a:pPr marL="0" marR="0">
                        <a:lnSpc>
                          <a:spcPct val="200000"/>
                        </a:lnSpc>
                      </a:pPr>
                      <a:r>
                        <a:rPr lang="en-US" sz="900">
                          <a:effectLst/>
                        </a:rPr>
                        <a:t>7.1%</a:t>
                      </a:r>
                      <a:endParaRPr lang="en-US" sz="900">
                        <a:effectLst/>
                        <a:latin typeface="Calibri" panose="020F0502020204030204" pitchFamily="34" charset="0"/>
                        <a:ea typeface="Times New Roman" panose="02020603050405020304" pitchFamily="18" charset="0"/>
                      </a:endParaRPr>
                    </a:p>
                  </a:txBody>
                  <a:tcPr marL="53348" marR="53348" marT="0" marB="0"/>
                </a:tc>
                <a:extLst>
                  <a:ext uri="{0D108BD9-81ED-4DB2-BD59-A6C34878D82A}">
                    <a16:rowId xmlns:a16="http://schemas.microsoft.com/office/drawing/2014/main" val="3863095074"/>
                  </a:ext>
                </a:extLst>
              </a:tr>
              <a:tr h="726526">
                <a:tc>
                  <a:txBody>
                    <a:bodyPr/>
                    <a:lstStyle/>
                    <a:p>
                      <a:pPr marL="0" marR="0">
                        <a:lnSpc>
                          <a:spcPct val="200000"/>
                        </a:lnSpc>
                      </a:pPr>
                      <a:r>
                        <a:rPr lang="en-US" sz="900">
                          <a:effectLst/>
                        </a:rPr>
                        <a:t>LBP 4     75-25</a:t>
                      </a:r>
                    </a:p>
                    <a:p>
                      <a:pPr marL="0" marR="0">
                        <a:lnSpc>
                          <a:spcPct val="200000"/>
                        </a:lnSpc>
                      </a:pPr>
                      <a:r>
                        <a:rPr lang="en-US" sz="900">
                          <a:effectLst/>
                        </a:rPr>
                        <a:t>2013-2014</a:t>
                      </a:r>
                    </a:p>
                    <a:p>
                      <a:pPr marL="0" marR="0">
                        <a:lnSpc>
                          <a:spcPct val="200000"/>
                        </a:lnSpc>
                      </a:pPr>
                      <a:r>
                        <a:rPr lang="en-US" sz="900">
                          <a:effectLst/>
                        </a:rPr>
                        <a:t>2014-2015</a:t>
                      </a:r>
                    </a:p>
                    <a:p>
                      <a:pPr marL="0" marR="0">
                        <a:lnSpc>
                          <a:spcPct val="200000"/>
                        </a:lnSpc>
                      </a:pPr>
                      <a:r>
                        <a:rPr lang="en-US" sz="900">
                          <a:effectLst/>
                        </a:rPr>
                        <a:t>2015-2016</a:t>
                      </a:r>
                    </a:p>
                    <a:p>
                      <a:pPr marL="0" marR="0">
                        <a:lnSpc>
                          <a:spcPct val="200000"/>
                        </a:lnSpc>
                      </a:pPr>
                      <a:r>
                        <a:rPr lang="en-US" sz="900">
                          <a:effectLst/>
                        </a:rPr>
                        <a:t>2016-2017</a:t>
                      </a:r>
                      <a:endParaRPr lang="en-US" sz="900">
                        <a:effectLst/>
                        <a:latin typeface="Calibri" panose="020F0502020204030204" pitchFamily="34" charset="0"/>
                        <a:ea typeface="Times New Roman" panose="02020603050405020304" pitchFamily="18" charset="0"/>
                      </a:endParaRPr>
                    </a:p>
                  </a:txBody>
                  <a:tcPr marL="53348" marR="53348" marT="0" marB="0"/>
                </a:tc>
                <a:tc>
                  <a:txBody>
                    <a:bodyPr/>
                    <a:lstStyle/>
                    <a:p>
                      <a:pPr marL="0" marR="0">
                        <a:lnSpc>
                          <a:spcPct val="200000"/>
                        </a:lnSpc>
                      </a:pPr>
                      <a:r>
                        <a:rPr lang="en-US" sz="900">
                          <a:effectLst/>
                        </a:rPr>
                        <a:t> </a:t>
                      </a:r>
                    </a:p>
                    <a:p>
                      <a:pPr marL="0" marR="0">
                        <a:lnSpc>
                          <a:spcPct val="200000"/>
                        </a:lnSpc>
                      </a:pPr>
                      <a:r>
                        <a:rPr lang="en-US" sz="900">
                          <a:effectLst/>
                          <a:highlight>
                            <a:srgbClr val="FFFF00"/>
                          </a:highlight>
                        </a:rPr>
                        <a:t>18.4%</a:t>
                      </a:r>
                      <a:endParaRPr lang="en-US" sz="900">
                        <a:effectLst/>
                      </a:endParaRPr>
                    </a:p>
                    <a:p>
                      <a:pPr marL="0" marR="0">
                        <a:lnSpc>
                          <a:spcPct val="200000"/>
                        </a:lnSpc>
                      </a:pPr>
                      <a:r>
                        <a:rPr lang="en-US" sz="900">
                          <a:effectLst/>
                        </a:rPr>
                        <a:t>12.8%</a:t>
                      </a:r>
                    </a:p>
                    <a:p>
                      <a:pPr marL="0" marR="0">
                        <a:lnSpc>
                          <a:spcPct val="200000"/>
                        </a:lnSpc>
                      </a:pPr>
                      <a:r>
                        <a:rPr lang="en-US" sz="900">
                          <a:effectLst/>
                        </a:rPr>
                        <a:t>7.5%</a:t>
                      </a:r>
                    </a:p>
                    <a:p>
                      <a:pPr marL="0" marR="0">
                        <a:lnSpc>
                          <a:spcPct val="200000"/>
                        </a:lnSpc>
                      </a:pPr>
                      <a:r>
                        <a:rPr lang="en-US" sz="900">
                          <a:effectLst/>
                          <a:highlight>
                            <a:srgbClr val="FF0000"/>
                          </a:highlight>
                        </a:rPr>
                        <a:t>13.9%</a:t>
                      </a:r>
                      <a:endParaRPr lang="en-US" sz="900">
                        <a:effectLst/>
                        <a:latin typeface="Calibri" panose="020F0502020204030204" pitchFamily="34" charset="0"/>
                        <a:ea typeface="Times New Roman" panose="02020603050405020304" pitchFamily="18" charset="0"/>
                      </a:endParaRPr>
                    </a:p>
                  </a:txBody>
                  <a:tcPr marL="53348" marR="53348" marT="0" marB="0"/>
                </a:tc>
                <a:tc>
                  <a:txBody>
                    <a:bodyPr/>
                    <a:lstStyle/>
                    <a:p>
                      <a:pPr marL="0" marR="0">
                        <a:lnSpc>
                          <a:spcPct val="200000"/>
                        </a:lnSpc>
                      </a:pPr>
                      <a:r>
                        <a:rPr lang="en-US" sz="900">
                          <a:effectLst/>
                        </a:rPr>
                        <a:t> </a:t>
                      </a:r>
                    </a:p>
                    <a:p>
                      <a:pPr marL="0" marR="0">
                        <a:lnSpc>
                          <a:spcPct val="200000"/>
                        </a:lnSpc>
                      </a:pPr>
                      <a:r>
                        <a:rPr lang="en-US" sz="900">
                          <a:effectLst/>
                          <a:highlight>
                            <a:srgbClr val="FF0000"/>
                          </a:highlight>
                        </a:rPr>
                        <a:t>16.7%</a:t>
                      </a:r>
                      <a:endParaRPr lang="en-US" sz="900">
                        <a:effectLst/>
                      </a:endParaRPr>
                    </a:p>
                    <a:p>
                      <a:pPr marL="0" marR="0">
                        <a:lnSpc>
                          <a:spcPct val="200000"/>
                        </a:lnSpc>
                      </a:pPr>
                      <a:r>
                        <a:rPr lang="en-US" sz="900">
                          <a:effectLst/>
                        </a:rPr>
                        <a:t>13.3%</a:t>
                      </a:r>
                    </a:p>
                    <a:p>
                      <a:pPr marL="0" marR="0">
                        <a:lnSpc>
                          <a:spcPct val="200000"/>
                        </a:lnSpc>
                      </a:pPr>
                      <a:r>
                        <a:rPr lang="en-US" sz="900">
                          <a:effectLst/>
                          <a:highlight>
                            <a:srgbClr val="00FFFF"/>
                          </a:highlight>
                        </a:rPr>
                        <a:t>10%</a:t>
                      </a:r>
                      <a:endParaRPr lang="en-US" sz="900">
                        <a:effectLst/>
                      </a:endParaRPr>
                    </a:p>
                    <a:p>
                      <a:pPr marL="0" marR="0">
                        <a:lnSpc>
                          <a:spcPct val="200000"/>
                        </a:lnSpc>
                      </a:pPr>
                      <a:r>
                        <a:rPr lang="en-US" sz="900">
                          <a:effectLst/>
                        </a:rPr>
                        <a:t>9.8%</a:t>
                      </a:r>
                      <a:endParaRPr lang="en-US" sz="900">
                        <a:effectLst/>
                        <a:latin typeface="Calibri" panose="020F0502020204030204" pitchFamily="34" charset="0"/>
                        <a:ea typeface="Times New Roman" panose="02020603050405020304" pitchFamily="18" charset="0"/>
                      </a:endParaRPr>
                    </a:p>
                  </a:txBody>
                  <a:tcPr marL="53348" marR="53348" marT="0" marB="0"/>
                </a:tc>
                <a:tc>
                  <a:txBody>
                    <a:bodyPr/>
                    <a:lstStyle/>
                    <a:p>
                      <a:pPr marL="0" marR="0">
                        <a:lnSpc>
                          <a:spcPct val="200000"/>
                        </a:lnSpc>
                      </a:pPr>
                      <a:r>
                        <a:rPr lang="en-US" sz="900">
                          <a:effectLst/>
                        </a:rPr>
                        <a:t> </a:t>
                      </a:r>
                    </a:p>
                    <a:p>
                      <a:pPr marL="0" marR="0">
                        <a:lnSpc>
                          <a:spcPct val="200000"/>
                        </a:lnSpc>
                      </a:pPr>
                      <a:r>
                        <a:rPr lang="en-US" sz="900">
                          <a:effectLst/>
                          <a:highlight>
                            <a:srgbClr val="00FFFF"/>
                          </a:highlight>
                        </a:rPr>
                        <a:t>13.9%</a:t>
                      </a:r>
                      <a:endParaRPr lang="en-US" sz="900">
                        <a:effectLst/>
                      </a:endParaRPr>
                    </a:p>
                    <a:p>
                      <a:pPr marL="0" marR="0">
                        <a:lnSpc>
                          <a:spcPct val="200000"/>
                        </a:lnSpc>
                      </a:pPr>
                      <a:r>
                        <a:rPr lang="en-US" sz="900">
                          <a:effectLst/>
                        </a:rPr>
                        <a:t>8.4%</a:t>
                      </a:r>
                    </a:p>
                    <a:p>
                      <a:pPr marL="0" marR="0">
                        <a:lnSpc>
                          <a:spcPct val="200000"/>
                        </a:lnSpc>
                      </a:pPr>
                      <a:r>
                        <a:rPr lang="en-US" sz="900">
                          <a:effectLst/>
                        </a:rPr>
                        <a:t>9.4%</a:t>
                      </a:r>
                    </a:p>
                    <a:p>
                      <a:pPr marL="0" marR="0">
                        <a:lnSpc>
                          <a:spcPct val="200000"/>
                        </a:lnSpc>
                      </a:pPr>
                      <a:r>
                        <a:rPr lang="en-US" sz="900">
                          <a:effectLst/>
                        </a:rPr>
                        <a:t>7.8%</a:t>
                      </a:r>
                      <a:endParaRPr lang="en-US" sz="900">
                        <a:effectLst/>
                        <a:latin typeface="Calibri" panose="020F0502020204030204" pitchFamily="34" charset="0"/>
                        <a:ea typeface="Times New Roman" panose="02020603050405020304" pitchFamily="18" charset="0"/>
                      </a:endParaRPr>
                    </a:p>
                  </a:txBody>
                  <a:tcPr marL="53348" marR="53348" marT="0" marB="0"/>
                </a:tc>
                <a:extLst>
                  <a:ext uri="{0D108BD9-81ED-4DB2-BD59-A6C34878D82A}">
                    <a16:rowId xmlns:a16="http://schemas.microsoft.com/office/drawing/2014/main" val="3936718193"/>
                  </a:ext>
                </a:extLst>
              </a:tr>
              <a:tr h="726526">
                <a:tc>
                  <a:txBody>
                    <a:bodyPr/>
                    <a:lstStyle/>
                    <a:p>
                      <a:pPr marL="0" marR="0">
                        <a:lnSpc>
                          <a:spcPct val="200000"/>
                        </a:lnSpc>
                      </a:pPr>
                      <a:r>
                        <a:rPr lang="en-US" sz="900">
                          <a:effectLst/>
                        </a:rPr>
                        <a:t>LBP 6     75-25</a:t>
                      </a:r>
                    </a:p>
                    <a:p>
                      <a:pPr marL="0" marR="0">
                        <a:lnSpc>
                          <a:spcPct val="200000"/>
                        </a:lnSpc>
                      </a:pPr>
                      <a:r>
                        <a:rPr lang="en-US" sz="900">
                          <a:effectLst/>
                        </a:rPr>
                        <a:t>2013-2014</a:t>
                      </a:r>
                    </a:p>
                    <a:p>
                      <a:pPr marL="0" marR="0">
                        <a:lnSpc>
                          <a:spcPct val="200000"/>
                        </a:lnSpc>
                      </a:pPr>
                      <a:r>
                        <a:rPr lang="en-US" sz="900">
                          <a:effectLst/>
                        </a:rPr>
                        <a:t>2014-2015</a:t>
                      </a:r>
                    </a:p>
                    <a:p>
                      <a:pPr marL="0" marR="0">
                        <a:lnSpc>
                          <a:spcPct val="200000"/>
                        </a:lnSpc>
                      </a:pPr>
                      <a:r>
                        <a:rPr lang="en-US" sz="900">
                          <a:effectLst/>
                        </a:rPr>
                        <a:t>2015-2016</a:t>
                      </a:r>
                    </a:p>
                    <a:p>
                      <a:pPr marL="0" marR="0">
                        <a:lnSpc>
                          <a:spcPct val="200000"/>
                        </a:lnSpc>
                      </a:pPr>
                      <a:r>
                        <a:rPr lang="en-US" sz="900">
                          <a:effectLst/>
                        </a:rPr>
                        <a:t>2016-2017</a:t>
                      </a:r>
                      <a:endParaRPr lang="en-US" sz="900">
                        <a:effectLst/>
                        <a:latin typeface="Calibri" panose="020F0502020204030204" pitchFamily="34" charset="0"/>
                        <a:ea typeface="Times New Roman" panose="02020603050405020304" pitchFamily="18" charset="0"/>
                      </a:endParaRPr>
                    </a:p>
                  </a:txBody>
                  <a:tcPr marL="53348" marR="53348" marT="0" marB="0"/>
                </a:tc>
                <a:tc>
                  <a:txBody>
                    <a:bodyPr/>
                    <a:lstStyle/>
                    <a:p>
                      <a:pPr marL="0" marR="0">
                        <a:lnSpc>
                          <a:spcPct val="200000"/>
                        </a:lnSpc>
                      </a:pPr>
                      <a:r>
                        <a:rPr lang="en-US" sz="900">
                          <a:effectLst/>
                        </a:rPr>
                        <a:t> </a:t>
                      </a:r>
                    </a:p>
                    <a:p>
                      <a:pPr marL="0" marR="0">
                        <a:lnSpc>
                          <a:spcPct val="200000"/>
                        </a:lnSpc>
                      </a:pPr>
                      <a:r>
                        <a:rPr lang="en-US" sz="900">
                          <a:effectLst/>
                        </a:rPr>
                        <a:t>13.5%</a:t>
                      </a:r>
                    </a:p>
                    <a:p>
                      <a:pPr marL="0" marR="0">
                        <a:lnSpc>
                          <a:spcPct val="200000"/>
                        </a:lnSpc>
                      </a:pPr>
                      <a:r>
                        <a:rPr lang="en-US" sz="900">
                          <a:effectLst/>
                        </a:rPr>
                        <a:t>10%</a:t>
                      </a:r>
                    </a:p>
                    <a:p>
                      <a:pPr marL="0" marR="0">
                        <a:lnSpc>
                          <a:spcPct val="200000"/>
                        </a:lnSpc>
                      </a:pPr>
                      <a:r>
                        <a:rPr lang="en-US" sz="900">
                          <a:effectLst/>
                        </a:rPr>
                        <a:t>7.9%</a:t>
                      </a:r>
                    </a:p>
                    <a:p>
                      <a:pPr marL="0" marR="0">
                        <a:lnSpc>
                          <a:spcPct val="200000"/>
                        </a:lnSpc>
                      </a:pPr>
                      <a:r>
                        <a:rPr lang="en-US" sz="900">
                          <a:effectLst/>
                          <a:highlight>
                            <a:srgbClr val="00FFFF"/>
                          </a:highlight>
                        </a:rPr>
                        <a:t>13.5%</a:t>
                      </a:r>
                      <a:endParaRPr lang="en-US" sz="900">
                        <a:effectLst/>
                        <a:latin typeface="Calibri" panose="020F0502020204030204" pitchFamily="34" charset="0"/>
                        <a:ea typeface="Times New Roman" panose="02020603050405020304" pitchFamily="18" charset="0"/>
                      </a:endParaRPr>
                    </a:p>
                  </a:txBody>
                  <a:tcPr marL="53348" marR="53348" marT="0" marB="0"/>
                </a:tc>
                <a:tc>
                  <a:txBody>
                    <a:bodyPr/>
                    <a:lstStyle/>
                    <a:p>
                      <a:pPr marL="0" marR="0">
                        <a:lnSpc>
                          <a:spcPct val="200000"/>
                        </a:lnSpc>
                      </a:pPr>
                      <a:r>
                        <a:rPr lang="en-US" sz="900" dirty="0">
                          <a:effectLst/>
                        </a:rPr>
                        <a:t> </a:t>
                      </a:r>
                    </a:p>
                    <a:p>
                      <a:pPr marL="0" marR="0">
                        <a:lnSpc>
                          <a:spcPct val="200000"/>
                        </a:lnSpc>
                      </a:pPr>
                      <a:r>
                        <a:rPr lang="en-US" sz="900" dirty="0">
                          <a:effectLst/>
                        </a:rPr>
                        <a:t>8.6%</a:t>
                      </a:r>
                    </a:p>
                    <a:p>
                      <a:pPr marL="0" marR="0">
                        <a:lnSpc>
                          <a:spcPct val="200000"/>
                        </a:lnSpc>
                      </a:pPr>
                      <a:r>
                        <a:rPr lang="en-US" sz="900" dirty="0">
                          <a:effectLst/>
                        </a:rPr>
                        <a:t>11.3%</a:t>
                      </a:r>
                    </a:p>
                    <a:p>
                      <a:pPr marL="0" marR="0">
                        <a:lnSpc>
                          <a:spcPct val="200000"/>
                        </a:lnSpc>
                      </a:pPr>
                      <a:r>
                        <a:rPr lang="en-US" sz="900" dirty="0">
                          <a:effectLst/>
                        </a:rPr>
                        <a:t>7.7%</a:t>
                      </a:r>
                    </a:p>
                    <a:p>
                      <a:pPr marL="0" marR="0">
                        <a:lnSpc>
                          <a:spcPct val="200000"/>
                        </a:lnSpc>
                      </a:pPr>
                      <a:r>
                        <a:rPr lang="en-US" sz="900" dirty="0">
                          <a:effectLst/>
                          <a:highlight>
                            <a:srgbClr val="00FFFF"/>
                          </a:highlight>
                        </a:rPr>
                        <a:t>13.6%</a:t>
                      </a:r>
                      <a:endParaRPr lang="en-US" sz="900" dirty="0">
                        <a:effectLst/>
                        <a:latin typeface="Calibri" panose="020F0502020204030204" pitchFamily="34" charset="0"/>
                        <a:ea typeface="Times New Roman" panose="02020603050405020304" pitchFamily="18" charset="0"/>
                      </a:endParaRPr>
                    </a:p>
                  </a:txBody>
                  <a:tcPr marL="53348" marR="53348" marT="0" marB="0"/>
                </a:tc>
                <a:tc>
                  <a:txBody>
                    <a:bodyPr/>
                    <a:lstStyle/>
                    <a:p>
                      <a:pPr marL="0" marR="0">
                        <a:lnSpc>
                          <a:spcPct val="200000"/>
                        </a:lnSpc>
                      </a:pPr>
                      <a:r>
                        <a:rPr lang="en-US" sz="900" dirty="0">
                          <a:effectLst/>
                        </a:rPr>
                        <a:t> </a:t>
                      </a:r>
                    </a:p>
                    <a:p>
                      <a:pPr marL="0" marR="0">
                        <a:lnSpc>
                          <a:spcPct val="200000"/>
                        </a:lnSpc>
                      </a:pPr>
                      <a:r>
                        <a:rPr lang="en-US" sz="900" dirty="0">
                          <a:effectLst/>
                        </a:rPr>
                        <a:t>13.4%</a:t>
                      </a:r>
                    </a:p>
                    <a:p>
                      <a:pPr marL="0" marR="0">
                        <a:lnSpc>
                          <a:spcPct val="200000"/>
                        </a:lnSpc>
                      </a:pPr>
                      <a:r>
                        <a:rPr lang="en-US" sz="900" dirty="0">
                          <a:effectLst/>
                        </a:rPr>
                        <a:t>7.2%</a:t>
                      </a:r>
                    </a:p>
                    <a:p>
                      <a:pPr marL="0" marR="0">
                        <a:lnSpc>
                          <a:spcPct val="200000"/>
                        </a:lnSpc>
                      </a:pPr>
                      <a:r>
                        <a:rPr lang="en-US" sz="900" dirty="0">
                          <a:effectLst/>
                        </a:rPr>
                        <a:t>3.9%</a:t>
                      </a:r>
                    </a:p>
                    <a:p>
                      <a:pPr marL="0" marR="0">
                        <a:lnSpc>
                          <a:spcPct val="200000"/>
                        </a:lnSpc>
                      </a:pPr>
                      <a:r>
                        <a:rPr lang="en-US" sz="900" dirty="0">
                          <a:effectLst/>
                        </a:rPr>
                        <a:t>11%</a:t>
                      </a:r>
                      <a:endParaRPr lang="en-US" sz="900" dirty="0">
                        <a:effectLst/>
                        <a:latin typeface="Calibri" panose="020F0502020204030204" pitchFamily="34" charset="0"/>
                        <a:ea typeface="Times New Roman" panose="02020603050405020304" pitchFamily="18" charset="0"/>
                      </a:endParaRPr>
                    </a:p>
                  </a:txBody>
                  <a:tcPr marL="53348" marR="53348" marT="0" marB="0"/>
                </a:tc>
                <a:extLst>
                  <a:ext uri="{0D108BD9-81ED-4DB2-BD59-A6C34878D82A}">
                    <a16:rowId xmlns:a16="http://schemas.microsoft.com/office/drawing/2014/main" val="1258503122"/>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656751734"/>
              </p:ext>
            </p:extLst>
          </p:nvPr>
        </p:nvGraphicFramePr>
        <p:xfrm>
          <a:off x="5913120" y="2637716"/>
          <a:ext cx="6278880" cy="4220284"/>
        </p:xfrm>
        <a:graphic>
          <a:graphicData uri="http://schemas.openxmlformats.org/drawingml/2006/table">
            <a:tbl>
              <a:tblPr firstRow="1" firstCol="1" bandRow="1">
                <a:tableStyleId>{5C22544A-7EE6-4342-B048-85BDC9FD1C3A}</a:tableStyleId>
              </a:tblPr>
              <a:tblGrid>
                <a:gridCol w="1569019">
                  <a:extLst>
                    <a:ext uri="{9D8B030D-6E8A-4147-A177-3AD203B41FA5}">
                      <a16:colId xmlns:a16="http://schemas.microsoft.com/office/drawing/2014/main" val="2074098985"/>
                    </a:ext>
                  </a:extLst>
                </a:gridCol>
                <a:gridCol w="1569019">
                  <a:extLst>
                    <a:ext uri="{9D8B030D-6E8A-4147-A177-3AD203B41FA5}">
                      <a16:colId xmlns:a16="http://schemas.microsoft.com/office/drawing/2014/main" val="3332812556"/>
                    </a:ext>
                  </a:extLst>
                </a:gridCol>
                <a:gridCol w="1570421">
                  <a:extLst>
                    <a:ext uri="{9D8B030D-6E8A-4147-A177-3AD203B41FA5}">
                      <a16:colId xmlns:a16="http://schemas.microsoft.com/office/drawing/2014/main" val="749520312"/>
                    </a:ext>
                  </a:extLst>
                </a:gridCol>
                <a:gridCol w="1570421">
                  <a:extLst>
                    <a:ext uri="{9D8B030D-6E8A-4147-A177-3AD203B41FA5}">
                      <a16:colId xmlns:a16="http://schemas.microsoft.com/office/drawing/2014/main" val="3429146342"/>
                    </a:ext>
                  </a:extLst>
                </a:gridCol>
              </a:tblGrid>
              <a:tr h="307513">
                <a:tc>
                  <a:txBody>
                    <a:bodyPr/>
                    <a:lstStyle/>
                    <a:p>
                      <a:pPr marL="0" marR="0">
                        <a:lnSpc>
                          <a:spcPct val="200000"/>
                        </a:lnSpc>
                      </a:pPr>
                      <a:r>
                        <a:rPr lang="en-US" sz="800">
                          <a:effectLst/>
                        </a:rPr>
                        <a:t>Volatile Stocks</a:t>
                      </a:r>
                      <a:endParaRPr lang="en-US" sz="800">
                        <a:effectLst/>
                        <a:latin typeface="Calibri" panose="020F0502020204030204" pitchFamily="34" charset="0"/>
                        <a:ea typeface="Times New Roman" panose="02020603050405020304" pitchFamily="18" charset="0"/>
                      </a:endParaRPr>
                    </a:p>
                  </a:txBody>
                  <a:tcPr marL="50331" marR="50331" marT="0" marB="0"/>
                </a:tc>
                <a:tc>
                  <a:txBody>
                    <a:bodyPr/>
                    <a:lstStyle/>
                    <a:p>
                      <a:pPr marL="0" marR="0">
                        <a:lnSpc>
                          <a:spcPct val="200000"/>
                        </a:lnSpc>
                      </a:pPr>
                      <a:r>
                        <a:rPr lang="en-US" sz="800">
                          <a:effectLst/>
                        </a:rPr>
                        <a:t>MA 5/15</a:t>
                      </a:r>
                      <a:endParaRPr lang="en-US" sz="800">
                        <a:effectLst/>
                        <a:latin typeface="Calibri" panose="020F0502020204030204" pitchFamily="34" charset="0"/>
                        <a:ea typeface="Times New Roman" panose="02020603050405020304" pitchFamily="18" charset="0"/>
                      </a:endParaRPr>
                    </a:p>
                  </a:txBody>
                  <a:tcPr marL="50331" marR="50331" marT="0" marB="0"/>
                </a:tc>
                <a:tc>
                  <a:txBody>
                    <a:bodyPr/>
                    <a:lstStyle/>
                    <a:p>
                      <a:pPr marL="0" marR="0">
                        <a:lnSpc>
                          <a:spcPct val="200000"/>
                        </a:lnSpc>
                      </a:pPr>
                      <a:r>
                        <a:rPr lang="en-US" sz="800">
                          <a:effectLst/>
                        </a:rPr>
                        <a:t>MA 10/30</a:t>
                      </a:r>
                      <a:endParaRPr lang="en-US" sz="800">
                        <a:effectLst/>
                        <a:latin typeface="Calibri" panose="020F0502020204030204" pitchFamily="34" charset="0"/>
                        <a:ea typeface="Times New Roman" panose="02020603050405020304" pitchFamily="18" charset="0"/>
                      </a:endParaRPr>
                    </a:p>
                  </a:txBody>
                  <a:tcPr marL="50331" marR="50331" marT="0" marB="0"/>
                </a:tc>
                <a:tc>
                  <a:txBody>
                    <a:bodyPr/>
                    <a:lstStyle/>
                    <a:p>
                      <a:pPr marL="0" marR="0">
                        <a:lnSpc>
                          <a:spcPct val="200000"/>
                        </a:lnSpc>
                      </a:pPr>
                      <a:r>
                        <a:rPr lang="en-US" sz="800">
                          <a:effectLst/>
                        </a:rPr>
                        <a:t>MA15/45</a:t>
                      </a:r>
                      <a:endParaRPr lang="en-US" sz="800">
                        <a:effectLst/>
                        <a:latin typeface="Calibri" panose="020F0502020204030204" pitchFamily="34" charset="0"/>
                        <a:ea typeface="Times New Roman" panose="02020603050405020304" pitchFamily="18" charset="0"/>
                      </a:endParaRPr>
                    </a:p>
                  </a:txBody>
                  <a:tcPr marL="50331" marR="50331" marT="0" marB="0"/>
                </a:tc>
                <a:extLst>
                  <a:ext uri="{0D108BD9-81ED-4DB2-BD59-A6C34878D82A}">
                    <a16:rowId xmlns:a16="http://schemas.microsoft.com/office/drawing/2014/main" val="2441461147"/>
                  </a:ext>
                </a:extLst>
              </a:tr>
              <a:tr h="1222741">
                <a:tc>
                  <a:txBody>
                    <a:bodyPr/>
                    <a:lstStyle/>
                    <a:p>
                      <a:pPr marL="0" marR="0">
                        <a:lnSpc>
                          <a:spcPct val="200000"/>
                        </a:lnSpc>
                      </a:pPr>
                      <a:r>
                        <a:rPr lang="en-US" sz="800">
                          <a:effectLst/>
                        </a:rPr>
                        <a:t>LBP 2        95-5</a:t>
                      </a:r>
                    </a:p>
                    <a:p>
                      <a:pPr marL="0" marR="0">
                        <a:lnSpc>
                          <a:spcPct val="200000"/>
                        </a:lnSpc>
                      </a:pPr>
                      <a:r>
                        <a:rPr lang="en-US" sz="800">
                          <a:effectLst/>
                        </a:rPr>
                        <a:t>2013-2014</a:t>
                      </a:r>
                    </a:p>
                    <a:p>
                      <a:pPr marL="0" marR="0">
                        <a:lnSpc>
                          <a:spcPct val="200000"/>
                        </a:lnSpc>
                      </a:pPr>
                      <a:r>
                        <a:rPr lang="en-US" sz="800">
                          <a:effectLst/>
                        </a:rPr>
                        <a:t>2014-2015</a:t>
                      </a:r>
                    </a:p>
                    <a:p>
                      <a:pPr marL="0" marR="0">
                        <a:lnSpc>
                          <a:spcPct val="200000"/>
                        </a:lnSpc>
                      </a:pPr>
                      <a:r>
                        <a:rPr lang="en-US" sz="800">
                          <a:effectLst/>
                        </a:rPr>
                        <a:t>2015-2016</a:t>
                      </a:r>
                    </a:p>
                    <a:p>
                      <a:pPr marL="0" marR="0">
                        <a:lnSpc>
                          <a:spcPct val="200000"/>
                        </a:lnSpc>
                      </a:pPr>
                      <a:r>
                        <a:rPr lang="en-US" sz="800">
                          <a:effectLst/>
                        </a:rPr>
                        <a:t>2016-2017</a:t>
                      </a:r>
                      <a:endParaRPr lang="en-US" sz="800">
                        <a:effectLst/>
                        <a:latin typeface="Calibri" panose="020F0502020204030204" pitchFamily="34" charset="0"/>
                        <a:ea typeface="Times New Roman" panose="02020603050405020304" pitchFamily="18" charset="0"/>
                      </a:endParaRPr>
                    </a:p>
                  </a:txBody>
                  <a:tcPr marL="50331" marR="50331" marT="0" marB="0"/>
                </a:tc>
                <a:tc>
                  <a:txBody>
                    <a:bodyPr/>
                    <a:lstStyle/>
                    <a:p>
                      <a:pPr marL="0" marR="0">
                        <a:lnSpc>
                          <a:spcPct val="200000"/>
                        </a:lnSpc>
                      </a:pPr>
                      <a:r>
                        <a:rPr lang="en-US" sz="800">
                          <a:effectLst/>
                        </a:rPr>
                        <a:t> </a:t>
                      </a:r>
                    </a:p>
                    <a:p>
                      <a:pPr marL="0" marR="0">
                        <a:lnSpc>
                          <a:spcPct val="200000"/>
                        </a:lnSpc>
                      </a:pPr>
                      <a:r>
                        <a:rPr lang="en-US" sz="800">
                          <a:effectLst/>
                        </a:rPr>
                        <a:t>4.3%</a:t>
                      </a:r>
                    </a:p>
                    <a:p>
                      <a:pPr marL="0" marR="0">
                        <a:lnSpc>
                          <a:spcPct val="200000"/>
                        </a:lnSpc>
                      </a:pPr>
                      <a:r>
                        <a:rPr lang="en-US" sz="800">
                          <a:effectLst/>
                          <a:highlight>
                            <a:srgbClr val="FF0000"/>
                          </a:highlight>
                        </a:rPr>
                        <a:t>14.6%</a:t>
                      </a:r>
                      <a:endParaRPr lang="en-US" sz="800">
                        <a:effectLst/>
                      </a:endParaRPr>
                    </a:p>
                    <a:p>
                      <a:pPr marL="0" marR="0">
                        <a:lnSpc>
                          <a:spcPct val="200000"/>
                        </a:lnSpc>
                      </a:pPr>
                      <a:r>
                        <a:rPr lang="en-US" sz="800">
                          <a:effectLst/>
                        </a:rPr>
                        <a:t>-2.7%</a:t>
                      </a:r>
                    </a:p>
                    <a:p>
                      <a:pPr marL="0" marR="0">
                        <a:lnSpc>
                          <a:spcPct val="200000"/>
                        </a:lnSpc>
                      </a:pPr>
                      <a:r>
                        <a:rPr lang="en-US" sz="800">
                          <a:effectLst/>
                        </a:rPr>
                        <a:t>-17%</a:t>
                      </a:r>
                      <a:endParaRPr lang="en-US" sz="800">
                        <a:effectLst/>
                        <a:latin typeface="Calibri" panose="020F0502020204030204" pitchFamily="34" charset="0"/>
                        <a:ea typeface="Times New Roman" panose="02020603050405020304" pitchFamily="18" charset="0"/>
                      </a:endParaRPr>
                    </a:p>
                  </a:txBody>
                  <a:tcPr marL="50331" marR="50331" marT="0" marB="0"/>
                </a:tc>
                <a:tc>
                  <a:txBody>
                    <a:bodyPr/>
                    <a:lstStyle/>
                    <a:p>
                      <a:pPr marL="0" marR="0">
                        <a:lnSpc>
                          <a:spcPct val="200000"/>
                        </a:lnSpc>
                      </a:pPr>
                      <a:r>
                        <a:rPr lang="en-US" sz="800">
                          <a:effectLst/>
                        </a:rPr>
                        <a:t> </a:t>
                      </a:r>
                    </a:p>
                    <a:p>
                      <a:pPr marL="0" marR="0">
                        <a:lnSpc>
                          <a:spcPct val="200000"/>
                        </a:lnSpc>
                      </a:pPr>
                      <a:r>
                        <a:rPr lang="en-US" sz="800">
                          <a:effectLst/>
                        </a:rPr>
                        <a:t>1.6%</a:t>
                      </a:r>
                    </a:p>
                    <a:p>
                      <a:pPr marL="0" marR="0">
                        <a:lnSpc>
                          <a:spcPct val="200000"/>
                        </a:lnSpc>
                      </a:pPr>
                      <a:r>
                        <a:rPr lang="en-US" sz="800">
                          <a:effectLst/>
                          <a:highlight>
                            <a:srgbClr val="00FFFF"/>
                          </a:highlight>
                        </a:rPr>
                        <a:t>-5.2%</a:t>
                      </a:r>
                      <a:endParaRPr lang="en-US" sz="800">
                        <a:effectLst/>
                      </a:endParaRPr>
                    </a:p>
                    <a:p>
                      <a:pPr marL="0" marR="0">
                        <a:lnSpc>
                          <a:spcPct val="200000"/>
                        </a:lnSpc>
                      </a:pPr>
                      <a:r>
                        <a:rPr lang="en-US" sz="800">
                          <a:effectLst/>
                        </a:rPr>
                        <a:t>3%</a:t>
                      </a:r>
                    </a:p>
                    <a:p>
                      <a:pPr marL="0" marR="0">
                        <a:lnSpc>
                          <a:spcPct val="200000"/>
                        </a:lnSpc>
                      </a:pPr>
                      <a:r>
                        <a:rPr lang="en-US" sz="800">
                          <a:effectLst/>
                          <a:highlight>
                            <a:srgbClr val="FF0000"/>
                          </a:highlight>
                        </a:rPr>
                        <a:t>23.5%</a:t>
                      </a:r>
                      <a:endParaRPr lang="en-US" sz="800">
                        <a:effectLst/>
                        <a:latin typeface="Calibri" panose="020F0502020204030204" pitchFamily="34" charset="0"/>
                        <a:ea typeface="Times New Roman" panose="02020603050405020304" pitchFamily="18" charset="0"/>
                      </a:endParaRPr>
                    </a:p>
                  </a:txBody>
                  <a:tcPr marL="50331" marR="50331" marT="0" marB="0"/>
                </a:tc>
                <a:tc>
                  <a:txBody>
                    <a:bodyPr/>
                    <a:lstStyle/>
                    <a:p>
                      <a:pPr marL="0" marR="0">
                        <a:lnSpc>
                          <a:spcPct val="200000"/>
                        </a:lnSpc>
                      </a:pPr>
                      <a:r>
                        <a:rPr lang="en-US" sz="800">
                          <a:effectLst/>
                        </a:rPr>
                        <a:t> </a:t>
                      </a:r>
                    </a:p>
                    <a:p>
                      <a:pPr marL="0" marR="0">
                        <a:lnSpc>
                          <a:spcPct val="200000"/>
                        </a:lnSpc>
                      </a:pPr>
                      <a:r>
                        <a:rPr lang="en-US" sz="800">
                          <a:effectLst/>
                        </a:rPr>
                        <a:t>2.2%</a:t>
                      </a:r>
                    </a:p>
                    <a:p>
                      <a:pPr marL="0" marR="0">
                        <a:lnSpc>
                          <a:spcPct val="200000"/>
                        </a:lnSpc>
                      </a:pPr>
                      <a:r>
                        <a:rPr lang="en-US" sz="800">
                          <a:effectLst/>
                        </a:rPr>
                        <a:t>-12.5%</a:t>
                      </a:r>
                    </a:p>
                    <a:p>
                      <a:pPr marL="0" marR="0">
                        <a:lnSpc>
                          <a:spcPct val="200000"/>
                        </a:lnSpc>
                      </a:pPr>
                      <a:r>
                        <a:rPr lang="en-US" sz="800">
                          <a:effectLst/>
                        </a:rPr>
                        <a:t>-17.7%</a:t>
                      </a:r>
                    </a:p>
                    <a:p>
                      <a:pPr marL="0" marR="0">
                        <a:lnSpc>
                          <a:spcPct val="200000"/>
                        </a:lnSpc>
                      </a:pPr>
                      <a:r>
                        <a:rPr lang="en-US" sz="800">
                          <a:effectLst/>
                        </a:rPr>
                        <a:t>-20.1%</a:t>
                      </a:r>
                      <a:endParaRPr lang="en-US" sz="800">
                        <a:effectLst/>
                        <a:latin typeface="Calibri" panose="020F0502020204030204" pitchFamily="34" charset="0"/>
                        <a:ea typeface="Times New Roman" panose="02020603050405020304" pitchFamily="18" charset="0"/>
                      </a:endParaRPr>
                    </a:p>
                  </a:txBody>
                  <a:tcPr marL="50331" marR="50331" marT="0" marB="0"/>
                </a:tc>
                <a:extLst>
                  <a:ext uri="{0D108BD9-81ED-4DB2-BD59-A6C34878D82A}">
                    <a16:rowId xmlns:a16="http://schemas.microsoft.com/office/drawing/2014/main" val="70415020"/>
                  </a:ext>
                </a:extLst>
              </a:tr>
              <a:tr h="1467289">
                <a:tc>
                  <a:txBody>
                    <a:bodyPr/>
                    <a:lstStyle/>
                    <a:p>
                      <a:pPr marL="0" marR="0">
                        <a:lnSpc>
                          <a:spcPct val="200000"/>
                        </a:lnSpc>
                      </a:pPr>
                      <a:r>
                        <a:rPr lang="en-US" sz="800">
                          <a:effectLst/>
                        </a:rPr>
                        <a:t>LBP 4     75-25</a:t>
                      </a:r>
                    </a:p>
                    <a:p>
                      <a:pPr marL="0" marR="0">
                        <a:lnSpc>
                          <a:spcPct val="200000"/>
                        </a:lnSpc>
                      </a:pPr>
                      <a:r>
                        <a:rPr lang="en-US" sz="800">
                          <a:effectLst/>
                        </a:rPr>
                        <a:t>2013-2014</a:t>
                      </a:r>
                    </a:p>
                    <a:p>
                      <a:pPr marL="0" marR="0">
                        <a:lnSpc>
                          <a:spcPct val="200000"/>
                        </a:lnSpc>
                      </a:pPr>
                      <a:r>
                        <a:rPr lang="en-US" sz="800">
                          <a:effectLst/>
                        </a:rPr>
                        <a:t>2014-2015</a:t>
                      </a:r>
                    </a:p>
                    <a:p>
                      <a:pPr marL="0" marR="0">
                        <a:lnSpc>
                          <a:spcPct val="200000"/>
                        </a:lnSpc>
                      </a:pPr>
                      <a:r>
                        <a:rPr lang="en-US" sz="800">
                          <a:effectLst/>
                        </a:rPr>
                        <a:t>2015-2016</a:t>
                      </a:r>
                    </a:p>
                    <a:p>
                      <a:pPr marL="0" marR="0">
                        <a:lnSpc>
                          <a:spcPct val="200000"/>
                        </a:lnSpc>
                      </a:pPr>
                      <a:r>
                        <a:rPr lang="en-US" sz="800">
                          <a:effectLst/>
                        </a:rPr>
                        <a:t>2016-2017</a:t>
                      </a:r>
                      <a:endParaRPr lang="en-US" sz="800">
                        <a:effectLst/>
                        <a:latin typeface="Calibri" panose="020F0502020204030204" pitchFamily="34" charset="0"/>
                        <a:ea typeface="Times New Roman" panose="02020603050405020304" pitchFamily="18" charset="0"/>
                      </a:endParaRPr>
                    </a:p>
                  </a:txBody>
                  <a:tcPr marL="50331" marR="50331" marT="0" marB="0"/>
                </a:tc>
                <a:tc>
                  <a:txBody>
                    <a:bodyPr/>
                    <a:lstStyle/>
                    <a:p>
                      <a:pPr marL="0" marR="0">
                        <a:lnSpc>
                          <a:spcPct val="200000"/>
                        </a:lnSpc>
                      </a:pPr>
                      <a:r>
                        <a:rPr lang="en-US" sz="800">
                          <a:effectLst/>
                        </a:rPr>
                        <a:t> </a:t>
                      </a:r>
                    </a:p>
                    <a:p>
                      <a:pPr marL="0" marR="0">
                        <a:lnSpc>
                          <a:spcPct val="200000"/>
                        </a:lnSpc>
                      </a:pPr>
                      <a:r>
                        <a:rPr lang="en-US" sz="800">
                          <a:effectLst/>
                        </a:rPr>
                        <a:t>-1.4%</a:t>
                      </a:r>
                    </a:p>
                    <a:p>
                      <a:pPr marL="0" marR="0">
                        <a:lnSpc>
                          <a:spcPct val="200000"/>
                        </a:lnSpc>
                      </a:pPr>
                      <a:r>
                        <a:rPr lang="en-US" sz="800">
                          <a:effectLst/>
                          <a:highlight>
                            <a:srgbClr val="FFFF00"/>
                          </a:highlight>
                        </a:rPr>
                        <a:t>20.6%</a:t>
                      </a:r>
                      <a:endParaRPr lang="en-US" sz="800">
                        <a:effectLst/>
                      </a:endParaRPr>
                    </a:p>
                    <a:p>
                      <a:pPr marL="0" marR="0">
                        <a:lnSpc>
                          <a:spcPct val="200000"/>
                        </a:lnSpc>
                      </a:pPr>
                      <a:r>
                        <a:rPr lang="en-US" sz="800">
                          <a:effectLst/>
                          <a:highlight>
                            <a:srgbClr val="00FFFF"/>
                          </a:highlight>
                        </a:rPr>
                        <a:t>3.9%</a:t>
                      </a:r>
                      <a:endParaRPr lang="en-US" sz="800">
                        <a:effectLst/>
                      </a:endParaRPr>
                    </a:p>
                    <a:p>
                      <a:pPr marL="0" marR="0">
                        <a:lnSpc>
                          <a:spcPct val="200000"/>
                        </a:lnSpc>
                      </a:pPr>
                      <a:r>
                        <a:rPr lang="en-US" sz="800">
                          <a:effectLst/>
                          <a:highlight>
                            <a:srgbClr val="FFFF00"/>
                          </a:highlight>
                        </a:rPr>
                        <a:t>27.3%</a:t>
                      </a:r>
                      <a:endParaRPr lang="en-US" sz="800">
                        <a:effectLst/>
                        <a:latin typeface="Calibri" panose="020F0502020204030204" pitchFamily="34" charset="0"/>
                        <a:ea typeface="Times New Roman" panose="02020603050405020304" pitchFamily="18" charset="0"/>
                      </a:endParaRPr>
                    </a:p>
                  </a:txBody>
                  <a:tcPr marL="50331" marR="50331" marT="0" marB="0"/>
                </a:tc>
                <a:tc>
                  <a:txBody>
                    <a:bodyPr/>
                    <a:lstStyle/>
                    <a:p>
                      <a:pPr marL="0" marR="0">
                        <a:lnSpc>
                          <a:spcPct val="200000"/>
                        </a:lnSpc>
                      </a:pPr>
                      <a:r>
                        <a:rPr lang="en-US" sz="800">
                          <a:effectLst/>
                        </a:rPr>
                        <a:t> </a:t>
                      </a:r>
                    </a:p>
                    <a:p>
                      <a:pPr marL="0" marR="0">
                        <a:lnSpc>
                          <a:spcPct val="200000"/>
                        </a:lnSpc>
                      </a:pPr>
                      <a:r>
                        <a:rPr lang="en-US" sz="800">
                          <a:effectLst/>
                        </a:rPr>
                        <a:t>-2.3%</a:t>
                      </a:r>
                    </a:p>
                    <a:p>
                      <a:pPr marL="0" marR="0">
                        <a:lnSpc>
                          <a:spcPct val="200000"/>
                        </a:lnSpc>
                      </a:pPr>
                      <a:r>
                        <a:rPr lang="en-US" sz="800">
                          <a:effectLst/>
                        </a:rPr>
                        <a:t>-24%</a:t>
                      </a:r>
                    </a:p>
                    <a:p>
                      <a:pPr marL="0" marR="0">
                        <a:lnSpc>
                          <a:spcPct val="200000"/>
                        </a:lnSpc>
                      </a:pPr>
                      <a:r>
                        <a:rPr lang="en-US" sz="800">
                          <a:effectLst/>
                          <a:highlight>
                            <a:srgbClr val="FFFF00"/>
                          </a:highlight>
                        </a:rPr>
                        <a:t>19.5%</a:t>
                      </a:r>
                      <a:endParaRPr lang="en-US" sz="800">
                        <a:effectLst/>
                      </a:endParaRPr>
                    </a:p>
                    <a:p>
                      <a:pPr marL="0" marR="0">
                        <a:lnSpc>
                          <a:spcPct val="200000"/>
                        </a:lnSpc>
                      </a:pPr>
                      <a:r>
                        <a:rPr lang="en-US" sz="800">
                          <a:effectLst/>
                          <a:highlight>
                            <a:srgbClr val="00FFFF"/>
                          </a:highlight>
                        </a:rPr>
                        <a:t>-10.8%</a:t>
                      </a:r>
                      <a:endParaRPr lang="en-US" sz="800">
                        <a:effectLst/>
                      </a:endParaRPr>
                    </a:p>
                    <a:p>
                      <a:pPr marL="0" marR="0">
                        <a:lnSpc>
                          <a:spcPct val="200000"/>
                        </a:lnSpc>
                      </a:pPr>
                      <a:r>
                        <a:rPr lang="en-US" sz="800">
                          <a:effectLst/>
                        </a:rPr>
                        <a:t> </a:t>
                      </a:r>
                      <a:endParaRPr lang="en-US" sz="800">
                        <a:effectLst/>
                        <a:latin typeface="Calibri" panose="020F0502020204030204" pitchFamily="34" charset="0"/>
                        <a:ea typeface="Times New Roman" panose="02020603050405020304" pitchFamily="18" charset="0"/>
                      </a:endParaRPr>
                    </a:p>
                  </a:txBody>
                  <a:tcPr marL="50331" marR="50331" marT="0" marB="0"/>
                </a:tc>
                <a:tc>
                  <a:txBody>
                    <a:bodyPr/>
                    <a:lstStyle/>
                    <a:p>
                      <a:pPr marL="0" marR="0">
                        <a:lnSpc>
                          <a:spcPct val="200000"/>
                        </a:lnSpc>
                      </a:pPr>
                      <a:r>
                        <a:rPr lang="en-US" sz="800">
                          <a:effectLst/>
                        </a:rPr>
                        <a:t> </a:t>
                      </a:r>
                    </a:p>
                    <a:p>
                      <a:pPr marL="0" marR="0">
                        <a:lnSpc>
                          <a:spcPct val="200000"/>
                        </a:lnSpc>
                      </a:pPr>
                      <a:r>
                        <a:rPr lang="en-US" sz="800">
                          <a:effectLst/>
                          <a:highlight>
                            <a:srgbClr val="00FFFF"/>
                          </a:highlight>
                        </a:rPr>
                        <a:t>5.3%</a:t>
                      </a:r>
                      <a:endParaRPr lang="en-US" sz="800">
                        <a:effectLst/>
                      </a:endParaRPr>
                    </a:p>
                    <a:p>
                      <a:pPr marL="0" marR="0">
                        <a:lnSpc>
                          <a:spcPct val="200000"/>
                        </a:lnSpc>
                      </a:pPr>
                      <a:r>
                        <a:rPr lang="en-US" sz="800">
                          <a:effectLst/>
                        </a:rPr>
                        <a:t>-22.5%</a:t>
                      </a:r>
                    </a:p>
                    <a:p>
                      <a:pPr marL="0" marR="0">
                        <a:lnSpc>
                          <a:spcPct val="200000"/>
                        </a:lnSpc>
                      </a:pPr>
                      <a:r>
                        <a:rPr lang="en-US" sz="800">
                          <a:effectLst/>
                        </a:rPr>
                        <a:t>-21%</a:t>
                      </a:r>
                    </a:p>
                    <a:p>
                      <a:pPr marL="0" marR="0">
                        <a:lnSpc>
                          <a:spcPct val="200000"/>
                        </a:lnSpc>
                      </a:pPr>
                      <a:r>
                        <a:rPr lang="en-US" sz="800">
                          <a:effectLst/>
                        </a:rPr>
                        <a:t>-24%</a:t>
                      </a:r>
                      <a:endParaRPr lang="en-US" sz="800">
                        <a:effectLst/>
                        <a:latin typeface="Calibri" panose="020F0502020204030204" pitchFamily="34" charset="0"/>
                        <a:ea typeface="Times New Roman" panose="02020603050405020304" pitchFamily="18" charset="0"/>
                      </a:endParaRPr>
                    </a:p>
                  </a:txBody>
                  <a:tcPr marL="50331" marR="50331" marT="0" marB="0"/>
                </a:tc>
                <a:extLst>
                  <a:ext uri="{0D108BD9-81ED-4DB2-BD59-A6C34878D82A}">
                    <a16:rowId xmlns:a16="http://schemas.microsoft.com/office/drawing/2014/main" val="453882779"/>
                  </a:ext>
                </a:extLst>
              </a:tr>
              <a:tr h="1222741">
                <a:tc>
                  <a:txBody>
                    <a:bodyPr/>
                    <a:lstStyle/>
                    <a:p>
                      <a:pPr marL="0" marR="0">
                        <a:lnSpc>
                          <a:spcPct val="200000"/>
                        </a:lnSpc>
                      </a:pPr>
                      <a:r>
                        <a:rPr lang="en-US" sz="800">
                          <a:effectLst/>
                        </a:rPr>
                        <a:t>LBP 6     75-25</a:t>
                      </a:r>
                    </a:p>
                    <a:p>
                      <a:pPr marL="0" marR="0">
                        <a:lnSpc>
                          <a:spcPct val="200000"/>
                        </a:lnSpc>
                      </a:pPr>
                      <a:r>
                        <a:rPr lang="en-US" sz="800">
                          <a:effectLst/>
                        </a:rPr>
                        <a:t>2013-2014</a:t>
                      </a:r>
                    </a:p>
                    <a:p>
                      <a:pPr marL="0" marR="0">
                        <a:lnSpc>
                          <a:spcPct val="200000"/>
                        </a:lnSpc>
                      </a:pPr>
                      <a:r>
                        <a:rPr lang="en-US" sz="800">
                          <a:effectLst/>
                        </a:rPr>
                        <a:t>2014-2015</a:t>
                      </a:r>
                    </a:p>
                    <a:p>
                      <a:pPr marL="0" marR="0">
                        <a:lnSpc>
                          <a:spcPct val="200000"/>
                        </a:lnSpc>
                      </a:pPr>
                      <a:r>
                        <a:rPr lang="en-US" sz="800">
                          <a:effectLst/>
                        </a:rPr>
                        <a:t>2015-2016</a:t>
                      </a:r>
                    </a:p>
                    <a:p>
                      <a:pPr marL="0" marR="0">
                        <a:lnSpc>
                          <a:spcPct val="200000"/>
                        </a:lnSpc>
                      </a:pPr>
                      <a:r>
                        <a:rPr lang="en-US" sz="800">
                          <a:effectLst/>
                        </a:rPr>
                        <a:t>2016-2017</a:t>
                      </a:r>
                      <a:endParaRPr lang="en-US" sz="800">
                        <a:effectLst/>
                        <a:latin typeface="Calibri" panose="020F0502020204030204" pitchFamily="34" charset="0"/>
                        <a:ea typeface="Times New Roman" panose="02020603050405020304" pitchFamily="18" charset="0"/>
                      </a:endParaRPr>
                    </a:p>
                  </a:txBody>
                  <a:tcPr marL="50331" marR="50331" marT="0" marB="0"/>
                </a:tc>
                <a:tc>
                  <a:txBody>
                    <a:bodyPr/>
                    <a:lstStyle/>
                    <a:p>
                      <a:pPr marL="0" marR="0">
                        <a:lnSpc>
                          <a:spcPct val="200000"/>
                        </a:lnSpc>
                      </a:pPr>
                      <a:r>
                        <a:rPr lang="en-US" sz="800">
                          <a:effectLst/>
                        </a:rPr>
                        <a:t> </a:t>
                      </a:r>
                    </a:p>
                    <a:p>
                      <a:pPr marL="0" marR="0">
                        <a:lnSpc>
                          <a:spcPct val="200000"/>
                        </a:lnSpc>
                      </a:pPr>
                      <a:r>
                        <a:rPr lang="en-US" sz="800">
                          <a:effectLst/>
                          <a:highlight>
                            <a:srgbClr val="FFFF00"/>
                          </a:highlight>
                        </a:rPr>
                        <a:t>30%</a:t>
                      </a:r>
                      <a:endParaRPr lang="en-US" sz="800">
                        <a:effectLst/>
                      </a:endParaRPr>
                    </a:p>
                    <a:p>
                      <a:pPr marL="0" marR="0">
                        <a:lnSpc>
                          <a:spcPct val="200000"/>
                        </a:lnSpc>
                      </a:pPr>
                      <a:r>
                        <a:rPr lang="en-US" sz="800">
                          <a:effectLst/>
                        </a:rPr>
                        <a:t>-23%</a:t>
                      </a:r>
                    </a:p>
                    <a:p>
                      <a:pPr marL="0" marR="0">
                        <a:lnSpc>
                          <a:spcPct val="200000"/>
                        </a:lnSpc>
                      </a:pPr>
                      <a:r>
                        <a:rPr lang="en-US" sz="800">
                          <a:effectLst/>
                        </a:rPr>
                        <a:t>-4.7%</a:t>
                      </a:r>
                    </a:p>
                    <a:p>
                      <a:pPr marL="0" marR="0">
                        <a:lnSpc>
                          <a:spcPct val="200000"/>
                        </a:lnSpc>
                      </a:pPr>
                      <a:r>
                        <a:rPr lang="en-US" sz="800">
                          <a:effectLst/>
                        </a:rPr>
                        <a:t>-44.2%</a:t>
                      </a:r>
                      <a:endParaRPr lang="en-US" sz="800">
                        <a:effectLst/>
                        <a:latin typeface="Calibri" panose="020F0502020204030204" pitchFamily="34" charset="0"/>
                        <a:ea typeface="Times New Roman" panose="02020603050405020304" pitchFamily="18" charset="0"/>
                      </a:endParaRPr>
                    </a:p>
                  </a:txBody>
                  <a:tcPr marL="50331" marR="50331" marT="0" marB="0"/>
                </a:tc>
                <a:tc>
                  <a:txBody>
                    <a:bodyPr/>
                    <a:lstStyle/>
                    <a:p>
                      <a:pPr marL="0" marR="0">
                        <a:lnSpc>
                          <a:spcPct val="200000"/>
                        </a:lnSpc>
                      </a:pPr>
                      <a:r>
                        <a:rPr lang="en-US" sz="800">
                          <a:effectLst/>
                        </a:rPr>
                        <a:t> </a:t>
                      </a:r>
                    </a:p>
                    <a:p>
                      <a:pPr marL="0" marR="0">
                        <a:lnSpc>
                          <a:spcPct val="200000"/>
                        </a:lnSpc>
                      </a:pPr>
                      <a:r>
                        <a:rPr lang="en-US" sz="800">
                          <a:effectLst/>
                        </a:rPr>
                        <a:t>2.2%</a:t>
                      </a:r>
                    </a:p>
                    <a:p>
                      <a:pPr marL="0" marR="0">
                        <a:lnSpc>
                          <a:spcPct val="200000"/>
                        </a:lnSpc>
                      </a:pPr>
                      <a:r>
                        <a:rPr lang="en-US" sz="800">
                          <a:effectLst/>
                        </a:rPr>
                        <a:t>-33.1%</a:t>
                      </a:r>
                    </a:p>
                    <a:p>
                      <a:pPr marL="0" marR="0">
                        <a:lnSpc>
                          <a:spcPct val="200000"/>
                        </a:lnSpc>
                      </a:pPr>
                      <a:r>
                        <a:rPr lang="en-US" sz="800">
                          <a:effectLst/>
                          <a:highlight>
                            <a:srgbClr val="FF0000"/>
                          </a:highlight>
                        </a:rPr>
                        <a:t>17.3%</a:t>
                      </a:r>
                      <a:endParaRPr lang="en-US" sz="800">
                        <a:effectLst/>
                      </a:endParaRPr>
                    </a:p>
                    <a:p>
                      <a:pPr marL="0" marR="0">
                        <a:lnSpc>
                          <a:spcPct val="200000"/>
                        </a:lnSpc>
                      </a:pPr>
                      <a:r>
                        <a:rPr lang="en-US" sz="800">
                          <a:effectLst/>
                        </a:rPr>
                        <a:t>-42.4%</a:t>
                      </a:r>
                      <a:endParaRPr lang="en-US" sz="800">
                        <a:effectLst/>
                        <a:latin typeface="Calibri" panose="020F0502020204030204" pitchFamily="34" charset="0"/>
                        <a:ea typeface="Times New Roman" panose="02020603050405020304" pitchFamily="18" charset="0"/>
                      </a:endParaRPr>
                    </a:p>
                  </a:txBody>
                  <a:tcPr marL="50331" marR="50331" marT="0" marB="0"/>
                </a:tc>
                <a:tc>
                  <a:txBody>
                    <a:bodyPr/>
                    <a:lstStyle/>
                    <a:p>
                      <a:pPr marL="0" marR="0">
                        <a:lnSpc>
                          <a:spcPct val="200000"/>
                        </a:lnSpc>
                      </a:pPr>
                      <a:r>
                        <a:rPr lang="en-US" sz="800" dirty="0">
                          <a:effectLst/>
                        </a:rPr>
                        <a:t> </a:t>
                      </a:r>
                    </a:p>
                    <a:p>
                      <a:pPr marL="0" marR="0">
                        <a:lnSpc>
                          <a:spcPct val="200000"/>
                        </a:lnSpc>
                      </a:pPr>
                      <a:r>
                        <a:rPr lang="en-US" sz="800" dirty="0">
                          <a:effectLst/>
                          <a:highlight>
                            <a:srgbClr val="FF0000"/>
                          </a:highlight>
                        </a:rPr>
                        <a:t>11.7%</a:t>
                      </a:r>
                      <a:endParaRPr lang="en-US" sz="800" dirty="0">
                        <a:effectLst/>
                      </a:endParaRPr>
                    </a:p>
                    <a:p>
                      <a:pPr marL="0" marR="0">
                        <a:lnSpc>
                          <a:spcPct val="200000"/>
                        </a:lnSpc>
                      </a:pPr>
                      <a:r>
                        <a:rPr lang="en-US" sz="800" dirty="0">
                          <a:effectLst/>
                        </a:rPr>
                        <a:t>-25%</a:t>
                      </a:r>
                    </a:p>
                    <a:p>
                      <a:pPr marL="0" marR="0">
                        <a:lnSpc>
                          <a:spcPct val="200000"/>
                        </a:lnSpc>
                      </a:pPr>
                      <a:r>
                        <a:rPr lang="en-US" sz="800" dirty="0">
                          <a:effectLst/>
                        </a:rPr>
                        <a:t>-19.4%</a:t>
                      </a:r>
                    </a:p>
                    <a:p>
                      <a:pPr marL="0" marR="0">
                        <a:lnSpc>
                          <a:spcPct val="200000"/>
                        </a:lnSpc>
                      </a:pPr>
                      <a:r>
                        <a:rPr lang="en-US" sz="800" dirty="0">
                          <a:effectLst/>
                        </a:rPr>
                        <a:t>-52.4%</a:t>
                      </a:r>
                      <a:endParaRPr lang="en-US" sz="800" dirty="0">
                        <a:effectLst/>
                        <a:latin typeface="Calibri" panose="020F0502020204030204" pitchFamily="34" charset="0"/>
                        <a:ea typeface="Times New Roman" panose="02020603050405020304" pitchFamily="18" charset="0"/>
                      </a:endParaRPr>
                    </a:p>
                  </a:txBody>
                  <a:tcPr marL="50331" marR="50331" marT="0" marB="0"/>
                </a:tc>
                <a:extLst>
                  <a:ext uri="{0D108BD9-81ED-4DB2-BD59-A6C34878D82A}">
                    <a16:rowId xmlns:a16="http://schemas.microsoft.com/office/drawing/2014/main" val="3904755356"/>
                  </a:ext>
                </a:extLst>
              </a:tr>
            </a:tbl>
          </a:graphicData>
        </a:graphic>
      </p:graphicFrame>
    </p:spTree>
    <p:extLst>
      <p:ext uri="{BB962C8B-B14F-4D97-AF65-F5344CB8AC3E}">
        <p14:creationId xmlns:p14="http://schemas.microsoft.com/office/powerpoint/2010/main" val="16567137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3920" y="212725"/>
            <a:ext cx="10515600" cy="1325563"/>
          </a:xfrm>
        </p:spPr>
        <p:txBody>
          <a:bodyPr/>
          <a:lstStyle/>
          <a:p>
            <a:pPr algn="ctr"/>
            <a:r>
              <a:rPr lang="en-US" b="1" dirty="0"/>
              <a:t>Benchmarking: Lagging Indicator</a:t>
            </a:r>
            <a:r>
              <a:rPr lang="en-US" dirty="0"/>
              <a:t> </a:t>
            </a:r>
          </a:p>
        </p:txBody>
      </p:sp>
      <p:sp>
        <p:nvSpPr>
          <p:cNvPr id="3" name="Content Placeholder 2"/>
          <p:cNvSpPr>
            <a:spLocks noGrp="1"/>
          </p:cNvSpPr>
          <p:nvPr>
            <p:ph idx="1"/>
          </p:nvPr>
        </p:nvSpPr>
        <p:spPr>
          <a:xfrm>
            <a:off x="670560" y="1395809"/>
            <a:ext cx="8869680" cy="2175669"/>
          </a:xfrm>
        </p:spPr>
        <p:txBody>
          <a:bodyPr/>
          <a:lstStyle/>
          <a:p>
            <a:r>
              <a:rPr lang="en-US" dirty="0"/>
              <a:t>Left is: non-volatile, Fast-10 Slow-30. 110% profit. </a:t>
            </a:r>
          </a:p>
          <a:p>
            <a:pPr lvl="1"/>
            <a:r>
              <a:rPr lang="en-US" dirty="0"/>
              <a:t>If Tesla is not included, batch=.2 and total profit is 60% </a:t>
            </a:r>
          </a:p>
          <a:p>
            <a:r>
              <a:rPr lang="en-US" dirty="0"/>
              <a:t>Right is: volatile, Fast-10 Slow-30. -46% profit. </a:t>
            </a:r>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0" y="3276601"/>
            <a:ext cx="5897880" cy="3581400"/>
          </a:xfrm>
          <a:prstGeom prst="rect">
            <a:avLst/>
          </a:prstGeom>
        </p:spPr>
      </p:pic>
      <p:pic>
        <p:nvPicPr>
          <p:cNvPr id="6" name="Picture 5"/>
          <p:cNvPicPr/>
          <p:nvPr/>
        </p:nvPicPr>
        <p:blipFill>
          <a:blip r:embed="rId3">
            <a:extLst>
              <a:ext uri="{28A0092B-C50C-407E-A947-70E740481C1C}">
                <a14:useLocalDpi xmlns:a14="http://schemas.microsoft.com/office/drawing/2010/main" val="0"/>
              </a:ext>
            </a:extLst>
          </a:blip>
          <a:stretch>
            <a:fillRect/>
          </a:stretch>
        </p:blipFill>
        <p:spPr>
          <a:xfrm>
            <a:off x="6004560" y="3276600"/>
            <a:ext cx="6187440" cy="3581400"/>
          </a:xfrm>
          <a:prstGeom prst="rect">
            <a:avLst/>
          </a:prstGeom>
        </p:spPr>
      </p:pic>
    </p:spTree>
    <p:extLst>
      <p:ext uri="{BB962C8B-B14F-4D97-AF65-F5344CB8AC3E}">
        <p14:creationId xmlns:p14="http://schemas.microsoft.com/office/powerpoint/2010/main" val="16123128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8680" y="136525"/>
            <a:ext cx="10515600" cy="1325563"/>
          </a:xfrm>
        </p:spPr>
        <p:txBody>
          <a:bodyPr/>
          <a:lstStyle/>
          <a:p>
            <a:pPr algn="ctr"/>
            <a:r>
              <a:rPr lang="en-US" b="1" dirty="0"/>
              <a:t>Benchmarking: Leading Indicator</a:t>
            </a:r>
          </a:p>
        </p:txBody>
      </p:sp>
      <p:sp>
        <p:nvSpPr>
          <p:cNvPr id="3" name="Content Placeholder 2"/>
          <p:cNvSpPr>
            <a:spLocks noGrp="1"/>
          </p:cNvSpPr>
          <p:nvPr>
            <p:ph idx="1"/>
          </p:nvPr>
        </p:nvSpPr>
        <p:spPr>
          <a:xfrm>
            <a:off x="655320" y="1569719"/>
            <a:ext cx="8778240" cy="1838325"/>
          </a:xfrm>
        </p:spPr>
        <p:txBody>
          <a:bodyPr/>
          <a:lstStyle/>
          <a:p>
            <a:r>
              <a:rPr lang="en-US" dirty="0"/>
              <a:t>Left: Non-volatile, LBP-2 boundaries 95-5. 47% profit.</a:t>
            </a:r>
          </a:p>
          <a:p>
            <a:r>
              <a:rPr lang="en-US" dirty="0"/>
              <a:t>Right: Volatile, LBP-2 boundaries 95-5. -5% profit.  </a:t>
            </a:r>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0" y="3408045"/>
            <a:ext cx="5943600" cy="3449955"/>
          </a:xfrm>
          <a:prstGeom prst="rect">
            <a:avLst/>
          </a:prstGeom>
        </p:spPr>
      </p:pic>
      <p:pic>
        <p:nvPicPr>
          <p:cNvPr id="5" name="Picture 4"/>
          <p:cNvPicPr/>
          <p:nvPr/>
        </p:nvPicPr>
        <p:blipFill>
          <a:blip r:embed="rId3">
            <a:extLst>
              <a:ext uri="{28A0092B-C50C-407E-A947-70E740481C1C}">
                <a14:useLocalDpi xmlns:a14="http://schemas.microsoft.com/office/drawing/2010/main" val="0"/>
              </a:ext>
            </a:extLst>
          </a:blip>
          <a:stretch>
            <a:fillRect/>
          </a:stretch>
        </p:blipFill>
        <p:spPr>
          <a:xfrm>
            <a:off x="6248400" y="3408044"/>
            <a:ext cx="5943600" cy="3449955"/>
          </a:xfrm>
          <a:prstGeom prst="rect">
            <a:avLst/>
          </a:prstGeom>
        </p:spPr>
      </p:pic>
    </p:spTree>
    <p:extLst>
      <p:ext uri="{BB962C8B-B14F-4D97-AF65-F5344CB8AC3E}">
        <p14:creationId xmlns:p14="http://schemas.microsoft.com/office/powerpoint/2010/main" val="31209426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Benchmark: Strategy 3</a:t>
            </a:r>
          </a:p>
        </p:txBody>
      </p:sp>
      <p:sp>
        <p:nvSpPr>
          <p:cNvPr id="3" name="Content Placeholder 2"/>
          <p:cNvSpPr>
            <a:spLocks noGrp="1"/>
          </p:cNvSpPr>
          <p:nvPr>
            <p:ph idx="1"/>
          </p:nvPr>
        </p:nvSpPr>
        <p:spPr>
          <a:xfrm>
            <a:off x="838200" y="1535748"/>
            <a:ext cx="10515600" cy="1892935"/>
          </a:xfrm>
        </p:spPr>
        <p:txBody>
          <a:bodyPr/>
          <a:lstStyle/>
          <a:p>
            <a:r>
              <a:rPr lang="en-US" dirty="0"/>
              <a:t>Left: non-volatile, LBP-2 boundaries 95-5 fast MA 5 slow MA 15.</a:t>
            </a:r>
          </a:p>
          <a:p>
            <a:pPr lvl="1"/>
            <a:r>
              <a:rPr lang="en-US" dirty="0"/>
              <a:t>Final profit: 57%</a:t>
            </a:r>
          </a:p>
          <a:p>
            <a:r>
              <a:rPr lang="en-US" dirty="0"/>
              <a:t>Right: volatile, LBP-2 boundaries 95-5 fast MA 5 slow MA 15.</a:t>
            </a:r>
          </a:p>
          <a:p>
            <a:pPr lvl="1"/>
            <a:r>
              <a:rPr lang="en-US" dirty="0"/>
              <a:t>Final profit: -5.3%</a:t>
            </a:r>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152400" y="3273742"/>
            <a:ext cx="5943600" cy="3449955"/>
          </a:xfrm>
          <a:prstGeom prst="rect">
            <a:avLst/>
          </a:prstGeom>
        </p:spPr>
      </p:pic>
      <p:pic>
        <p:nvPicPr>
          <p:cNvPr id="5" name="Picture 4"/>
          <p:cNvPicPr/>
          <p:nvPr/>
        </p:nvPicPr>
        <p:blipFill>
          <a:blip r:embed="rId3">
            <a:extLst>
              <a:ext uri="{28A0092B-C50C-407E-A947-70E740481C1C}">
                <a14:useLocalDpi xmlns:a14="http://schemas.microsoft.com/office/drawing/2010/main" val="0"/>
              </a:ext>
            </a:extLst>
          </a:blip>
          <a:stretch>
            <a:fillRect/>
          </a:stretch>
        </p:blipFill>
        <p:spPr>
          <a:xfrm>
            <a:off x="6096000" y="3266916"/>
            <a:ext cx="5943600" cy="3449955"/>
          </a:xfrm>
          <a:prstGeom prst="rect">
            <a:avLst/>
          </a:prstGeom>
        </p:spPr>
      </p:pic>
    </p:spTree>
    <p:extLst>
      <p:ext uri="{BB962C8B-B14F-4D97-AF65-F5344CB8AC3E}">
        <p14:creationId xmlns:p14="http://schemas.microsoft.com/office/powerpoint/2010/main" val="13122619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Introduction</a:t>
            </a:r>
          </a:p>
        </p:txBody>
      </p:sp>
      <p:sp>
        <p:nvSpPr>
          <p:cNvPr id="3" name="Content Placeholder 2"/>
          <p:cNvSpPr>
            <a:spLocks noGrp="1"/>
          </p:cNvSpPr>
          <p:nvPr>
            <p:ph idx="1"/>
          </p:nvPr>
        </p:nvSpPr>
        <p:spPr>
          <a:xfrm>
            <a:off x="838200" y="1690688"/>
            <a:ext cx="10515600" cy="4759643"/>
          </a:xfrm>
        </p:spPr>
        <p:txBody>
          <a:bodyPr>
            <a:normAutofit fontScale="70000" lnSpcReduction="20000"/>
          </a:bodyPr>
          <a:lstStyle/>
          <a:p>
            <a:r>
              <a:rPr lang="en-US" dirty="0"/>
              <a:t>What are financial markets?</a:t>
            </a:r>
          </a:p>
          <a:p>
            <a:pPr lvl="1"/>
            <a:r>
              <a:rPr lang="en-US" dirty="0"/>
              <a:t>open and regulated system used by companies to obtain large amounts of financial capital to grow their businesses</a:t>
            </a:r>
          </a:p>
          <a:p>
            <a:r>
              <a:rPr lang="en-US" dirty="0"/>
              <a:t>What are stocks?</a:t>
            </a:r>
          </a:p>
          <a:p>
            <a:pPr lvl="1"/>
            <a:r>
              <a:rPr lang="en-US" dirty="0"/>
              <a:t>the capital raised by a business or corporation through the issue and subscription of shares.</a:t>
            </a:r>
          </a:p>
          <a:p>
            <a:r>
              <a:rPr lang="en-US" dirty="0"/>
              <a:t>Who determines its value?</a:t>
            </a:r>
          </a:p>
          <a:p>
            <a:r>
              <a:rPr lang="en-US" dirty="0"/>
              <a:t>Fundamental vs Technical Analysis:</a:t>
            </a:r>
          </a:p>
          <a:p>
            <a:pPr lvl="1"/>
            <a:r>
              <a:rPr lang="en-US" dirty="0"/>
              <a:t>Fundamental: is a method of evaluating a security to measure its intrinsic value, by examining related economic, financial and other qualitative and quantitative factors.</a:t>
            </a:r>
          </a:p>
          <a:p>
            <a:pPr lvl="1"/>
            <a:r>
              <a:rPr lang="en-US" dirty="0"/>
              <a:t>Technical: trading tool employed to evaluate </a:t>
            </a:r>
            <a:r>
              <a:rPr lang="en-US" dirty="0">
                <a:hlinkClick r:id="rId2"/>
              </a:rPr>
              <a:t>securities</a:t>
            </a:r>
            <a:r>
              <a:rPr lang="en-US" dirty="0"/>
              <a:t> and attempt to forecast their future movement by analyzing statistics gathered from trading activity, such as price movement and volume</a:t>
            </a:r>
          </a:p>
          <a:p>
            <a:r>
              <a:rPr lang="en-US" dirty="0"/>
              <a:t>Time frames:</a:t>
            </a:r>
          </a:p>
          <a:p>
            <a:pPr lvl="1"/>
            <a:r>
              <a:rPr lang="en-US" dirty="0"/>
              <a:t>Long term:  hold and sell after months to a year, best for fundamental</a:t>
            </a:r>
          </a:p>
          <a:p>
            <a:pPr lvl="1"/>
            <a:r>
              <a:rPr lang="en-US" dirty="0"/>
              <a:t>Swing trade: opportune buyers, typically ride a trend and sell</a:t>
            </a:r>
          </a:p>
          <a:p>
            <a:pPr lvl="1"/>
            <a:r>
              <a:rPr lang="en-US" dirty="0"/>
              <a:t>Day trade: purchase stocks from minutes to hours at most, best for technical </a:t>
            </a:r>
          </a:p>
          <a:p>
            <a:r>
              <a:rPr lang="en-US" dirty="0"/>
              <a:t>Efficient Market Hypothesis: no investor should be able to beat the market. Index funds increase or decrease according to overall level of corporate profitability/</a:t>
            </a:r>
            <a:r>
              <a:rPr lang="en-US" dirty="0" err="1"/>
              <a:t>losses.benchmarking</a:t>
            </a:r>
            <a:r>
              <a:rPr lang="en-US" dirty="0"/>
              <a:t>.</a:t>
            </a:r>
          </a:p>
          <a:p>
            <a:endParaRPr lang="en-US" dirty="0"/>
          </a:p>
          <a:p>
            <a:endParaRPr lang="en-US" dirty="0"/>
          </a:p>
          <a:p>
            <a:endParaRPr lang="en-US" dirty="0"/>
          </a:p>
        </p:txBody>
      </p:sp>
    </p:spTree>
    <p:extLst>
      <p:ext uri="{BB962C8B-B14F-4D97-AF65-F5344CB8AC3E}">
        <p14:creationId xmlns:p14="http://schemas.microsoft.com/office/powerpoint/2010/main" val="32274854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Conclusion </a:t>
            </a:r>
          </a:p>
        </p:txBody>
      </p:sp>
      <p:sp>
        <p:nvSpPr>
          <p:cNvPr id="3" name="Content Placeholder 2"/>
          <p:cNvSpPr>
            <a:spLocks noGrp="1"/>
          </p:cNvSpPr>
          <p:nvPr>
            <p:ph idx="1"/>
          </p:nvPr>
        </p:nvSpPr>
        <p:spPr/>
        <p:txBody>
          <a:bodyPr>
            <a:normAutofit fontScale="92500"/>
          </a:bodyPr>
          <a:lstStyle/>
          <a:p>
            <a:r>
              <a:rPr lang="en-US" dirty="0"/>
              <a:t>Lagging indicators are less stable and provide higher returns in comparison to leading indicators using non-volatile stocks.</a:t>
            </a:r>
          </a:p>
          <a:p>
            <a:r>
              <a:rPr lang="en-US" dirty="0"/>
              <a:t>Leading indicators are  better with volatile stocks compared </a:t>
            </a:r>
            <a:r>
              <a:rPr lang="en-US"/>
              <a:t>to lagging.</a:t>
            </a:r>
            <a:endParaRPr lang="en-US" dirty="0"/>
          </a:p>
          <a:p>
            <a:r>
              <a:rPr lang="en-US" dirty="0"/>
              <a:t>Volatile stocks are unstable overall. Non-volatile are stable overall.</a:t>
            </a:r>
          </a:p>
          <a:p>
            <a:r>
              <a:rPr lang="en-US" dirty="0"/>
              <a:t>Volatile stocks and technical indicators do not mix well.</a:t>
            </a:r>
          </a:p>
          <a:p>
            <a:r>
              <a:rPr lang="en-US" dirty="0"/>
              <a:t>When not using commission fees it is best to use day trade parameters in general, but not 100% always.</a:t>
            </a:r>
          </a:p>
          <a:p>
            <a:r>
              <a:rPr lang="en-US" dirty="0"/>
              <a:t>each stock should have their own trade strategies parameters customized</a:t>
            </a:r>
          </a:p>
          <a:p>
            <a:r>
              <a:rPr lang="en-US" dirty="0"/>
              <a:t>Beating the market is possible, but not through these approaches.</a:t>
            </a:r>
          </a:p>
        </p:txBody>
      </p:sp>
    </p:spTree>
    <p:extLst>
      <p:ext uri="{BB962C8B-B14F-4D97-AF65-F5344CB8AC3E}">
        <p14:creationId xmlns:p14="http://schemas.microsoft.com/office/powerpoint/2010/main" val="11863545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Project Overview</a:t>
            </a:r>
          </a:p>
        </p:txBody>
      </p:sp>
      <p:sp>
        <p:nvSpPr>
          <p:cNvPr id="3" name="Content Placeholder 2"/>
          <p:cNvSpPr>
            <a:spLocks noGrp="1"/>
          </p:cNvSpPr>
          <p:nvPr>
            <p:ph idx="1"/>
          </p:nvPr>
        </p:nvSpPr>
        <p:spPr/>
        <p:txBody>
          <a:bodyPr>
            <a:normAutofit fontScale="85000" lnSpcReduction="20000"/>
          </a:bodyPr>
          <a:lstStyle/>
          <a:p>
            <a:r>
              <a:rPr lang="en-US" dirty="0"/>
              <a:t>What is a trade strategy? </a:t>
            </a:r>
          </a:p>
          <a:p>
            <a:r>
              <a:rPr lang="en-US" dirty="0"/>
              <a:t>Back testing? </a:t>
            </a:r>
          </a:p>
          <a:p>
            <a:r>
              <a:rPr lang="en-US" dirty="0"/>
              <a:t>What kind of stocks are being back tested?</a:t>
            </a:r>
          </a:p>
          <a:p>
            <a:r>
              <a:rPr lang="en-US" dirty="0"/>
              <a:t>What is volatility?</a:t>
            </a:r>
          </a:p>
          <a:p>
            <a:pPr lvl="1"/>
            <a:r>
              <a:rPr lang="en-US" dirty="0"/>
              <a:t>a statistical measure of the dispersion of returns for a given security or market index</a:t>
            </a:r>
          </a:p>
          <a:p>
            <a:r>
              <a:rPr lang="en-US" dirty="0"/>
              <a:t>Leveraged ETF’s: these exchange traded funds are magnifiers of their related index. For example: </a:t>
            </a:r>
            <a:r>
              <a:rPr lang="en-US" dirty="0" err="1"/>
              <a:t>direxion</a:t>
            </a:r>
            <a:r>
              <a:rPr lang="en-US" dirty="0"/>
              <a:t> daily finance bull 3x shares ETF, its 3x of the Russell 1000 index.</a:t>
            </a:r>
          </a:p>
          <a:p>
            <a:pPr lvl="1"/>
            <a:r>
              <a:rPr lang="en-US" dirty="0"/>
              <a:t>These depreciate over time due to volatility. (1+0.25)*(1-0.20)-1= 0%....x3=-30%</a:t>
            </a:r>
          </a:p>
          <a:p>
            <a:pPr lvl="1"/>
            <a:r>
              <a:rPr lang="en-US" dirty="0"/>
              <a:t>Long term=bad. Short term=good.</a:t>
            </a:r>
          </a:p>
          <a:p>
            <a:r>
              <a:rPr lang="en-US" dirty="0"/>
              <a:t>The strategies used are not custom. They have been used before. I will be using these popular strategies in a variety of approaches to find: the difference between types of indicator approaches and between volatility</a:t>
            </a:r>
          </a:p>
          <a:p>
            <a:endParaRPr lang="en-US" dirty="0"/>
          </a:p>
        </p:txBody>
      </p:sp>
    </p:spTree>
    <p:extLst>
      <p:ext uri="{BB962C8B-B14F-4D97-AF65-F5344CB8AC3E}">
        <p14:creationId xmlns:p14="http://schemas.microsoft.com/office/powerpoint/2010/main" val="9998650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Intro to Indicators</a:t>
            </a:r>
          </a:p>
        </p:txBody>
      </p:sp>
      <p:sp>
        <p:nvSpPr>
          <p:cNvPr id="3" name="Content Placeholder 2"/>
          <p:cNvSpPr>
            <a:spLocks noGrp="1"/>
          </p:cNvSpPr>
          <p:nvPr>
            <p:ph idx="1"/>
          </p:nvPr>
        </p:nvSpPr>
        <p:spPr/>
        <p:txBody>
          <a:bodyPr>
            <a:normAutofit lnSpcReduction="10000"/>
          </a:bodyPr>
          <a:lstStyle/>
          <a:p>
            <a:r>
              <a:rPr lang="en-US" dirty="0"/>
              <a:t>What are indicators? Any class of metrics whose value is derived from generic price activity in a stock or assets. Goal is to predict by finding patterns.</a:t>
            </a:r>
          </a:p>
          <a:p>
            <a:r>
              <a:rPr lang="en-US" dirty="0"/>
              <a:t>Types of indicators:</a:t>
            </a:r>
          </a:p>
          <a:p>
            <a:pPr lvl="1"/>
            <a:r>
              <a:rPr lang="en-US" dirty="0"/>
              <a:t>Leading: These indicators are meant to lead price movements. Most represent a form of price momentum over a fixed look-back period</a:t>
            </a:r>
          </a:p>
          <a:p>
            <a:pPr lvl="2"/>
            <a:r>
              <a:rPr lang="en-US" dirty="0"/>
              <a:t>Commodity Channel Index(CCI), Momentum, Relative Strength Index(RSI), Stochastic Oscillator and Williams %R</a:t>
            </a:r>
          </a:p>
          <a:p>
            <a:pPr lvl="1"/>
            <a:r>
              <a:rPr lang="en-US" dirty="0"/>
              <a:t>Lagging: Follow price action and are commonly referred to as trend following indicators. These indicators will rarely lead the price of a security. Flat lines.</a:t>
            </a:r>
          </a:p>
          <a:p>
            <a:pPr lvl="2"/>
            <a:r>
              <a:rPr lang="en-US" dirty="0"/>
              <a:t>exponential moving average, simple moving average, weighted moving average, variable moving average and moving average convergence/divergence (MACD)</a:t>
            </a:r>
          </a:p>
          <a:p>
            <a:pPr lvl="1"/>
            <a:endParaRPr lang="en-US" dirty="0"/>
          </a:p>
        </p:txBody>
      </p:sp>
    </p:spTree>
    <p:extLst>
      <p:ext uri="{BB962C8B-B14F-4D97-AF65-F5344CB8AC3E}">
        <p14:creationId xmlns:p14="http://schemas.microsoft.com/office/powerpoint/2010/main" val="34902233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The Strategies</a:t>
            </a:r>
          </a:p>
        </p:txBody>
      </p:sp>
      <p:sp>
        <p:nvSpPr>
          <p:cNvPr id="3" name="Content Placeholder 2"/>
          <p:cNvSpPr>
            <a:spLocks noGrp="1"/>
          </p:cNvSpPr>
          <p:nvPr>
            <p:ph idx="1"/>
          </p:nvPr>
        </p:nvSpPr>
        <p:spPr/>
        <p:txBody>
          <a:bodyPr/>
          <a:lstStyle/>
          <a:p>
            <a:r>
              <a:rPr lang="en-US" dirty="0"/>
              <a:t>We will be conducting 3 different strategies: </a:t>
            </a:r>
          </a:p>
          <a:p>
            <a:pPr lvl="1"/>
            <a:r>
              <a:rPr lang="en-US" dirty="0"/>
              <a:t>Lagging strategy</a:t>
            </a:r>
          </a:p>
          <a:p>
            <a:pPr lvl="1"/>
            <a:r>
              <a:rPr lang="en-US" dirty="0"/>
              <a:t>Leading strategy</a:t>
            </a:r>
          </a:p>
          <a:p>
            <a:pPr lvl="1"/>
            <a:r>
              <a:rPr lang="en-US" dirty="0"/>
              <a:t>RSI2 strategy</a:t>
            </a:r>
          </a:p>
          <a:p>
            <a:pPr marL="457200" lvl="1" indent="0">
              <a:buNone/>
            </a:pPr>
            <a:endParaRPr lang="en-US" dirty="0"/>
          </a:p>
          <a:p>
            <a:pPr lvl="1"/>
            <a:endParaRPr lang="en-US" dirty="0"/>
          </a:p>
        </p:txBody>
      </p:sp>
    </p:spTree>
    <p:extLst>
      <p:ext uri="{BB962C8B-B14F-4D97-AF65-F5344CB8AC3E}">
        <p14:creationId xmlns:p14="http://schemas.microsoft.com/office/powerpoint/2010/main" val="18121523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Freeform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76801" y="1690688"/>
            <a:ext cx="7316944" cy="5167312"/>
          </a:xfrm>
          <a:custGeom>
            <a:avLst/>
            <a:gdLst>
              <a:gd name="connsiteX0" fmla="*/ 0 w 7316944"/>
              <a:gd name="connsiteY0" fmla="*/ 0 h 5167312"/>
              <a:gd name="connsiteX1" fmla="*/ 7316944 w 7316944"/>
              <a:gd name="connsiteY1" fmla="*/ 0 h 5167312"/>
              <a:gd name="connsiteX2" fmla="*/ 7316944 w 7316944"/>
              <a:gd name="connsiteY2" fmla="*/ 5167312 h 5167312"/>
              <a:gd name="connsiteX3" fmla="*/ 472697 w 7316944"/>
              <a:gd name="connsiteY3" fmla="*/ 5167312 h 5167312"/>
              <a:gd name="connsiteX4" fmla="*/ 2866576 w 7316944"/>
              <a:gd name="connsiteY4" fmla="*/ 952 h 5167312"/>
              <a:gd name="connsiteX5" fmla="*/ 0 w 7316944"/>
              <a:gd name="connsiteY5" fmla="*/ 952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316944" h="5167312">
                <a:moveTo>
                  <a:pt x="0" y="0"/>
                </a:moveTo>
                <a:lnTo>
                  <a:pt x="7316944" y="0"/>
                </a:lnTo>
                <a:lnTo>
                  <a:pt x="7316944" y="5167312"/>
                </a:lnTo>
                <a:lnTo>
                  <a:pt x="472697" y="5167312"/>
                </a:lnTo>
                <a:lnTo>
                  <a:pt x="2866576" y="952"/>
                </a:lnTo>
                <a:lnTo>
                  <a:pt x="0" y="952"/>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3" name="Freeform 3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746" y="1691164"/>
            <a:ext cx="7571262" cy="5166360"/>
          </a:xfrm>
          <a:custGeom>
            <a:avLst/>
            <a:gdLst>
              <a:gd name="connsiteX0" fmla="*/ 0 w 7571262"/>
              <a:gd name="connsiteY0" fmla="*/ 5166360 h 5166360"/>
              <a:gd name="connsiteX1" fmla="*/ 7571262 w 7571262"/>
              <a:gd name="connsiteY1" fmla="*/ 5166360 h 5166360"/>
              <a:gd name="connsiteX2" fmla="*/ 5177382 w 7571262"/>
              <a:gd name="connsiteY2" fmla="*/ 0 h 5166360"/>
              <a:gd name="connsiteX3" fmla="*/ 5171159 w 7571262"/>
              <a:gd name="connsiteY3" fmla="*/ 0 h 5166360"/>
              <a:gd name="connsiteX4" fmla="*/ 3981368 w 7571262"/>
              <a:gd name="connsiteY4" fmla="*/ 0 h 5166360"/>
              <a:gd name="connsiteX5" fmla="*/ 2331323 w 7571262"/>
              <a:gd name="connsiteY5" fmla="*/ 0 h 5166360"/>
              <a:gd name="connsiteX6" fmla="*/ 0 w 7571262"/>
              <a:gd name="connsiteY6" fmla="*/ 0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571262" h="5166360">
                <a:moveTo>
                  <a:pt x="0" y="5166360"/>
                </a:moveTo>
                <a:lnTo>
                  <a:pt x="7571262" y="5166360"/>
                </a:lnTo>
                <a:lnTo>
                  <a:pt x="5177382" y="0"/>
                </a:lnTo>
                <a:lnTo>
                  <a:pt x="5171159" y="0"/>
                </a:lnTo>
                <a:lnTo>
                  <a:pt x="3981368" y="0"/>
                </a:lnTo>
                <a:lnTo>
                  <a:pt x="2331323" y="0"/>
                </a:lnTo>
                <a:lnTo>
                  <a:pt x="0" y="0"/>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170" name="Picture 2" descr="Image result for moving average crossover"/>
          <p:cNvPicPr>
            <a:picLocks noChangeAspect="1" noChangeArrowheads="1"/>
          </p:cNvPicPr>
          <p:nvPr/>
        </p:nvPicPr>
        <p:blipFill rotWithShape="1">
          <a:blip r:embed="rId2">
            <a:extLst>
              <a:ext uri="{28A0092B-C50C-407E-A947-70E740481C1C}">
                <a14:useLocalDpi xmlns:a14="http://schemas.microsoft.com/office/drawing/2010/main" val="0"/>
              </a:ext>
            </a:extLst>
          </a:blip>
          <a:srcRect/>
          <a:stretch/>
        </p:blipFill>
        <p:spPr bwMode="auto">
          <a:xfrm>
            <a:off x="8247074" y="1690688"/>
            <a:ext cx="3269113" cy="2356016"/>
          </a:xfrm>
          <a:custGeom>
            <a:avLst/>
            <a:gdLst>
              <a:gd name="connsiteX0" fmla="*/ 0 w 4636009"/>
              <a:gd name="connsiteY0" fmla="*/ 0 h 5032375"/>
              <a:gd name="connsiteX1" fmla="*/ 4636009 w 4636009"/>
              <a:gd name="connsiteY1" fmla="*/ 0 h 5032375"/>
              <a:gd name="connsiteX2" fmla="*/ 4636009 w 4636009"/>
              <a:gd name="connsiteY2" fmla="*/ 5032375 h 5032375"/>
              <a:gd name="connsiteX3" fmla="*/ 0 w 4636009"/>
              <a:gd name="connsiteY3" fmla="*/ 5032375 h 5032375"/>
            </a:gdLst>
            <a:ahLst/>
            <a:cxnLst>
              <a:cxn ang="0">
                <a:pos x="connsiteX0" y="connsiteY0"/>
              </a:cxn>
              <a:cxn ang="0">
                <a:pos x="connsiteX1" y="connsiteY1"/>
              </a:cxn>
              <a:cxn ang="0">
                <a:pos x="connsiteX2" y="connsiteY2"/>
              </a:cxn>
              <a:cxn ang="0">
                <a:pos x="connsiteX3" y="connsiteY3"/>
              </a:cxn>
            </a:cxnLst>
            <a:rect l="l" t="t" r="r" b="b"/>
            <a:pathLst>
              <a:path w="4636009" h="5032375">
                <a:moveTo>
                  <a:pt x="0" y="0"/>
                </a:moveTo>
                <a:lnTo>
                  <a:pt x="4636009" y="0"/>
                </a:lnTo>
                <a:lnTo>
                  <a:pt x="4636009" y="5032375"/>
                </a:lnTo>
                <a:lnTo>
                  <a:pt x="0" y="5032375"/>
                </a:lnTo>
                <a:close/>
              </a:path>
            </a:pathLst>
          </a:custGeom>
          <a:noFill/>
          <a:extLst>
            <a:ext uri="{909E8E84-426E-40DD-AFC4-6F175D3DCCD1}">
              <a14:hiddenFill xmlns:a14="http://schemas.microsoft.com/office/drawing/2010/main">
                <a:solidFill>
                  <a:srgbClr val="FFFFFF"/>
                </a:solidFill>
              </a14:hiddenFill>
            </a:ext>
          </a:extLst>
        </p:spPr>
      </p:pic>
      <p:pic>
        <p:nvPicPr>
          <p:cNvPr id="4" name="Picture 3"/>
          <p:cNvPicPr/>
          <p:nvPr/>
        </p:nvPicPr>
        <p:blipFill rotWithShape="1">
          <a:blip r:embed="rId3">
            <a:extLst>
              <a:ext uri="{28A0092B-C50C-407E-A947-70E740481C1C}">
                <a14:useLocalDpi xmlns:a14="http://schemas.microsoft.com/office/drawing/2010/main" val="0"/>
              </a:ext>
            </a:extLst>
          </a:blip>
          <a:srcRect/>
          <a:stretch/>
        </p:blipFill>
        <p:spPr bwMode="auto">
          <a:xfrm>
            <a:off x="6908801" y="4299740"/>
            <a:ext cx="5116410" cy="1717152"/>
          </a:xfrm>
          <a:custGeom>
            <a:avLst/>
            <a:gdLst>
              <a:gd name="connsiteX0" fmla="*/ 0 w 4636009"/>
              <a:gd name="connsiteY0" fmla="*/ 0 h 5032375"/>
              <a:gd name="connsiteX1" fmla="*/ 4636009 w 4636009"/>
              <a:gd name="connsiteY1" fmla="*/ 0 h 5032375"/>
              <a:gd name="connsiteX2" fmla="*/ 4636009 w 4636009"/>
              <a:gd name="connsiteY2" fmla="*/ 5032375 h 5032375"/>
              <a:gd name="connsiteX3" fmla="*/ 0 w 4636009"/>
              <a:gd name="connsiteY3" fmla="*/ 5032375 h 5032375"/>
            </a:gdLst>
            <a:ahLst/>
            <a:cxnLst>
              <a:cxn ang="0">
                <a:pos x="connsiteX0" y="connsiteY0"/>
              </a:cxn>
              <a:cxn ang="0">
                <a:pos x="connsiteX1" y="connsiteY1"/>
              </a:cxn>
              <a:cxn ang="0">
                <a:pos x="connsiteX2" y="connsiteY2"/>
              </a:cxn>
              <a:cxn ang="0">
                <a:pos x="connsiteX3" y="connsiteY3"/>
              </a:cxn>
            </a:cxnLst>
            <a:rect l="l" t="t" r="r" b="b"/>
            <a:pathLst>
              <a:path w="4636009" h="5032375">
                <a:moveTo>
                  <a:pt x="0" y="0"/>
                </a:moveTo>
                <a:lnTo>
                  <a:pt x="4636009" y="0"/>
                </a:lnTo>
                <a:lnTo>
                  <a:pt x="4636009" y="5032375"/>
                </a:lnTo>
                <a:lnTo>
                  <a:pt x="0" y="5032375"/>
                </a:lnTo>
                <a:close/>
              </a:path>
            </a:pathLst>
          </a:custGeom>
          <a:noFill/>
        </p:spPr>
      </p:pic>
      <p:sp>
        <p:nvSpPr>
          <p:cNvPr id="2" name="Title 1"/>
          <p:cNvSpPr>
            <a:spLocks noGrp="1"/>
          </p:cNvSpPr>
          <p:nvPr>
            <p:ph type="title"/>
          </p:nvPr>
        </p:nvSpPr>
        <p:spPr>
          <a:xfrm>
            <a:off x="838200" y="365125"/>
            <a:ext cx="10515600" cy="1325563"/>
          </a:xfrm>
        </p:spPr>
        <p:txBody>
          <a:bodyPr>
            <a:normAutofit/>
          </a:bodyPr>
          <a:lstStyle/>
          <a:p>
            <a:r>
              <a:rPr lang="en-US" b="1" dirty="0"/>
              <a:t>Strategy 1</a:t>
            </a:r>
            <a:endParaRPr lang="en-US" b="1"/>
          </a:p>
        </p:txBody>
      </p:sp>
      <p:sp>
        <p:nvSpPr>
          <p:cNvPr id="3" name="Content Placeholder 2"/>
          <p:cNvSpPr>
            <a:spLocks noGrp="1"/>
          </p:cNvSpPr>
          <p:nvPr>
            <p:ph idx="1"/>
          </p:nvPr>
        </p:nvSpPr>
        <p:spPr>
          <a:xfrm>
            <a:off x="838200" y="2015406"/>
            <a:ext cx="5097779" cy="4065986"/>
          </a:xfrm>
        </p:spPr>
        <p:txBody>
          <a:bodyPr anchor="t">
            <a:normAutofit/>
          </a:bodyPr>
          <a:lstStyle/>
          <a:p>
            <a:pPr>
              <a:lnSpc>
                <a:spcPct val="80000"/>
              </a:lnSpc>
            </a:pPr>
            <a:r>
              <a:rPr lang="en-US" sz="1700">
                <a:solidFill>
                  <a:schemeClr val="bg1"/>
                </a:solidFill>
              </a:rPr>
              <a:t>What are moving averages? It is a trend following indicator. It does not predict price direction, but rather define the current direction with a lag</a:t>
            </a:r>
          </a:p>
          <a:p>
            <a:pPr>
              <a:lnSpc>
                <a:spcPct val="80000"/>
              </a:lnSpc>
            </a:pPr>
            <a:r>
              <a:rPr lang="en-US" sz="1700">
                <a:solidFill>
                  <a:schemeClr val="bg1"/>
                </a:solidFill>
              </a:rPr>
              <a:t>How they are calculated?</a:t>
            </a:r>
          </a:p>
          <a:p>
            <a:pPr>
              <a:lnSpc>
                <a:spcPct val="80000"/>
              </a:lnSpc>
            </a:pPr>
            <a:r>
              <a:rPr lang="en-US" sz="1700">
                <a:solidFill>
                  <a:schemeClr val="bg1"/>
                </a:solidFill>
              </a:rPr>
              <a:t>Influence of varied parameters. 5-35, 50-200.John Murphy.</a:t>
            </a:r>
          </a:p>
          <a:p>
            <a:pPr>
              <a:lnSpc>
                <a:spcPct val="80000"/>
              </a:lnSpc>
            </a:pPr>
            <a:r>
              <a:rPr lang="en-US" sz="1700">
                <a:solidFill>
                  <a:schemeClr val="bg1"/>
                </a:solidFill>
              </a:rPr>
              <a:t>What is the moving average crossover strategy? Buy when fast surpasses slow, sell when slow passes fast.</a:t>
            </a:r>
          </a:p>
          <a:p>
            <a:pPr>
              <a:lnSpc>
                <a:spcPct val="80000"/>
              </a:lnSpc>
            </a:pPr>
            <a:endParaRPr lang="en-US" sz="1700">
              <a:solidFill>
                <a:schemeClr val="bg1"/>
              </a:solidFill>
            </a:endParaRPr>
          </a:p>
          <a:p>
            <a:pPr marL="0" indent="0">
              <a:lnSpc>
                <a:spcPct val="80000"/>
              </a:lnSpc>
              <a:buNone/>
            </a:pPr>
            <a:endParaRPr lang="en-US" sz="1700">
              <a:solidFill>
                <a:schemeClr val="bg1"/>
              </a:solidFill>
            </a:endParaRPr>
          </a:p>
          <a:p>
            <a:pPr>
              <a:lnSpc>
                <a:spcPct val="80000"/>
              </a:lnSpc>
            </a:pPr>
            <a:r>
              <a:rPr lang="en-US" sz="1700">
                <a:solidFill>
                  <a:schemeClr val="bg1"/>
                </a:solidFill>
              </a:rPr>
              <a:t>Note: We will not be commission fees into account. Large hindrance that can be avoided.  RH: margin lending interest and interest on any uninvited cash deposits</a:t>
            </a:r>
          </a:p>
          <a:p>
            <a:pPr>
              <a:lnSpc>
                <a:spcPct val="80000"/>
              </a:lnSpc>
            </a:pPr>
            <a:endParaRPr lang="en-US" sz="1700">
              <a:solidFill>
                <a:schemeClr val="bg1"/>
              </a:solidFill>
            </a:endParaRPr>
          </a:p>
          <a:p>
            <a:pPr>
              <a:lnSpc>
                <a:spcPct val="80000"/>
              </a:lnSpc>
            </a:pPr>
            <a:endParaRPr lang="en-US" sz="1700">
              <a:solidFill>
                <a:schemeClr val="bg1"/>
              </a:solidFill>
            </a:endParaRPr>
          </a:p>
          <a:p>
            <a:pPr>
              <a:lnSpc>
                <a:spcPct val="80000"/>
              </a:lnSpc>
            </a:pPr>
            <a:endParaRPr lang="en-US" sz="1700">
              <a:solidFill>
                <a:schemeClr val="bg1"/>
              </a:solidFill>
            </a:endParaRPr>
          </a:p>
        </p:txBody>
      </p:sp>
    </p:spTree>
    <p:extLst>
      <p:ext uri="{BB962C8B-B14F-4D97-AF65-F5344CB8AC3E}">
        <p14:creationId xmlns:p14="http://schemas.microsoft.com/office/powerpoint/2010/main" val="17278448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259080" y="0"/>
            <a:ext cx="11536680" cy="6858000"/>
          </a:xfrm>
          <a:prstGeom prst="rect">
            <a:avLst/>
          </a:prstGeom>
        </p:spPr>
      </p:pic>
    </p:spTree>
    <p:extLst>
      <p:ext uri="{BB962C8B-B14F-4D97-AF65-F5344CB8AC3E}">
        <p14:creationId xmlns:p14="http://schemas.microsoft.com/office/powerpoint/2010/main" val="34331064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Strategy 1 Results</a:t>
            </a:r>
          </a:p>
        </p:txBody>
      </p:sp>
      <p:sp>
        <p:nvSpPr>
          <p:cNvPr id="3" name="Content Placeholder 2"/>
          <p:cNvSpPr>
            <a:spLocks noGrp="1"/>
          </p:cNvSpPr>
          <p:nvPr>
            <p:ph idx="1"/>
          </p:nvPr>
        </p:nvSpPr>
        <p:spPr>
          <a:xfrm>
            <a:off x="838200" y="1444625"/>
            <a:ext cx="10652760" cy="3401695"/>
          </a:xfrm>
        </p:spPr>
        <p:txBody>
          <a:bodyPr/>
          <a:lstStyle/>
          <a:p>
            <a:pPr lvl="0"/>
            <a:r>
              <a:rPr lang="en-US" dirty="0"/>
              <a:t>Stock: </a:t>
            </a:r>
            <a:endParaRPr lang="en-US" sz="3200" dirty="0"/>
          </a:p>
          <a:p>
            <a:pPr lvl="1"/>
            <a:r>
              <a:rPr lang="en-US" dirty="0"/>
              <a:t>Non-volatile: TSLA,,AAPL,GOOGL,WFC,GS,BA </a:t>
            </a:r>
            <a:endParaRPr lang="en-US" sz="2800" dirty="0"/>
          </a:p>
          <a:p>
            <a:pPr lvl="1"/>
            <a:r>
              <a:rPr lang="en-US" dirty="0"/>
              <a:t>Volatile ETF: JNUG,DGAZ,JDST,UGAZ,DUST,UNG</a:t>
            </a:r>
            <a:endParaRPr lang="en-US" sz="2800" dirty="0"/>
          </a:p>
          <a:p>
            <a:pPr lvl="0"/>
            <a:r>
              <a:rPr lang="en-US" dirty="0"/>
              <a:t>Initial investment: 100,000</a:t>
            </a:r>
            <a:endParaRPr lang="en-US" sz="3200" dirty="0"/>
          </a:p>
          <a:p>
            <a:pPr lvl="0"/>
            <a:r>
              <a:rPr lang="en-US" dirty="0"/>
              <a:t>Percent of portfolio to invest: 0.16 (1/(amount of stocks))</a:t>
            </a:r>
          </a:p>
          <a:p>
            <a:pPr lvl="0"/>
            <a:r>
              <a:rPr lang="en-US" dirty="0"/>
              <a:t>Yellow is optimal and blue is secondary</a:t>
            </a:r>
          </a:p>
          <a:p>
            <a:pPr lvl="0"/>
            <a:endParaRPr lang="en-US" sz="3200" dirty="0"/>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908807044"/>
              </p:ext>
            </p:extLst>
          </p:nvPr>
        </p:nvGraphicFramePr>
        <p:xfrm>
          <a:off x="0" y="4419597"/>
          <a:ext cx="6324602" cy="2423161"/>
        </p:xfrm>
        <a:graphic>
          <a:graphicData uri="http://schemas.openxmlformats.org/drawingml/2006/table">
            <a:tbl>
              <a:tblPr firstRow="1" firstCol="1" bandRow="1">
                <a:tableStyleId>{5C22544A-7EE6-4342-B048-85BDC9FD1C3A}</a:tableStyleId>
              </a:tblPr>
              <a:tblGrid>
                <a:gridCol w="903031">
                  <a:extLst>
                    <a:ext uri="{9D8B030D-6E8A-4147-A177-3AD203B41FA5}">
                      <a16:colId xmlns:a16="http://schemas.microsoft.com/office/drawing/2014/main" val="183625440"/>
                    </a:ext>
                  </a:extLst>
                </a:gridCol>
                <a:gridCol w="903031">
                  <a:extLst>
                    <a:ext uri="{9D8B030D-6E8A-4147-A177-3AD203B41FA5}">
                      <a16:colId xmlns:a16="http://schemas.microsoft.com/office/drawing/2014/main" val="2578677648"/>
                    </a:ext>
                  </a:extLst>
                </a:gridCol>
                <a:gridCol w="903708">
                  <a:extLst>
                    <a:ext uri="{9D8B030D-6E8A-4147-A177-3AD203B41FA5}">
                      <a16:colId xmlns:a16="http://schemas.microsoft.com/office/drawing/2014/main" val="2595105769"/>
                    </a:ext>
                  </a:extLst>
                </a:gridCol>
                <a:gridCol w="903708">
                  <a:extLst>
                    <a:ext uri="{9D8B030D-6E8A-4147-A177-3AD203B41FA5}">
                      <a16:colId xmlns:a16="http://schemas.microsoft.com/office/drawing/2014/main" val="2714655185"/>
                    </a:ext>
                  </a:extLst>
                </a:gridCol>
                <a:gridCol w="903708">
                  <a:extLst>
                    <a:ext uri="{9D8B030D-6E8A-4147-A177-3AD203B41FA5}">
                      <a16:colId xmlns:a16="http://schemas.microsoft.com/office/drawing/2014/main" val="3578528061"/>
                    </a:ext>
                  </a:extLst>
                </a:gridCol>
                <a:gridCol w="903708">
                  <a:extLst>
                    <a:ext uri="{9D8B030D-6E8A-4147-A177-3AD203B41FA5}">
                      <a16:colId xmlns:a16="http://schemas.microsoft.com/office/drawing/2014/main" val="3022288545"/>
                    </a:ext>
                  </a:extLst>
                </a:gridCol>
                <a:gridCol w="903708">
                  <a:extLst>
                    <a:ext uri="{9D8B030D-6E8A-4147-A177-3AD203B41FA5}">
                      <a16:colId xmlns:a16="http://schemas.microsoft.com/office/drawing/2014/main" val="940902426"/>
                    </a:ext>
                  </a:extLst>
                </a:gridCol>
              </a:tblGrid>
              <a:tr h="731656">
                <a:tc>
                  <a:txBody>
                    <a:bodyPr/>
                    <a:lstStyle/>
                    <a:p>
                      <a:pPr marL="0" marR="0">
                        <a:lnSpc>
                          <a:spcPct val="200000"/>
                        </a:lnSpc>
                      </a:pPr>
                      <a:r>
                        <a:rPr lang="en-US" sz="1100">
                          <a:effectLst/>
                        </a:rPr>
                        <a:t>Non-volatile</a:t>
                      </a:r>
                      <a:endParaRPr lang="en-US" sz="1100">
                        <a:effectLst/>
                        <a:latin typeface="Calibri" panose="020F0502020204030204" pitchFamily="34" charset="0"/>
                        <a:ea typeface="Times New Roman" panose="02020603050405020304" pitchFamily="18" charset="0"/>
                      </a:endParaRPr>
                    </a:p>
                  </a:txBody>
                  <a:tcPr marL="68580" marR="68580" marT="0" marB="0"/>
                </a:tc>
                <a:tc>
                  <a:txBody>
                    <a:bodyPr/>
                    <a:lstStyle/>
                    <a:p>
                      <a:pPr marL="0" marR="0">
                        <a:lnSpc>
                          <a:spcPct val="200000"/>
                        </a:lnSpc>
                      </a:pPr>
                      <a:r>
                        <a:rPr lang="en-US" sz="1100">
                          <a:effectLst/>
                        </a:rPr>
                        <a:t>Fast-5</a:t>
                      </a:r>
                    </a:p>
                    <a:p>
                      <a:pPr marL="0" marR="0">
                        <a:lnSpc>
                          <a:spcPct val="200000"/>
                        </a:lnSpc>
                      </a:pPr>
                      <a:r>
                        <a:rPr lang="en-US" sz="1100">
                          <a:effectLst/>
                        </a:rPr>
                        <a:t>Slow- 15</a:t>
                      </a:r>
                      <a:endParaRPr lang="en-US" sz="1100">
                        <a:effectLst/>
                        <a:latin typeface="Calibri" panose="020F0502020204030204" pitchFamily="34" charset="0"/>
                        <a:ea typeface="Times New Roman" panose="02020603050405020304" pitchFamily="18" charset="0"/>
                      </a:endParaRPr>
                    </a:p>
                  </a:txBody>
                  <a:tcPr marL="68580" marR="68580" marT="0" marB="0"/>
                </a:tc>
                <a:tc>
                  <a:txBody>
                    <a:bodyPr/>
                    <a:lstStyle/>
                    <a:p>
                      <a:pPr marL="0" marR="0">
                        <a:lnSpc>
                          <a:spcPct val="200000"/>
                        </a:lnSpc>
                      </a:pPr>
                      <a:r>
                        <a:rPr lang="en-US" sz="1100">
                          <a:effectLst/>
                        </a:rPr>
                        <a:t>Fast- 10</a:t>
                      </a:r>
                    </a:p>
                    <a:p>
                      <a:pPr marL="0" marR="0">
                        <a:lnSpc>
                          <a:spcPct val="200000"/>
                        </a:lnSpc>
                      </a:pPr>
                      <a:r>
                        <a:rPr lang="en-US" sz="1100">
                          <a:effectLst/>
                        </a:rPr>
                        <a:t>Slow- 30</a:t>
                      </a:r>
                      <a:endParaRPr lang="en-US" sz="1100">
                        <a:effectLst/>
                        <a:latin typeface="Calibri" panose="020F0502020204030204" pitchFamily="34" charset="0"/>
                        <a:ea typeface="Times New Roman" panose="02020603050405020304" pitchFamily="18" charset="0"/>
                      </a:endParaRPr>
                    </a:p>
                  </a:txBody>
                  <a:tcPr marL="68580" marR="68580" marT="0" marB="0"/>
                </a:tc>
                <a:tc>
                  <a:txBody>
                    <a:bodyPr/>
                    <a:lstStyle/>
                    <a:p>
                      <a:pPr marL="0" marR="0">
                        <a:lnSpc>
                          <a:spcPct val="200000"/>
                        </a:lnSpc>
                      </a:pPr>
                      <a:r>
                        <a:rPr lang="en-US" sz="1100">
                          <a:effectLst/>
                        </a:rPr>
                        <a:t>Fast- 15</a:t>
                      </a:r>
                    </a:p>
                    <a:p>
                      <a:pPr marL="0" marR="0">
                        <a:lnSpc>
                          <a:spcPct val="200000"/>
                        </a:lnSpc>
                      </a:pPr>
                      <a:r>
                        <a:rPr lang="en-US" sz="1100">
                          <a:effectLst/>
                        </a:rPr>
                        <a:t>Slow- 45</a:t>
                      </a:r>
                      <a:endParaRPr lang="en-US" sz="1100">
                        <a:effectLst/>
                        <a:latin typeface="Calibri" panose="020F0502020204030204" pitchFamily="34" charset="0"/>
                        <a:ea typeface="Times New Roman" panose="02020603050405020304" pitchFamily="18" charset="0"/>
                      </a:endParaRPr>
                    </a:p>
                  </a:txBody>
                  <a:tcPr marL="68580" marR="68580" marT="0" marB="0"/>
                </a:tc>
                <a:tc>
                  <a:txBody>
                    <a:bodyPr/>
                    <a:lstStyle/>
                    <a:p>
                      <a:pPr marL="0" marR="0">
                        <a:lnSpc>
                          <a:spcPct val="200000"/>
                        </a:lnSpc>
                      </a:pPr>
                      <a:r>
                        <a:rPr lang="en-US" sz="1100" dirty="0">
                          <a:effectLst/>
                        </a:rPr>
                        <a:t>Fast- 20</a:t>
                      </a:r>
                    </a:p>
                    <a:p>
                      <a:pPr marL="0" marR="0">
                        <a:lnSpc>
                          <a:spcPct val="200000"/>
                        </a:lnSpc>
                      </a:pPr>
                      <a:r>
                        <a:rPr lang="en-US" sz="1100" dirty="0">
                          <a:effectLst/>
                        </a:rPr>
                        <a:t>Slow- 60</a:t>
                      </a:r>
                      <a:endParaRPr lang="en-US" sz="1100" dirty="0">
                        <a:effectLst/>
                        <a:latin typeface="Calibri" panose="020F0502020204030204" pitchFamily="34" charset="0"/>
                        <a:ea typeface="Times New Roman" panose="02020603050405020304" pitchFamily="18" charset="0"/>
                      </a:endParaRPr>
                    </a:p>
                  </a:txBody>
                  <a:tcPr marL="68580" marR="68580" marT="0" marB="0"/>
                </a:tc>
                <a:tc>
                  <a:txBody>
                    <a:bodyPr/>
                    <a:lstStyle/>
                    <a:p>
                      <a:pPr marL="0" marR="0">
                        <a:lnSpc>
                          <a:spcPct val="200000"/>
                        </a:lnSpc>
                      </a:pPr>
                      <a:r>
                        <a:rPr lang="en-US" sz="1100">
                          <a:effectLst/>
                        </a:rPr>
                        <a:t>Fast-25</a:t>
                      </a:r>
                    </a:p>
                    <a:p>
                      <a:pPr marL="0" marR="0">
                        <a:lnSpc>
                          <a:spcPct val="200000"/>
                        </a:lnSpc>
                      </a:pPr>
                      <a:r>
                        <a:rPr lang="en-US" sz="1100">
                          <a:effectLst/>
                        </a:rPr>
                        <a:t>Slow-75</a:t>
                      </a:r>
                      <a:endParaRPr lang="en-US" sz="1100">
                        <a:effectLst/>
                        <a:latin typeface="Calibri" panose="020F0502020204030204" pitchFamily="34" charset="0"/>
                        <a:ea typeface="Times New Roman" panose="02020603050405020304" pitchFamily="18" charset="0"/>
                      </a:endParaRPr>
                    </a:p>
                  </a:txBody>
                  <a:tcPr marL="68580" marR="68580" marT="0" marB="0"/>
                </a:tc>
                <a:tc>
                  <a:txBody>
                    <a:bodyPr/>
                    <a:lstStyle/>
                    <a:p>
                      <a:pPr marL="0" marR="0">
                        <a:lnSpc>
                          <a:spcPct val="200000"/>
                        </a:lnSpc>
                      </a:pPr>
                      <a:r>
                        <a:rPr lang="en-US" sz="1100" dirty="0">
                          <a:effectLst/>
                        </a:rPr>
                        <a:t>Fast-30</a:t>
                      </a:r>
                    </a:p>
                    <a:p>
                      <a:pPr marL="0" marR="0">
                        <a:lnSpc>
                          <a:spcPct val="200000"/>
                        </a:lnSpc>
                      </a:pPr>
                      <a:r>
                        <a:rPr lang="en-US" sz="1100" dirty="0">
                          <a:effectLst/>
                        </a:rPr>
                        <a:t>Slow-90</a:t>
                      </a:r>
                      <a:endParaRPr lang="en-US" sz="1100" dirty="0">
                        <a:effectLst/>
                        <a:latin typeface="Calibri" panose="020F0502020204030204" pitchFamily="34" charset="0"/>
                        <a:ea typeface="Times New Roman" panose="02020603050405020304" pitchFamily="18" charset="0"/>
                      </a:endParaRPr>
                    </a:p>
                  </a:txBody>
                  <a:tcPr marL="68580" marR="68580" marT="0" marB="0"/>
                </a:tc>
                <a:extLst>
                  <a:ext uri="{0D108BD9-81ED-4DB2-BD59-A6C34878D82A}">
                    <a16:rowId xmlns:a16="http://schemas.microsoft.com/office/drawing/2014/main" val="4212876946"/>
                  </a:ext>
                </a:extLst>
              </a:tr>
              <a:tr h="338301">
                <a:tc>
                  <a:txBody>
                    <a:bodyPr/>
                    <a:lstStyle/>
                    <a:p>
                      <a:pPr marL="0" marR="0">
                        <a:lnSpc>
                          <a:spcPct val="200000"/>
                        </a:lnSpc>
                      </a:pPr>
                      <a:r>
                        <a:rPr lang="en-US" sz="1100">
                          <a:effectLst/>
                        </a:rPr>
                        <a:t>2012-2013</a:t>
                      </a:r>
                      <a:endParaRPr lang="en-US" sz="1100">
                        <a:effectLst/>
                        <a:latin typeface="Calibri" panose="020F0502020204030204" pitchFamily="34" charset="0"/>
                        <a:ea typeface="Times New Roman" panose="02020603050405020304" pitchFamily="18" charset="0"/>
                      </a:endParaRPr>
                    </a:p>
                  </a:txBody>
                  <a:tcPr marL="68580" marR="68580" marT="0" marB="0"/>
                </a:tc>
                <a:tc>
                  <a:txBody>
                    <a:bodyPr/>
                    <a:lstStyle/>
                    <a:p>
                      <a:pPr marL="0" marR="0">
                        <a:lnSpc>
                          <a:spcPct val="200000"/>
                        </a:lnSpc>
                      </a:pPr>
                      <a:r>
                        <a:rPr lang="en-US" sz="1100">
                          <a:effectLst/>
                          <a:highlight>
                            <a:srgbClr val="00FFFF"/>
                          </a:highlight>
                        </a:rPr>
                        <a:t>9.2%</a:t>
                      </a:r>
                      <a:endParaRPr lang="en-US" sz="1100">
                        <a:effectLst/>
                        <a:latin typeface="Calibri" panose="020F0502020204030204" pitchFamily="34" charset="0"/>
                        <a:ea typeface="Times New Roman" panose="02020603050405020304" pitchFamily="18" charset="0"/>
                      </a:endParaRPr>
                    </a:p>
                  </a:txBody>
                  <a:tcPr marL="68580" marR="68580" marT="0" marB="0"/>
                </a:tc>
                <a:tc>
                  <a:txBody>
                    <a:bodyPr/>
                    <a:lstStyle/>
                    <a:p>
                      <a:pPr marL="0" marR="0">
                        <a:lnSpc>
                          <a:spcPct val="200000"/>
                        </a:lnSpc>
                      </a:pPr>
                      <a:r>
                        <a:rPr lang="en-US" sz="1100">
                          <a:effectLst/>
                          <a:highlight>
                            <a:srgbClr val="FFFF00"/>
                          </a:highlight>
                        </a:rPr>
                        <a:t>9.6%</a:t>
                      </a:r>
                      <a:endParaRPr lang="en-US" sz="1100">
                        <a:effectLst/>
                        <a:latin typeface="Calibri" panose="020F0502020204030204" pitchFamily="34" charset="0"/>
                        <a:ea typeface="Times New Roman" panose="02020603050405020304" pitchFamily="18" charset="0"/>
                      </a:endParaRPr>
                    </a:p>
                  </a:txBody>
                  <a:tcPr marL="68580" marR="68580" marT="0" marB="0"/>
                </a:tc>
                <a:tc>
                  <a:txBody>
                    <a:bodyPr/>
                    <a:lstStyle/>
                    <a:p>
                      <a:pPr marL="0" marR="0">
                        <a:lnSpc>
                          <a:spcPct val="200000"/>
                        </a:lnSpc>
                      </a:pPr>
                      <a:r>
                        <a:rPr lang="en-US" sz="1100">
                          <a:effectLst/>
                        </a:rPr>
                        <a:t>1.8%</a:t>
                      </a:r>
                      <a:endParaRPr lang="en-US" sz="1100">
                        <a:effectLst/>
                        <a:latin typeface="Calibri" panose="020F0502020204030204" pitchFamily="34" charset="0"/>
                        <a:ea typeface="Times New Roman" panose="02020603050405020304" pitchFamily="18" charset="0"/>
                      </a:endParaRPr>
                    </a:p>
                  </a:txBody>
                  <a:tcPr marL="68580" marR="68580" marT="0" marB="0"/>
                </a:tc>
                <a:tc>
                  <a:txBody>
                    <a:bodyPr/>
                    <a:lstStyle/>
                    <a:p>
                      <a:pPr marL="0" marR="0">
                        <a:lnSpc>
                          <a:spcPct val="200000"/>
                        </a:lnSpc>
                      </a:pPr>
                      <a:r>
                        <a:rPr lang="en-US" sz="1100">
                          <a:effectLst/>
                        </a:rPr>
                        <a:t>0.3%</a:t>
                      </a:r>
                      <a:endParaRPr lang="en-US" sz="1100">
                        <a:effectLst/>
                        <a:latin typeface="Calibri" panose="020F0502020204030204" pitchFamily="34" charset="0"/>
                        <a:ea typeface="Times New Roman" panose="02020603050405020304" pitchFamily="18" charset="0"/>
                      </a:endParaRPr>
                    </a:p>
                  </a:txBody>
                  <a:tcPr marL="68580" marR="68580" marT="0" marB="0"/>
                </a:tc>
                <a:tc>
                  <a:txBody>
                    <a:bodyPr/>
                    <a:lstStyle/>
                    <a:p>
                      <a:pPr marL="0" marR="0">
                        <a:lnSpc>
                          <a:spcPct val="200000"/>
                        </a:lnSpc>
                      </a:pPr>
                      <a:r>
                        <a:rPr lang="en-US" sz="1100">
                          <a:effectLst/>
                        </a:rPr>
                        <a:t>-2.3%</a:t>
                      </a:r>
                      <a:endParaRPr lang="en-US" sz="1100">
                        <a:effectLst/>
                        <a:latin typeface="Calibri" panose="020F0502020204030204" pitchFamily="34" charset="0"/>
                        <a:ea typeface="Times New Roman" panose="02020603050405020304" pitchFamily="18" charset="0"/>
                      </a:endParaRPr>
                    </a:p>
                  </a:txBody>
                  <a:tcPr marL="68580" marR="68580" marT="0" marB="0"/>
                </a:tc>
                <a:tc>
                  <a:txBody>
                    <a:bodyPr/>
                    <a:lstStyle/>
                    <a:p>
                      <a:pPr marL="0" marR="0">
                        <a:lnSpc>
                          <a:spcPct val="200000"/>
                        </a:lnSpc>
                      </a:pPr>
                      <a:r>
                        <a:rPr lang="en-US" sz="1100" dirty="0">
                          <a:effectLst/>
                        </a:rPr>
                        <a:t>5.2%</a:t>
                      </a:r>
                      <a:endParaRPr lang="en-US" sz="1100" dirty="0">
                        <a:effectLst/>
                        <a:latin typeface="Calibri" panose="020F0502020204030204" pitchFamily="34" charset="0"/>
                        <a:ea typeface="Times New Roman" panose="02020603050405020304" pitchFamily="18" charset="0"/>
                      </a:endParaRPr>
                    </a:p>
                  </a:txBody>
                  <a:tcPr marL="68580" marR="68580" marT="0" marB="0"/>
                </a:tc>
                <a:extLst>
                  <a:ext uri="{0D108BD9-81ED-4DB2-BD59-A6C34878D82A}">
                    <a16:rowId xmlns:a16="http://schemas.microsoft.com/office/drawing/2014/main" val="1133518360"/>
                  </a:ext>
                </a:extLst>
              </a:tr>
              <a:tr h="338301">
                <a:tc>
                  <a:txBody>
                    <a:bodyPr/>
                    <a:lstStyle/>
                    <a:p>
                      <a:pPr marL="0" marR="0">
                        <a:lnSpc>
                          <a:spcPct val="200000"/>
                        </a:lnSpc>
                      </a:pPr>
                      <a:r>
                        <a:rPr lang="en-US" sz="1100">
                          <a:effectLst/>
                        </a:rPr>
                        <a:t>2013-2014</a:t>
                      </a:r>
                      <a:endParaRPr lang="en-US" sz="1100">
                        <a:effectLst/>
                        <a:latin typeface="Calibri" panose="020F0502020204030204" pitchFamily="34" charset="0"/>
                        <a:ea typeface="Times New Roman" panose="02020603050405020304" pitchFamily="18" charset="0"/>
                      </a:endParaRPr>
                    </a:p>
                  </a:txBody>
                  <a:tcPr marL="68580" marR="68580" marT="0" marB="0"/>
                </a:tc>
                <a:tc>
                  <a:txBody>
                    <a:bodyPr/>
                    <a:lstStyle/>
                    <a:p>
                      <a:pPr marL="0" marR="0">
                        <a:lnSpc>
                          <a:spcPct val="200000"/>
                        </a:lnSpc>
                      </a:pPr>
                      <a:r>
                        <a:rPr lang="en-US" sz="1100">
                          <a:effectLst/>
                        </a:rPr>
                        <a:t>48%</a:t>
                      </a:r>
                      <a:endParaRPr lang="en-US" sz="1100">
                        <a:effectLst/>
                        <a:latin typeface="Calibri" panose="020F0502020204030204" pitchFamily="34" charset="0"/>
                        <a:ea typeface="Times New Roman" panose="02020603050405020304" pitchFamily="18" charset="0"/>
                      </a:endParaRPr>
                    </a:p>
                  </a:txBody>
                  <a:tcPr marL="68580" marR="68580" marT="0" marB="0"/>
                </a:tc>
                <a:tc>
                  <a:txBody>
                    <a:bodyPr/>
                    <a:lstStyle/>
                    <a:p>
                      <a:pPr marL="0" marR="0">
                        <a:lnSpc>
                          <a:spcPct val="200000"/>
                        </a:lnSpc>
                      </a:pPr>
                      <a:r>
                        <a:rPr lang="en-US" sz="1100">
                          <a:effectLst/>
                          <a:highlight>
                            <a:srgbClr val="FFFF00"/>
                          </a:highlight>
                        </a:rPr>
                        <a:t>59.7%</a:t>
                      </a:r>
                      <a:endParaRPr lang="en-US" sz="1100">
                        <a:effectLst/>
                        <a:latin typeface="Calibri" panose="020F0502020204030204" pitchFamily="34" charset="0"/>
                        <a:ea typeface="Times New Roman" panose="02020603050405020304" pitchFamily="18" charset="0"/>
                      </a:endParaRPr>
                    </a:p>
                  </a:txBody>
                  <a:tcPr marL="68580" marR="68580" marT="0" marB="0"/>
                </a:tc>
                <a:tc>
                  <a:txBody>
                    <a:bodyPr/>
                    <a:lstStyle/>
                    <a:p>
                      <a:pPr marL="0" marR="0">
                        <a:lnSpc>
                          <a:spcPct val="200000"/>
                        </a:lnSpc>
                      </a:pPr>
                      <a:r>
                        <a:rPr lang="en-US" sz="1100">
                          <a:effectLst/>
                        </a:rPr>
                        <a:t>49.6%</a:t>
                      </a:r>
                      <a:endParaRPr lang="en-US" sz="1100">
                        <a:effectLst/>
                        <a:latin typeface="Calibri" panose="020F0502020204030204" pitchFamily="34" charset="0"/>
                        <a:ea typeface="Times New Roman" panose="02020603050405020304" pitchFamily="18" charset="0"/>
                      </a:endParaRPr>
                    </a:p>
                  </a:txBody>
                  <a:tcPr marL="68580" marR="68580" marT="0" marB="0"/>
                </a:tc>
                <a:tc>
                  <a:txBody>
                    <a:bodyPr/>
                    <a:lstStyle/>
                    <a:p>
                      <a:pPr marL="0" marR="0">
                        <a:lnSpc>
                          <a:spcPct val="200000"/>
                        </a:lnSpc>
                      </a:pPr>
                      <a:r>
                        <a:rPr lang="en-US" sz="1100">
                          <a:effectLst/>
                          <a:highlight>
                            <a:srgbClr val="00FFFF"/>
                          </a:highlight>
                        </a:rPr>
                        <a:t>50.2%</a:t>
                      </a:r>
                      <a:endParaRPr lang="en-US" sz="1100">
                        <a:effectLst/>
                        <a:latin typeface="Calibri" panose="020F0502020204030204" pitchFamily="34" charset="0"/>
                        <a:ea typeface="Times New Roman" panose="02020603050405020304" pitchFamily="18" charset="0"/>
                      </a:endParaRPr>
                    </a:p>
                  </a:txBody>
                  <a:tcPr marL="68580" marR="68580" marT="0" marB="0"/>
                </a:tc>
                <a:tc>
                  <a:txBody>
                    <a:bodyPr/>
                    <a:lstStyle/>
                    <a:p>
                      <a:pPr marL="0" marR="0">
                        <a:lnSpc>
                          <a:spcPct val="200000"/>
                        </a:lnSpc>
                      </a:pPr>
                      <a:r>
                        <a:rPr lang="en-US" sz="1100">
                          <a:effectLst/>
                        </a:rPr>
                        <a:t>38.5%</a:t>
                      </a:r>
                      <a:endParaRPr lang="en-US" sz="1100">
                        <a:effectLst/>
                        <a:latin typeface="Calibri" panose="020F0502020204030204" pitchFamily="34" charset="0"/>
                        <a:ea typeface="Times New Roman" panose="02020603050405020304" pitchFamily="18" charset="0"/>
                      </a:endParaRPr>
                    </a:p>
                  </a:txBody>
                  <a:tcPr marL="68580" marR="68580" marT="0" marB="0"/>
                </a:tc>
                <a:tc>
                  <a:txBody>
                    <a:bodyPr/>
                    <a:lstStyle/>
                    <a:p>
                      <a:pPr marL="0" marR="0">
                        <a:lnSpc>
                          <a:spcPct val="200000"/>
                        </a:lnSpc>
                      </a:pPr>
                      <a:r>
                        <a:rPr lang="en-US" sz="1100">
                          <a:effectLst/>
                        </a:rPr>
                        <a:t>15.5%</a:t>
                      </a:r>
                      <a:endParaRPr lang="en-US" sz="1100">
                        <a:effectLst/>
                        <a:latin typeface="Calibri" panose="020F0502020204030204" pitchFamily="34" charset="0"/>
                        <a:ea typeface="Times New Roman" panose="02020603050405020304" pitchFamily="18" charset="0"/>
                      </a:endParaRPr>
                    </a:p>
                  </a:txBody>
                  <a:tcPr marL="68580" marR="68580" marT="0" marB="0"/>
                </a:tc>
                <a:extLst>
                  <a:ext uri="{0D108BD9-81ED-4DB2-BD59-A6C34878D82A}">
                    <a16:rowId xmlns:a16="http://schemas.microsoft.com/office/drawing/2014/main" val="2323674353"/>
                  </a:ext>
                </a:extLst>
              </a:tr>
              <a:tr h="338301">
                <a:tc>
                  <a:txBody>
                    <a:bodyPr/>
                    <a:lstStyle/>
                    <a:p>
                      <a:pPr marL="0" marR="0">
                        <a:lnSpc>
                          <a:spcPct val="200000"/>
                        </a:lnSpc>
                      </a:pPr>
                      <a:r>
                        <a:rPr lang="en-US" sz="1100">
                          <a:effectLst/>
                        </a:rPr>
                        <a:t>2014-2015</a:t>
                      </a:r>
                      <a:endParaRPr lang="en-US" sz="1100">
                        <a:effectLst/>
                        <a:latin typeface="Calibri" panose="020F0502020204030204" pitchFamily="34" charset="0"/>
                        <a:ea typeface="Times New Roman" panose="02020603050405020304" pitchFamily="18" charset="0"/>
                      </a:endParaRPr>
                    </a:p>
                  </a:txBody>
                  <a:tcPr marL="68580" marR="68580" marT="0" marB="0"/>
                </a:tc>
                <a:tc>
                  <a:txBody>
                    <a:bodyPr/>
                    <a:lstStyle/>
                    <a:p>
                      <a:pPr marL="0" marR="0">
                        <a:lnSpc>
                          <a:spcPct val="200000"/>
                        </a:lnSpc>
                      </a:pPr>
                      <a:r>
                        <a:rPr lang="en-US" sz="1100">
                          <a:effectLst/>
                          <a:highlight>
                            <a:srgbClr val="00FFFF"/>
                          </a:highlight>
                        </a:rPr>
                        <a:t>5.9%</a:t>
                      </a:r>
                      <a:endParaRPr lang="en-US" sz="1100">
                        <a:effectLst/>
                        <a:latin typeface="Calibri" panose="020F0502020204030204" pitchFamily="34" charset="0"/>
                        <a:ea typeface="Times New Roman" panose="02020603050405020304" pitchFamily="18" charset="0"/>
                      </a:endParaRPr>
                    </a:p>
                  </a:txBody>
                  <a:tcPr marL="68580" marR="68580" marT="0" marB="0"/>
                </a:tc>
                <a:tc>
                  <a:txBody>
                    <a:bodyPr/>
                    <a:lstStyle/>
                    <a:p>
                      <a:pPr marL="0" marR="0">
                        <a:lnSpc>
                          <a:spcPct val="200000"/>
                        </a:lnSpc>
                      </a:pPr>
                      <a:r>
                        <a:rPr lang="en-US" sz="1100">
                          <a:effectLst/>
                          <a:highlight>
                            <a:srgbClr val="00FFFF"/>
                          </a:highlight>
                        </a:rPr>
                        <a:t>5.9%</a:t>
                      </a:r>
                      <a:endParaRPr lang="en-US" sz="1100">
                        <a:effectLst/>
                        <a:latin typeface="Calibri" panose="020F0502020204030204" pitchFamily="34" charset="0"/>
                        <a:ea typeface="Times New Roman" panose="02020603050405020304" pitchFamily="18" charset="0"/>
                      </a:endParaRPr>
                    </a:p>
                  </a:txBody>
                  <a:tcPr marL="68580" marR="68580" marT="0" marB="0"/>
                </a:tc>
                <a:tc>
                  <a:txBody>
                    <a:bodyPr/>
                    <a:lstStyle/>
                    <a:p>
                      <a:pPr marL="0" marR="0">
                        <a:lnSpc>
                          <a:spcPct val="200000"/>
                        </a:lnSpc>
                      </a:pPr>
                      <a:r>
                        <a:rPr lang="en-US" sz="1100">
                          <a:effectLst/>
                        </a:rPr>
                        <a:t>0.9%</a:t>
                      </a:r>
                      <a:endParaRPr lang="en-US" sz="1100">
                        <a:effectLst/>
                        <a:latin typeface="Calibri" panose="020F0502020204030204" pitchFamily="34" charset="0"/>
                        <a:ea typeface="Times New Roman" panose="02020603050405020304" pitchFamily="18" charset="0"/>
                      </a:endParaRPr>
                    </a:p>
                  </a:txBody>
                  <a:tcPr marL="68580" marR="68580" marT="0" marB="0"/>
                </a:tc>
                <a:tc>
                  <a:txBody>
                    <a:bodyPr/>
                    <a:lstStyle/>
                    <a:p>
                      <a:pPr marL="0" marR="0">
                        <a:lnSpc>
                          <a:spcPct val="200000"/>
                        </a:lnSpc>
                      </a:pPr>
                      <a:r>
                        <a:rPr lang="en-US" sz="1100">
                          <a:effectLst/>
                          <a:highlight>
                            <a:srgbClr val="FFFF00"/>
                          </a:highlight>
                        </a:rPr>
                        <a:t>8.8%</a:t>
                      </a:r>
                      <a:endParaRPr lang="en-US" sz="1100">
                        <a:effectLst/>
                        <a:latin typeface="Calibri" panose="020F0502020204030204" pitchFamily="34" charset="0"/>
                        <a:ea typeface="Times New Roman" panose="02020603050405020304" pitchFamily="18" charset="0"/>
                      </a:endParaRPr>
                    </a:p>
                  </a:txBody>
                  <a:tcPr marL="68580" marR="68580" marT="0" marB="0"/>
                </a:tc>
                <a:tc>
                  <a:txBody>
                    <a:bodyPr/>
                    <a:lstStyle/>
                    <a:p>
                      <a:pPr marL="0" marR="0">
                        <a:lnSpc>
                          <a:spcPct val="200000"/>
                        </a:lnSpc>
                      </a:pPr>
                      <a:r>
                        <a:rPr lang="en-US" sz="1100">
                          <a:effectLst/>
                        </a:rPr>
                        <a:t>4.5%</a:t>
                      </a:r>
                      <a:endParaRPr lang="en-US" sz="1100">
                        <a:effectLst/>
                        <a:latin typeface="Calibri" panose="020F0502020204030204" pitchFamily="34" charset="0"/>
                        <a:ea typeface="Times New Roman" panose="02020603050405020304" pitchFamily="18" charset="0"/>
                      </a:endParaRPr>
                    </a:p>
                  </a:txBody>
                  <a:tcPr marL="68580" marR="68580" marT="0" marB="0"/>
                </a:tc>
                <a:tc>
                  <a:txBody>
                    <a:bodyPr/>
                    <a:lstStyle/>
                    <a:p>
                      <a:pPr marL="0" marR="0">
                        <a:lnSpc>
                          <a:spcPct val="200000"/>
                        </a:lnSpc>
                      </a:pPr>
                      <a:r>
                        <a:rPr lang="en-US" sz="1100">
                          <a:effectLst/>
                        </a:rPr>
                        <a:t>3.3%</a:t>
                      </a:r>
                      <a:endParaRPr lang="en-US" sz="1100">
                        <a:effectLst/>
                        <a:latin typeface="Calibri" panose="020F0502020204030204" pitchFamily="34" charset="0"/>
                        <a:ea typeface="Times New Roman" panose="02020603050405020304" pitchFamily="18" charset="0"/>
                      </a:endParaRPr>
                    </a:p>
                  </a:txBody>
                  <a:tcPr marL="68580" marR="68580" marT="0" marB="0"/>
                </a:tc>
                <a:extLst>
                  <a:ext uri="{0D108BD9-81ED-4DB2-BD59-A6C34878D82A}">
                    <a16:rowId xmlns:a16="http://schemas.microsoft.com/office/drawing/2014/main" val="1608786238"/>
                  </a:ext>
                </a:extLst>
              </a:tr>
              <a:tr h="338301">
                <a:tc>
                  <a:txBody>
                    <a:bodyPr/>
                    <a:lstStyle/>
                    <a:p>
                      <a:pPr marL="0" marR="0">
                        <a:lnSpc>
                          <a:spcPct val="200000"/>
                        </a:lnSpc>
                      </a:pPr>
                      <a:r>
                        <a:rPr lang="en-US" sz="1100">
                          <a:effectLst/>
                        </a:rPr>
                        <a:t>2015-2016</a:t>
                      </a:r>
                      <a:endParaRPr lang="en-US" sz="1100">
                        <a:effectLst/>
                        <a:latin typeface="Calibri" panose="020F0502020204030204" pitchFamily="34" charset="0"/>
                        <a:ea typeface="Times New Roman" panose="02020603050405020304" pitchFamily="18" charset="0"/>
                      </a:endParaRPr>
                    </a:p>
                  </a:txBody>
                  <a:tcPr marL="68580" marR="68580" marT="0" marB="0"/>
                </a:tc>
                <a:tc>
                  <a:txBody>
                    <a:bodyPr/>
                    <a:lstStyle/>
                    <a:p>
                      <a:pPr marL="0" marR="0">
                        <a:lnSpc>
                          <a:spcPct val="200000"/>
                        </a:lnSpc>
                      </a:pPr>
                      <a:r>
                        <a:rPr lang="en-US" sz="1100">
                          <a:effectLst/>
                        </a:rPr>
                        <a:t>-4.4%</a:t>
                      </a:r>
                      <a:endParaRPr lang="en-US" sz="1100">
                        <a:effectLst/>
                        <a:latin typeface="Calibri" panose="020F0502020204030204" pitchFamily="34" charset="0"/>
                        <a:ea typeface="Times New Roman" panose="02020603050405020304" pitchFamily="18" charset="0"/>
                      </a:endParaRPr>
                    </a:p>
                  </a:txBody>
                  <a:tcPr marL="68580" marR="68580" marT="0" marB="0"/>
                </a:tc>
                <a:tc>
                  <a:txBody>
                    <a:bodyPr/>
                    <a:lstStyle/>
                    <a:p>
                      <a:pPr marL="0" marR="0">
                        <a:lnSpc>
                          <a:spcPct val="200000"/>
                        </a:lnSpc>
                      </a:pPr>
                      <a:r>
                        <a:rPr lang="en-US" sz="1100">
                          <a:effectLst/>
                          <a:highlight>
                            <a:srgbClr val="00FFFF"/>
                          </a:highlight>
                        </a:rPr>
                        <a:t>2.1%</a:t>
                      </a:r>
                      <a:endParaRPr lang="en-US" sz="1100">
                        <a:effectLst/>
                        <a:latin typeface="Calibri" panose="020F0502020204030204" pitchFamily="34" charset="0"/>
                        <a:ea typeface="Times New Roman" panose="02020603050405020304" pitchFamily="18" charset="0"/>
                      </a:endParaRPr>
                    </a:p>
                  </a:txBody>
                  <a:tcPr marL="68580" marR="68580" marT="0" marB="0"/>
                </a:tc>
                <a:tc>
                  <a:txBody>
                    <a:bodyPr/>
                    <a:lstStyle/>
                    <a:p>
                      <a:pPr marL="0" marR="0">
                        <a:lnSpc>
                          <a:spcPct val="200000"/>
                        </a:lnSpc>
                      </a:pPr>
                      <a:r>
                        <a:rPr lang="en-US" sz="1100">
                          <a:effectLst/>
                        </a:rPr>
                        <a:t>-4.2%</a:t>
                      </a:r>
                      <a:endParaRPr lang="en-US" sz="1100">
                        <a:effectLst/>
                        <a:latin typeface="Calibri" panose="020F0502020204030204" pitchFamily="34" charset="0"/>
                        <a:ea typeface="Times New Roman" panose="02020603050405020304" pitchFamily="18" charset="0"/>
                      </a:endParaRPr>
                    </a:p>
                  </a:txBody>
                  <a:tcPr marL="68580" marR="68580" marT="0" marB="0"/>
                </a:tc>
                <a:tc>
                  <a:txBody>
                    <a:bodyPr/>
                    <a:lstStyle/>
                    <a:p>
                      <a:pPr marL="0" marR="0">
                        <a:lnSpc>
                          <a:spcPct val="200000"/>
                        </a:lnSpc>
                      </a:pPr>
                      <a:r>
                        <a:rPr lang="en-US" sz="1100">
                          <a:effectLst/>
                          <a:highlight>
                            <a:srgbClr val="FFFF00"/>
                          </a:highlight>
                        </a:rPr>
                        <a:t>8.5%</a:t>
                      </a:r>
                      <a:endParaRPr lang="en-US" sz="1100">
                        <a:effectLst/>
                        <a:latin typeface="Calibri" panose="020F0502020204030204" pitchFamily="34" charset="0"/>
                        <a:ea typeface="Times New Roman" panose="02020603050405020304" pitchFamily="18" charset="0"/>
                      </a:endParaRPr>
                    </a:p>
                  </a:txBody>
                  <a:tcPr marL="68580" marR="68580" marT="0" marB="0"/>
                </a:tc>
                <a:tc>
                  <a:txBody>
                    <a:bodyPr/>
                    <a:lstStyle/>
                    <a:p>
                      <a:pPr marL="0" marR="0">
                        <a:lnSpc>
                          <a:spcPct val="200000"/>
                        </a:lnSpc>
                      </a:pPr>
                      <a:r>
                        <a:rPr lang="en-US" sz="1100">
                          <a:effectLst/>
                        </a:rPr>
                        <a:t>-9.6%</a:t>
                      </a:r>
                      <a:endParaRPr lang="en-US" sz="1100">
                        <a:effectLst/>
                        <a:latin typeface="Calibri" panose="020F0502020204030204" pitchFamily="34" charset="0"/>
                        <a:ea typeface="Times New Roman" panose="02020603050405020304" pitchFamily="18" charset="0"/>
                      </a:endParaRPr>
                    </a:p>
                  </a:txBody>
                  <a:tcPr marL="68580" marR="68580" marT="0" marB="0"/>
                </a:tc>
                <a:tc>
                  <a:txBody>
                    <a:bodyPr/>
                    <a:lstStyle/>
                    <a:p>
                      <a:pPr marL="0" marR="0">
                        <a:lnSpc>
                          <a:spcPct val="200000"/>
                        </a:lnSpc>
                      </a:pPr>
                      <a:r>
                        <a:rPr lang="en-US" sz="1100">
                          <a:effectLst/>
                        </a:rPr>
                        <a:t>-9%</a:t>
                      </a:r>
                      <a:endParaRPr lang="en-US" sz="1100">
                        <a:effectLst/>
                        <a:latin typeface="Calibri" panose="020F0502020204030204" pitchFamily="34" charset="0"/>
                        <a:ea typeface="Times New Roman" panose="02020603050405020304" pitchFamily="18" charset="0"/>
                      </a:endParaRPr>
                    </a:p>
                  </a:txBody>
                  <a:tcPr marL="68580" marR="68580" marT="0" marB="0"/>
                </a:tc>
                <a:extLst>
                  <a:ext uri="{0D108BD9-81ED-4DB2-BD59-A6C34878D82A}">
                    <a16:rowId xmlns:a16="http://schemas.microsoft.com/office/drawing/2014/main" val="2349168952"/>
                  </a:ext>
                </a:extLst>
              </a:tr>
              <a:tr h="338301">
                <a:tc>
                  <a:txBody>
                    <a:bodyPr/>
                    <a:lstStyle/>
                    <a:p>
                      <a:pPr marL="0" marR="0">
                        <a:lnSpc>
                          <a:spcPct val="200000"/>
                        </a:lnSpc>
                      </a:pPr>
                      <a:r>
                        <a:rPr lang="en-US" sz="1100">
                          <a:effectLst/>
                        </a:rPr>
                        <a:t>2016-2017</a:t>
                      </a:r>
                      <a:endParaRPr lang="en-US" sz="1100">
                        <a:effectLst/>
                        <a:latin typeface="Calibri" panose="020F0502020204030204" pitchFamily="34" charset="0"/>
                        <a:ea typeface="Times New Roman" panose="02020603050405020304" pitchFamily="18" charset="0"/>
                      </a:endParaRPr>
                    </a:p>
                  </a:txBody>
                  <a:tcPr marL="68580" marR="68580" marT="0" marB="0"/>
                </a:tc>
                <a:tc>
                  <a:txBody>
                    <a:bodyPr/>
                    <a:lstStyle/>
                    <a:p>
                      <a:pPr marL="0" marR="0">
                        <a:lnSpc>
                          <a:spcPct val="200000"/>
                        </a:lnSpc>
                      </a:pPr>
                      <a:r>
                        <a:rPr lang="en-US" sz="1100">
                          <a:effectLst/>
                          <a:highlight>
                            <a:srgbClr val="FFFF00"/>
                          </a:highlight>
                        </a:rPr>
                        <a:t>22.2%</a:t>
                      </a:r>
                      <a:endParaRPr lang="en-US" sz="1100">
                        <a:effectLst/>
                        <a:latin typeface="Calibri" panose="020F0502020204030204" pitchFamily="34" charset="0"/>
                        <a:ea typeface="Times New Roman" panose="02020603050405020304" pitchFamily="18" charset="0"/>
                      </a:endParaRPr>
                    </a:p>
                  </a:txBody>
                  <a:tcPr marL="68580" marR="68580" marT="0" marB="0"/>
                </a:tc>
                <a:tc>
                  <a:txBody>
                    <a:bodyPr/>
                    <a:lstStyle/>
                    <a:p>
                      <a:pPr marL="0" marR="0">
                        <a:lnSpc>
                          <a:spcPct val="200000"/>
                        </a:lnSpc>
                      </a:pPr>
                      <a:r>
                        <a:rPr lang="en-US" sz="1100">
                          <a:effectLst/>
                          <a:highlight>
                            <a:srgbClr val="00FFFF"/>
                          </a:highlight>
                        </a:rPr>
                        <a:t>13.3%</a:t>
                      </a:r>
                      <a:endParaRPr lang="en-US" sz="1100">
                        <a:effectLst/>
                        <a:latin typeface="Calibri" panose="020F0502020204030204" pitchFamily="34" charset="0"/>
                        <a:ea typeface="Times New Roman" panose="02020603050405020304" pitchFamily="18" charset="0"/>
                      </a:endParaRPr>
                    </a:p>
                  </a:txBody>
                  <a:tcPr marL="68580" marR="68580" marT="0" marB="0"/>
                </a:tc>
                <a:tc>
                  <a:txBody>
                    <a:bodyPr/>
                    <a:lstStyle/>
                    <a:p>
                      <a:pPr marL="0" marR="0">
                        <a:lnSpc>
                          <a:spcPct val="200000"/>
                        </a:lnSpc>
                      </a:pPr>
                      <a:r>
                        <a:rPr lang="en-US" sz="1100">
                          <a:effectLst/>
                        </a:rPr>
                        <a:t>5.4%</a:t>
                      </a:r>
                      <a:endParaRPr lang="en-US" sz="1100">
                        <a:effectLst/>
                        <a:latin typeface="Calibri" panose="020F0502020204030204" pitchFamily="34" charset="0"/>
                        <a:ea typeface="Times New Roman" panose="02020603050405020304" pitchFamily="18" charset="0"/>
                      </a:endParaRPr>
                    </a:p>
                  </a:txBody>
                  <a:tcPr marL="68580" marR="68580" marT="0" marB="0"/>
                </a:tc>
                <a:tc>
                  <a:txBody>
                    <a:bodyPr/>
                    <a:lstStyle/>
                    <a:p>
                      <a:pPr marL="0" marR="0">
                        <a:lnSpc>
                          <a:spcPct val="200000"/>
                        </a:lnSpc>
                      </a:pPr>
                      <a:r>
                        <a:rPr lang="en-US" sz="1100">
                          <a:effectLst/>
                        </a:rPr>
                        <a:t>3.9%</a:t>
                      </a:r>
                      <a:endParaRPr lang="en-US" sz="1100">
                        <a:effectLst/>
                        <a:latin typeface="Calibri" panose="020F0502020204030204" pitchFamily="34" charset="0"/>
                        <a:ea typeface="Times New Roman" panose="02020603050405020304" pitchFamily="18" charset="0"/>
                      </a:endParaRPr>
                    </a:p>
                  </a:txBody>
                  <a:tcPr marL="68580" marR="68580" marT="0" marB="0"/>
                </a:tc>
                <a:tc>
                  <a:txBody>
                    <a:bodyPr/>
                    <a:lstStyle/>
                    <a:p>
                      <a:pPr marL="0" marR="0">
                        <a:lnSpc>
                          <a:spcPct val="200000"/>
                        </a:lnSpc>
                      </a:pPr>
                      <a:r>
                        <a:rPr lang="en-US" sz="1100">
                          <a:effectLst/>
                        </a:rPr>
                        <a:t>3.3%</a:t>
                      </a:r>
                      <a:endParaRPr lang="en-US" sz="1100">
                        <a:effectLst/>
                        <a:latin typeface="Calibri" panose="020F0502020204030204" pitchFamily="34" charset="0"/>
                        <a:ea typeface="Times New Roman" panose="02020603050405020304" pitchFamily="18" charset="0"/>
                      </a:endParaRPr>
                    </a:p>
                  </a:txBody>
                  <a:tcPr marL="68580" marR="68580" marT="0" marB="0"/>
                </a:tc>
                <a:tc>
                  <a:txBody>
                    <a:bodyPr/>
                    <a:lstStyle/>
                    <a:p>
                      <a:pPr marL="0" marR="0">
                        <a:lnSpc>
                          <a:spcPct val="200000"/>
                        </a:lnSpc>
                      </a:pPr>
                      <a:r>
                        <a:rPr lang="en-US" sz="1100" dirty="0">
                          <a:effectLst/>
                        </a:rPr>
                        <a:t>7.5%</a:t>
                      </a:r>
                      <a:endParaRPr lang="en-US" sz="1100" dirty="0">
                        <a:effectLst/>
                        <a:latin typeface="Calibri" panose="020F0502020204030204" pitchFamily="34" charset="0"/>
                        <a:ea typeface="Times New Roman" panose="02020603050405020304" pitchFamily="18" charset="0"/>
                      </a:endParaRPr>
                    </a:p>
                  </a:txBody>
                  <a:tcPr marL="68580" marR="68580" marT="0" marB="0"/>
                </a:tc>
                <a:extLst>
                  <a:ext uri="{0D108BD9-81ED-4DB2-BD59-A6C34878D82A}">
                    <a16:rowId xmlns:a16="http://schemas.microsoft.com/office/drawing/2014/main" val="2849302145"/>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1448700370"/>
              </p:ext>
            </p:extLst>
          </p:nvPr>
        </p:nvGraphicFramePr>
        <p:xfrm>
          <a:off x="6324600" y="4434840"/>
          <a:ext cx="5867403" cy="2423158"/>
        </p:xfrm>
        <a:graphic>
          <a:graphicData uri="http://schemas.openxmlformats.org/drawingml/2006/table">
            <a:tbl>
              <a:tblPr firstRow="1" firstCol="1" bandRow="1">
                <a:tableStyleId>{5C22544A-7EE6-4342-B048-85BDC9FD1C3A}</a:tableStyleId>
              </a:tblPr>
              <a:tblGrid>
                <a:gridCol w="845845">
                  <a:extLst>
                    <a:ext uri="{9D8B030D-6E8A-4147-A177-3AD203B41FA5}">
                      <a16:colId xmlns:a16="http://schemas.microsoft.com/office/drawing/2014/main" val="939212329"/>
                    </a:ext>
                  </a:extLst>
                </a:gridCol>
                <a:gridCol w="838013">
                  <a:extLst>
                    <a:ext uri="{9D8B030D-6E8A-4147-A177-3AD203B41FA5}">
                      <a16:colId xmlns:a16="http://schemas.microsoft.com/office/drawing/2014/main" val="1536757758"/>
                    </a:ext>
                  </a:extLst>
                </a:gridCol>
                <a:gridCol w="836709">
                  <a:extLst>
                    <a:ext uri="{9D8B030D-6E8A-4147-A177-3AD203B41FA5}">
                      <a16:colId xmlns:a16="http://schemas.microsoft.com/office/drawing/2014/main" val="1375373408"/>
                    </a:ext>
                  </a:extLst>
                </a:gridCol>
                <a:gridCol w="836709">
                  <a:extLst>
                    <a:ext uri="{9D8B030D-6E8A-4147-A177-3AD203B41FA5}">
                      <a16:colId xmlns:a16="http://schemas.microsoft.com/office/drawing/2014/main" val="4280577246"/>
                    </a:ext>
                  </a:extLst>
                </a:gridCol>
                <a:gridCol w="836709">
                  <a:extLst>
                    <a:ext uri="{9D8B030D-6E8A-4147-A177-3AD203B41FA5}">
                      <a16:colId xmlns:a16="http://schemas.microsoft.com/office/drawing/2014/main" val="1766906776"/>
                    </a:ext>
                  </a:extLst>
                </a:gridCol>
                <a:gridCol w="836709">
                  <a:extLst>
                    <a:ext uri="{9D8B030D-6E8A-4147-A177-3AD203B41FA5}">
                      <a16:colId xmlns:a16="http://schemas.microsoft.com/office/drawing/2014/main" val="3159932515"/>
                    </a:ext>
                  </a:extLst>
                </a:gridCol>
                <a:gridCol w="836709">
                  <a:extLst>
                    <a:ext uri="{9D8B030D-6E8A-4147-A177-3AD203B41FA5}">
                      <a16:colId xmlns:a16="http://schemas.microsoft.com/office/drawing/2014/main" val="936108254"/>
                    </a:ext>
                  </a:extLst>
                </a:gridCol>
              </a:tblGrid>
              <a:tr h="850378">
                <a:tc>
                  <a:txBody>
                    <a:bodyPr/>
                    <a:lstStyle/>
                    <a:p>
                      <a:pPr marL="0" marR="0">
                        <a:lnSpc>
                          <a:spcPct val="200000"/>
                        </a:lnSpc>
                      </a:pPr>
                      <a:r>
                        <a:rPr lang="en-US" sz="1100">
                          <a:effectLst/>
                        </a:rPr>
                        <a:t>Volatile</a:t>
                      </a:r>
                      <a:endParaRPr lang="en-US" sz="1100">
                        <a:effectLst/>
                        <a:latin typeface="Calibri" panose="020F0502020204030204" pitchFamily="34" charset="0"/>
                        <a:ea typeface="Times New Roman" panose="02020603050405020304" pitchFamily="18" charset="0"/>
                      </a:endParaRPr>
                    </a:p>
                  </a:txBody>
                  <a:tcPr marL="68580" marR="68580" marT="0" marB="0"/>
                </a:tc>
                <a:tc>
                  <a:txBody>
                    <a:bodyPr/>
                    <a:lstStyle/>
                    <a:p>
                      <a:pPr marL="0" marR="0">
                        <a:lnSpc>
                          <a:spcPct val="200000"/>
                        </a:lnSpc>
                      </a:pPr>
                      <a:r>
                        <a:rPr lang="en-US" sz="1100">
                          <a:effectLst/>
                        </a:rPr>
                        <a:t>Fast-5</a:t>
                      </a:r>
                    </a:p>
                    <a:p>
                      <a:pPr marL="0" marR="0">
                        <a:lnSpc>
                          <a:spcPct val="200000"/>
                        </a:lnSpc>
                      </a:pPr>
                      <a:r>
                        <a:rPr lang="en-US" sz="1100">
                          <a:effectLst/>
                        </a:rPr>
                        <a:t>Slow- 15</a:t>
                      </a:r>
                      <a:endParaRPr lang="en-US" sz="1100">
                        <a:effectLst/>
                        <a:latin typeface="Calibri" panose="020F0502020204030204" pitchFamily="34" charset="0"/>
                        <a:ea typeface="Times New Roman" panose="02020603050405020304" pitchFamily="18" charset="0"/>
                      </a:endParaRPr>
                    </a:p>
                  </a:txBody>
                  <a:tcPr marL="68580" marR="68580" marT="0" marB="0"/>
                </a:tc>
                <a:tc>
                  <a:txBody>
                    <a:bodyPr/>
                    <a:lstStyle/>
                    <a:p>
                      <a:pPr marL="0" marR="0">
                        <a:lnSpc>
                          <a:spcPct val="200000"/>
                        </a:lnSpc>
                      </a:pPr>
                      <a:r>
                        <a:rPr lang="en-US" sz="1100">
                          <a:effectLst/>
                        </a:rPr>
                        <a:t>Fast- 10</a:t>
                      </a:r>
                    </a:p>
                    <a:p>
                      <a:pPr marL="0" marR="0">
                        <a:lnSpc>
                          <a:spcPct val="200000"/>
                        </a:lnSpc>
                      </a:pPr>
                      <a:r>
                        <a:rPr lang="en-US" sz="1100">
                          <a:effectLst/>
                        </a:rPr>
                        <a:t>Slow- 30</a:t>
                      </a:r>
                      <a:endParaRPr lang="en-US" sz="1100">
                        <a:effectLst/>
                        <a:latin typeface="Calibri" panose="020F0502020204030204" pitchFamily="34" charset="0"/>
                        <a:ea typeface="Times New Roman" panose="02020603050405020304" pitchFamily="18" charset="0"/>
                      </a:endParaRPr>
                    </a:p>
                  </a:txBody>
                  <a:tcPr marL="68580" marR="68580" marT="0" marB="0"/>
                </a:tc>
                <a:tc>
                  <a:txBody>
                    <a:bodyPr/>
                    <a:lstStyle/>
                    <a:p>
                      <a:pPr marL="0" marR="0">
                        <a:lnSpc>
                          <a:spcPct val="200000"/>
                        </a:lnSpc>
                      </a:pPr>
                      <a:r>
                        <a:rPr lang="en-US" sz="1100">
                          <a:effectLst/>
                        </a:rPr>
                        <a:t>Fast- 15</a:t>
                      </a:r>
                    </a:p>
                    <a:p>
                      <a:pPr marL="0" marR="0">
                        <a:lnSpc>
                          <a:spcPct val="200000"/>
                        </a:lnSpc>
                      </a:pPr>
                      <a:r>
                        <a:rPr lang="en-US" sz="1100">
                          <a:effectLst/>
                        </a:rPr>
                        <a:t>Slow- 45</a:t>
                      </a:r>
                      <a:endParaRPr lang="en-US" sz="1100">
                        <a:effectLst/>
                        <a:latin typeface="Calibri" panose="020F0502020204030204" pitchFamily="34" charset="0"/>
                        <a:ea typeface="Times New Roman" panose="02020603050405020304" pitchFamily="18" charset="0"/>
                      </a:endParaRPr>
                    </a:p>
                  </a:txBody>
                  <a:tcPr marL="68580" marR="68580" marT="0" marB="0"/>
                </a:tc>
                <a:tc>
                  <a:txBody>
                    <a:bodyPr/>
                    <a:lstStyle/>
                    <a:p>
                      <a:pPr marL="0" marR="0">
                        <a:lnSpc>
                          <a:spcPct val="200000"/>
                        </a:lnSpc>
                      </a:pPr>
                      <a:r>
                        <a:rPr lang="en-US" sz="1100">
                          <a:effectLst/>
                        </a:rPr>
                        <a:t>Fast- 20</a:t>
                      </a:r>
                    </a:p>
                    <a:p>
                      <a:pPr marL="0" marR="0">
                        <a:lnSpc>
                          <a:spcPct val="200000"/>
                        </a:lnSpc>
                      </a:pPr>
                      <a:r>
                        <a:rPr lang="en-US" sz="1100">
                          <a:effectLst/>
                        </a:rPr>
                        <a:t>Slow- 60</a:t>
                      </a:r>
                      <a:endParaRPr lang="en-US" sz="1100">
                        <a:effectLst/>
                        <a:latin typeface="Calibri" panose="020F0502020204030204" pitchFamily="34" charset="0"/>
                        <a:ea typeface="Times New Roman" panose="02020603050405020304" pitchFamily="18" charset="0"/>
                      </a:endParaRPr>
                    </a:p>
                  </a:txBody>
                  <a:tcPr marL="68580" marR="68580" marT="0" marB="0"/>
                </a:tc>
                <a:tc>
                  <a:txBody>
                    <a:bodyPr/>
                    <a:lstStyle/>
                    <a:p>
                      <a:pPr marL="0" marR="0">
                        <a:lnSpc>
                          <a:spcPct val="200000"/>
                        </a:lnSpc>
                      </a:pPr>
                      <a:r>
                        <a:rPr lang="en-US" sz="1100">
                          <a:effectLst/>
                        </a:rPr>
                        <a:t>Fast-25</a:t>
                      </a:r>
                    </a:p>
                    <a:p>
                      <a:pPr marL="0" marR="0">
                        <a:lnSpc>
                          <a:spcPct val="200000"/>
                        </a:lnSpc>
                      </a:pPr>
                      <a:r>
                        <a:rPr lang="en-US" sz="1100">
                          <a:effectLst/>
                        </a:rPr>
                        <a:t>Slow-75</a:t>
                      </a:r>
                      <a:endParaRPr lang="en-US" sz="1100">
                        <a:effectLst/>
                        <a:latin typeface="Calibri" panose="020F0502020204030204" pitchFamily="34" charset="0"/>
                        <a:ea typeface="Times New Roman" panose="02020603050405020304" pitchFamily="18" charset="0"/>
                      </a:endParaRPr>
                    </a:p>
                  </a:txBody>
                  <a:tcPr marL="68580" marR="68580" marT="0" marB="0"/>
                </a:tc>
                <a:tc>
                  <a:txBody>
                    <a:bodyPr/>
                    <a:lstStyle/>
                    <a:p>
                      <a:pPr marL="0" marR="0">
                        <a:lnSpc>
                          <a:spcPct val="200000"/>
                        </a:lnSpc>
                      </a:pPr>
                      <a:r>
                        <a:rPr lang="en-US" sz="1100">
                          <a:effectLst/>
                        </a:rPr>
                        <a:t>Fast-30</a:t>
                      </a:r>
                    </a:p>
                    <a:p>
                      <a:pPr marL="0" marR="0">
                        <a:lnSpc>
                          <a:spcPct val="200000"/>
                        </a:lnSpc>
                      </a:pPr>
                      <a:r>
                        <a:rPr lang="en-US" sz="1100">
                          <a:effectLst/>
                        </a:rPr>
                        <a:t>Slow-90</a:t>
                      </a:r>
                      <a:endParaRPr lang="en-US" sz="1100">
                        <a:effectLst/>
                        <a:latin typeface="Calibri" panose="020F0502020204030204" pitchFamily="34" charset="0"/>
                        <a:ea typeface="Times New Roman" panose="02020603050405020304" pitchFamily="18" charset="0"/>
                      </a:endParaRPr>
                    </a:p>
                  </a:txBody>
                  <a:tcPr marL="68580" marR="68580" marT="0" marB="0"/>
                </a:tc>
                <a:extLst>
                  <a:ext uri="{0D108BD9-81ED-4DB2-BD59-A6C34878D82A}">
                    <a16:rowId xmlns:a16="http://schemas.microsoft.com/office/drawing/2014/main" val="1845068751"/>
                  </a:ext>
                </a:extLst>
              </a:tr>
              <a:tr h="393195">
                <a:tc>
                  <a:txBody>
                    <a:bodyPr/>
                    <a:lstStyle/>
                    <a:p>
                      <a:pPr marL="0" marR="0">
                        <a:lnSpc>
                          <a:spcPct val="200000"/>
                        </a:lnSpc>
                      </a:pPr>
                      <a:r>
                        <a:rPr lang="en-US" sz="1100">
                          <a:effectLst/>
                        </a:rPr>
                        <a:t>2013-2014</a:t>
                      </a:r>
                      <a:endParaRPr lang="en-US" sz="1100">
                        <a:effectLst/>
                        <a:latin typeface="Calibri" panose="020F0502020204030204" pitchFamily="34" charset="0"/>
                        <a:ea typeface="Times New Roman" panose="02020603050405020304" pitchFamily="18" charset="0"/>
                      </a:endParaRPr>
                    </a:p>
                  </a:txBody>
                  <a:tcPr marL="68580" marR="68580" marT="0" marB="0"/>
                </a:tc>
                <a:tc>
                  <a:txBody>
                    <a:bodyPr/>
                    <a:lstStyle/>
                    <a:p>
                      <a:pPr marL="0" marR="0">
                        <a:lnSpc>
                          <a:spcPct val="200000"/>
                        </a:lnSpc>
                      </a:pPr>
                      <a:r>
                        <a:rPr lang="en-US" sz="1100">
                          <a:effectLst/>
                          <a:highlight>
                            <a:srgbClr val="FFFF00"/>
                          </a:highlight>
                        </a:rPr>
                        <a:t>24%</a:t>
                      </a:r>
                      <a:endParaRPr lang="en-US" sz="1100">
                        <a:effectLst/>
                        <a:latin typeface="Calibri" panose="020F0502020204030204" pitchFamily="34" charset="0"/>
                        <a:ea typeface="Times New Roman" panose="02020603050405020304" pitchFamily="18" charset="0"/>
                      </a:endParaRPr>
                    </a:p>
                  </a:txBody>
                  <a:tcPr marL="68580" marR="68580" marT="0" marB="0"/>
                </a:tc>
                <a:tc>
                  <a:txBody>
                    <a:bodyPr/>
                    <a:lstStyle/>
                    <a:p>
                      <a:pPr marL="0" marR="0">
                        <a:lnSpc>
                          <a:spcPct val="200000"/>
                        </a:lnSpc>
                      </a:pPr>
                      <a:r>
                        <a:rPr lang="en-US" sz="1100">
                          <a:effectLst/>
                        </a:rPr>
                        <a:t>-14.1%</a:t>
                      </a:r>
                      <a:endParaRPr lang="en-US" sz="1100">
                        <a:effectLst/>
                        <a:latin typeface="Calibri" panose="020F0502020204030204" pitchFamily="34" charset="0"/>
                        <a:ea typeface="Times New Roman" panose="02020603050405020304" pitchFamily="18" charset="0"/>
                      </a:endParaRPr>
                    </a:p>
                  </a:txBody>
                  <a:tcPr marL="68580" marR="68580" marT="0" marB="0"/>
                </a:tc>
                <a:tc>
                  <a:txBody>
                    <a:bodyPr/>
                    <a:lstStyle/>
                    <a:p>
                      <a:pPr marL="0" marR="0">
                        <a:lnSpc>
                          <a:spcPct val="200000"/>
                        </a:lnSpc>
                      </a:pPr>
                      <a:r>
                        <a:rPr lang="en-US" sz="1100">
                          <a:effectLst/>
                          <a:highlight>
                            <a:srgbClr val="00FFFF"/>
                          </a:highlight>
                        </a:rPr>
                        <a:t>-6.2%</a:t>
                      </a:r>
                      <a:endParaRPr lang="en-US" sz="1100">
                        <a:effectLst/>
                        <a:latin typeface="Calibri" panose="020F0502020204030204" pitchFamily="34" charset="0"/>
                        <a:ea typeface="Times New Roman" panose="02020603050405020304" pitchFamily="18" charset="0"/>
                      </a:endParaRPr>
                    </a:p>
                  </a:txBody>
                  <a:tcPr marL="68580" marR="68580" marT="0" marB="0"/>
                </a:tc>
                <a:tc>
                  <a:txBody>
                    <a:bodyPr/>
                    <a:lstStyle/>
                    <a:p>
                      <a:pPr marL="0" marR="0">
                        <a:lnSpc>
                          <a:spcPct val="200000"/>
                        </a:lnSpc>
                      </a:pPr>
                      <a:r>
                        <a:rPr lang="en-US" sz="1100">
                          <a:effectLst/>
                        </a:rPr>
                        <a:t>-16%</a:t>
                      </a:r>
                      <a:endParaRPr lang="en-US" sz="1100">
                        <a:effectLst/>
                        <a:latin typeface="Calibri" panose="020F0502020204030204" pitchFamily="34" charset="0"/>
                        <a:ea typeface="Times New Roman" panose="02020603050405020304" pitchFamily="18" charset="0"/>
                      </a:endParaRPr>
                    </a:p>
                  </a:txBody>
                  <a:tcPr marL="68580" marR="68580" marT="0" marB="0"/>
                </a:tc>
                <a:tc>
                  <a:txBody>
                    <a:bodyPr/>
                    <a:lstStyle/>
                    <a:p>
                      <a:pPr marL="0" marR="0">
                        <a:lnSpc>
                          <a:spcPct val="200000"/>
                        </a:lnSpc>
                      </a:pPr>
                      <a:r>
                        <a:rPr lang="en-US" sz="1100">
                          <a:effectLst/>
                        </a:rPr>
                        <a:t>-15.7%</a:t>
                      </a:r>
                      <a:endParaRPr lang="en-US" sz="1100">
                        <a:effectLst/>
                        <a:latin typeface="Calibri" panose="020F0502020204030204" pitchFamily="34" charset="0"/>
                        <a:ea typeface="Times New Roman" panose="02020603050405020304" pitchFamily="18" charset="0"/>
                      </a:endParaRPr>
                    </a:p>
                  </a:txBody>
                  <a:tcPr marL="68580" marR="68580" marT="0" marB="0"/>
                </a:tc>
                <a:tc>
                  <a:txBody>
                    <a:bodyPr/>
                    <a:lstStyle/>
                    <a:p>
                      <a:pPr marL="0" marR="0">
                        <a:lnSpc>
                          <a:spcPct val="200000"/>
                        </a:lnSpc>
                      </a:pPr>
                      <a:r>
                        <a:rPr lang="en-US" sz="1100">
                          <a:effectLst/>
                        </a:rPr>
                        <a:t>-16.9%</a:t>
                      </a:r>
                      <a:endParaRPr lang="en-US" sz="1100">
                        <a:effectLst/>
                        <a:latin typeface="Calibri" panose="020F0502020204030204" pitchFamily="34" charset="0"/>
                        <a:ea typeface="Times New Roman" panose="02020603050405020304" pitchFamily="18" charset="0"/>
                      </a:endParaRPr>
                    </a:p>
                  </a:txBody>
                  <a:tcPr marL="68580" marR="68580" marT="0" marB="0"/>
                </a:tc>
                <a:extLst>
                  <a:ext uri="{0D108BD9-81ED-4DB2-BD59-A6C34878D82A}">
                    <a16:rowId xmlns:a16="http://schemas.microsoft.com/office/drawing/2014/main" val="1506268185"/>
                  </a:ext>
                </a:extLst>
              </a:tr>
              <a:tr h="393195">
                <a:tc>
                  <a:txBody>
                    <a:bodyPr/>
                    <a:lstStyle/>
                    <a:p>
                      <a:pPr marL="0" marR="0">
                        <a:lnSpc>
                          <a:spcPct val="200000"/>
                        </a:lnSpc>
                      </a:pPr>
                      <a:r>
                        <a:rPr lang="en-US" sz="1100">
                          <a:effectLst/>
                        </a:rPr>
                        <a:t>2014-2015</a:t>
                      </a:r>
                      <a:endParaRPr lang="en-US" sz="1100">
                        <a:effectLst/>
                        <a:latin typeface="Calibri" panose="020F0502020204030204" pitchFamily="34" charset="0"/>
                        <a:ea typeface="Times New Roman" panose="02020603050405020304" pitchFamily="18" charset="0"/>
                      </a:endParaRPr>
                    </a:p>
                  </a:txBody>
                  <a:tcPr marL="68580" marR="68580" marT="0" marB="0"/>
                </a:tc>
                <a:tc>
                  <a:txBody>
                    <a:bodyPr/>
                    <a:lstStyle/>
                    <a:p>
                      <a:pPr marL="0" marR="0">
                        <a:lnSpc>
                          <a:spcPct val="200000"/>
                        </a:lnSpc>
                      </a:pPr>
                      <a:r>
                        <a:rPr lang="en-US" sz="1100">
                          <a:effectLst/>
                          <a:highlight>
                            <a:srgbClr val="FFFF00"/>
                          </a:highlight>
                        </a:rPr>
                        <a:t>16.5%</a:t>
                      </a:r>
                      <a:endParaRPr lang="en-US" sz="1100">
                        <a:effectLst/>
                        <a:latin typeface="Calibri" panose="020F0502020204030204" pitchFamily="34" charset="0"/>
                        <a:ea typeface="Times New Roman" panose="02020603050405020304" pitchFamily="18" charset="0"/>
                      </a:endParaRPr>
                    </a:p>
                  </a:txBody>
                  <a:tcPr marL="68580" marR="68580" marT="0" marB="0"/>
                </a:tc>
                <a:tc>
                  <a:txBody>
                    <a:bodyPr/>
                    <a:lstStyle/>
                    <a:p>
                      <a:pPr marL="0" marR="0">
                        <a:lnSpc>
                          <a:spcPct val="200000"/>
                        </a:lnSpc>
                      </a:pPr>
                      <a:r>
                        <a:rPr lang="en-US" sz="1100">
                          <a:effectLst/>
                        </a:rPr>
                        <a:t>-21%</a:t>
                      </a:r>
                      <a:endParaRPr lang="en-US" sz="1100">
                        <a:effectLst/>
                        <a:latin typeface="Calibri" panose="020F0502020204030204" pitchFamily="34" charset="0"/>
                        <a:ea typeface="Times New Roman" panose="02020603050405020304" pitchFamily="18" charset="0"/>
                      </a:endParaRPr>
                    </a:p>
                  </a:txBody>
                  <a:tcPr marL="68580" marR="68580" marT="0" marB="0"/>
                </a:tc>
                <a:tc>
                  <a:txBody>
                    <a:bodyPr/>
                    <a:lstStyle/>
                    <a:p>
                      <a:pPr marL="0" marR="0">
                        <a:lnSpc>
                          <a:spcPct val="200000"/>
                        </a:lnSpc>
                      </a:pPr>
                      <a:r>
                        <a:rPr lang="en-US" sz="1100">
                          <a:effectLst/>
                          <a:highlight>
                            <a:srgbClr val="00FFFF"/>
                          </a:highlight>
                        </a:rPr>
                        <a:t>-7.2%</a:t>
                      </a:r>
                      <a:endParaRPr lang="en-US" sz="1100">
                        <a:effectLst/>
                        <a:latin typeface="Calibri" panose="020F0502020204030204" pitchFamily="34" charset="0"/>
                        <a:ea typeface="Times New Roman" panose="02020603050405020304" pitchFamily="18" charset="0"/>
                      </a:endParaRPr>
                    </a:p>
                  </a:txBody>
                  <a:tcPr marL="68580" marR="68580" marT="0" marB="0"/>
                </a:tc>
                <a:tc>
                  <a:txBody>
                    <a:bodyPr/>
                    <a:lstStyle/>
                    <a:p>
                      <a:pPr marL="0" marR="0">
                        <a:lnSpc>
                          <a:spcPct val="200000"/>
                        </a:lnSpc>
                      </a:pPr>
                      <a:r>
                        <a:rPr lang="en-US" sz="1100">
                          <a:effectLst/>
                        </a:rPr>
                        <a:t>-9.8%</a:t>
                      </a:r>
                      <a:endParaRPr lang="en-US" sz="1100">
                        <a:effectLst/>
                        <a:latin typeface="Calibri" panose="020F0502020204030204" pitchFamily="34" charset="0"/>
                        <a:ea typeface="Times New Roman" panose="02020603050405020304" pitchFamily="18" charset="0"/>
                      </a:endParaRPr>
                    </a:p>
                  </a:txBody>
                  <a:tcPr marL="68580" marR="68580" marT="0" marB="0"/>
                </a:tc>
                <a:tc>
                  <a:txBody>
                    <a:bodyPr/>
                    <a:lstStyle/>
                    <a:p>
                      <a:pPr marL="0" marR="0">
                        <a:lnSpc>
                          <a:spcPct val="200000"/>
                        </a:lnSpc>
                      </a:pPr>
                      <a:r>
                        <a:rPr lang="en-US" sz="1100">
                          <a:effectLst/>
                        </a:rPr>
                        <a:t>-21.7%</a:t>
                      </a:r>
                      <a:endParaRPr lang="en-US" sz="1100">
                        <a:effectLst/>
                        <a:latin typeface="Calibri" panose="020F0502020204030204" pitchFamily="34" charset="0"/>
                        <a:ea typeface="Times New Roman" panose="02020603050405020304" pitchFamily="18" charset="0"/>
                      </a:endParaRPr>
                    </a:p>
                  </a:txBody>
                  <a:tcPr marL="68580" marR="68580" marT="0" marB="0"/>
                </a:tc>
                <a:tc>
                  <a:txBody>
                    <a:bodyPr/>
                    <a:lstStyle/>
                    <a:p>
                      <a:pPr marL="0" marR="0">
                        <a:lnSpc>
                          <a:spcPct val="200000"/>
                        </a:lnSpc>
                      </a:pPr>
                      <a:r>
                        <a:rPr lang="en-US" sz="1100">
                          <a:effectLst/>
                        </a:rPr>
                        <a:t>-23%</a:t>
                      </a:r>
                      <a:endParaRPr lang="en-US" sz="1100">
                        <a:effectLst/>
                        <a:latin typeface="Calibri" panose="020F0502020204030204" pitchFamily="34" charset="0"/>
                        <a:ea typeface="Times New Roman" panose="02020603050405020304" pitchFamily="18" charset="0"/>
                      </a:endParaRPr>
                    </a:p>
                  </a:txBody>
                  <a:tcPr marL="68580" marR="68580" marT="0" marB="0"/>
                </a:tc>
                <a:extLst>
                  <a:ext uri="{0D108BD9-81ED-4DB2-BD59-A6C34878D82A}">
                    <a16:rowId xmlns:a16="http://schemas.microsoft.com/office/drawing/2014/main" val="3921591340"/>
                  </a:ext>
                </a:extLst>
              </a:tr>
              <a:tr h="393195">
                <a:tc>
                  <a:txBody>
                    <a:bodyPr/>
                    <a:lstStyle/>
                    <a:p>
                      <a:pPr marL="0" marR="0">
                        <a:lnSpc>
                          <a:spcPct val="200000"/>
                        </a:lnSpc>
                      </a:pPr>
                      <a:r>
                        <a:rPr lang="en-US" sz="1100">
                          <a:effectLst/>
                        </a:rPr>
                        <a:t>2015-2016</a:t>
                      </a:r>
                      <a:endParaRPr lang="en-US" sz="1100">
                        <a:effectLst/>
                        <a:latin typeface="Calibri" panose="020F0502020204030204" pitchFamily="34" charset="0"/>
                        <a:ea typeface="Times New Roman" panose="02020603050405020304" pitchFamily="18" charset="0"/>
                      </a:endParaRPr>
                    </a:p>
                  </a:txBody>
                  <a:tcPr marL="68580" marR="68580" marT="0" marB="0"/>
                </a:tc>
                <a:tc>
                  <a:txBody>
                    <a:bodyPr/>
                    <a:lstStyle/>
                    <a:p>
                      <a:pPr marL="0" marR="0">
                        <a:lnSpc>
                          <a:spcPct val="200000"/>
                        </a:lnSpc>
                      </a:pPr>
                      <a:r>
                        <a:rPr lang="en-US" sz="1100">
                          <a:effectLst/>
                        </a:rPr>
                        <a:t>-6.1%</a:t>
                      </a:r>
                      <a:endParaRPr lang="en-US" sz="1100">
                        <a:effectLst/>
                        <a:latin typeface="Calibri" panose="020F0502020204030204" pitchFamily="34" charset="0"/>
                        <a:ea typeface="Times New Roman" panose="02020603050405020304" pitchFamily="18" charset="0"/>
                      </a:endParaRPr>
                    </a:p>
                  </a:txBody>
                  <a:tcPr marL="68580" marR="68580" marT="0" marB="0"/>
                </a:tc>
                <a:tc>
                  <a:txBody>
                    <a:bodyPr/>
                    <a:lstStyle/>
                    <a:p>
                      <a:pPr marL="0" marR="0">
                        <a:lnSpc>
                          <a:spcPct val="200000"/>
                        </a:lnSpc>
                      </a:pPr>
                      <a:r>
                        <a:rPr lang="en-US" sz="1100">
                          <a:effectLst/>
                          <a:highlight>
                            <a:srgbClr val="FFFF00"/>
                          </a:highlight>
                        </a:rPr>
                        <a:t>15.7%</a:t>
                      </a:r>
                      <a:endParaRPr lang="en-US" sz="1100">
                        <a:effectLst/>
                        <a:latin typeface="Calibri" panose="020F0502020204030204" pitchFamily="34" charset="0"/>
                        <a:ea typeface="Times New Roman" panose="02020603050405020304" pitchFamily="18" charset="0"/>
                      </a:endParaRPr>
                    </a:p>
                  </a:txBody>
                  <a:tcPr marL="68580" marR="68580" marT="0" marB="0"/>
                </a:tc>
                <a:tc>
                  <a:txBody>
                    <a:bodyPr/>
                    <a:lstStyle/>
                    <a:p>
                      <a:pPr marL="0" marR="0">
                        <a:lnSpc>
                          <a:spcPct val="200000"/>
                        </a:lnSpc>
                      </a:pPr>
                      <a:r>
                        <a:rPr lang="en-US" sz="1100">
                          <a:effectLst/>
                        </a:rPr>
                        <a:t>-7.9%</a:t>
                      </a:r>
                      <a:endParaRPr lang="en-US" sz="1100">
                        <a:effectLst/>
                        <a:latin typeface="Calibri" panose="020F0502020204030204" pitchFamily="34" charset="0"/>
                        <a:ea typeface="Times New Roman" panose="02020603050405020304" pitchFamily="18" charset="0"/>
                      </a:endParaRPr>
                    </a:p>
                  </a:txBody>
                  <a:tcPr marL="68580" marR="68580" marT="0" marB="0"/>
                </a:tc>
                <a:tc>
                  <a:txBody>
                    <a:bodyPr/>
                    <a:lstStyle/>
                    <a:p>
                      <a:pPr marL="0" marR="0">
                        <a:lnSpc>
                          <a:spcPct val="200000"/>
                        </a:lnSpc>
                      </a:pPr>
                      <a:r>
                        <a:rPr lang="en-US" sz="1100">
                          <a:effectLst/>
                        </a:rPr>
                        <a:t>-9.7%</a:t>
                      </a:r>
                      <a:endParaRPr lang="en-US" sz="1100">
                        <a:effectLst/>
                        <a:latin typeface="Calibri" panose="020F0502020204030204" pitchFamily="34" charset="0"/>
                        <a:ea typeface="Times New Roman" panose="02020603050405020304" pitchFamily="18" charset="0"/>
                      </a:endParaRPr>
                    </a:p>
                  </a:txBody>
                  <a:tcPr marL="68580" marR="68580" marT="0" marB="0"/>
                </a:tc>
                <a:tc>
                  <a:txBody>
                    <a:bodyPr/>
                    <a:lstStyle/>
                    <a:p>
                      <a:pPr marL="0" marR="0">
                        <a:lnSpc>
                          <a:spcPct val="200000"/>
                        </a:lnSpc>
                      </a:pPr>
                      <a:r>
                        <a:rPr lang="en-US" sz="1100">
                          <a:effectLst/>
                          <a:highlight>
                            <a:srgbClr val="00FFFF"/>
                          </a:highlight>
                        </a:rPr>
                        <a:t>-4%</a:t>
                      </a:r>
                      <a:endParaRPr lang="en-US" sz="1100">
                        <a:effectLst/>
                        <a:latin typeface="Calibri" panose="020F0502020204030204" pitchFamily="34" charset="0"/>
                        <a:ea typeface="Times New Roman" panose="02020603050405020304" pitchFamily="18" charset="0"/>
                      </a:endParaRPr>
                    </a:p>
                  </a:txBody>
                  <a:tcPr marL="68580" marR="68580" marT="0" marB="0"/>
                </a:tc>
                <a:tc>
                  <a:txBody>
                    <a:bodyPr/>
                    <a:lstStyle/>
                    <a:p>
                      <a:pPr marL="0" marR="0">
                        <a:lnSpc>
                          <a:spcPct val="200000"/>
                        </a:lnSpc>
                      </a:pPr>
                      <a:r>
                        <a:rPr lang="en-US" sz="1100">
                          <a:effectLst/>
                          <a:highlight>
                            <a:srgbClr val="00FFFF"/>
                          </a:highlight>
                        </a:rPr>
                        <a:t>-4%</a:t>
                      </a:r>
                      <a:endParaRPr lang="en-US" sz="1100">
                        <a:effectLst/>
                        <a:latin typeface="Calibri" panose="020F0502020204030204" pitchFamily="34" charset="0"/>
                        <a:ea typeface="Times New Roman" panose="02020603050405020304" pitchFamily="18" charset="0"/>
                      </a:endParaRPr>
                    </a:p>
                  </a:txBody>
                  <a:tcPr marL="68580" marR="68580" marT="0" marB="0"/>
                </a:tc>
                <a:extLst>
                  <a:ext uri="{0D108BD9-81ED-4DB2-BD59-A6C34878D82A}">
                    <a16:rowId xmlns:a16="http://schemas.microsoft.com/office/drawing/2014/main" val="243987822"/>
                  </a:ext>
                </a:extLst>
              </a:tr>
              <a:tr h="393195">
                <a:tc>
                  <a:txBody>
                    <a:bodyPr/>
                    <a:lstStyle/>
                    <a:p>
                      <a:pPr marL="0" marR="0">
                        <a:lnSpc>
                          <a:spcPct val="200000"/>
                        </a:lnSpc>
                      </a:pPr>
                      <a:r>
                        <a:rPr lang="en-US" sz="1100">
                          <a:effectLst/>
                        </a:rPr>
                        <a:t>2016-2017</a:t>
                      </a:r>
                      <a:endParaRPr lang="en-US" sz="1100">
                        <a:effectLst/>
                        <a:latin typeface="Calibri" panose="020F0502020204030204" pitchFamily="34" charset="0"/>
                        <a:ea typeface="Times New Roman" panose="02020603050405020304" pitchFamily="18" charset="0"/>
                      </a:endParaRPr>
                    </a:p>
                  </a:txBody>
                  <a:tcPr marL="68580" marR="68580" marT="0" marB="0"/>
                </a:tc>
                <a:tc>
                  <a:txBody>
                    <a:bodyPr/>
                    <a:lstStyle/>
                    <a:p>
                      <a:pPr marL="0" marR="0">
                        <a:lnSpc>
                          <a:spcPct val="200000"/>
                        </a:lnSpc>
                      </a:pPr>
                      <a:r>
                        <a:rPr lang="en-US" sz="1100">
                          <a:effectLst/>
                        </a:rPr>
                        <a:t>-31.3%</a:t>
                      </a:r>
                      <a:endParaRPr lang="en-US" sz="1100">
                        <a:effectLst/>
                        <a:latin typeface="Calibri" panose="020F0502020204030204" pitchFamily="34" charset="0"/>
                        <a:ea typeface="Times New Roman" panose="02020603050405020304" pitchFamily="18" charset="0"/>
                      </a:endParaRPr>
                    </a:p>
                  </a:txBody>
                  <a:tcPr marL="68580" marR="68580" marT="0" marB="0"/>
                </a:tc>
                <a:tc>
                  <a:txBody>
                    <a:bodyPr/>
                    <a:lstStyle/>
                    <a:p>
                      <a:pPr marL="0" marR="0">
                        <a:lnSpc>
                          <a:spcPct val="200000"/>
                        </a:lnSpc>
                      </a:pPr>
                      <a:r>
                        <a:rPr lang="en-US" sz="1100">
                          <a:effectLst/>
                        </a:rPr>
                        <a:t>-26.6%</a:t>
                      </a:r>
                      <a:endParaRPr lang="en-US" sz="1100">
                        <a:effectLst/>
                        <a:latin typeface="Calibri" panose="020F0502020204030204" pitchFamily="34" charset="0"/>
                        <a:ea typeface="Times New Roman" panose="02020603050405020304" pitchFamily="18" charset="0"/>
                      </a:endParaRPr>
                    </a:p>
                  </a:txBody>
                  <a:tcPr marL="68580" marR="68580" marT="0" marB="0"/>
                </a:tc>
                <a:tc>
                  <a:txBody>
                    <a:bodyPr/>
                    <a:lstStyle/>
                    <a:p>
                      <a:pPr marL="0" marR="0">
                        <a:lnSpc>
                          <a:spcPct val="200000"/>
                        </a:lnSpc>
                      </a:pPr>
                      <a:r>
                        <a:rPr lang="en-US" sz="1100">
                          <a:effectLst/>
                          <a:highlight>
                            <a:srgbClr val="FFFF00"/>
                          </a:highlight>
                        </a:rPr>
                        <a:t>-14.8%</a:t>
                      </a:r>
                      <a:endParaRPr lang="en-US" sz="1100">
                        <a:effectLst/>
                        <a:latin typeface="Calibri" panose="020F0502020204030204" pitchFamily="34" charset="0"/>
                        <a:ea typeface="Times New Roman" panose="02020603050405020304" pitchFamily="18" charset="0"/>
                      </a:endParaRPr>
                    </a:p>
                  </a:txBody>
                  <a:tcPr marL="68580" marR="68580" marT="0" marB="0"/>
                </a:tc>
                <a:tc>
                  <a:txBody>
                    <a:bodyPr/>
                    <a:lstStyle/>
                    <a:p>
                      <a:pPr marL="0" marR="0">
                        <a:lnSpc>
                          <a:spcPct val="200000"/>
                        </a:lnSpc>
                      </a:pPr>
                      <a:r>
                        <a:rPr lang="en-US" sz="1100">
                          <a:effectLst/>
                          <a:highlight>
                            <a:srgbClr val="00FFFF"/>
                          </a:highlight>
                        </a:rPr>
                        <a:t>-15.5%</a:t>
                      </a:r>
                      <a:endParaRPr lang="en-US" sz="1100">
                        <a:effectLst/>
                        <a:latin typeface="Calibri" panose="020F0502020204030204" pitchFamily="34" charset="0"/>
                        <a:ea typeface="Times New Roman" panose="02020603050405020304" pitchFamily="18" charset="0"/>
                      </a:endParaRPr>
                    </a:p>
                  </a:txBody>
                  <a:tcPr marL="68580" marR="68580" marT="0" marB="0"/>
                </a:tc>
                <a:tc>
                  <a:txBody>
                    <a:bodyPr/>
                    <a:lstStyle/>
                    <a:p>
                      <a:pPr marL="0" marR="0">
                        <a:lnSpc>
                          <a:spcPct val="200000"/>
                        </a:lnSpc>
                      </a:pPr>
                      <a:r>
                        <a:rPr lang="en-US" sz="1100">
                          <a:effectLst/>
                        </a:rPr>
                        <a:t>-20.2%</a:t>
                      </a:r>
                      <a:endParaRPr lang="en-US" sz="1100">
                        <a:effectLst/>
                        <a:latin typeface="Calibri" panose="020F0502020204030204" pitchFamily="34" charset="0"/>
                        <a:ea typeface="Times New Roman" panose="02020603050405020304" pitchFamily="18" charset="0"/>
                      </a:endParaRPr>
                    </a:p>
                  </a:txBody>
                  <a:tcPr marL="68580" marR="68580" marT="0" marB="0"/>
                </a:tc>
                <a:tc>
                  <a:txBody>
                    <a:bodyPr/>
                    <a:lstStyle/>
                    <a:p>
                      <a:pPr marL="0" marR="0">
                        <a:lnSpc>
                          <a:spcPct val="200000"/>
                        </a:lnSpc>
                      </a:pPr>
                      <a:r>
                        <a:rPr lang="en-US" sz="1100" dirty="0">
                          <a:effectLst/>
                        </a:rPr>
                        <a:t>-18%</a:t>
                      </a:r>
                      <a:endParaRPr lang="en-US" sz="1100" dirty="0">
                        <a:effectLst/>
                        <a:latin typeface="Calibri" panose="020F0502020204030204" pitchFamily="34" charset="0"/>
                        <a:ea typeface="Times New Roman" panose="02020603050405020304" pitchFamily="18" charset="0"/>
                      </a:endParaRPr>
                    </a:p>
                  </a:txBody>
                  <a:tcPr marL="68580" marR="68580" marT="0" marB="0"/>
                </a:tc>
                <a:extLst>
                  <a:ext uri="{0D108BD9-81ED-4DB2-BD59-A6C34878D82A}">
                    <a16:rowId xmlns:a16="http://schemas.microsoft.com/office/drawing/2014/main" val="290461319"/>
                  </a:ext>
                </a:extLst>
              </a:tr>
            </a:tbl>
          </a:graphicData>
        </a:graphic>
      </p:graphicFrame>
    </p:spTree>
    <p:extLst>
      <p:ext uri="{BB962C8B-B14F-4D97-AF65-F5344CB8AC3E}">
        <p14:creationId xmlns:p14="http://schemas.microsoft.com/office/powerpoint/2010/main" val="8542382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reeform 12"/>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48518" y="1690688"/>
            <a:ext cx="7243482" cy="5167312"/>
          </a:xfrm>
          <a:custGeom>
            <a:avLst/>
            <a:gdLst>
              <a:gd name="connsiteX0" fmla="*/ 0 w 7243482"/>
              <a:gd name="connsiteY0" fmla="*/ 0 h 5167312"/>
              <a:gd name="connsiteX1" fmla="*/ 7243482 w 7243482"/>
              <a:gd name="connsiteY1" fmla="*/ 0 h 5167312"/>
              <a:gd name="connsiteX2" fmla="*/ 7243482 w 7243482"/>
              <a:gd name="connsiteY2" fmla="*/ 5167312 h 5167312"/>
              <a:gd name="connsiteX3" fmla="*/ 221324 w 7243482"/>
              <a:gd name="connsiteY3" fmla="*/ 5167312 h 5167312"/>
              <a:gd name="connsiteX4" fmla="*/ 2615203 w 7243482"/>
              <a:gd name="connsiteY4" fmla="*/ 952 h 5167312"/>
              <a:gd name="connsiteX5" fmla="*/ 0 w 7243482"/>
              <a:gd name="connsiteY5" fmla="*/ 952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43482" h="5167312">
                <a:moveTo>
                  <a:pt x="0" y="0"/>
                </a:moveTo>
                <a:lnTo>
                  <a:pt x="7243482" y="0"/>
                </a:lnTo>
                <a:lnTo>
                  <a:pt x="7243482" y="5167312"/>
                </a:lnTo>
                <a:lnTo>
                  <a:pt x="221324" y="5167312"/>
                </a:lnTo>
                <a:lnTo>
                  <a:pt x="2615203" y="952"/>
                </a:lnTo>
                <a:lnTo>
                  <a:pt x="0" y="952"/>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0"/>
            <a:ext cx="7399176" cy="5166360"/>
          </a:xfrm>
          <a:custGeom>
            <a:avLst/>
            <a:gdLst>
              <a:gd name="connsiteX0" fmla="*/ 0 w 7399176"/>
              <a:gd name="connsiteY0" fmla="*/ 0 h 5166360"/>
              <a:gd name="connsiteX1" fmla="*/ 7399176 w 7399176"/>
              <a:gd name="connsiteY1" fmla="*/ 0 h 5166360"/>
              <a:gd name="connsiteX2" fmla="*/ 5005297 w 7399176"/>
              <a:gd name="connsiteY2" fmla="*/ 5166360 h 5166360"/>
              <a:gd name="connsiteX3" fmla="*/ 0 w 7399176"/>
              <a:gd name="connsiteY3" fmla="*/ 5166360 h 5166360"/>
            </a:gdLst>
            <a:ahLst/>
            <a:cxnLst>
              <a:cxn ang="0">
                <a:pos x="connsiteX0" y="connsiteY0"/>
              </a:cxn>
              <a:cxn ang="0">
                <a:pos x="connsiteX1" y="connsiteY1"/>
              </a:cxn>
              <a:cxn ang="0">
                <a:pos x="connsiteX2" y="connsiteY2"/>
              </a:cxn>
              <a:cxn ang="0">
                <a:pos x="connsiteX3" y="connsiteY3"/>
              </a:cxn>
            </a:cxnLst>
            <a:rect l="l" t="t" r="r" b="b"/>
            <a:pathLst>
              <a:path w="7399176" h="5166360">
                <a:moveTo>
                  <a:pt x="0" y="0"/>
                </a:moveTo>
                <a:lnTo>
                  <a:pt x="7399176" y="0"/>
                </a:lnTo>
                <a:lnTo>
                  <a:pt x="5005297" y="5166360"/>
                </a:lnTo>
                <a:lnTo>
                  <a:pt x="0" y="5166360"/>
                </a:lnTo>
                <a:close/>
              </a:path>
            </a:pathLst>
          </a:custGeom>
          <a:solidFill>
            <a:schemeClr val="tx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p:cNvPicPr/>
          <p:nvPr/>
        </p:nvPicPr>
        <p:blipFill>
          <a:blip r:embed="rId2">
            <a:extLst>
              <a:ext uri="{28A0092B-C50C-407E-A947-70E740481C1C}">
                <a14:useLocalDpi xmlns:a14="http://schemas.microsoft.com/office/drawing/2010/main" val="0"/>
              </a:ext>
            </a:extLst>
          </a:blip>
          <a:stretch>
            <a:fillRect/>
          </a:stretch>
        </p:blipFill>
        <p:spPr>
          <a:xfrm>
            <a:off x="6827489" y="3265852"/>
            <a:ext cx="5097999" cy="2911111"/>
          </a:xfrm>
          <a:custGeom>
            <a:avLst/>
            <a:gdLst>
              <a:gd name="connsiteX0" fmla="*/ 0 w 4636009"/>
              <a:gd name="connsiteY0" fmla="*/ 0 h 5032375"/>
              <a:gd name="connsiteX1" fmla="*/ 4636009 w 4636009"/>
              <a:gd name="connsiteY1" fmla="*/ 0 h 5032375"/>
              <a:gd name="connsiteX2" fmla="*/ 4636009 w 4636009"/>
              <a:gd name="connsiteY2" fmla="*/ 5032375 h 5032375"/>
              <a:gd name="connsiteX3" fmla="*/ 0 w 4636009"/>
              <a:gd name="connsiteY3" fmla="*/ 5032375 h 5032375"/>
            </a:gdLst>
            <a:ahLst/>
            <a:cxnLst>
              <a:cxn ang="0">
                <a:pos x="connsiteX0" y="connsiteY0"/>
              </a:cxn>
              <a:cxn ang="0">
                <a:pos x="connsiteX1" y="connsiteY1"/>
              </a:cxn>
              <a:cxn ang="0">
                <a:pos x="connsiteX2" y="connsiteY2"/>
              </a:cxn>
              <a:cxn ang="0">
                <a:pos x="connsiteX3" y="connsiteY3"/>
              </a:cxn>
            </a:cxnLst>
            <a:rect l="l" t="t" r="r" b="b"/>
            <a:pathLst>
              <a:path w="4636009" h="5032375">
                <a:moveTo>
                  <a:pt x="0" y="0"/>
                </a:moveTo>
                <a:lnTo>
                  <a:pt x="4636009" y="0"/>
                </a:lnTo>
                <a:lnTo>
                  <a:pt x="4636009" y="5032375"/>
                </a:lnTo>
                <a:lnTo>
                  <a:pt x="0" y="5032375"/>
                </a:lnTo>
                <a:close/>
              </a:path>
            </a:pathLst>
          </a:custGeom>
        </p:spPr>
      </p:pic>
      <p:sp>
        <p:nvSpPr>
          <p:cNvPr id="2" name="Title 1"/>
          <p:cNvSpPr>
            <a:spLocks noGrp="1"/>
          </p:cNvSpPr>
          <p:nvPr>
            <p:ph type="title"/>
          </p:nvPr>
        </p:nvSpPr>
        <p:spPr>
          <a:xfrm>
            <a:off x="838200" y="365125"/>
            <a:ext cx="10515600" cy="1325563"/>
          </a:xfrm>
        </p:spPr>
        <p:txBody>
          <a:bodyPr>
            <a:normAutofit/>
          </a:bodyPr>
          <a:lstStyle/>
          <a:p>
            <a:pPr algn="ctr"/>
            <a:r>
              <a:rPr lang="en-US" b="1" dirty="0"/>
              <a:t>Strategy 2</a:t>
            </a:r>
          </a:p>
        </p:txBody>
      </p:sp>
      <p:sp>
        <p:nvSpPr>
          <p:cNvPr id="3" name="Content Placeholder 2"/>
          <p:cNvSpPr>
            <a:spLocks noGrp="1"/>
          </p:cNvSpPr>
          <p:nvPr>
            <p:ph idx="1"/>
          </p:nvPr>
        </p:nvSpPr>
        <p:spPr>
          <a:xfrm>
            <a:off x="838200" y="2012865"/>
            <a:ext cx="4317322" cy="4164098"/>
          </a:xfrm>
        </p:spPr>
        <p:txBody>
          <a:bodyPr anchor="ctr">
            <a:normAutofit/>
          </a:bodyPr>
          <a:lstStyle/>
          <a:p>
            <a:pPr>
              <a:lnSpc>
                <a:spcPct val="80000"/>
              </a:lnSpc>
            </a:pPr>
            <a:r>
              <a:rPr lang="en-US" sz="2000">
                <a:solidFill>
                  <a:schemeClr val="bg1"/>
                </a:solidFill>
              </a:rPr>
              <a:t>What is RSI? Momentum oscillator that measures the speed and change of price movements. J. Welles Wilder. His formula normalizes rel strength into oscillator 0-100. 70-overbought.30-oversold.</a:t>
            </a:r>
          </a:p>
          <a:p>
            <a:pPr lvl="1">
              <a:lnSpc>
                <a:spcPct val="80000"/>
              </a:lnSpc>
            </a:pPr>
            <a:r>
              <a:rPr lang="en-US" sz="2000">
                <a:solidFill>
                  <a:schemeClr val="bg1"/>
                </a:solidFill>
              </a:rPr>
              <a:t>Momentum Oscillators: Generally speaking, Momentum measures the rate of change of a security’s price. As the price of a security rises, price momentum increases. The faster it rises, the larger the increase in momentum. Once this rise begins to slow, momentum will also slow. </a:t>
            </a:r>
          </a:p>
          <a:p>
            <a:pPr>
              <a:lnSpc>
                <a:spcPct val="80000"/>
              </a:lnSpc>
            </a:pPr>
            <a:endParaRPr lang="en-US" sz="2000">
              <a:solidFill>
                <a:schemeClr val="bg1"/>
              </a:solidFill>
            </a:endParaRPr>
          </a:p>
        </p:txBody>
      </p:sp>
    </p:spTree>
    <p:extLst>
      <p:ext uri="{BB962C8B-B14F-4D97-AF65-F5344CB8AC3E}">
        <p14:creationId xmlns:p14="http://schemas.microsoft.com/office/powerpoint/2010/main" val="11251826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3042</TotalTime>
  <Words>1333</Words>
  <Application>Microsoft Office PowerPoint</Application>
  <PresentationFormat>Widescreen</PresentationFormat>
  <Paragraphs>618</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Calibri Light</vt:lpstr>
      <vt:lpstr>Courier New</vt:lpstr>
      <vt:lpstr>Times New Roman</vt:lpstr>
      <vt:lpstr>Office Theme</vt:lpstr>
      <vt:lpstr>Analysis of Volatility Through Technical Stock Trading Strategies</vt:lpstr>
      <vt:lpstr>Introduction</vt:lpstr>
      <vt:lpstr>Project Overview</vt:lpstr>
      <vt:lpstr>Intro to Indicators</vt:lpstr>
      <vt:lpstr>The Strategies</vt:lpstr>
      <vt:lpstr>Strategy 1</vt:lpstr>
      <vt:lpstr>PowerPoint Presentation</vt:lpstr>
      <vt:lpstr>Strategy 1 Results</vt:lpstr>
      <vt:lpstr>Strategy 2</vt:lpstr>
      <vt:lpstr>How its calculated</vt:lpstr>
      <vt:lpstr>Influence of varied parameters</vt:lpstr>
      <vt:lpstr>Strategy 2 Results </vt:lpstr>
      <vt:lpstr>PowerPoint Presentation</vt:lpstr>
      <vt:lpstr>PowerPoint Presentation</vt:lpstr>
      <vt:lpstr>Strategy 3</vt:lpstr>
      <vt:lpstr>Strategy 3 Results</vt:lpstr>
      <vt:lpstr>Benchmarking: Lagging Indicator </vt:lpstr>
      <vt:lpstr>Benchmarking: Leading Indicator</vt:lpstr>
      <vt:lpstr>Benchmark: Strategy 3</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ronnie</dc:creator>
  <cp:lastModifiedBy>ronnie</cp:lastModifiedBy>
  <cp:revision>98</cp:revision>
  <dcterms:created xsi:type="dcterms:W3CDTF">2017-04-26T16:21:43Z</dcterms:created>
  <dcterms:modified xsi:type="dcterms:W3CDTF">2017-04-28T19:04:33Z</dcterms:modified>
</cp:coreProperties>
</file>