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59" r:id="rId6"/>
    <p:sldId id="283" r:id="rId7"/>
    <p:sldId id="284"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5" r:id="rId24"/>
    <p:sldId id="281"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47A7893D-4A85-44DC-8EDB-5B4BEFA80C1A}" type="slidenum">
              <a:rPr lang="en-US" sz="1400">
                <a:latin typeface="Times New Roman"/>
              </a:rPr>
              <a:t>‹#›</a:t>
            </a:fld>
            <a:endParaRPr/>
          </a:p>
        </p:txBody>
      </p:sp>
    </p:spTree>
    <p:extLst>
      <p:ext uri="{BB962C8B-B14F-4D97-AF65-F5344CB8AC3E}">
        <p14:creationId xmlns:p14="http://schemas.microsoft.com/office/powerpoint/2010/main" val="37356218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343400"/>
            <a:ext cx="5486040" cy="4114440"/>
          </a:xfrm>
          <a:prstGeom prst="rect">
            <a:avLst/>
          </a:prstGeom>
        </p:spPr>
        <p:txBody>
          <a:bodyPr/>
          <a:lstStyle/>
          <a:p>
            <a:endParaRPr/>
          </a:p>
        </p:txBody>
      </p:sp>
      <p:sp>
        <p:nvSpPr>
          <p:cNvPr id="143" name="TextShape 2"/>
          <p:cNvSpPr txBox="1"/>
          <p:nvPr/>
        </p:nvSpPr>
        <p:spPr>
          <a:xfrm>
            <a:off x="3884760" y="8685360"/>
            <a:ext cx="2971440" cy="456840"/>
          </a:xfrm>
          <a:prstGeom prst="rect">
            <a:avLst/>
          </a:prstGeom>
        </p:spPr>
        <p:txBody>
          <a:bodyPr anchor="b"/>
          <a:lstStyle/>
          <a:p>
            <a:pPr algn="r">
              <a:lnSpc>
                <a:spcPct val="100000"/>
              </a:lnSpc>
            </a:pPr>
            <a:fld id="{74A6479B-A07D-4507-B2AB-87A60B1A29BE}" type="slidenum">
              <a:rPr lang="en-US" sz="1200">
                <a:solidFill>
                  <a:srgbClr val="000000"/>
                </a:solidFill>
                <a:latin typeface="+mn-lt"/>
                <a:ea typeface="+mn-ea"/>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7" name="Picture 36"/>
          <p:cNvPicPr/>
          <p:nvPr/>
        </p:nvPicPr>
        <p:blipFill>
          <a:blip r:embed="rId2"/>
          <a:stretch>
            <a:fillRect/>
          </a:stretch>
        </p:blipFill>
        <p:spPr>
          <a:xfrm>
            <a:off x="1735920" y="1599840"/>
            <a:ext cx="5671440" cy="4525560"/>
          </a:xfrm>
          <a:prstGeom prst="rect">
            <a:avLst/>
          </a:prstGeom>
          <a:ln>
            <a:noFill/>
          </a:ln>
        </p:spPr>
      </p:pic>
      <p:pic>
        <p:nvPicPr>
          <p:cNvPr id="38" name="Picture 37"/>
          <p:cNvPicPr/>
          <p:nvPr/>
        </p:nvPicPr>
        <p:blipFill>
          <a:blip r:embed="rId2"/>
          <a:stretch>
            <a:fillRect/>
          </a:stretch>
        </p:blipFill>
        <p:spPr>
          <a:xfrm>
            <a:off x="1735920" y="1599840"/>
            <a:ext cx="567144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5"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76" name="Picture 75"/>
          <p:cNvPicPr/>
          <p:nvPr/>
        </p:nvPicPr>
        <p:blipFill>
          <a:blip r:embed="rId2"/>
          <a:stretch>
            <a:fillRect/>
          </a:stretch>
        </p:blipFill>
        <p:spPr>
          <a:xfrm>
            <a:off x="1735920" y="1599840"/>
            <a:ext cx="5671440" cy="4525560"/>
          </a:xfrm>
          <a:prstGeom prst="rect">
            <a:avLst/>
          </a:prstGeom>
          <a:ln>
            <a:noFill/>
          </a:ln>
        </p:spPr>
      </p:pic>
      <p:pic>
        <p:nvPicPr>
          <p:cNvPr id="77" name="Picture 76"/>
          <p:cNvPicPr/>
          <p:nvPr/>
        </p:nvPicPr>
        <p:blipFill>
          <a:blip r:embed="rId2"/>
          <a:stretch>
            <a:fillRect/>
          </a:stretch>
        </p:blipFill>
        <p:spPr>
          <a:xfrm>
            <a:off x="1735920" y="1599840"/>
            <a:ext cx="567144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4/20/16</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9C2E2856-54B5-469E-AC9C-EAB1C7884C82}" type="slidenum">
              <a:rPr lang="en-US" sz="1200">
                <a:solidFill>
                  <a:srgbClr val="8B8B8B"/>
                </a:solidFill>
                <a:latin typeface="Calibri"/>
              </a:rPr>
              <a:t>‹#›</a:t>
            </a:fld>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4/20/16</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08EF6D4D-95E5-41B0-B0D8-EF5302B09F27}" type="slidenum">
              <a:rPr lang="en-US"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www.isleroyalewolf.org/overview/overview/at_a_glance.html"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YIMG.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38095" y="0"/>
            <a:ext cx="4905905" cy="3106291"/>
          </a:xfrm>
          <a:prstGeom prst="rect">
            <a:avLst/>
          </a:prstGeom>
        </p:spPr>
      </p:pic>
      <p:pic>
        <p:nvPicPr>
          <p:cNvPr id="3" name="Picture 2" descr="PREDATORIMAG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4238095" cy="3106291"/>
          </a:xfrm>
          <a:prstGeom prst="rect">
            <a:avLst/>
          </a:prstGeom>
        </p:spPr>
      </p:pic>
      <p:sp>
        <p:nvSpPr>
          <p:cNvPr id="83" name="TextShape 1"/>
          <p:cNvSpPr txBox="1"/>
          <p:nvPr/>
        </p:nvSpPr>
        <p:spPr>
          <a:xfrm>
            <a:off x="575361" y="2643742"/>
            <a:ext cx="7772040" cy="1469520"/>
          </a:xfrm>
          <a:prstGeom prst="rect">
            <a:avLst/>
          </a:prstGeom>
        </p:spPr>
        <p:txBody>
          <a:bodyPr anchor="ctr"/>
          <a:lstStyle/>
          <a:p>
            <a:pPr algn="ctr">
              <a:lnSpc>
                <a:spcPct val="100000"/>
              </a:lnSpc>
            </a:pPr>
            <a:r>
              <a:rPr lang="en-US" sz="5400" b="1" dirty="0">
                <a:solidFill>
                  <a:srgbClr val="800000"/>
                </a:solidFill>
                <a:latin typeface="Blackmoor LET"/>
                <a:cs typeface="Blackmoor LET"/>
              </a:rPr>
              <a:t>Predator  </a:t>
            </a:r>
            <a:r>
              <a:rPr lang="en-US" sz="5400" b="1" dirty="0" err="1">
                <a:solidFill>
                  <a:srgbClr val="800000"/>
                </a:solidFill>
                <a:latin typeface="Blackmoor LET"/>
                <a:cs typeface="Blackmoor LET"/>
              </a:rPr>
              <a:t>vs</a:t>
            </a:r>
            <a:r>
              <a:rPr lang="en-US" sz="5400" b="1" dirty="0">
                <a:solidFill>
                  <a:srgbClr val="800000"/>
                </a:solidFill>
                <a:latin typeface="Blackmoor LET"/>
                <a:cs typeface="Blackmoor LET"/>
              </a:rPr>
              <a:t>  Prey</a:t>
            </a:r>
            <a:endParaRPr sz="5400" b="1" dirty="0">
              <a:solidFill>
                <a:srgbClr val="800000"/>
              </a:solidFill>
              <a:latin typeface="Blackmoor LET"/>
              <a:cs typeface="Blackmoor LET"/>
            </a:endParaRPr>
          </a:p>
        </p:txBody>
      </p:sp>
      <p:sp>
        <p:nvSpPr>
          <p:cNvPr id="84" name="TextShape 2"/>
          <p:cNvSpPr txBox="1"/>
          <p:nvPr/>
        </p:nvSpPr>
        <p:spPr>
          <a:xfrm>
            <a:off x="1371600" y="3886200"/>
            <a:ext cx="6400440" cy="1752120"/>
          </a:xfrm>
          <a:prstGeom prst="rect">
            <a:avLst/>
          </a:prstGeom>
        </p:spPr>
        <p:txBody>
          <a:bodyPr/>
          <a:lstStyle/>
          <a:p>
            <a:pPr algn="ctr">
              <a:lnSpc>
                <a:spcPct val="100000"/>
              </a:lnSpc>
            </a:pPr>
            <a:r>
              <a:rPr lang="en-US" sz="3200">
                <a:solidFill>
                  <a:srgbClr val="8B8B8B"/>
                </a:solidFill>
                <a:latin typeface="Calibri"/>
              </a:rPr>
              <a:t>Final Project</a:t>
            </a:r>
            <a:endParaRPr/>
          </a:p>
          <a:p>
            <a:pPr algn="ctr">
              <a:lnSpc>
                <a:spcPct val="100000"/>
              </a:lnSpc>
            </a:pPr>
            <a:r>
              <a:rPr lang="en-US" sz="3200">
                <a:solidFill>
                  <a:srgbClr val="8B8B8B"/>
                </a:solidFill>
                <a:latin typeface="Calibri"/>
              </a:rPr>
              <a:t>By: Ronney Aovida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Island class</a:t>
            </a:r>
            <a:endParaRPr/>
          </a:p>
        </p:txBody>
      </p:sp>
      <p:sp>
        <p:nvSpPr>
          <p:cNvPr id="100"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dirty="0">
                <a:solidFill>
                  <a:srgbClr val="000000"/>
                </a:solidFill>
                <a:latin typeface="Calibri"/>
              </a:rPr>
              <a:t>The island will be a </a:t>
            </a:r>
            <a:r>
              <a:rPr lang="en-US" sz="2400" dirty="0" err="1">
                <a:solidFill>
                  <a:srgbClr val="000000"/>
                </a:solidFill>
                <a:latin typeface="Calibri"/>
              </a:rPr>
              <a:t>nxn</a:t>
            </a:r>
            <a:r>
              <a:rPr lang="en-US" sz="2400" dirty="0">
                <a:solidFill>
                  <a:srgbClr val="000000"/>
                </a:solidFill>
                <a:latin typeface="Calibri"/>
              </a:rPr>
              <a:t> grid of zeros to begin.</a:t>
            </a:r>
            <a:endParaRPr sz="2400" dirty="0"/>
          </a:p>
          <a:p>
            <a:pPr>
              <a:lnSpc>
                <a:spcPct val="100000"/>
              </a:lnSpc>
              <a:buFont typeface="Arial"/>
              <a:buChar char="•"/>
            </a:pPr>
            <a:r>
              <a:rPr lang="en-US" sz="2400" dirty="0">
                <a:solidFill>
                  <a:srgbClr val="000000"/>
                </a:solidFill>
                <a:latin typeface="Calibri"/>
              </a:rPr>
              <a:t>It will consists of the following methods: </a:t>
            </a:r>
            <a:endParaRPr sz="2400" dirty="0"/>
          </a:p>
          <a:p>
            <a:pPr lvl="1">
              <a:lnSpc>
                <a:spcPct val="100000"/>
              </a:lnSpc>
              <a:buFont typeface="Arial"/>
              <a:buChar char="–"/>
            </a:pPr>
            <a:r>
              <a:rPr lang="en-US" sz="2400" dirty="0">
                <a:solidFill>
                  <a:srgbClr val="000000"/>
                </a:solidFill>
                <a:latin typeface="Calibri"/>
              </a:rPr>
              <a:t>Putting some initial animals on the island</a:t>
            </a:r>
            <a:endParaRPr sz="2400" dirty="0"/>
          </a:p>
          <a:p>
            <a:pPr lvl="1">
              <a:lnSpc>
                <a:spcPct val="100000"/>
              </a:lnSpc>
              <a:buFont typeface="Arial"/>
              <a:buChar char="–"/>
            </a:pPr>
            <a:r>
              <a:rPr lang="en-US" sz="2400" dirty="0">
                <a:solidFill>
                  <a:srgbClr val="000000"/>
                </a:solidFill>
                <a:latin typeface="Calibri"/>
              </a:rPr>
              <a:t>Registering the animals to the island</a:t>
            </a:r>
            <a:endParaRPr sz="2400" dirty="0"/>
          </a:p>
          <a:p>
            <a:pPr lvl="1">
              <a:lnSpc>
                <a:spcPct val="100000"/>
              </a:lnSpc>
              <a:buFont typeface="Arial"/>
              <a:buChar char="–"/>
            </a:pPr>
            <a:r>
              <a:rPr lang="en-US" sz="2400" dirty="0">
                <a:solidFill>
                  <a:srgbClr val="000000"/>
                </a:solidFill>
                <a:latin typeface="Calibri"/>
              </a:rPr>
              <a:t>Removing an animal from the island</a:t>
            </a:r>
            <a:endParaRPr sz="2400" dirty="0"/>
          </a:p>
          <a:p>
            <a:pPr lvl="1">
              <a:lnSpc>
                <a:spcPct val="100000"/>
              </a:lnSpc>
              <a:buFont typeface="Arial"/>
              <a:buChar char="–"/>
            </a:pPr>
            <a:r>
              <a:rPr lang="en-US" sz="2400" dirty="0">
                <a:solidFill>
                  <a:srgbClr val="000000"/>
                </a:solidFill>
                <a:latin typeface="Calibri"/>
              </a:rPr>
              <a:t>Clearing the flags. So when the next “tick” occurs the flag indicating the animal has moved is removed.</a:t>
            </a:r>
            <a:endParaRPr sz="2400" dirty="0"/>
          </a:p>
          <a:p>
            <a:pPr lvl="1">
              <a:lnSpc>
                <a:spcPct val="100000"/>
              </a:lnSpc>
              <a:buFont typeface="Arial"/>
              <a:buChar char="–"/>
            </a:pPr>
            <a:r>
              <a:rPr lang="en-US" sz="2400" dirty="0">
                <a:solidFill>
                  <a:srgbClr val="000000"/>
                </a:solidFill>
                <a:latin typeface="Calibri"/>
              </a:rPr>
              <a:t>And Informational methods:</a:t>
            </a:r>
            <a:endParaRPr sz="2400" dirty="0"/>
          </a:p>
          <a:p>
            <a:pPr lvl="2">
              <a:lnSpc>
                <a:spcPct val="100000"/>
              </a:lnSpc>
              <a:buFont typeface="Arial"/>
              <a:buChar char="•"/>
            </a:pPr>
            <a:r>
              <a:rPr lang="en-US" sz="2400" dirty="0">
                <a:solidFill>
                  <a:srgbClr val="000000"/>
                </a:solidFill>
                <a:latin typeface="Calibri"/>
              </a:rPr>
              <a:t>Size: returns the size of the island to the user</a:t>
            </a:r>
            <a:endParaRPr sz="2400" dirty="0"/>
          </a:p>
          <a:p>
            <a:pPr lvl="2">
              <a:lnSpc>
                <a:spcPct val="100000"/>
              </a:lnSpc>
              <a:buFont typeface="Arial"/>
              <a:buChar char="•"/>
            </a:pPr>
            <a:r>
              <a:rPr lang="en-US" sz="2400" dirty="0" err="1">
                <a:solidFill>
                  <a:srgbClr val="000000"/>
                </a:solidFill>
                <a:latin typeface="Calibri"/>
              </a:rPr>
              <a:t>Str</a:t>
            </a:r>
            <a:r>
              <a:rPr lang="en-US" sz="2400" dirty="0">
                <a:solidFill>
                  <a:srgbClr val="000000"/>
                </a:solidFill>
                <a:latin typeface="Calibri"/>
              </a:rPr>
              <a:t>: prints out the output you see when calling the class</a:t>
            </a:r>
            <a:endParaRPr sz="2400" dirty="0"/>
          </a:p>
          <a:p>
            <a:pPr lvl="2">
              <a:lnSpc>
                <a:spcPct val="100000"/>
              </a:lnSpc>
              <a:buFont typeface="Arial"/>
              <a:buChar char="•"/>
            </a:pPr>
            <a:r>
              <a:rPr lang="en-US" sz="2400" dirty="0" err="1">
                <a:solidFill>
                  <a:srgbClr val="000000"/>
                </a:solidFill>
                <a:latin typeface="Calibri"/>
              </a:rPr>
              <a:t>Count_prey</a:t>
            </a:r>
            <a:r>
              <a:rPr lang="en-US" sz="2400" dirty="0">
                <a:solidFill>
                  <a:srgbClr val="000000"/>
                </a:solidFill>
                <a:latin typeface="Calibri"/>
              </a:rPr>
              <a:t>: returns how much prey are left</a:t>
            </a:r>
            <a:endParaRPr sz="2400" dirty="0"/>
          </a:p>
          <a:p>
            <a:pPr lvl="2">
              <a:lnSpc>
                <a:spcPct val="100000"/>
              </a:lnSpc>
              <a:buFont typeface="Arial"/>
              <a:buChar char="•"/>
            </a:pPr>
            <a:r>
              <a:rPr lang="en-US" sz="2400" dirty="0" err="1">
                <a:solidFill>
                  <a:srgbClr val="000000"/>
                </a:solidFill>
                <a:latin typeface="Calibri"/>
              </a:rPr>
              <a:t>Count_predator</a:t>
            </a:r>
            <a:r>
              <a:rPr lang="en-US" sz="2400" dirty="0">
                <a:solidFill>
                  <a:srgbClr val="000000"/>
                </a:solidFill>
                <a:latin typeface="Calibri"/>
              </a:rPr>
              <a:t>: returns how much predators are left</a:t>
            </a:r>
            <a:endParaRPr sz="2400" dirty="0"/>
          </a:p>
          <a:p>
            <a:endParaRPr dirty="0"/>
          </a:p>
          <a:p>
            <a:endParaRPr dirty="0"/>
          </a:p>
          <a:p>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Animal class</a:t>
            </a:r>
            <a:endParaRPr/>
          </a:p>
        </p:txBody>
      </p:sp>
      <p:sp>
        <p:nvSpPr>
          <p:cNvPr id="102"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The predator and prey share some common characteristics such as: breeding, moving, occupying space, names and island (not all these will be the exact same of course)</a:t>
            </a:r>
            <a:endParaRPr/>
          </a:p>
          <a:p>
            <a:pPr>
              <a:lnSpc>
                <a:spcPct val="100000"/>
              </a:lnSpc>
              <a:buFont typeface="Arial"/>
              <a:buChar char="•"/>
            </a:pPr>
            <a:r>
              <a:rPr lang="en-US" sz="3200">
                <a:solidFill>
                  <a:srgbClr val="000000"/>
                </a:solidFill>
                <a:latin typeface="Calibri"/>
              </a:rPr>
              <a:t>Because of this, a common class is made to accomplish the task of providing them their commonalities.</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Animal class (continued)</a:t>
            </a:r>
            <a:endParaRPr/>
          </a:p>
        </p:txBody>
      </p:sp>
      <p:sp>
        <p:nvSpPr>
          <p:cNvPr id="10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The class will consists of the following methods:</a:t>
            </a:r>
            <a:endParaRPr/>
          </a:p>
          <a:p>
            <a:pPr lvl="1">
              <a:lnSpc>
                <a:spcPct val="100000"/>
              </a:lnSpc>
              <a:buFont typeface="Arial"/>
              <a:buChar char="–"/>
            </a:pPr>
            <a:r>
              <a:rPr lang="en-US" sz="2800">
                <a:solidFill>
                  <a:srgbClr val="000000"/>
                </a:solidFill>
                <a:latin typeface="Calibri"/>
              </a:rPr>
              <a:t>Check_grid: looks in the 8 directions from the animals location and returns the first location in a random direction that is available and returns that x,y value.</a:t>
            </a:r>
            <a:endParaRPr/>
          </a:p>
          <a:p>
            <a:pPr lvl="1">
              <a:lnSpc>
                <a:spcPct val="100000"/>
              </a:lnSpc>
              <a:buFont typeface="Arial"/>
              <a:buChar char="–"/>
            </a:pPr>
            <a:r>
              <a:rPr lang="en-US" sz="2800">
                <a:solidFill>
                  <a:srgbClr val="000000"/>
                </a:solidFill>
                <a:latin typeface="Calibri"/>
              </a:rPr>
              <a:t>Move: moves the animal to an open position if available</a:t>
            </a:r>
            <a:endParaRPr/>
          </a:p>
          <a:p>
            <a:pPr lvl="1">
              <a:lnSpc>
                <a:spcPct val="100000"/>
              </a:lnSpc>
              <a:buFont typeface="Arial"/>
              <a:buChar char="–"/>
            </a:pPr>
            <a:r>
              <a:rPr lang="en-US" sz="2800">
                <a:solidFill>
                  <a:srgbClr val="000000"/>
                </a:solidFill>
                <a:latin typeface="Calibri"/>
              </a:rPr>
              <a:t>Breed: breeds a new animal if the breed_clock value is at the time set by the user to breed and places a new animal at an available position.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prey class</a:t>
            </a:r>
            <a:endParaRPr/>
          </a:p>
        </p:txBody>
      </p:sp>
      <p:sp>
        <p:nvSpPr>
          <p:cNvPr id="106"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The prey class is relatively short since its only purposes are:</a:t>
            </a:r>
            <a:endParaRPr/>
          </a:p>
          <a:p>
            <a:pPr lvl="1">
              <a:lnSpc>
                <a:spcPct val="100000"/>
              </a:lnSpc>
              <a:buFont typeface="Arial"/>
              <a:buChar char="–"/>
            </a:pPr>
            <a:r>
              <a:rPr lang="en-US" sz="2800">
                <a:solidFill>
                  <a:srgbClr val="000000"/>
                </a:solidFill>
                <a:latin typeface="Calibri"/>
              </a:rPr>
              <a:t>Initialize that it is of the Animal class and has a breeding time</a:t>
            </a:r>
            <a:endParaRPr/>
          </a:p>
          <a:p>
            <a:pPr lvl="1">
              <a:lnSpc>
                <a:spcPct val="100000"/>
              </a:lnSpc>
              <a:buFont typeface="Arial"/>
              <a:buChar char="–"/>
            </a:pPr>
            <a:r>
              <a:rPr lang="en-US" sz="2800">
                <a:solidFill>
                  <a:srgbClr val="000000"/>
                </a:solidFill>
                <a:latin typeface="Calibri"/>
              </a:rPr>
              <a:t>Decrement its local breed clock for every “tick”</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Predator class</a:t>
            </a:r>
            <a:endParaRPr/>
          </a:p>
        </p:txBody>
      </p:sp>
      <p:sp>
        <p:nvSpPr>
          <p:cNvPr id="10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dirty="0">
                <a:solidFill>
                  <a:srgbClr val="000000"/>
                </a:solidFill>
                <a:latin typeface="Calibri"/>
              </a:rPr>
              <a:t>Is relatively short as well and includes the methods any predator animal would have:</a:t>
            </a:r>
            <a:endParaRPr sz="2400" dirty="0"/>
          </a:p>
          <a:p>
            <a:pPr lvl="1">
              <a:lnSpc>
                <a:spcPct val="100000"/>
              </a:lnSpc>
              <a:buFont typeface="Arial"/>
              <a:buChar char="–"/>
            </a:pPr>
            <a:r>
              <a:rPr lang="en-US" sz="2400" dirty="0">
                <a:solidFill>
                  <a:srgbClr val="000000"/>
                </a:solidFill>
                <a:latin typeface="Calibri"/>
              </a:rPr>
              <a:t>Initialize the predator as part of the Animal class, its breeding time and starvation time (one thing prey don’t have to worry about)</a:t>
            </a:r>
            <a:endParaRPr sz="2400" dirty="0"/>
          </a:p>
          <a:p>
            <a:pPr lvl="1">
              <a:lnSpc>
                <a:spcPct val="100000"/>
              </a:lnSpc>
              <a:buFont typeface="Arial"/>
              <a:buChar char="–"/>
            </a:pPr>
            <a:r>
              <a:rPr lang="en-US" sz="2400" dirty="0" err="1">
                <a:solidFill>
                  <a:srgbClr val="000000"/>
                </a:solidFill>
                <a:latin typeface="Calibri"/>
              </a:rPr>
              <a:t>Clock_tick</a:t>
            </a:r>
            <a:r>
              <a:rPr lang="en-US" sz="2400" dirty="0">
                <a:solidFill>
                  <a:srgbClr val="000000"/>
                </a:solidFill>
                <a:latin typeface="Calibri"/>
              </a:rPr>
              <a:t>: decrementing both the breeding clock and starvation clock every “tick” </a:t>
            </a:r>
            <a:endParaRPr sz="2400" dirty="0"/>
          </a:p>
          <a:p>
            <a:pPr lvl="1">
              <a:lnSpc>
                <a:spcPct val="100000"/>
              </a:lnSpc>
              <a:buFont typeface="Arial"/>
              <a:buChar char="–"/>
            </a:pPr>
            <a:r>
              <a:rPr lang="en-US" sz="2400" dirty="0">
                <a:solidFill>
                  <a:srgbClr val="000000"/>
                </a:solidFill>
                <a:latin typeface="Calibri"/>
              </a:rPr>
              <a:t>Eat: this method checks the </a:t>
            </a:r>
            <a:r>
              <a:rPr lang="en-US" sz="2400" dirty="0" err="1">
                <a:solidFill>
                  <a:srgbClr val="000000"/>
                </a:solidFill>
                <a:latin typeface="Calibri"/>
              </a:rPr>
              <a:t>check_grid</a:t>
            </a:r>
            <a:r>
              <a:rPr lang="en-US" sz="2400" dirty="0">
                <a:solidFill>
                  <a:srgbClr val="000000"/>
                </a:solidFill>
                <a:latin typeface="Calibri"/>
              </a:rPr>
              <a:t> method in the Animal class to see if there is a prey near by for consumption and will move the predator to that location while removing the predator and prey from their original </a:t>
            </a:r>
            <a:r>
              <a:rPr lang="en-US" sz="2400" dirty="0" err="1">
                <a:solidFill>
                  <a:srgbClr val="000000"/>
                </a:solidFill>
                <a:latin typeface="Calibri"/>
              </a:rPr>
              <a:t>location.This</a:t>
            </a:r>
            <a:r>
              <a:rPr lang="en-US" sz="2400" dirty="0">
                <a:solidFill>
                  <a:srgbClr val="000000"/>
                </a:solidFill>
                <a:latin typeface="Calibri"/>
              </a:rPr>
              <a:t> sets the starvation clock back to its original value</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Observation</a:t>
            </a:r>
            <a:endParaRPr dirty="0"/>
          </a:p>
        </p:txBody>
      </p:sp>
      <p:sp>
        <p:nvSpPr>
          <p:cNvPr id="110"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S</a:t>
            </a:r>
            <a:r>
              <a:rPr lang="en-US" sz="2800" dirty="0">
                <a:solidFill>
                  <a:srgbClr val="000000"/>
                </a:solidFill>
                <a:latin typeface="Calibri"/>
              </a:rPr>
              <a:t>ize= 50x50 grid, runs for 500 ticks</a:t>
            </a:r>
            <a:endParaRPr dirty="0"/>
          </a:p>
          <a:p>
            <a:pPr>
              <a:buSzPct val="45000"/>
              <a:buFont typeface="StarSymbol"/>
              <a:buChar char=""/>
            </a:pPr>
            <a:endParaRPr dirty="0"/>
          </a:p>
          <a:p>
            <a:pPr>
              <a:buSzPct val="45000"/>
              <a:buFont typeface="StarSymbol"/>
              <a:buChar char=""/>
            </a:pPr>
            <a:r>
              <a:rPr lang="en-US" sz="2800" dirty="0">
                <a:solidFill>
                  <a:srgbClr val="000000"/>
                </a:solidFill>
                <a:latin typeface="Calibri"/>
              </a:rPr>
              <a:t>  predators breed at half the normal rate</a:t>
            </a:r>
            <a:endParaRPr dirty="0"/>
          </a:p>
          <a:p>
            <a:pPr>
              <a:buSzPct val="45000"/>
              <a:buFont typeface="StarSymbol"/>
              <a:buChar char=""/>
            </a:pPr>
            <a:r>
              <a:rPr lang="en-US" sz="2800" dirty="0">
                <a:solidFill>
                  <a:srgbClr val="000000"/>
                </a:solidFill>
                <a:latin typeface="Calibri"/>
              </a:rPr>
              <a:t>  prey breed at half the normal rate</a:t>
            </a:r>
            <a:endParaRPr dirty="0"/>
          </a:p>
          <a:p>
            <a:pPr>
              <a:buSzPct val="45000"/>
              <a:buFont typeface="StarSymbol"/>
              <a:buChar char=""/>
            </a:pPr>
            <a:r>
              <a:rPr lang="en-US" sz="2800" dirty="0">
                <a:solidFill>
                  <a:srgbClr val="000000"/>
                </a:solidFill>
                <a:latin typeface="Calibri"/>
              </a:rPr>
              <a:t>  double the initial
 amount of animals on the island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p:spPr>
        <p:txBody>
          <a:bodyPr anchor="ctr"/>
          <a:lstStyle/>
          <a:p>
            <a:r>
              <a:rPr lang="en-US" sz="3200">
                <a:latin typeface="Calibri"/>
              </a:rPr>
              <a:t>							Most Ideal</a:t>
            </a:r>
            <a:endParaRPr/>
          </a:p>
        </p:txBody>
      </p:sp>
      <p:sp>
        <p:nvSpPr>
          <p:cNvPr id="112" name="TextShape 2"/>
          <p:cNvSpPr txBox="1"/>
          <p:nvPr/>
        </p:nvSpPr>
        <p:spPr>
          <a:xfrm>
            <a:off x="0" y="91440"/>
            <a:ext cx="3670200" cy="2649960"/>
          </a:xfrm>
          <a:prstGeom prst="rect">
            <a:avLst/>
          </a:prstGeom>
        </p:spPr>
        <p:txBody>
          <a:bodyPr lIns="90000" tIns="45000" rIns="90000" bIns="45000"/>
          <a:lstStyle/>
          <a:p>
            <a:pPr marL="285750" indent="-285750">
              <a:buSzPct val="45000"/>
              <a:buFont typeface="Arial"/>
              <a:buChar char="•"/>
            </a:pPr>
            <a:r>
              <a:rPr lang="en-US" dirty="0">
                <a:latin typeface="Arial"/>
              </a:rPr>
              <a:t>In this Run the values used are: </a:t>
            </a:r>
            <a:endParaRPr dirty="0"/>
          </a:p>
          <a:p>
            <a:pPr marL="285750" indent="-285750">
              <a:buSzPct val="45000"/>
              <a:buFont typeface="Arial"/>
              <a:buChar char="•"/>
            </a:pPr>
            <a:r>
              <a:rPr lang="en-US" dirty="0">
                <a:latin typeface="Arial"/>
              </a:rPr>
              <a:t>Predator</a:t>
            </a:r>
            <a:endParaRPr dirty="0"/>
          </a:p>
          <a:p>
            <a:pPr marL="742950" lvl="1" indent="-285750">
              <a:buSzPct val="45000"/>
              <a:buFont typeface="Arial"/>
              <a:buChar char="•"/>
            </a:pPr>
            <a:r>
              <a:rPr lang="en-US" dirty="0">
                <a:latin typeface="Arial"/>
              </a:rPr>
              <a:t>Breed time= 8</a:t>
            </a:r>
            <a:endParaRPr dirty="0"/>
          </a:p>
          <a:p>
            <a:pPr marL="742950" lvl="1" indent="-285750">
              <a:buSzPct val="45000"/>
              <a:buFont typeface="Arial"/>
              <a:buChar char="•"/>
            </a:pPr>
            <a:r>
              <a:rPr lang="en-US" dirty="0">
                <a:latin typeface="Arial"/>
              </a:rPr>
              <a:t>Starve time= 6</a:t>
            </a:r>
            <a:endParaRPr dirty="0"/>
          </a:p>
          <a:p>
            <a:pPr marL="742950" lvl="1" indent="-285750">
              <a:buSzPct val="45000"/>
              <a:buFont typeface="Arial"/>
              <a:buChar char="•"/>
            </a:pPr>
            <a:r>
              <a:rPr lang="en-US" dirty="0">
                <a:latin typeface="Arial"/>
              </a:rPr>
              <a:t>Initial= 15</a:t>
            </a:r>
            <a:endParaRPr dirty="0"/>
          </a:p>
          <a:p>
            <a:pPr marL="285750" indent="-285750">
              <a:buSzPct val="45000"/>
              <a:buFont typeface="Arial"/>
              <a:buChar char="•"/>
            </a:pPr>
            <a:r>
              <a:rPr lang="en-US" dirty="0">
                <a:latin typeface="Arial"/>
              </a:rPr>
              <a:t>Prey</a:t>
            </a:r>
            <a:endParaRPr dirty="0"/>
          </a:p>
          <a:p>
            <a:pPr marL="742950" lvl="1" indent="-285750">
              <a:buSzPct val="45000"/>
              <a:buFont typeface="Arial"/>
              <a:buChar char="•"/>
            </a:pPr>
            <a:r>
              <a:rPr lang="en-US" dirty="0">
                <a:latin typeface="Arial"/>
              </a:rPr>
              <a:t>Breed time=3</a:t>
            </a:r>
            <a:endParaRPr lang="en-US" dirty="0"/>
          </a:p>
          <a:p>
            <a:pPr marL="285750" indent="-285750">
              <a:buSzPct val="45000"/>
              <a:buFont typeface="Arial"/>
              <a:buChar char="•"/>
            </a:pPr>
            <a:r>
              <a:rPr lang="en-US" dirty="0">
                <a:latin typeface="Arial"/>
              </a:rPr>
              <a:t>Initial=80</a:t>
            </a:r>
            <a:endParaRPr dirty="0"/>
          </a:p>
          <a:p>
            <a:pPr>
              <a:buSzPct val="45000"/>
              <a:buFont typeface="StarSymbol"/>
              <a:buChar char=""/>
            </a:pPr>
            <a:endParaRPr dirty="0"/>
          </a:p>
          <a:p>
            <a:pPr lvl="1">
              <a:buSzPct val="45000"/>
              <a:buFont typeface="StarSymbol"/>
              <a:buChar char=""/>
            </a:pPr>
            <a:r>
              <a:rPr lang="en-US" dirty="0">
                <a:latin typeface="Arial"/>
              </a:rPr>
              <a:t> </a:t>
            </a:r>
            <a:endParaRPr dirty="0"/>
          </a:p>
        </p:txBody>
      </p:sp>
      <p:pic>
        <p:nvPicPr>
          <p:cNvPr id="113" name="Picture 112"/>
          <p:cNvPicPr/>
          <p:nvPr/>
        </p:nvPicPr>
        <p:blipFill>
          <a:blip r:embed="rId2"/>
          <a:stretch>
            <a:fillRect/>
          </a:stretch>
        </p:blipFill>
        <p:spPr>
          <a:xfrm>
            <a:off x="2340726" y="1531281"/>
            <a:ext cx="6803274" cy="5177667"/>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041131" y="274680"/>
            <a:ext cx="8229240" cy="1142640"/>
          </a:xfrm>
          <a:prstGeom prst="rect">
            <a:avLst/>
          </a:prstGeom>
        </p:spPr>
        <p:txBody>
          <a:bodyPr anchor="ctr"/>
          <a:lstStyle/>
          <a:p>
            <a:pPr algn="ctr">
              <a:lnSpc>
                <a:spcPct val="100000"/>
              </a:lnSpc>
            </a:pPr>
            <a:r>
              <a:rPr lang="en-US" sz="2400" b="1" i="1" dirty="0">
                <a:latin typeface="Calibri"/>
              </a:rPr>
              <a:t>When the predators breed at half the normal rate</a:t>
            </a:r>
            <a:r>
              <a:rPr lang="en-US" dirty="0">
                <a:latin typeface="Calibri"/>
              </a:rPr>
              <a:t>
</a:t>
            </a:r>
            <a:endParaRPr dirty="0"/>
          </a:p>
        </p:txBody>
      </p:sp>
      <p:sp>
        <p:nvSpPr>
          <p:cNvPr id="115" name="TextShape 2"/>
          <p:cNvSpPr txBox="1"/>
          <p:nvPr/>
        </p:nvSpPr>
        <p:spPr>
          <a:xfrm>
            <a:off x="0" y="0"/>
            <a:ext cx="3670200" cy="2649960"/>
          </a:xfrm>
          <a:prstGeom prst="rect">
            <a:avLst/>
          </a:prstGeom>
        </p:spPr>
        <p:txBody>
          <a:bodyPr lIns="90000" tIns="45000" rIns="90000" bIns="45000"/>
          <a:lstStyle/>
          <a:p>
            <a:pPr>
              <a:buSzPct val="45000"/>
              <a:buFont typeface="StarSymbol"/>
              <a:buChar char=""/>
            </a:pPr>
            <a:r>
              <a:rPr lang="en-US" dirty="0">
                <a:latin typeface="Arial"/>
              </a:rPr>
              <a:t>In this Run the values used are: </a:t>
            </a:r>
            <a:endParaRPr dirty="0"/>
          </a:p>
          <a:p>
            <a:pPr>
              <a:buSzPct val="45000"/>
              <a:buFont typeface="StarSymbol"/>
              <a:buChar char=""/>
            </a:pPr>
            <a:r>
              <a:rPr lang="en-US" dirty="0">
                <a:latin typeface="Arial"/>
              </a:rPr>
              <a:t>Predator</a:t>
            </a:r>
            <a:endParaRPr lang="en-US" dirty="0"/>
          </a:p>
          <a:p>
            <a:pPr marL="285750" indent="-285750">
              <a:buSzPct val="45000"/>
              <a:buFont typeface="Arial"/>
              <a:buChar char="•"/>
            </a:pPr>
            <a:r>
              <a:rPr lang="en-US" dirty="0">
                <a:latin typeface="Arial"/>
              </a:rPr>
              <a:t>Breed time= 16</a:t>
            </a:r>
            <a:endParaRPr lang="en-US" dirty="0"/>
          </a:p>
          <a:p>
            <a:pPr marL="285750" indent="-285750">
              <a:buSzPct val="45000"/>
              <a:buFont typeface="Arial"/>
              <a:buChar char="•"/>
            </a:pPr>
            <a:r>
              <a:rPr lang="en-US" dirty="0">
                <a:latin typeface="Arial"/>
              </a:rPr>
              <a:t>Starve time= 6</a:t>
            </a:r>
            <a:endParaRPr lang="en-US" dirty="0"/>
          </a:p>
          <a:p>
            <a:pPr marL="285750" indent="-285750">
              <a:buSzPct val="45000"/>
              <a:buFont typeface="Arial"/>
              <a:buChar char="•"/>
            </a:pPr>
            <a:r>
              <a:rPr lang="en-US" dirty="0">
                <a:latin typeface="Arial"/>
              </a:rPr>
              <a:t>Initial= 15</a:t>
            </a:r>
            <a:endParaRPr dirty="0"/>
          </a:p>
          <a:p>
            <a:pPr>
              <a:buSzPct val="45000"/>
              <a:buFont typeface="StarSymbol"/>
              <a:buChar char=""/>
            </a:pPr>
            <a:r>
              <a:rPr lang="en-US" dirty="0">
                <a:latin typeface="Arial"/>
              </a:rPr>
              <a:t>Prey</a:t>
            </a:r>
            <a:endParaRPr dirty="0"/>
          </a:p>
          <a:p>
            <a:pPr lvl="1">
              <a:buSzPct val="45000"/>
              <a:buFont typeface="StarSymbol"/>
              <a:buChar char=""/>
            </a:pPr>
            <a:r>
              <a:rPr lang="en-US" dirty="0">
                <a:latin typeface="Arial"/>
              </a:rPr>
              <a:t>Breed time=3</a:t>
            </a:r>
            <a:endParaRPr dirty="0"/>
          </a:p>
          <a:p>
            <a:pPr lvl="1">
              <a:buSzPct val="45000"/>
              <a:buFont typeface="StarSymbol"/>
              <a:buChar char=""/>
            </a:pPr>
            <a:r>
              <a:rPr lang="en-US" dirty="0">
                <a:latin typeface="Arial"/>
              </a:rPr>
              <a:t>Initial=80</a:t>
            </a:r>
            <a:endParaRPr dirty="0"/>
          </a:p>
          <a:p>
            <a:pPr>
              <a:buSzPct val="45000"/>
              <a:buFont typeface="StarSymbol"/>
              <a:buChar char=""/>
            </a:pPr>
            <a:endParaRPr dirty="0"/>
          </a:p>
          <a:p>
            <a:pPr lvl="1">
              <a:buSzPct val="45000"/>
              <a:buFont typeface="StarSymbol"/>
              <a:buChar char=""/>
            </a:pPr>
            <a:r>
              <a:rPr lang="en-US" dirty="0">
                <a:latin typeface="Arial"/>
              </a:rPr>
              <a:t> </a:t>
            </a:r>
            <a:endParaRPr dirty="0"/>
          </a:p>
        </p:txBody>
      </p:sp>
      <p:pic>
        <p:nvPicPr>
          <p:cNvPr id="116" name="Picture 115"/>
          <p:cNvPicPr/>
          <p:nvPr/>
        </p:nvPicPr>
        <p:blipFill>
          <a:blip r:embed="rId2"/>
          <a:stretch>
            <a:fillRect/>
          </a:stretch>
        </p:blipFill>
        <p:spPr>
          <a:xfrm>
            <a:off x="2022264" y="1243810"/>
            <a:ext cx="7121736" cy="5440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p:spPr>
        <p:txBody>
          <a:bodyPr anchor="ctr"/>
          <a:lstStyle/>
          <a:p>
            <a:pPr algn="ctr">
              <a:lnSpc>
                <a:spcPct val="100000"/>
              </a:lnSpc>
            </a:pPr>
            <a:r>
              <a:rPr lang="en-US">
                <a:latin typeface="Calibri"/>
              </a:rPr>
              <a:t>When the predators take a longer time to starve
</a:t>
            </a:r>
            <a:endParaRPr/>
          </a:p>
        </p:txBody>
      </p:sp>
      <p:pic>
        <p:nvPicPr>
          <p:cNvPr id="118" name="Picture 117"/>
          <p:cNvPicPr/>
          <p:nvPr/>
        </p:nvPicPr>
        <p:blipFill>
          <a:blip r:embed="rId2"/>
          <a:stretch>
            <a:fillRect/>
          </a:stretch>
        </p:blipFill>
        <p:spPr>
          <a:xfrm>
            <a:off x="1554480" y="1599840"/>
            <a:ext cx="7315200" cy="4983840"/>
          </a:xfrm>
          <a:prstGeom prst="rect">
            <a:avLst/>
          </a:prstGeom>
          <a:ln>
            <a:noFill/>
          </a:ln>
        </p:spPr>
      </p:pic>
      <p:sp>
        <p:nvSpPr>
          <p:cNvPr id="119" name="TextShape 2"/>
          <p:cNvSpPr txBox="1"/>
          <p:nvPr/>
        </p:nvSpPr>
        <p:spPr>
          <a:xfrm>
            <a:off x="360" y="91800"/>
            <a:ext cx="3670200" cy="2649960"/>
          </a:xfrm>
          <a:prstGeom prst="rect">
            <a:avLst/>
          </a:prstGeom>
        </p:spPr>
        <p:txBody>
          <a:bodyPr lIns="90000" tIns="45000" rIns="90000" bIns="45000"/>
          <a:lstStyle/>
          <a:p>
            <a:pPr>
              <a:buSzPct val="45000"/>
              <a:buFont typeface="StarSymbol"/>
              <a:buChar char=""/>
            </a:pPr>
            <a:r>
              <a:rPr lang="en-US">
                <a:latin typeface="Arial"/>
              </a:rPr>
              <a:t>In this Run the values used are: </a:t>
            </a:r>
            <a:endParaRPr/>
          </a:p>
          <a:p>
            <a:pPr>
              <a:buSzPct val="45000"/>
              <a:buFont typeface="StarSymbol"/>
              <a:buChar char=""/>
            </a:pPr>
            <a:r>
              <a:rPr lang="en-US">
                <a:latin typeface="Arial"/>
              </a:rPr>
              <a:t>Predator</a:t>
            </a:r>
            <a:endParaRPr/>
          </a:p>
          <a:p>
            <a:pPr lvl="1">
              <a:buSzPct val="45000"/>
              <a:buFont typeface="StarSymbol"/>
              <a:buChar char=""/>
            </a:pPr>
            <a:r>
              <a:rPr lang="en-US">
                <a:latin typeface="Arial"/>
              </a:rPr>
              <a:t>Breed time= 8</a:t>
            </a:r>
            <a:endParaRPr/>
          </a:p>
          <a:p>
            <a:pPr lvl="1">
              <a:buSzPct val="45000"/>
              <a:buFont typeface="StarSymbol"/>
              <a:buChar char=""/>
            </a:pPr>
            <a:r>
              <a:rPr lang="en-US">
                <a:latin typeface="Arial"/>
              </a:rPr>
              <a:t>Starve time=12</a:t>
            </a:r>
            <a:endParaRPr/>
          </a:p>
          <a:p>
            <a:pPr lvl="1">
              <a:buSzPct val="45000"/>
              <a:buFont typeface="StarSymbol"/>
              <a:buChar char=""/>
            </a:pPr>
            <a:r>
              <a:rPr lang="en-US">
                <a:latin typeface="Arial"/>
              </a:rPr>
              <a:t>Initial= 15</a:t>
            </a:r>
            <a:endParaRPr/>
          </a:p>
          <a:p>
            <a:pPr>
              <a:buSzPct val="45000"/>
              <a:buFont typeface="StarSymbol"/>
              <a:buChar char=""/>
            </a:pPr>
            <a:r>
              <a:rPr lang="en-US">
                <a:latin typeface="Arial"/>
              </a:rPr>
              <a:t>Prey</a:t>
            </a:r>
            <a:endParaRPr/>
          </a:p>
          <a:p>
            <a:pPr lvl="1">
              <a:buSzPct val="45000"/>
              <a:buFont typeface="StarSymbol"/>
              <a:buChar char=""/>
            </a:pPr>
            <a:r>
              <a:rPr lang="en-US">
                <a:latin typeface="Arial"/>
              </a:rPr>
              <a:t>Breed time=3</a:t>
            </a:r>
            <a:endParaRPr/>
          </a:p>
          <a:p>
            <a:pPr lvl="1">
              <a:buSzPct val="45000"/>
              <a:buFont typeface="StarSymbol"/>
              <a:buChar char=""/>
            </a:pPr>
            <a:r>
              <a:rPr lang="en-US">
                <a:latin typeface="Arial"/>
              </a:rPr>
              <a:t>Initial=80</a:t>
            </a:r>
            <a:endParaRPr/>
          </a:p>
          <a:p>
            <a:pPr>
              <a:buSzPct val="45000"/>
              <a:buFont typeface="StarSymbol"/>
              <a:buChar char=""/>
            </a:pPr>
            <a:endParaRPr/>
          </a:p>
          <a:p>
            <a:pPr lvl="1">
              <a:buSzPct val="45000"/>
              <a:buFont typeface="StarSymbol"/>
              <a:buChar char=""/>
            </a:pPr>
            <a:r>
              <a:rPr lang="en-US">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p:spPr>
        <p:txBody>
          <a:bodyPr anchor="ctr"/>
          <a:lstStyle/>
          <a:p>
            <a:pPr algn="ctr">
              <a:lnSpc>
                <a:spcPct val="100000"/>
              </a:lnSpc>
            </a:pPr>
            <a:r>
              <a:rPr lang="en-US" b="1" dirty="0">
                <a:latin typeface="Calibri"/>
              </a:rPr>
              <a:t>When the prey breed at half the normal rate</a:t>
            </a:r>
            <a:r>
              <a:rPr lang="en-US" dirty="0">
                <a:latin typeface="Calibri"/>
              </a:rPr>
              <a:t>
</a:t>
            </a:r>
            <a:endParaRPr dirty="0"/>
          </a:p>
        </p:txBody>
      </p:sp>
      <p:pic>
        <p:nvPicPr>
          <p:cNvPr id="121" name="Picture 120"/>
          <p:cNvPicPr/>
          <p:nvPr/>
        </p:nvPicPr>
        <p:blipFill>
          <a:blip r:embed="rId2"/>
          <a:stretch>
            <a:fillRect/>
          </a:stretch>
        </p:blipFill>
        <p:spPr>
          <a:xfrm>
            <a:off x="1554480" y="1280160"/>
            <a:ext cx="7498080" cy="5394960"/>
          </a:xfrm>
          <a:prstGeom prst="rect">
            <a:avLst/>
          </a:prstGeom>
          <a:ln>
            <a:noFill/>
          </a:ln>
        </p:spPr>
      </p:pic>
      <p:sp>
        <p:nvSpPr>
          <p:cNvPr id="122" name="TextShape 2"/>
          <p:cNvSpPr txBox="1"/>
          <p:nvPr/>
        </p:nvSpPr>
        <p:spPr>
          <a:xfrm>
            <a:off x="360" y="91800"/>
            <a:ext cx="3670200" cy="2649960"/>
          </a:xfrm>
          <a:prstGeom prst="rect">
            <a:avLst/>
          </a:prstGeom>
        </p:spPr>
        <p:txBody>
          <a:bodyPr lIns="90000" tIns="45000" rIns="90000" bIns="45000"/>
          <a:lstStyle/>
          <a:p>
            <a:pPr>
              <a:buSzPct val="45000"/>
              <a:buFont typeface="StarSymbol"/>
              <a:buChar char=""/>
            </a:pPr>
            <a:r>
              <a:rPr lang="en-US" dirty="0">
                <a:latin typeface="Arial"/>
              </a:rPr>
              <a:t>In this Run the values used are: </a:t>
            </a:r>
            <a:endParaRPr dirty="0"/>
          </a:p>
          <a:p>
            <a:pPr>
              <a:buSzPct val="45000"/>
              <a:buFont typeface="StarSymbol"/>
              <a:buChar char=""/>
            </a:pPr>
            <a:r>
              <a:rPr lang="en-US" dirty="0">
                <a:latin typeface="Arial"/>
              </a:rPr>
              <a:t>Predator</a:t>
            </a:r>
            <a:endParaRPr dirty="0"/>
          </a:p>
          <a:p>
            <a:pPr lvl="1">
              <a:buSzPct val="45000"/>
              <a:buFont typeface="StarSymbol"/>
              <a:buChar char=""/>
            </a:pPr>
            <a:r>
              <a:rPr lang="en-US" dirty="0">
                <a:latin typeface="Arial"/>
              </a:rPr>
              <a:t>Breed time= 8</a:t>
            </a:r>
            <a:endParaRPr dirty="0"/>
          </a:p>
          <a:p>
            <a:pPr lvl="1">
              <a:buSzPct val="45000"/>
              <a:buFont typeface="StarSymbol"/>
              <a:buChar char=""/>
            </a:pPr>
            <a:r>
              <a:rPr lang="en-US" dirty="0">
                <a:latin typeface="Arial"/>
              </a:rPr>
              <a:t>Starve time= 6</a:t>
            </a:r>
            <a:endParaRPr dirty="0"/>
          </a:p>
          <a:p>
            <a:pPr lvl="1">
              <a:buSzPct val="45000"/>
              <a:buFont typeface="StarSymbol"/>
              <a:buChar char=""/>
            </a:pPr>
            <a:r>
              <a:rPr lang="en-US" dirty="0">
                <a:latin typeface="Arial"/>
              </a:rPr>
              <a:t>Initial= 15</a:t>
            </a:r>
            <a:endParaRPr dirty="0"/>
          </a:p>
          <a:p>
            <a:pPr>
              <a:buSzPct val="45000"/>
              <a:buFont typeface="StarSymbol"/>
              <a:buChar char=""/>
            </a:pPr>
            <a:r>
              <a:rPr lang="en-US" dirty="0">
                <a:latin typeface="Arial"/>
              </a:rPr>
              <a:t>Prey</a:t>
            </a:r>
            <a:endParaRPr dirty="0"/>
          </a:p>
          <a:p>
            <a:pPr lvl="1">
              <a:buSzPct val="45000"/>
              <a:buFont typeface="StarSymbol"/>
              <a:buChar char=""/>
            </a:pPr>
            <a:r>
              <a:rPr lang="en-US" dirty="0">
                <a:latin typeface="Arial"/>
              </a:rPr>
              <a:t>Breed time=6</a:t>
            </a:r>
            <a:endParaRPr dirty="0"/>
          </a:p>
          <a:p>
            <a:pPr lvl="1">
              <a:buSzPct val="45000"/>
              <a:buFont typeface="StarSymbol"/>
              <a:buChar char=""/>
            </a:pPr>
            <a:r>
              <a:rPr lang="en-US" dirty="0">
                <a:latin typeface="Arial"/>
              </a:rPr>
              <a:t>Initial=80</a:t>
            </a:r>
            <a:endParaRPr dirty="0"/>
          </a:p>
          <a:p>
            <a:pPr>
              <a:buSzPct val="45000"/>
              <a:buFont typeface="StarSymbol"/>
              <a:buChar char=""/>
            </a:pPr>
            <a:endParaRPr dirty="0"/>
          </a:p>
          <a:p>
            <a:pPr lvl="1">
              <a:buSzPct val="45000"/>
              <a:buFont typeface="StarSymbol"/>
              <a:buChar char=""/>
            </a:pPr>
            <a:r>
              <a:rPr lang="en-US" dirty="0">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Background</a:t>
            </a:r>
            <a:endParaRPr/>
          </a:p>
        </p:txBody>
      </p:sp>
      <p:sp>
        <p:nvSpPr>
          <p:cNvPr id="86" name="TextShape 2"/>
          <p:cNvSpPr txBox="1"/>
          <p:nvPr/>
        </p:nvSpPr>
        <p:spPr>
          <a:xfrm>
            <a:off x="457200" y="1600200"/>
            <a:ext cx="8229240" cy="4525560"/>
          </a:xfrm>
          <a:prstGeom prst="rect">
            <a:avLst/>
          </a:prstGeom>
        </p:spPr>
        <p:txBody>
          <a:bodyPr/>
          <a:lstStyle/>
          <a:p>
            <a:pPr>
              <a:lnSpc>
                <a:spcPct val="100000"/>
              </a:lnSpc>
            </a:pPr>
            <a:r>
              <a:rPr lang="en-US" sz="3200" u="sng" dirty="0">
                <a:solidFill>
                  <a:srgbClr val="0000FF"/>
                </a:solidFill>
                <a:latin typeface="Calibri"/>
                <a:hlinkClick r:id="rId2"/>
              </a:rPr>
              <a:t>wolves </a:t>
            </a:r>
            <a:r>
              <a:rPr lang="en-US" sz="3200" u="sng" dirty="0" err="1">
                <a:solidFill>
                  <a:srgbClr val="0000FF"/>
                </a:solidFill>
                <a:latin typeface="Calibri"/>
                <a:hlinkClick r:id="rId2"/>
              </a:rPr>
              <a:t>vs</a:t>
            </a:r>
            <a:r>
              <a:rPr lang="en-US" sz="3200" u="sng" dirty="0">
                <a:solidFill>
                  <a:srgbClr val="0000FF"/>
                </a:solidFill>
                <a:latin typeface="Calibri"/>
                <a:hlinkClick r:id="rId2"/>
              </a:rPr>
              <a:t> moose</a:t>
            </a:r>
            <a:endParaRPr dirty="0"/>
          </a:p>
          <a:p>
            <a:pPr>
              <a:lnSpc>
                <a:spcPct val="100000"/>
              </a:lnSpc>
              <a:buFont typeface="Arial"/>
              <a:buChar char="•"/>
            </a:pPr>
            <a:r>
              <a:rPr lang="en-US" sz="2400" dirty="0">
                <a:solidFill>
                  <a:srgbClr val="000000"/>
                </a:solidFill>
                <a:latin typeface="Calibri"/>
              </a:rPr>
              <a:t>Prediction: the ecologist predicted a balance of nature, however they found that it was really a “rich, dynamic variation”. </a:t>
            </a:r>
            <a:endParaRPr sz="2400" dirty="0"/>
          </a:p>
          <a:p>
            <a:pPr>
              <a:lnSpc>
                <a:spcPct val="100000"/>
              </a:lnSpc>
              <a:buFont typeface="Arial"/>
              <a:buChar char="•"/>
            </a:pPr>
            <a:r>
              <a:rPr lang="en-US" sz="2400" dirty="0">
                <a:solidFill>
                  <a:srgbClr val="000000"/>
                </a:solidFill>
                <a:latin typeface="Calibri"/>
              </a:rPr>
              <a:t>This statement is given because of scientists not being able to accurately predict the future of the species rise or decline, due to environmental factors of which are unpredictable.</a:t>
            </a:r>
            <a:endParaRPr sz="2400"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274680"/>
            <a:ext cx="8229240" cy="1142640"/>
          </a:xfrm>
          <a:prstGeom prst="rect">
            <a:avLst/>
          </a:prstGeom>
        </p:spPr>
        <p:txBody>
          <a:bodyPr anchor="ctr"/>
          <a:lstStyle/>
          <a:p>
            <a:pPr algn="ctr">
              <a:lnSpc>
                <a:spcPct val="100000"/>
              </a:lnSpc>
            </a:pPr>
            <a:r>
              <a:rPr lang="en-US" sz="2200">
                <a:solidFill>
                  <a:srgbClr val="000000"/>
                </a:solidFill>
                <a:latin typeface="Calibri"/>
              </a:rPr>
              <a:t>When we double the initial
 amount of animals on the island</a:t>
            </a:r>
            <a:endParaRPr/>
          </a:p>
        </p:txBody>
      </p:sp>
      <p:pic>
        <p:nvPicPr>
          <p:cNvPr id="124" name="Picture 123"/>
          <p:cNvPicPr/>
          <p:nvPr/>
        </p:nvPicPr>
        <p:blipFill>
          <a:blip r:embed="rId2"/>
          <a:stretch>
            <a:fillRect/>
          </a:stretch>
        </p:blipFill>
        <p:spPr>
          <a:xfrm>
            <a:off x="1828800" y="1645920"/>
            <a:ext cx="7132320" cy="4983840"/>
          </a:xfrm>
          <a:prstGeom prst="rect">
            <a:avLst/>
          </a:prstGeom>
          <a:ln>
            <a:noFill/>
          </a:ln>
        </p:spPr>
      </p:pic>
      <p:sp>
        <p:nvSpPr>
          <p:cNvPr id="125" name="TextShape 2"/>
          <p:cNvSpPr txBox="1"/>
          <p:nvPr/>
        </p:nvSpPr>
        <p:spPr>
          <a:xfrm>
            <a:off x="360" y="91800"/>
            <a:ext cx="3670200" cy="2649960"/>
          </a:xfrm>
          <a:prstGeom prst="rect">
            <a:avLst/>
          </a:prstGeom>
        </p:spPr>
        <p:txBody>
          <a:bodyPr lIns="90000" tIns="45000" rIns="90000" bIns="45000"/>
          <a:lstStyle/>
          <a:p>
            <a:pPr>
              <a:buSzPct val="45000"/>
              <a:buFont typeface="StarSymbol"/>
              <a:buChar char=""/>
            </a:pPr>
            <a:r>
              <a:rPr lang="en-US">
                <a:latin typeface="Arial"/>
              </a:rPr>
              <a:t>In this Run the values used are: </a:t>
            </a:r>
            <a:endParaRPr/>
          </a:p>
          <a:p>
            <a:pPr>
              <a:buSzPct val="45000"/>
              <a:buFont typeface="StarSymbol"/>
              <a:buChar char=""/>
            </a:pPr>
            <a:r>
              <a:rPr lang="en-US">
                <a:latin typeface="Arial"/>
              </a:rPr>
              <a:t>Predator</a:t>
            </a:r>
            <a:endParaRPr/>
          </a:p>
          <a:p>
            <a:pPr lvl="1">
              <a:buSzPct val="45000"/>
              <a:buFont typeface="StarSymbol"/>
              <a:buChar char=""/>
            </a:pPr>
            <a:r>
              <a:rPr lang="en-US">
                <a:latin typeface="Arial"/>
              </a:rPr>
              <a:t>Breed time= 8</a:t>
            </a:r>
            <a:endParaRPr/>
          </a:p>
          <a:p>
            <a:pPr lvl="1">
              <a:buSzPct val="45000"/>
              <a:buFont typeface="StarSymbol"/>
              <a:buChar char=""/>
            </a:pPr>
            <a:r>
              <a:rPr lang="en-US">
                <a:latin typeface="Arial"/>
              </a:rPr>
              <a:t>Starve time= 6</a:t>
            </a:r>
            <a:endParaRPr/>
          </a:p>
          <a:p>
            <a:pPr lvl="1">
              <a:buSzPct val="45000"/>
              <a:buFont typeface="StarSymbol"/>
              <a:buChar char=""/>
            </a:pPr>
            <a:r>
              <a:rPr lang="en-US">
                <a:latin typeface="Arial"/>
              </a:rPr>
              <a:t>Initial= 30</a:t>
            </a:r>
            <a:endParaRPr/>
          </a:p>
          <a:p>
            <a:pPr>
              <a:buSzPct val="45000"/>
              <a:buFont typeface="StarSymbol"/>
              <a:buChar char=""/>
            </a:pPr>
            <a:r>
              <a:rPr lang="en-US">
                <a:latin typeface="Arial"/>
              </a:rPr>
              <a:t>Prey</a:t>
            </a:r>
            <a:endParaRPr/>
          </a:p>
          <a:p>
            <a:pPr lvl="1">
              <a:buSzPct val="45000"/>
              <a:buFont typeface="StarSymbol"/>
              <a:buChar char=""/>
            </a:pPr>
            <a:r>
              <a:rPr lang="en-US">
                <a:latin typeface="Arial"/>
              </a:rPr>
              <a:t>Breed time=3</a:t>
            </a:r>
            <a:endParaRPr/>
          </a:p>
          <a:p>
            <a:pPr lvl="1">
              <a:buSzPct val="45000"/>
              <a:buFont typeface="StarSymbol"/>
              <a:buChar char=""/>
            </a:pPr>
            <a:r>
              <a:rPr lang="en-US">
                <a:latin typeface="Arial"/>
              </a:rPr>
              <a:t>Initial=160</a:t>
            </a:r>
            <a:endParaRPr/>
          </a:p>
          <a:p>
            <a:pPr>
              <a:buSzPct val="45000"/>
              <a:buFont typeface="StarSymbol"/>
              <a:buChar char=""/>
            </a:pPr>
            <a:endParaRPr/>
          </a:p>
          <a:p>
            <a:pPr lvl="1">
              <a:buSzPct val="45000"/>
              <a:buFont typeface="StarSymbol"/>
              <a:buChar char=""/>
            </a:pPr>
            <a:r>
              <a:rPr lang="en-US">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How this simulation could be improved</a:t>
            </a:r>
            <a:endParaRPr/>
          </a:p>
        </p:txBody>
      </p:sp>
      <p:sp>
        <p:nvSpPr>
          <p:cNvPr id="127" name="TextShape 2"/>
          <p:cNvSpPr txBox="1"/>
          <p:nvPr/>
        </p:nvSpPr>
        <p:spPr>
          <a:xfrm>
            <a:off x="457200" y="1600200"/>
            <a:ext cx="8229240" cy="4525560"/>
          </a:xfrm>
          <a:prstGeom prst="rect">
            <a:avLst/>
          </a:prstGeom>
        </p:spPr>
        <p:txBody>
          <a:bodyPr/>
          <a:lstStyle/>
          <a:p>
            <a:pPr>
              <a:lnSpc>
                <a:spcPct val="100000"/>
              </a:lnSpc>
            </a:pPr>
            <a:endParaRPr sz="2400" dirty="0"/>
          </a:p>
          <a:p>
            <a:pPr>
              <a:lnSpc>
                <a:spcPct val="100000"/>
              </a:lnSpc>
              <a:buFont typeface="Arial"/>
              <a:buChar char="•"/>
            </a:pPr>
            <a:r>
              <a:rPr lang="en-US" sz="2400" dirty="0">
                <a:solidFill>
                  <a:srgbClr val="000000"/>
                </a:solidFill>
                <a:latin typeface="Calibri"/>
              </a:rPr>
              <a:t>The procedure of filling the island is inefficient, especially if the island is large and quite full.</a:t>
            </a:r>
            <a:endParaRPr sz="2400" dirty="0"/>
          </a:p>
          <a:p>
            <a:pPr>
              <a:lnSpc>
                <a:spcPct val="100000"/>
              </a:lnSpc>
              <a:buFont typeface="Arial"/>
              <a:buChar char="•"/>
            </a:pPr>
            <a:r>
              <a:rPr lang="en-US" sz="2400" dirty="0">
                <a:solidFill>
                  <a:srgbClr val="000000"/>
                </a:solidFill>
                <a:latin typeface="Calibri"/>
              </a:rPr>
              <a:t>What to do if an unoccupied location cannot be found </a:t>
            </a:r>
            <a:endParaRPr sz="2400" dirty="0"/>
          </a:p>
          <a:p>
            <a:pPr>
              <a:lnSpc>
                <a:spcPct val="100000"/>
              </a:lnSpc>
              <a:buFont typeface="Arial"/>
              <a:buChar char="•"/>
            </a:pPr>
            <a:r>
              <a:rPr lang="en-US" sz="2400" dirty="0">
                <a:solidFill>
                  <a:srgbClr val="000000"/>
                </a:solidFill>
                <a:latin typeface="Calibri"/>
              </a:rPr>
              <a:t>Prey are animals just like the predators and should have a starvation time along with their own food source</a:t>
            </a:r>
            <a:endParaRPr sz="2400" dirty="0"/>
          </a:p>
          <a:p>
            <a:pPr>
              <a:lnSpc>
                <a:spcPct val="100000"/>
              </a:lnSpc>
              <a:buFont typeface="Arial"/>
              <a:buChar char="•"/>
            </a:pPr>
            <a:r>
              <a:rPr lang="en-US" sz="2400" dirty="0">
                <a:solidFill>
                  <a:srgbClr val="000000"/>
                </a:solidFill>
                <a:latin typeface="Calibri"/>
              </a:rPr>
              <a:t>Natural death, an age method could help results be a little more accurate.</a:t>
            </a:r>
          </a:p>
          <a:p>
            <a:pPr>
              <a:lnSpc>
                <a:spcPct val="100000"/>
              </a:lnSpc>
              <a:buFont typeface="Arial"/>
              <a:buChar char="•"/>
            </a:pPr>
            <a:endParaRPr sz="2400" dirty="0"/>
          </a:p>
          <a:p>
            <a:pPr>
              <a:lnSpc>
                <a:spcPct val="100000"/>
              </a:lnSpc>
              <a:buFont typeface="Arial"/>
              <a:buChar char="•"/>
            </a:pPr>
            <a:endParaRPr sz="2400" dirty="0"/>
          </a:p>
          <a:p>
            <a:pPr>
              <a:lnSpc>
                <a:spcPct val="100000"/>
              </a:lnSpc>
            </a:pPr>
            <a:endParaRPr sz="2400" dirty="0"/>
          </a:p>
          <a:p>
            <a:pPr>
              <a:lnSpc>
                <a:spcPct val="100000"/>
              </a:lnSpc>
            </a:pPr>
            <a:endParaRPr sz="2400" dirty="0"/>
          </a:p>
          <a:p>
            <a:pPr>
              <a:lnSpc>
                <a:spcPct val="100000"/>
              </a:lnSpc>
            </a:pPr>
            <a:endParaRPr sz="2400" dirty="0"/>
          </a:p>
          <a:p>
            <a:pPr>
              <a:lnSpc>
                <a:spcPct val="100000"/>
              </a:lnSpc>
            </a:pPr>
            <a:endParaRPr sz="2400" dirty="0"/>
          </a:p>
          <a:p>
            <a:pPr>
              <a:lnSpc>
                <a:spcPct val="100000"/>
              </a:lnSpc>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Conclusion</a:t>
            </a:r>
            <a:endParaRPr dirty="0"/>
          </a:p>
        </p:txBody>
      </p:sp>
      <p:sp>
        <p:nvSpPr>
          <p:cNvPr id="127" name="TextShape 2"/>
          <p:cNvSpPr txBox="1"/>
          <p:nvPr/>
        </p:nvSpPr>
        <p:spPr>
          <a:xfrm>
            <a:off x="457200" y="1600200"/>
            <a:ext cx="8229240" cy="4525560"/>
          </a:xfrm>
          <a:prstGeom prst="rect">
            <a:avLst/>
          </a:prstGeom>
        </p:spPr>
        <p:txBody>
          <a:bodyPr/>
          <a:lstStyle/>
          <a:p>
            <a:pPr>
              <a:lnSpc>
                <a:spcPct val="100000"/>
              </a:lnSpc>
            </a:pPr>
            <a:endParaRPr sz="2400" dirty="0"/>
          </a:p>
          <a:p>
            <a:pPr>
              <a:lnSpc>
                <a:spcPct val="100000"/>
              </a:lnSpc>
              <a:buFont typeface="Arial"/>
              <a:buChar char="•"/>
            </a:pPr>
            <a:r>
              <a:rPr lang="en-US" sz="2400" dirty="0">
                <a:solidFill>
                  <a:srgbClr val="000000"/>
                </a:solidFill>
                <a:latin typeface="Calibri"/>
              </a:rPr>
              <a:t>There is an Optimal for this data. When the parameters are set to an ideal value. The prey and predators are then capable of living for the most extended amount of time in an environment not accounting for external threats.</a:t>
            </a:r>
          </a:p>
          <a:p>
            <a:pPr>
              <a:lnSpc>
                <a:spcPct val="100000"/>
              </a:lnSpc>
              <a:buFont typeface="Arial"/>
              <a:buChar char="•"/>
            </a:pPr>
            <a:r>
              <a:rPr lang="en-US" sz="2400" dirty="0">
                <a:solidFill>
                  <a:srgbClr val="000000"/>
                </a:solidFill>
                <a:latin typeface="Calibri"/>
              </a:rPr>
              <a:t>If a breed time for predators is too large: the prey will die out</a:t>
            </a:r>
          </a:p>
          <a:p>
            <a:pPr>
              <a:lnSpc>
                <a:spcPct val="100000"/>
              </a:lnSpc>
              <a:buFont typeface="Arial"/>
              <a:buChar char="•"/>
            </a:pPr>
            <a:r>
              <a:rPr lang="en-US" sz="2400" dirty="0">
                <a:solidFill>
                  <a:srgbClr val="000000"/>
                </a:solidFill>
                <a:latin typeface="Calibri"/>
              </a:rPr>
              <a:t>If a breed time of prey is too large: The land/space will become too saturated and predators will grow exponentially in response.</a:t>
            </a:r>
          </a:p>
          <a:p>
            <a:pPr>
              <a:lnSpc>
                <a:spcPct val="100000"/>
              </a:lnSpc>
              <a:buFont typeface="Arial"/>
              <a:buChar char="•"/>
            </a:pPr>
            <a:r>
              <a:rPr lang="en-US" sz="2400" dirty="0">
                <a:solidFill>
                  <a:srgbClr val="000000"/>
                </a:solidFill>
                <a:latin typeface="Calibri"/>
              </a:rPr>
              <a:t>If predators don’t starve: The same result at large prey breeding time.</a:t>
            </a:r>
          </a:p>
          <a:p>
            <a:pPr>
              <a:lnSpc>
                <a:spcPct val="100000"/>
              </a:lnSpc>
            </a:pPr>
            <a:r>
              <a:rPr lang="en-US" sz="2400" dirty="0">
                <a:solidFill>
                  <a:srgbClr val="000000"/>
                </a:solidFill>
                <a:latin typeface="Calibri"/>
              </a:rPr>
              <a:t> </a:t>
            </a:r>
          </a:p>
          <a:p>
            <a:pPr>
              <a:lnSpc>
                <a:spcPct val="100000"/>
              </a:lnSpc>
              <a:buFont typeface="Arial"/>
              <a:buChar char="•"/>
            </a:pPr>
            <a:endParaRPr sz="2400" dirty="0"/>
          </a:p>
          <a:p>
            <a:pPr>
              <a:lnSpc>
                <a:spcPct val="100000"/>
              </a:lnSpc>
              <a:buFont typeface="Arial"/>
              <a:buChar char="•"/>
            </a:pPr>
            <a:endParaRPr sz="2400" dirty="0"/>
          </a:p>
          <a:p>
            <a:pPr>
              <a:lnSpc>
                <a:spcPct val="100000"/>
              </a:lnSpc>
            </a:pPr>
            <a:endParaRPr sz="2400" dirty="0"/>
          </a:p>
          <a:p>
            <a:pPr>
              <a:lnSpc>
                <a:spcPct val="100000"/>
              </a:lnSpc>
            </a:pPr>
            <a:endParaRPr sz="2400" dirty="0"/>
          </a:p>
          <a:p>
            <a:pPr>
              <a:lnSpc>
                <a:spcPct val="100000"/>
              </a:lnSpc>
            </a:pPr>
            <a:endParaRPr sz="2400" dirty="0"/>
          </a:p>
          <a:p>
            <a:pPr>
              <a:lnSpc>
                <a:spcPct val="100000"/>
              </a:lnSpc>
            </a:pPr>
            <a:endParaRPr sz="2400" dirty="0"/>
          </a:p>
          <a:p>
            <a:pPr>
              <a:lnSpc>
                <a:spcPct val="100000"/>
              </a:lnSpc>
            </a:pPr>
            <a:endParaRPr sz="2400" dirty="0"/>
          </a:p>
        </p:txBody>
      </p:sp>
    </p:spTree>
    <p:extLst>
      <p:ext uri="{BB962C8B-B14F-4D97-AF65-F5344CB8AC3E}">
        <p14:creationId xmlns:p14="http://schemas.microsoft.com/office/powerpoint/2010/main" val="27310695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Content Placeholder 3"/>
          <p:cNvPicPr/>
          <p:nvPr/>
        </p:nvPicPr>
        <p:blipFill>
          <a:blip r:embed="rId2"/>
          <a:srcRect l="-18114" r="-18114"/>
          <a:stretch>
            <a:fillRect/>
          </a:stretch>
        </p:blipFill>
        <p:spPr>
          <a:xfrm>
            <a:off x="-155520" y="1752120"/>
            <a:ext cx="8662680" cy="4763880"/>
          </a:xfrm>
          <a:prstGeom prst="rect">
            <a:avLst/>
          </a:prstGeom>
          <a:ln>
            <a:noFill/>
          </a:ln>
        </p:spPr>
      </p:pic>
      <p:pic>
        <p:nvPicPr>
          <p:cNvPr id="141" name="Picture 4"/>
          <p:cNvPicPr/>
          <p:nvPr/>
        </p:nvPicPr>
        <p:blipFill>
          <a:blip r:embed="rId3"/>
          <a:stretch>
            <a:fillRect/>
          </a:stretch>
        </p:blipFill>
        <p:spPr>
          <a:xfrm>
            <a:off x="1536840" y="274680"/>
            <a:ext cx="6070320" cy="1401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Content Placeholder 5"/>
          <p:cNvPicPr/>
          <p:nvPr/>
        </p:nvPicPr>
        <p:blipFill>
          <a:blip r:embed="rId2"/>
          <a:srcRect l="-14645" r="-14645"/>
          <a:stretch>
            <a:fillRect/>
          </a:stretch>
        </p:blipFill>
        <p:spPr>
          <a:xfrm>
            <a:off x="-511560" y="1177920"/>
            <a:ext cx="10643040" cy="5853240"/>
          </a:xfrm>
          <a:prstGeom prst="rect">
            <a:avLst/>
          </a:prstGeom>
          <a:ln>
            <a:noFill/>
          </a:ln>
        </p:spPr>
      </p:pic>
      <p:pic>
        <p:nvPicPr>
          <p:cNvPr id="139" name="Picture 7"/>
          <p:cNvPicPr/>
          <p:nvPr/>
        </p:nvPicPr>
        <p:blipFill>
          <a:blip r:embed="rId3"/>
          <a:stretch>
            <a:fillRect/>
          </a:stretch>
        </p:blipFill>
        <p:spPr>
          <a:xfrm>
            <a:off x="1536840" y="274680"/>
            <a:ext cx="6070320" cy="1401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Background information
</a:t>
            </a:r>
            <a:endParaRPr dirty="0"/>
          </a:p>
        </p:txBody>
      </p:sp>
      <p:sp>
        <p:nvSpPr>
          <p:cNvPr id="88" name="TextShape 2"/>
          <p:cNvSpPr txBox="1"/>
          <p:nvPr/>
        </p:nvSpPr>
        <p:spPr>
          <a:xfrm>
            <a:off x="457200" y="1600200"/>
            <a:ext cx="8229240" cy="4525560"/>
          </a:xfrm>
          <a:prstGeom prst="rect">
            <a:avLst/>
          </a:prstGeom>
        </p:spPr>
        <p:txBody>
          <a:bodyPr/>
          <a:lstStyle/>
          <a:p>
            <a:pPr>
              <a:lnSpc>
                <a:spcPct val="100000"/>
              </a:lnSpc>
            </a:pPr>
            <a:endParaRPr/>
          </a:p>
          <a:p>
            <a:pPr>
              <a:lnSpc>
                <a:spcPct val="100000"/>
              </a:lnSpc>
              <a:buFont typeface="Arial"/>
              <a:buChar char="•"/>
            </a:pPr>
            <a:r>
              <a:rPr lang="en-US" sz="3200">
                <a:solidFill>
                  <a:srgbClr val="000000"/>
                </a:solidFill>
                <a:latin typeface="Calibri"/>
              </a:rPr>
              <a:t>Predators adapted from having low amounts of food by limiting how much they mate, only alphas mate once a year. Most predators are like this. Imagine if this was not the case.</a:t>
            </a:r>
            <a:endParaRPr/>
          </a:p>
          <a:p>
            <a:pPr>
              <a:lnSpc>
                <a:spcPct val="100000"/>
              </a:lnSpc>
              <a:buFont typeface="Arial"/>
              <a:buChar char="•"/>
            </a:pPr>
            <a:r>
              <a:rPr lang="en-US" sz="3200">
                <a:solidFill>
                  <a:srgbClr val="000000"/>
                </a:solidFill>
                <a:latin typeface="Calibri"/>
              </a:rPr>
              <a:t>Male Moose mate with numerous females</a:t>
            </a:r>
            <a:endParaRPr/>
          </a:p>
          <a:p>
            <a:pPr>
              <a:lnSpc>
                <a:spcPct val="100000"/>
              </a:lnSpc>
              <a:buFont typeface="Arial"/>
              <a:buChar char="•"/>
            </a:pPr>
            <a:r>
              <a:rPr lang="en-US" sz="3200">
                <a:solidFill>
                  <a:srgbClr val="000000"/>
                </a:solidFill>
                <a:latin typeface="Calibri"/>
              </a:rPr>
              <a:t>The more accessible food is, the more a species reproduces.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Lotka-Volterra</a:t>
            </a:r>
            <a:endParaRPr dirty="0"/>
          </a:p>
        </p:txBody>
      </p:sp>
      <p:pic>
        <p:nvPicPr>
          <p:cNvPr id="90" name="Content Placeholder 5"/>
          <p:cNvPicPr/>
          <p:nvPr/>
        </p:nvPicPr>
        <p:blipFill>
          <a:blip r:embed="rId2"/>
          <a:srcRect t="-45202" b="-45202"/>
          <a:stretch>
            <a:fillRect/>
          </a:stretch>
        </p:blipFill>
        <p:spPr>
          <a:xfrm>
            <a:off x="954000" y="1100160"/>
            <a:ext cx="2772720" cy="1524600"/>
          </a:xfrm>
          <a:prstGeom prst="rect">
            <a:avLst/>
          </a:prstGeom>
          <a:ln>
            <a:noFill/>
          </a:ln>
        </p:spPr>
      </p:pic>
      <p:pic>
        <p:nvPicPr>
          <p:cNvPr id="91" name="Picture 6"/>
          <p:cNvPicPr/>
          <p:nvPr/>
        </p:nvPicPr>
        <p:blipFill>
          <a:blip r:embed="rId3"/>
          <a:stretch>
            <a:fillRect/>
          </a:stretch>
        </p:blipFill>
        <p:spPr>
          <a:xfrm>
            <a:off x="4655880" y="1417680"/>
            <a:ext cx="2927880" cy="882360"/>
          </a:xfrm>
          <a:prstGeom prst="rect">
            <a:avLst/>
          </a:prstGeom>
          <a:ln>
            <a:noFill/>
          </a:ln>
        </p:spPr>
      </p:pic>
      <p:sp>
        <p:nvSpPr>
          <p:cNvPr id="92" name="CustomShape 2"/>
          <p:cNvSpPr/>
          <p:nvPr/>
        </p:nvSpPr>
        <p:spPr>
          <a:xfrm>
            <a:off x="457200" y="2625120"/>
            <a:ext cx="8480160" cy="795420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Calibri"/>
              </a:rPr>
              <a:t>The above equations are relatively simple. They show the change in the population of the prey vs predators.</a:t>
            </a:r>
          </a:p>
          <a:p>
            <a:pPr lvl="1">
              <a:buFont typeface="Arial"/>
              <a:buChar char="•"/>
            </a:pPr>
            <a:r>
              <a:rPr lang="en-US" dirty="0">
                <a:solidFill>
                  <a:srgbClr val="000000"/>
                </a:solidFill>
                <a:latin typeface="Calibri"/>
              </a:rPr>
              <a:t>dx/</a:t>
            </a:r>
            <a:r>
              <a:rPr lang="en-US" dirty="0" err="1">
                <a:solidFill>
                  <a:srgbClr val="000000"/>
                </a:solidFill>
                <a:latin typeface="Calibri"/>
              </a:rPr>
              <a:t>dt</a:t>
            </a:r>
            <a:r>
              <a:rPr lang="en-US" dirty="0">
                <a:solidFill>
                  <a:srgbClr val="000000"/>
                </a:solidFill>
                <a:latin typeface="Calibri"/>
              </a:rPr>
              <a:t>:  Represents the growth rates of prey over time .</a:t>
            </a:r>
          </a:p>
          <a:p>
            <a:pPr lvl="1">
              <a:buFont typeface="Arial"/>
              <a:buChar char="•"/>
            </a:pPr>
            <a:r>
              <a:rPr lang="en-US" dirty="0" err="1">
                <a:solidFill>
                  <a:srgbClr val="000000"/>
                </a:solidFill>
                <a:latin typeface="Calibri"/>
              </a:rPr>
              <a:t>dy</a:t>
            </a:r>
            <a:r>
              <a:rPr lang="en-US" dirty="0">
                <a:solidFill>
                  <a:srgbClr val="000000"/>
                </a:solidFill>
                <a:latin typeface="Calibri"/>
              </a:rPr>
              <a:t>/</a:t>
            </a:r>
            <a:r>
              <a:rPr lang="en-US" dirty="0" err="1">
                <a:solidFill>
                  <a:srgbClr val="000000"/>
                </a:solidFill>
                <a:latin typeface="Calibri"/>
              </a:rPr>
              <a:t>dt</a:t>
            </a:r>
            <a:r>
              <a:rPr lang="en-US" dirty="0">
                <a:solidFill>
                  <a:srgbClr val="000000"/>
                </a:solidFill>
                <a:latin typeface="Calibri"/>
              </a:rPr>
              <a:t>:  Represents the growth rates of predators over time.</a:t>
            </a:r>
          </a:p>
          <a:p>
            <a:pPr lvl="1">
              <a:buFont typeface="Arial"/>
              <a:buChar char="•"/>
            </a:pPr>
            <a:r>
              <a:rPr lang="en-US" dirty="0">
                <a:solidFill>
                  <a:srgbClr val="000000"/>
                </a:solidFill>
                <a:latin typeface="Calibri"/>
              </a:rPr>
              <a:t> x: is the current amount of prey</a:t>
            </a:r>
          </a:p>
          <a:p>
            <a:pPr lvl="1">
              <a:buFont typeface="Arial"/>
              <a:buChar char="•"/>
            </a:pPr>
            <a:r>
              <a:rPr lang="en-US" dirty="0">
                <a:solidFill>
                  <a:srgbClr val="000000"/>
                </a:solidFill>
                <a:latin typeface="Calibri"/>
              </a:rPr>
              <a:t>Y: is the current amount of predators</a:t>
            </a:r>
          </a:p>
          <a:p>
            <a:pPr lvl="1">
              <a:buFont typeface="Arial"/>
              <a:buChar char="•"/>
            </a:pPr>
            <a:r>
              <a:rPr lang="en-US" dirty="0">
                <a:solidFill>
                  <a:srgbClr val="000000"/>
                </a:solidFill>
                <a:latin typeface="Calibri"/>
              </a:rPr>
              <a:t>Alpha: is the reproduction rate of the prey</a:t>
            </a:r>
          </a:p>
          <a:p>
            <a:pPr lvl="1">
              <a:buFont typeface="Arial"/>
              <a:buChar char="•"/>
            </a:pPr>
            <a:r>
              <a:rPr lang="en-US" dirty="0">
                <a:solidFill>
                  <a:srgbClr val="000000"/>
                </a:solidFill>
                <a:latin typeface="Calibri"/>
              </a:rPr>
              <a:t>Beta: is the mortality rate of the predator per prey</a:t>
            </a:r>
          </a:p>
          <a:p>
            <a:pPr lvl="1">
              <a:buFont typeface="Arial"/>
              <a:buChar char="•"/>
            </a:pPr>
            <a:r>
              <a:rPr lang="en-US" dirty="0">
                <a:solidFill>
                  <a:srgbClr val="000000"/>
                </a:solidFill>
                <a:latin typeface="Calibri"/>
              </a:rPr>
              <a:t>Gamma: is the mortality rate of the predators</a:t>
            </a:r>
          </a:p>
          <a:p>
            <a:pPr lvl="1">
              <a:buFont typeface="Arial"/>
              <a:buChar char="•"/>
            </a:pPr>
            <a:r>
              <a:rPr lang="en-US" dirty="0">
                <a:solidFill>
                  <a:srgbClr val="000000"/>
                </a:solidFill>
                <a:latin typeface="Calibri"/>
              </a:rPr>
              <a:t>Delta: is the reproduction rate of the predator per prey</a:t>
            </a:r>
          </a:p>
          <a:p>
            <a:pPr lvl="1">
              <a:buFont typeface="Arial"/>
              <a:buChar char="•"/>
            </a:pPr>
            <a:r>
              <a:rPr lang="en-US" dirty="0">
                <a:solidFill>
                  <a:srgbClr val="000000"/>
                </a:solidFill>
                <a:latin typeface="Calibri"/>
              </a:rPr>
              <a:t>And obviously t is time.</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Lotka-Volterra</a:t>
            </a:r>
            <a:endParaRPr dirty="0"/>
          </a:p>
        </p:txBody>
      </p:sp>
      <p:pic>
        <p:nvPicPr>
          <p:cNvPr id="90" name="Content Placeholder 5"/>
          <p:cNvPicPr/>
          <p:nvPr/>
        </p:nvPicPr>
        <p:blipFill>
          <a:blip r:embed="rId2"/>
          <a:srcRect t="-45202" b="-45202"/>
          <a:stretch>
            <a:fillRect/>
          </a:stretch>
        </p:blipFill>
        <p:spPr>
          <a:xfrm>
            <a:off x="954000" y="1100160"/>
            <a:ext cx="2772720" cy="1524600"/>
          </a:xfrm>
          <a:prstGeom prst="rect">
            <a:avLst/>
          </a:prstGeom>
          <a:ln>
            <a:noFill/>
          </a:ln>
        </p:spPr>
      </p:pic>
      <p:pic>
        <p:nvPicPr>
          <p:cNvPr id="91" name="Picture 6"/>
          <p:cNvPicPr/>
          <p:nvPr/>
        </p:nvPicPr>
        <p:blipFill>
          <a:blip r:embed="rId3"/>
          <a:stretch>
            <a:fillRect/>
          </a:stretch>
        </p:blipFill>
        <p:spPr>
          <a:xfrm>
            <a:off x="4655880" y="1417680"/>
            <a:ext cx="2927880" cy="882360"/>
          </a:xfrm>
          <a:prstGeom prst="rect">
            <a:avLst/>
          </a:prstGeom>
          <a:ln>
            <a:noFill/>
          </a:ln>
        </p:spPr>
      </p:pic>
      <p:sp>
        <p:nvSpPr>
          <p:cNvPr id="92" name="CustomShape 2"/>
          <p:cNvSpPr/>
          <p:nvPr/>
        </p:nvSpPr>
        <p:spPr>
          <a:xfrm>
            <a:off x="457200" y="2625120"/>
            <a:ext cx="8480160" cy="795420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Calibri"/>
              </a:rPr>
              <a:t>The above equations are relatively simple. They show the change in the population of the prey vs predators.</a:t>
            </a:r>
          </a:p>
          <a:p>
            <a:pPr>
              <a:lnSpc>
                <a:spcPct val="100000"/>
              </a:lnSpc>
              <a:buFont typeface="Arial"/>
              <a:buChar char="•"/>
            </a:pPr>
            <a:r>
              <a:rPr lang="en-US" sz="2400" dirty="0">
                <a:solidFill>
                  <a:srgbClr val="000000"/>
                </a:solidFill>
                <a:latin typeface="Calibri"/>
              </a:rPr>
              <a:t>X= prey. Y=predators. </a:t>
            </a:r>
            <a:r>
              <a:rPr lang="en-US" sz="2400" dirty="0" err="1">
                <a:solidFill>
                  <a:srgbClr val="000000"/>
                </a:solidFill>
                <a:latin typeface="Calibri"/>
              </a:rPr>
              <a:t>Dx</a:t>
            </a:r>
            <a:r>
              <a:rPr lang="en-US" sz="2400" dirty="0">
                <a:solidFill>
                  <a:srgbClr val="000000"/>
                </a:solidFill>
                <a:latin typeface="Calibri"/>
              </a:rPr>
              <a:t>/</a:t>
            </a:r>
            <a:r>
              <a:rPr lang="en-US" sz="2400" dirty="0" err="1">
                <a:solidFill>
                  <a:srgbClr val="000000"/>
                </a:solidFill>
                <a:latin typeface="Calibri"/>
              </a:rPr>
              <a:t>dt</a:t>
            </a:r>
            <a:r>
              <a:rPr lang="en-US" sz="2400" dirty="0">
                <a:solidFill>
                  <a:srgbClr val="000000"/>
                </a:solidFill>
                <a:latin typeface="Calibri"/>
              </a:rPr>
              <a:t>=</a:t>
            </a:r>
            <a:endParaRPr dirty="0"/>
          </a:p>
          <a:p>
            <a:pPr>
              <a:lnSpc>
                <a:spcPct val="100000"/>
              </a:lnSpc>
              <a:buFont typeface="Arial"/>
              <a:buChar char="•"/>
            </a:pPr>
            <a:r>
              <a:rPr lang="en-US" sz="2400" dirty="0">
                <a:solidFill>
                  <a:srgbClr val="000000"/>
                </a:solidFill>
                <a:latin typeface="Calibri"/>
              </a:rPr>
              <a:t> change in prey numbers (equation to the left) :  Is dictated by the growth minus the rate it is </a:t>
            </a:r>
            <a:r>
              <a:rPr lang="en-US" sz="2400" dirty="0" err="1">
                <a:solidFill>
                  <a:srgbClr val="000000"/>
                </a:solidFill>
                <a:latin typeface="Calibri"/>
              </a:rPr>
              <a:t>prey’ed</a:t>
            </a:r>
            <a:r>
              <a:rPr lang="en-US" sz="2400" dirty="0">
                <a:solidFill>
                  <a:srgbClr val="000000"/>
                </a:solidFill>
                <a:latin typeface="Calibri"/>
              </a:rPr>
              <a:t> upon by predators.(other words) where growth is through reproduction/ feeding off the land and death by predators of course.</a:t>
            </a:r>
            <a:endParaRPr dirty="0"/>
          </a:p>
          <a:p>
            <a:pPr>
              <a:lnSpc>
                <a:spcPct val="100000"/>
              </a:lnSpc>
              <a:buFont typeface="Arial"/>
              <a:buChar char="•"/>
            </a:pPr>
            <a:r>
              <a:rPr lang="en-US" sz="2400" dirty="0">
                <a:solidFill>
                  <a:srgbClr val="000000"/>
                </a:solidFill>
                <a:latin typeface="Calibri"/>
              </a:rPr>
              <a:t> the change in the the predator population (the equation to the right): Is dictated by the growth fueled by the food supply subtracted by the amount of predators dying from starvation.</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1387150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Assumptions</a:t>
            </a:r>
            <a:endParaRPr dirty="0"/>
          </a:p>
        </p:txBody>
      </p:sp>
      <p:sp>
        <p:nvSpPr>
          <p:cNvPr id="92" name="CustomShape 2"/>
          <p:cNvSpPr/>
          <p:nvPr/>
        </p:nvSpPr>
        <p:spPr>
          <a:xfrm>
            <a:off x="457200" y="1773716"/>
            <a:ext cx="8480160" cy="8805604"/>
          </a:xfrm>
          <a:prstGeom prst="rect">
            <a:avLst/>
          </a:prstGeom>
          <a:noFill/>
          <a:ln>
            <a:noFill/>
          </a:ln>
        </p:spPr>
        <p:txBody>
          <a:bodyPr lIns="90000" tIns="45000" rIns="90000" bIns="45000"/>
          <a:lstStyle/>
          <a:p>
            <a:r>
              <a:rPr lang="en-US" dirty="0"/>
              <a:t>1.	The prey population finds ample food at all times.</a:t>
            </a:r>
          </a:p>
          <a:p>
            <a:endParaRPr lang="en-US" dirty="0"/>
          </a:p>
          <a:p>
            <a:r>
              <a:rPr lang="en-US" dirty="0"/>
              <a:t>2.	The food supply of the predator population depends entirely on the size of the 	prey population.</a:t>
            </a:r>
          </a:p>
          <a:p>
            <a:endParaRPr lang="en-US" dirty="0"/>
          </a:p>
          <a:p>
            <a:r>
              <a:rPr lang="en-US" dirty="0"/>
              <a:t>3.	The rate of change of population is proportional to its size.</a:t>
            </a:r>
          </a:p>
          <a:p>
            <a:endParaRPr lang="en-US" dirty="0"/>
          </a:p>
          <a:p>
            <a:r>
              <a:rPr lang="en-US" dirty="0"/>
              <a:t>4.	During the process, the environment does not change in </a:t>
            </a:r>
            <a:r>
              <a:rPr lang="en-US" dirty="0" err="1"/>
              <a:t>favour</a:t>
            </a:r>
            <a:r>
              <a:rPr lang="en-US" dirty="0"/>
              <a:t> of one 	species and genetic adaptation is inconsequential.</a:t>
            </a:r>
          </a:p>
          <a:p>
            <a:endParaRPr lang="en-US" dirty="0"/>
          </a:p>
          <a:p>
            <a:pPr marL="342900" indent="-342900">
              <a:buAutoNum type="arabicPeriod" startAt="5"/>
            </a:pPr>
            <a:r>
              <a:rPr lang="en-US" dirty="0"/>
              <a:t>Predators have limitless appetite.</a:t>
            </a:r>
          </a:p>
          <a:p>
            <a:pPr marL="342900" indent="-342900">
              <a:buAutoNum type="arabicPeriod" startAt="5"/>
            </a:pPr>
            <a:endParaRPr lang="en-US" dirty="0"/>
          </a:p>
          <a:p>
            <a:pPr marL="342900" indent="-342900">
              <a:buAutoNum type="arabicPeriod" startAt="5"/>
            </a:pPr>
            <a:endParaRPr lang="en-US" dirty="0"/>
          </a:p>
          <a:p>
            <a:pPr marL="342900" indent="-342900">
              <a:lnSpc>
                <a:spcPct val="100000"/>
              </a:lnSpc>
              <a:buFont typeface="+mj-lt"/>
              <a:buAutoNum type="arabicPeriod"/>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5886294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approach</a:t>
            </a:r>
            <a:endParaRPr/>
          </a:p>
        </p:txBody>
      </p:sp>
      <p:sp>
        <p:nvSpPr>
          <p:cNvPr id="9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Using a cellular automation model, I will be taking into account the following parameters:</a:t>
            </a:r>
          </a:p>
          <a:p>
            <a:pPr lvl="1">
              <a:buFont typeface="Arial"/>
              <a:buChar char="•"/>
            </a:pPr>
            <a:r>
              <a:rPr lang="en-US" sz="3200" dirty="0">
                <a:solidFill>
                  <a:srgbClr val="000000"/>
                </a:solidFill>
                <a:latin typeface="Calibri"/>
              </a:rPr>
              <a:t>Initial predators</a:t>
            </a:r>
          </a:p>
          <a:p>
            <a:pPr lvl="1">
              <a:buFont typeface="Arial"/>
              <a:buChar char="•"/>
            </a:pPr>
            <a:r>
              <a:rPr lang="en-US" sz="3200" dirty="0">
                <a:solidFill>
                  <a:srgbClr val="000000"/>
                </a:solidFill>
                <a:latin typeface="Calibri"/>
              </a:rPr>
              <a:t>Initial prey</a:t>
            </a:r>
          </a:p>
          <a:p>
            <a:pPr lvl="1">
              <a:buFont typeface="Arial"/>
              <a:buChar char="•"/>
            </a:pPr>
            <a:r>
              <a:rPr lang="en-US" sz="3200" dirty="0">
                <a:solidFill>
                  <a:srgbClr val="000000"/>
                </a:solidFill>
                <a:latin typeface="Calibri"/>
              </a:rPr>
              <a:t>Island size: this incorporates space</a:t>
            </a:r>
          </a:p>
          <a:p>
            <a:pPr lvl="1">
              <a:buFont typeface="Arial"/>
              <a:buChar char="•"/>
            </a:pPr>
            <a:r>
              <a:rPr lang="en-US" sz="3200" dirty="0">
                <a:solidFill>
                  <a:srgbClr val="000000"/>
                </a:solidFill>
                <a:latin typeface="Calibri"/>
              </a:rPr>
              <a:t>Predator breed time</a:t>
            </a:r>
          </a:p>
          <a:p>
            <a:pPr lvl="1">
              <a:buFont typeface="Arial"/>
              <a:buChar char="•"/>
            </a:pPr>
            <a:r>
              <a:rPr lang="en-US" sz="3200" dirty="0">
                <a:solidFill>
                  <a:srgbClr val="000000"/>
                </a:solidFill>
                <a:latin typeface="Calibri"/>
              </a:rPr>
              <a:t>Prey breed time</a:t>
            </a:r>
          </a:p>
          <a:p>
            <a:pPr lvl="1">
              <a:buFont typeface="Arial"/>
              <a:buChar char="•"/>
            </a:pPr>
            <a:r>
              <a:rPr lang="en-US" sz="3200" dirty="0">
                <a:solidFill>
                  <a:srgbClr val="000000"/>
                </a:solidFill>
                <a:latin typeface="Calibri"/>
              </a:rPr>
              <a:t>Predator starvation time</a:t>
            </a:r>
          </a:p>
          <a:p>
            <a:pPr lvl="1">
              <a:buFont typeface="Arial"/>
              <a:buChar char="•"/>
            </a:pPr>
            <a:r>
              <a:rPr lang="en-US" sz="3200" dirty="0">
                <a:solidFill>
                  <a:srgbClr val="000000"/>
                </a:solidFill>
                <a:latin typeface="Calibri"/>
              </a:rPr>
              <a:t>time</a:t>
            </a:r>
          </a:p>
          <a:p>
            <a:pPr lvl="1">
              <a:buFont typeface="Arial"/>
              <a:buChar char="•"/>
            </a:pPr>
            <a:endParaRPr lang="en-US" sz="3200" dirty="0">
              <a:solidFill>
                <a:srgbClr val="000000"/>
              </a:solidFill>
              <a:latin typeface="Calibri"/>
            </a:endParaRPr>
          </a:p>
          <a:p>
            <a:pPr lvl="1">
              <a:buFont typeface="Arial"/>
              <a:buChar char="•"/>
            </a:pPr>
            <a:endParaRPr lang="en-US" sz="3200" dirty="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The program: Time</a:t>
            </a:r>
            <a:endParaRPr/>
          </a:p>
        </p:txBody>
      </p:sp>
      <p:sp>
        <p:nvSpPr>
          <p:cNvPr id="96" name="TextShape 2"/>
          <p:cNvSpPr txBox="1"/>
          <p:nvPr/>
        </p:nvSpPr>
        <p:spPr>
          <a:xfrm>
            <a:off x="457200" y="1600200"/>
            <a:ext cx="8229240" cy="4525560"/>
          </a:xfrm>
          <a:prstGeom prst="rect">
            <a:avLst/>
          </a:prstGeom>
        </p:spPr>
        <p:txBody>
          <a:bodyPr/>
          <a:lstStyle/>
          <a:p>
            <a:pPr>
              <a:lnSpc>
                <a:spcPct val="100000"/>
              </a:lnSpc>
              <a:buFont typeface="Arial"/>
              <a:buChar char="•"/>
            </a:pPr>
            <a:r>
              <a:rPr lang="en-US" sz="2400" dirty="0">
                <a:solidFill>
                  <a:srgbClr val="000000"/>
                </a:solidFill>
                <a:latin typeface="Calibri"/>
              </a:rPr>
              <a:t>The first aspect implemented into the program is time.</a:t>
            </a:r>
            <a:endParaRPr sz="2400" dirty="0"/>
          </a:p>
          <a:p>
            <a:pPr>
              <a:lnSpc>
                <a:spcPct val="100000"/>
              </a:lnSpc>
              <a:buFont typeface="Arial"/>
              <a:buChar char="•"/>
            </a:pPr>
            <a:r>
              <a:rPr lang="en-US" sz="2400" dirty="0">
                <a:solidFill>
                  <a:srgbClr val="000000"/>
                </a:solidFill>
                <a:latin typeface="Calibri"/>
              </a:rPr>
              <a:t>For Every tick that occurs (pre-determined by the user) every animal on the island will do something, either eat, breed, move or die.</a:t>
            </a:r>
            <a:endParaRPr sz="2400" dirty="0"/>
          </a:p>
          <a:p>
            <a:pPr>
              <a:lnSpc>
                <a:spcPct val="100000"/>
              </a:lnSpc>
              <a:buFont typeface="Arial"/>
              <a:buChar char="•"/>
            </a:pPr>
            <a:r>
              <a:rPr lang="en-US" sz="2400" dirty="0">
                <a:solidFill>
                  <a:srgbClr val="000000"/>
                </a:solidFill>
                <a:latin typeface="Calibri"/>
              </a:rPr>
              <a:t>Additionally it is also used to assign a measurement of when a animal will starve and/or breed. </a:t>
            </a:r>
          </a:p>
          <a:p>
            <a:pPr>
              <a:lnSpc>
                <a:spcPct val="100000"/>
              </a:lnSpc>
              <a:buFont typeface="Arial"/>
              <a:buChar char="•"/>
            </a:pPr>
            <a:r>
              <a:rPr lang="en-US" sz="2400" dirty="0">
                <a:solidFill>
                  <a:srgbClr val="000000"/>
                </a:solidFill>
                <a:latin typeface="Calibri"/>
              </a:rPr>
              <a:t>The time is decremented at certain amount of ticks, if the animal is still alive it will breed and use an empty spot for the newborn or die of starvation and lose that spot</a:t>
            </a:r>
            <a:r>
              <a:rPr lang="en-US" sz="3200" dirty="0">
                <a:solidFill>
                  <a:srgbClr val="000000"/>
                </a:solid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Four aspects for simulation</a:t>
            </a:r>
            <a:endParaRPr/>
          </a:p>
        </p:txBody>
      </p:sp>
      <p:sp>
        <p:nvSpPr>
          <p:cNvPr id="9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In order to accurately simulate a scenario like the isle </a:t>
            </a:r>
            <a:r>
              <a:rPr lang="en-US" sz="3200" dirty="0" err="1">
                <a:solidFill>
                  <a:srgbClr val="000000"/>
                </a:solidFill>
                <a:latin typeface="Calibri"/>
              </a:rPr>
              <a:t>royale</a:t>
            </a:r>
            <a:r>
              <a:rPr lang="en-US" sz="3200" dirty="0">
                <a:solidFill>
                  <a:srgbClr val="000000"/>
                </a:solidFill>
                <a:latin typeface="Calibri"/>
              </a:rPr>
              <a:t> situation using OOP, we use 4 classes.</a:t>
            </a:r>
            <a:endParaRPr dirty="0"/>
          </a:p>
          <a:p>
            <a:pPr>
              <a:lnSpc>
                <a:spcPct val="100000"/>
              </a:lnSpc>
              <a:buFont typeface="Arial"/>
              <a:buChar char="•"/>
            </a:pPr>
            <a:r>
              <a:rPr lang="en-US" sz="3200" dirty="0">
                <a:solidFill>
                  <a:srgbClr val="000000"/>
                </a:solidFill>
                <a:latin typeface="Calibri"/>
              </a:rPr>
              <a:t>Island class</a:t>
            </a:r>
            <a:endParaRPr dirty="0"/>
          </a:p>
          <a:p>
            <a:pPr>
              <a:lnSpc>
                <a:spcPct val="100000"/>
              </a:lnSpc>
              <a:buFont typeface="Arial"/>
              <a:buChar char="•"/>
            </a:pPr>
            <a:r>
              <a:rPr lang="en-US" sz="3200" dirty="0">
                <a:solidFill>
                  <a:srgbClr val="000000"/>
                </a:solidFill>
                <a:latin typeface="Calibri"/>
              </a:rPr>
              <a:t>Animal class</a:t>
            </a:r>
            <a:endParaRPr dirty="0"/>
          </a:p>
          <a:p>
            <a:pPr>
              <a:lnSpc>
                <a:spcPct val="100000"/>
              </a:lnSpc>
              <a:buFont typeface="Arial"/>
              <a:buChar char="•"/>
            </a:pPr>
            <a:r>
              <a:rPr lang="en-US" sz="3200" dirty="0">
                <a:solidFill>
                  <a:srgbClr val="000000"/>
                </a:solidFill>
                <a:latin typeface="Calibri"/>
              </a:rPr>
              <a:t>Predator class</a:t>
            </a:r>
            <a:endParaRPr dirty="0"/>
          </a:p>
          <a:p>
            <a:pPr>
              <a:lnSpc>
                <a:spcPct val="100000"/>
              </a:lnSpc>
              <a:buFont typeface="Arial"/>
              <a:buChar char="•"/>
            </a:pPr>
            <a:r>
              <a:rPr lang="en-US" sz="3200" dirty="0">
                <a:solidFill>
                  <a:srgbClr val="000000"/>
                </a:solidFill>
                <a:latin typeface="Calibri"/>
              </a:rPr>
              <a:t>Prey class</a:t>
            </a: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a:solidFill>
                  <a:srgbClr val="000000"/>
                </a:solidFill>
                <a:latin typeface="Calibri"/>
              </a:rPr>
              <a:t>*Time check*</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3417</TotalTime>
  <Words>1306</Words>
  <Application>Microsoft Office PowerPoint</Application>
  <PresentationFormat>On-screen Show (4:3)</PresentationFormat>
  <Paragraphs>217</Paragraphs>
  <Slides>24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Blackmoor LET</vt:lpstr>
      <vt:lpstr>Calibri</vt:lpstr>
      <vt:lpstr>DejaVu Sans</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ronnie</dc:creator>
  <cp:lastModifiedBy>ronnie</cp:lastModifiedBy>
  <cp:revision>37</cp:revision>
  <dcterms:modified xsi:type="dcterms:W3CDTF">2016-12-06T17:28:22Z</dcterms:modified>
</cp:coreProperties>
</file>