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2"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0"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FDC31AD-0452-4F52-80F7-74E97CB1332B}" type="datetimeFigureOut">
              <a:rPr lang="en-US" smtClean="0"/>
              <a:t>8/5/2016</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31659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DC31AD-0452-4F52-80F7-74E97CB1332B}"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396329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DC31AD-0452-4F52-80F7-74E97CB1332B}" type="datetimeFigureOut">
              <a:rPr lang="en-US" smtClean="0"/>
              <a:t>8/5/2016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2323791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DC31AD-0452-4F52-80F7-74E97CB1332B}" type="datetimeFigureOut">
              <a:rPr lang="en-US" smtClean="0"/>
              <a:t>8/5/2016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7DF83CB-3D13-4092-9E6E-85204CC6177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772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FDC31AD-0452-4F52-80F7-74E97CB1332B}" type="datetimeFigureOut">
              <a:rPr lang="en-US" smtClean="0"/>
              <a:t>8/5/2016</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2932375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FDC31AD-0452-4F52-80F7-74E97CB1332B}" type="datetimeFigureOut">
              <a:rPr lang="en-US" smtClean="0"/>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1770365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FDC31AD-0452-4F52-80F7-74E97CB1332B}" type="datetimeFigureOut">
              <a:rPr lang="en-US" smtClean="0"/>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52295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C31AD-0452-4F52-80F7-74E97CB1332B}"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3371168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FDC31AD-0452-4F52-80F7-74E97CB1332B}" type="datetimeFigureOut">
              <a:rPr lang="en-US" smtClean="0"/>
              <a:t>8/5/2016</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130929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C31AD-0452-4F52-80F7-74E97CB1332B}"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203339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FDC31AD-0452-4F52-80F7-74E97CB1332B}" type="datetimeFigureOut">
              <a:rPr lang="en-US" smtClean="0"/>
              <a:t>8/5/2016</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64907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C31AD-0452-4F52-80F7-74E97CB1332B}"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295165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DC31AD-0452-4F52-80F7-74E97CB1332B}" type="datetimeFigureOut">
              <a:rPr lang="en-US" smtClean="0"/>
              <a:t>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138018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DC31AD-0452-4F52-80F7-74E97CB1332B}" type="datetimeFigureOut">
              <a:rPr lang="en-US" smtClean="0"/>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357194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C31AD-0452-4F52-80F7-74E97CB1332B}" type="datetimeFigureOut">
              <a:rPr lang="en-US" smtClean="0"/>
              <a:t>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339632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DC31AD-0452-4F52-80F7-74E97CB1332B}"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292365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DC31AD-0452-4F52-80F7-74E97CB1332B}"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F83CB-3D13-4092-9E6E-85204CC61774}" type="slidenum">
              <a:rPr lang="en-US" smtClean="0"/>
              <a:t>‹#›</a:t>
            </a:fld>
            <a:endParaRPr lang="en-US"/>
          </a:p>
        </p:txBody>
      </p:sp>
    </p:spTree>
    <p:extLst>
      <p:ext uri="{BB962C8B-B14F-4D97-AF65-F5344CB8AC3E}">
        <p14:creationId xmlns:p14="http://schemas.microsoft.com/office/powerpoint/2010/main" val="58467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DC31AD-0452-4F52-80F7-74E97CB1332B}" type="datetimeFigureOut">
              <a:rPr lang="en-US" smtClean="0"/>
              <a:t>8/5/2016</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DF83CB-3D13-4092-9E6E-85204CC61774}" type="slidenum">
              <a:rPr lang="en-US" smtClean="0"/>
              <a:t>‹#›</a:t>
            </a:fld>
            <a:endParaRPr lang="en-US"/>
          </a:p>
        </p:txBody>
      </p:sp>
    </p:spTree>
    <p:extLst>
      <p:ext uri="{BB962C8B-B14F-4D97-AF65-F5344CB8AC3E}">
        <p14:creationId xmlns:p14="http://schemas.microsoft.com/office/powerpoint/2010/main" val="8971246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imple.wikipedia.org/wiki/Travelling_salesman_problem" TargetMode="External"/><Relationship Id="rId2" Type="http://schemas.openxmlformats.org/officeDocument/2006/relationships/hyperlink" Target="https://www.seas.gwu.edu/~simhaweb/champalg/tsp/ts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Traveling Sales Man (TSP)</a:t>
            </a:r>
          </a:p>
        </p:txBody>
      </p:sp>
      <p:sp>
        <p:nvSpPr>
          <p:cNvPr id="3" name="Subtitle 2"/>
          <p:cNvSpPr>
            <a:spLocks noGrp="1"/>
          </p:cNvSpPr>
          <p:nvPr>
            <p:ph type="subTitle" idx="1"/>
          </p:nvPr>
        </p:nvSpPr>
        <p:spPr/>
        <p:txBody>
          <a:bodyPr>
            <a:normAutofit fontScale="47500" lnSpcReduction="20000"/>
          </a:bodyPr>
          <a:lstStyle/>
          <a:p>
            <a:r>
              <a:rPr lang="en-US" dirty="0"/>
              <a:t>Final Project </a:t>
            </a:r>
          </a:p>
          <a:p>
            <a:r>
              <a:rPr lang="en-US" dirty="0"/>
              <a:t>By: </a:t>
            </a:r>
            <a:r>
              <a:rPr lang="en-US" dirty="0" err="1"/>
              <a:t>Ronney</a:t>
            </a:r>
            <a:r>
              <a:rPr lang="en-US" dirty="0"/>
              <a:t> </a:t>
            </a:r>
            <a:r>
              <a:rPr lang="en-US" dirty="0" err="1"/>
              <a:t>Aovida</a:t>
            </a:r>
            <a:endParaRPr lang="en-US" dirty="0"/>
          </a:p>
          <a:p>
            <a:r>
              <a:rPr lang="en-US" dirty="0"/>
              <a:t>// this is a draft submission. A submission with more images will follow</a:t>
            </a:r>
          </a:p>
        </p:txBody>
      </p:sp>
    </p:spTree>
    <p:extLst>
      <p:ext uri="{BB962C8B-B14F-4D97-AF65-F5344CB8AC3E}">
        <p14:creationId xmlns:p14="http://schemas.microsoft.com/office/powerpoint/2010/main" val="217339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of TSP</a:t>
            </a:r>
          </a:p>
        </p:txBody>
      </p:sp>
      <p:pic>
        <p:nvPicPr>
          <p:cNvPr id="4" name="Content Placeholder 3"/>
          <p:cNvPicPr>
            <a:picLocks noGrp="1" noChangeAspect="1"/>
          </p:cNvPicPr>
          <p:nvPr>
            <p:ph idx="1"/>
          </p:nvPr>
        </p:nvPicPr>
        <p:blipFill>
          <a:blip r:embed="rId2"/>
          <a:stretch>
            <a:fillRect/>
          </a:stretch>
        </p:blipFill>
        <p:spPr>
          <a:xfrm>
            <a:off x="0" y="3506585"/>
            <a:ext cx="3124200" cy="3351415"/>
          </a:xfrm>
          <a:prstGeom prst="rect">
            <a:avLst/>
          </a:prstGeom>
        </p:spPr>
      </p:pic>
      <p:pic>
        <p:nvPicPr>
          <p:cNvPr id="5" name="Picture 4"/>
          <p:cNvPicPr>
            <a:picLocks noChangeAspect="1"/>
          </p:cNvPicPr>
          <p:nvPr/>
        </p:nvPicPr>
        <p:blipFill>
          <a:blip r:embed="rId3"/>
          <a:stretch>
            <a:fillRect/>
          </a:stretch>
        </p:blipFill>
        <p:spPr>
          <a:xfrm>
            <a:off x="3124200" y="3506585"/>
            <a:ext cx="4394458" cy="3351415"/>
          </a:xfrm>
          <a:prstGeom prst="rect">
            <a:avLst/>
          </a:prstGeom>
        </p:spPr>
      </p:pic>
      <p:pic>
        <p:nvPicPr>
          <p:cNvPr id="6" name="Picture 5"/>
          <p:cNvPicPr>
            <a:picLocks noChangeAspect="1"/>
          </p:cNvPicPr>
          <p:nvPr/>
        </p:nvPicPr>
        <p:blipFill>
          <a:blip r:embed="rId4"/>
          <a:stretch>
            <a:fillRect/>
          </a:stretch>
        </p:blipFill>
        <p:spPr>
          <a:xfrm>
            <a:off x="7424163" y="3506585"/>
            <a:ext cx="4767837" cy="3351416"/>
          </a:xfrm>
          <a:prstGeom prst="rect">
            <a:avLst/>
          </a:prstGeom>
        </p:spPr>
      </p:pic>
    </p:spTree>
    <p:extLst>
      <p:ext uri="{BB962C8B-B14F-4D97-AF65-F5344CB8AC3E}">
        <p14:creationId xmlns:p14="http://schemas.microsoft.com/office/powerpoint/2010/main" val="156279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The TSP to this day remains to be one of the few problems that have yet to be fully solved since any algorithm today has yet to reach a 100% accuracy in efficiency compared to solving it by hand.</a:t>
            </a:r>
          </a:p>
          <a:p>
            <a:r>
              <a:rPr lang="en-US" dirty="0"/>
              <a:t>Perhaps one day in the future a algorithm will reach the optimal accuracy our human brains are capable of, but until then using any of the previously stated algorithms should suffice for saving a lot of time since our human brains are much slower than any algorithm at the expense of being more accurate that any algorithm as well.</a:t>
            </a:r>
          </a:p>
        </p:txBody>
      </p:sp>
    </p:spTree>
    <p:extLst>
      <p:ext uri="{BB962C8B-B14F-4D97-AF65-F5344CB8AC3E}">
        <p14:creationId xmlns:p14="http://schemas.microsoft.com/office/powerpoint/2010/main" val="260697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References/sources</a:t>
            </a:r>
          </a:p>
        </p:txBody>
      </p:sp>
      <p:sp>
        <p:nvSpPr>
          <p:cNvPr id="3" name="Content Placeholder 2"/>
          <p:cNvSpPr>
            <a:spLocks noGrp="1"/>
          </p:cNvSpPr>
          <p:nvPr>
            <p:ph idx="1"/>
          </p:nvPr>
        </p:nvSpPr>
        <p:spPr/>
        <p:txBody>
          <a:bodyPr/>
          <a:lstStyle/>
          <a:p>
            <a:r>
              <a:rPr lang="en-US" dirty="0">
                <a:hlinkClick r:id="rId2"/>
              </a:rPr>
              <a:t>https://www.seas.gwu.edu/~simhaweb/champalg/tsp/tsp.html</a:t>
            </a:r>
            <a:endParaRPr lang="en-US" dirty="0"/>
          </a:p>
          <a:p>
            <a:r>
              <a:rPr lang="en-US" dirty="0">
                <a:hlinkClick r:id="rId3"/>
              </a:rPr>
              <a:t>https://simple.wikipedia.org/wiki/Travelling_salesman_problem</a:t>
            </a:r>
            <a:endParaRPr lang="en-US" dirty="0"/>
          </a:p>
          <a:p>
            <a:endParaRPr lang="en-US" dirty="0"/>
          </a:p>
        </p:txBody>
      </p:sp>
    </p:spTree>
    <p:extLst>
      <p:ext uri="{BB962C8B-B14F-4D97-AF65-F5344CB8AC3E}">
        <p14:creationId xmlns:p14="http://schemas.microsoft.com/office/powerpoint/2010/main" val="228345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TSP?</a:t>
            </a:r>
          </a:p>
        </p:txBody>
      </p:sp>
      <p:sp>
        <p:nvSpPr>
          <p:cNvPr id="3" name="Content Placeholder 2"/>
          <p:cNvSpPr>
            <a:spLocks noGrp="1"/>
          </p:cNvSpPr>
          <p:nvPr>
            <p:ph idx="1"/>
          </p:nvPr>
        </p:nvSpPr>
        <p:spPr/>
        <p:txBody>
          <a:bodyPr>
            <a:normAutofit fontScale="85000" lnSpcReduction="20000"/>
          </a:bodyPr>
          <a:lstStyle/>
          <a:p>
            <a:endParaRPr lang="en-US" dirty="0"/>
          </a:p>
          <a:p>
            <a:r>
              <a:rPr lang="en-US" dirty="0"/>
              <a:t>The Travelling Salesman Problem describes a salesman who must travel between N cities. The order in which he does so is something he does not care about, as long as he visits each one during his trip, and finishes where he was at first. Each city is connected to other close by cities, or nodes. Each of those links between the cities has one or more weights (or the cost) attached. The cost describes how "difficult" it is to traverse this edge on the graph, and may be given, for example, by the cost of an airplane ticket or train ticket, or perhaps by the length of the edge, or time required to complete the traversal. The salesman wants to keep both the travel costs, as well as the distance he travels as low as possible (to keep it optimal/efficient).</a:t>
            </a:r>
          </a:p>
          <a:p>
            <a:r>
              <a:rPr lang="en-US" dirty="0"/>
              <a:t>Wiki definition: The Traveling Salesman Problem is typical of a large class of "hard" optimization problems that have intrigued mathematicians and computer scientists for years. Most important, it has applications in science and engineering. For example, in the manufacture of a circuit board, it is important to determine the best order in which a laser will drill thousands of holes. An efficient solution to this problem reduces production costs for the manufacturer.</a:t>
            </a:r>
          </a:p>
          <a:p>
            <a:pPr marL="0" indent="0">
              <a:buNone/>
            </a:pPr>
            <a:endParaRPr lang="en-US" dirty="0"/>
          </a:p>
        </p:txBody>
      </p:sp>
    </p:spTree>
    <p:extLst>
      <p:ext uri="{BB962C8B-B14F-4D97-AF65-F5344CB8AC3E}">
        <p14:creationId xmlns:p14="http://schemas.microsoft.com/office/powerpoint/2010/main" val="159708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this is used in the field of computational sciences</a:t>
            </a:r>
          </a:p>
        </p:txBody>
      </p:sp>
      <p:sp>
        <p:nvSpPr>
          <p:cNvPr id="3" name="Content Placeholder 2"/>
          <p:cNvSpPr>
            <a:spLocks noGrp="1"/>
          </p:cNvSpPr>
          <p:nvPr>
            <p:ph idx="1"/>
          </p:nvPr>
        </p:nvSpPr>
        <p:spPr/>
        <p:txBody>
          <a:bodyPr/>
          <a:lstStyle/>
          <a:p>
            <a:r>
              <a:rPr lang="en-US" dirty="0"/>
              <a:t>Used as a test case for almost every new (discrete) optimization </a:t>
            </a:r>
            <a:r>
              <a:rPr lang="en-US" dirty="0" err="1"/>
              <a:t>algorithm:Branch-and-bound</a:t>
            </a:r>
            <a:r>
              <a:rPr lang="en-US" dirty="0"/>
              <a:t>.</a:t>
            </a:r>
          </a:p>
          <a:p>
            <a:r>
              <a:rPr lang="en-US" dirty="0"/>
              <a:t>Integer and mixed-integer algorithms.</a:t>
            </a:r>
          </a:p>
          <a:p>
            <a:r>
              <a:rPr lang="en-US" dirty="0"/>
              <a:t>Local search algorithms.</a:t>
            </a:r>
          </a:p>
          <a:p>
            <a:r>
              <a:rPr lang="en-US" dirty="0"/>
              <a:t>Simulated annealing, </a:t>
            </a:r>
            <a:r>
              <a:rPr lang="en-US" dirty="0" err="1"/>
              <a:t>Tabu</a:t>
            </a:r>
            <a:r>
              <a:rPr lang="en-US" dirty="0"/>
              <a:t>, genetic algorithms.</a:t>
            </a:r>
          </a:p>
          <a:p>
            <a:r>
              <a:rPr lang="en-US" dirty="0"/>
              <a:t>DNA computing.</a:t>
            </a:r>
          </a:p>
          <a:p>
            <a:endParaRPr lang="en-US" dirty="0"/>
          </a:p>
        </p:txBody>
      </p:sp>
    </p:spTree>
    <p:extLst>
      <p:ext uri="{BB962C8B-B14F-4D97-AF65-F5344CB8AC3E}">
        <p14:creationId xmlns:p14="http://schemas.microsoft.com/office/powerpoint/2010/main" val="286539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approaches to solving it</a:t>
            </a:r>
          </a:p>
        </p:txBody>
      </p:sp>
      <p:sp>
        <p:nvSpPr>
          <p:cNvPr id="3" name="Content Placeholder 2"/>
          <p:cNvSpPr>
            <a:spLocks noGrp="1"/>
          </p:cNvSpPr>
          <p:nvPr>
            <p:ph idx="1"/>
          </p:nvPr>
        </p:nvSpPr>
        <p:spPr/>
        <p:txBody>
          <a:bodyPr>
            <a:normAutofit/>
          </a:bodyPr>
          <a:lstStyle/>
          <a:p>
            <a:r>
              <a:rPr lang="en-US" dirty="0"/>
              <a:t>The construction heuristics: Nearest-Neighbor, MST, Clarke-Wright, </a:t>
            </a:r>
            <a:r>
              <a:rPr lang="en-US" dirty="0" err="1"/>
              <a:t>Christofides</a:t>
            </a:r>
            <a:r>
              <a:rPr lang="en-US" dirty="0"/>
              <a:t>.</a:t>
            </a:r>
          </a:p>
          <a:p>
            <a:r>
              <a:rPr lang="en-US" dirty="0"/>
              <a:t>K-OPT.</a:t>
            </a:r>
          </a:p>
          <a:p>
            <a:r>
              <a:rPr lang="en-US" dirty="0"/>
              <a:t>Simulated annealing and </a:t>
            </a:r>
            <a:r>
              <a:rPr lang="en-US" dirty="0" err="1"/>
              <a:t>Tabu</a:t>
            </a:r>
            <a:r>
              <a:rPr lang="en-US" dirty="0"/>
              <a:t> search.</a:t>
            </a:r>
          </a:p>
          <a:p>
            <a:r>
              <a:rPr lang="en-US" dirty="0"/>
              <a:t>The Held-Karp lower bound.</a:t>
            </a:r>
          </a:p>
          <a:p>
            <a:r>
              <a:rPr lang="en-US" dirty="0"/>
              <a:t>Lin-Kernighan.</a:t>
            </a:r>
          </a:p>
          <a:p>
            <a:r>
              <a:rPr lang="en-US" dirty="0"/>
              <a:t>Lin-Kernighan-</a:t>
            </a:r>
            <a:r>
              <a:rPr lang="en-US" dirty="0" err="1"/>
              <a:t>Helsgaun</a:t>
            </a:r>
            <a:r>
              <a:rPr lang="en-US" dirty="0"/>
              <a:t>.</a:t>
            </a:r>
          </a:p>
          <a:p>
            <a:r>
              <a:rPr lang="en-US" dirty="0"/>
              <a:t>Exact methods using integer programming.</a:t>
            </a:r>
          </a:p>
          <a:p>
            <a:endParaRPr lang="en-US" dirty="0"/>
          </a:p>
        </p:txBody>
      </p:sp>
    </p:spTree>
    <p:extLst>
      <p:ext uri="{BB962C8B-B14F-4D97-AF65-F5344CB8AC3E}">
        <p14:creationId xmlns:p14="http://schemas.microsoft.com/office/powerpoint/2010/main" val="385541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Approach</a:t>
            </a:r>
          </a:p>
        </p:txBody>
      </p:sp>
      <p:sp>
        <p:nvSpPr>
          <p:cNvPr id="3" name="Content Placeholder 2"/>
          <p:cNvSpPr>
            <a:spLocks noGrp="1"/>
          </p:cNvSpPr>
          <p:nvPr>
            <p:ph idx="1"/>
          </p:nvPr>
        </p:nvSpPr>
        <p:spPr/>
        <p:txBody>
          <a:bodyPr/>
          <a:lstStyle/>
          <a:p>
            <a:r>
              <a:rPr lang="en-US" dirty="0"/>
              <a:t>To solve this problem I decided to create a minimum spanning tree.</a:t>
            </a:r>
          </a:p>
          <a:p>
            <a:r>
              <a:rPr lang="en-US" dirty="0"/>
              <a:t>A minimum spanning tree is a spanning tree of a connected, undirected graph. It connects all the vertices together with the minimal total weighting for its edges. </a:t>
            </a:r>
          </a:p>
          <a:p>
            <a:r>
              <a:rPr lang="en-US" dirty="0"/>
              <a:t>This spanning tree will provide the most optimal route of the problem in relation to the edges weights. However, it does not create a complete path to every node that routes back to the original starting point</a:t>
            </a:r>
          </a:p>
          <a:p>
            <a:endParaRPr lang="en-US" dirty="0"/>
          </a:p>
          <a:p>
            <a:endParaRPr lang="en-US" dirty="0"/>
          </a:p>
        </p:txBody>
      </p:sp>
    </p:spTree>
    <p:extLst>
      <p:ext uri="{BB962C8B-B14F-4D97-AF65-F5344CB8AC3E}">
        <p14:creationId xmlns:p14="http://schemas.microsoft.com/office/powerpoint/2010/main" val="423766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 minimum spanning tree will work in this problem</a:t>
            </a:r>
          </a:p>
        </p:txBody>
      </p:sp>
      <p:sp>
        <p:nvSpPr>
          <p:cNvPr id="3" name="Content Placeholder 2"/>
          <p:cNvSpPr>
            <a:spLocks noGrp="1"/>
          </p:cNvSpPr>
          <p:nvPr>
            <p:ph idx="1"/>
          </p:nvPr>
        </p:nvSpPr>
        <p:spPr/>
        <p:txBody>
          <a:bodyPr/>
          <a:lstStyle/>
          <a:p>
            <a:r>
              <a:rPr lang="en-US" dirty="0"/>
              <a:t>In order to solve the TSP using the spanning tree I will need to get that final edge connected in order to get the route complete. </a:t>
            </a:r>
          </a:p>
          <a:p>
            <a:pPr lvl="0"/>
            <a:r>
              <a:rPr lang="en-US" dirty="0"/>
              <a:t>The solution: In order to solve this dilemma we simply have to calculate the distance between the starting node and the closest node to it that is not a part of the spanning tree output already and add that edge to the solution.</a:t>
            </a:r>
          </a:p>
          <a:p>
            <a:endParaRPr lang="en-US" dirty="0"/>
          </a:p>
        </p:txBody>
      </p:sp>
    </p:spTree>
    <p:extLst>
      <p:ext uri="{BB962C8B-B14F-4D97-AF65-F5344CB8AC3E}">
        <p14:creationId xmlns:p14="http://schemas.microsoft.com/office/powerpoint/2010/main" val="272965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Attaining the minimum spanning tree</a:t>
            </a:r>
          </a:p>
        </p:txBody>
      </p:sp>
      <p:sp>
        <p:nvSpPr>
          <p:cNvPr id="3" name="Content Placeholder 2"/>
          <p:cNvSpPr>
            <a:spLocks noGrp="1"/>
          </p:cNvSpPr>
          <p:nvPr>
            <p:ph idx="1"/>
          </p:nvPr>
        </p:nvSpPr>
        <p:spPr/>
        <p:txBody>
          <a:bodyPr>
            <a:normAutofit/>
          </a:bodyPr>
          <a:lstStyle/>
          <a:p>
            <a:r>
              <a:rPr lang="en-US" dirty="0"/>
              <a:t>To calculate the minimum spanning tree I decided to use </a:t>
            </a:r>
            <a:r>
              <a:rPr lang="en-US" dirty="0" err="1"/>
              <a:t>Kruskals</a:t>
            </a:r>
            <a:r>
              <a:rPr lang="en-US" dirty="0"/>
              <a:t> algorithm to attain it.</a:t>
            </a:r>
          </a:p>
          <a:p>
            <a:r>
              <a:rPr lang="en-US" dirty="0"/>
              <a:t>How to implement </a:t>
            </a:r>
            <a:r>
              <a:rPr lang="en-US" dirty="0" err="1"/>
              <a:t>Kruskals</a:t>
            </a:r>
            <a:r>
              <a:rPr lang="en-US" dirty="0"/>
              <a:t> </a:t>
            </a:r>
            <a:r>
              <a:rPr lang="en-US" dirty="0" err="1"/>
              <a:t>Algorithm:At</a:t>
            </a:r>
            <a:r>
              <a:rPr lang="en-US" dirty="0"/>
              <a:t> each step I will add one new edge to the tree, starting from a chosen starting point. the edges I choose are the shortest unused edge of the edge list that does not create a cycle (a cycle is a term to refer to the use of two Nodes from a given edge more than once in a spanning tree). So as long as the two Nodes from a given edge does not occur more than once in the tree then a cycle is avoided.</a:t>
            </a:r>
          </a:p>
          <a:p>
            <a:endParaRPr lang="en-US" dirty="0"/>
          </a:p>
          <a:p>
            <a:endParaRPr lang="en-US" dirty="0"/>
          </a:p>
        </p:txBody>
      </p:sp>
    </p:spTree>
    <p:extLst>
      <p:ext uri="{BB962C8B-B14F-4D97-AF65-F5344CB8AC3E}">
        <p14:creationId xmlns:p14="http://schemas.microsoft.com/office/powerpoint/2010/main" val="318650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overall solution</a:t>
            </a:r>
          </a:p>
        </p:txBody>
      </p:sp>
      <p:sp>
        <p:nvSpPr>
          <p:cNvPr id="3" name="Content Placeholder 2"/>
          <p:cNvSpPr>
            <a:spLocks noGrp="1"/>
          </p:cNvSpPr>
          <p:nvPr>
            <p:ph idx="1"/>
          </p:nvPr>
        </p:nvSpPr>
        <p:spPr/>
        <p:txBody>
          <a:bodyPr>
            <a:normAutofit lnSpcReduction="10000"/>
          </a:bodyPr>
          <a:lstStyle/>
          <a:p>
            <a:r>
              <a:rPr lang="en-US" dirty="0"/>
              <a:t>To solve the TSP, the user will need to first insert the coordinates that pertain to the vectors of the edge list they want to create, such as the coordinates of a cities map (but in a </a:t>
            </a:r>
            <a:r>
              <a:rPr lang="en-US" dirty="0" err="1"/>
              <a:t>x,y</a:t>
            </a:r>
            <a:r>
              <a:rPr lang="en-US" dirty="0"/>
              <a:t> format of course).</a:t>
            </a:r>
          </a:p>
          <a:p>
            <a:r>
              <a:rPr lang="en-US" dirty="0"/>
              <a:t>These coordinates and vectors are then computed into a edge list that is sent into </a:t>
            </a:r>
            <a:r>
              <a:rPr lang="en-US" dirty="0" err="1"/>
              <a:t>Kruskals</a:t>
            </a:r>
            <a:r>
              <a:rPr lang="en-US" dirty="0"/>
              <a:t> algorithm, as previously stated it will turn run through every possible edge and return a minimum spanning tree, making sure not a single edge is repeated.</a:t>
            </a:r>
          </a:p>
          <a:p>
            <a:r>
              <a:rPr lang="en-US" dirty="0"/>
              <a:t>In order to complete the route however another edge will be have to added to the spanning tree. </a:t>
            </a:r>
          </a:p>
          <a:p>
            <a:r>
              <a:rPr lang="en-US" dirty="0"/>
              <a:t>By calculating the distance from the starting node to the nearest node that has not been given an edge from the spanning tree, the route is then near optimally calculated.</a:t>
            </a:r>
          </a:p>
          <a:p>
            <a:endParaRPr lang="en-US" dirty="0"/>
          </a:p>
        </p:txBody>
      </p:sp>
    </p:spTree>
    <p:extLst>
      <p:ext uri="{BB962C8B-B14F-4D97-AF65-F5344CB8AC3E}">
        <p14:creationId xmlns:p14="http://schemas.microsoft.com/office/powerpoint/2010/main" val="140943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approaches</a:t>
            </a:r>
          </a:p>
        </p:txBody>
      </p:sp>
      <p:sp>
        <p:nvSpPr>
          <p:cNvPr id="3" name="Content Placeholder 2"/>
          <p:cNvSpPr>
            <a:spLocks noGrp="1"/>
          </p:cNvSpPr>
          <p:nvPr>
            <p:ph idx="1"/>
          </p:nvPr>
        </p:nvSpPr>
        <p:spPr/>
        <p:txBody>
          <a:bodyPr>
            <a:normAutofit fontScale="92500" lnSpcReduction="10000"/>
          </a:bodyPr>
          <a:lstStyle/>
          <a:p>
            <a:r>
              <a:rPr lang="en-US" dirty="0"/>
              <a:t>Many approaches are used to calculate this TSP, however many have their ups and their </a:t>
            </a:r>
            <a:r>
              <a:rPr lang="en-US" dirty="0" err="1"/>
              <a:t>downs.some</a:t>
            </a:r>
            <a:r>
              <a:rPr lang="en-US" dirty="0"/>
              <a:t> are quick, but yet not accurate. Where as some are more accurate but extremely slow to run.</a:t>
            </a:r>
          </a:p>
          <a:p>
            <a:r>
              <a:rPr lang="en-US" dirty="0"/>
              <a:t>An example of a extremely fast approach is the nearest-neighbor heuristic (a greedy algorithm). Where it simply goes to the nearest edge with the lowest weights from the starting point and from the node connected to the edge it does the same thing until it reaches the end node. The problem with this approach is how inaccurate its results are.</a:t>
            </a:r>
          </a:p>
          <a:p>
            <a:r>
              <a:rPr lang="en-US" dirty="0"/>
              <a:t>An example of a extremely accurate or say optimal approach is currently known as the branch and bound algorithm. This algorithm is very complicated in comparison to the nearest neighbor alg. The problem with this approach however is the slow speed of this approach.</a:t>
            </a:r>
          </a:p>
          <a:p>
            <a:r>
              <a:rPr lang="en-US" dirty="0"/>
              <a:t>Using the minimal tree approach is in the goldilocks zone, where it is not </a:t>
            </a:r>
            <a:r>
              <a:rPr lang="en-US" dirty="0" err="1"/>
              <a:t>neccesarily</a:t>
            </a:r>
            <a:r>
              <a:rPr lang="en-US" dirty="0"/>
              <a:t> the most accurate, but also not the slowest either.</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910725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1621</TotalTime>
  <Words>915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The Traveling Sales Man (TSP)</vt:lpstr>
      <vt:lpstr>What is the TSP?</vt:lpstr>
      <vt:lpstr>How this is used in the field of computational sciences</vt:lpstr>
      <vt:lpstr>Some Basic approaches to solving it</vt:lpstr>
      <vt:lpstr>My Approach</vt:lpstr>
      <vt:lpstr>How a minimum spanning tree will work in this problem</vt:lpstr>
      <vt:lpstr>Attaining the minimum spanning tree</vt:lpstr>
      <vt:lpstr>The overall solution</vt:lpstr>
      <vt:lpstr>Comparing approaches</vt:lpstr>
      <vt:lpstr>Visuals of TSP</vt:lpstr>
      <vt:lpstr>Conclusion</vt:lpstr>
      <vt:lpstr>References/sources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Traveling Sales Man (TSP)</dc:title>
  <dc:creator>ronnie</dc:creator>
  <cp:lastModifiedBy>ronnie</cp:lastModifiedBy>
  <cp:revision>13</cp:revision>
  <dcterms:created xsi:type="dcterms:W3CDTF">2016-08-05T22:20:49Z</dcterms:created>
  <dcterms:modified xsi:type="dcterms:W3CDTF">2016-08-07T01:22:30Z</dcterms:modified>
</cp:coreProperties>
</file>