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redoka One" charset="1" panose="020000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Canva Sans Medium" charset="1" panose="020B0603030501040103"/>
      <p:regular r:id="rId15"/>
    </p:embeddedFont>
    <p:embeddedFont>
      <p:font typeface="Canva Sans Medium Italics" charset="1" panose="020B0603030501040103"/>
      <p:regular r:id="rId16"/>
    </p:embeddedFont>
    <p:embeddedFont>
      <p:font typeface="Nunito" charset="1" panose="00000500000000000000"/>
      <p:regular r:id="rId17"/>
    </p:embeddedFont>
    <p:embeddedFont>
      <p:font typeface="Nunito Bold" charset="1" panose="00000800000000000000"/>
      <p:regular r:id="rId18"/>
    </p:embeddedFont>
    <p:embeddedFont>
      <p:font typeface="Nunito Bold Italics" charset="1" panose="00000000000000000000"/>
      <p:regular r:id="rId19"/>
    </p:embeddedFont>
    <p:embeddedFont>
      <p:font typeface="Nunito Light" charset="1" panose="00000400000000000000"/>
      <p:regular r:id="rId20"/>
    </p:embeddedFont>
    <p:embeddedFont>
      <p:font typeface="Nunito Heavy" charset="1" panose="00000000000000000000"/>
      <p:regular r:id="rId21"/>
    </p:embeddedFont>
    <p:embeddedFont>
      <p:font typeface="Nunito Heavy Italic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35" Target="slides/slide13.xml" Type="http://schemas.openxmlformats.org/officeDocument/2006/relationships/slide"/><Relationship Id="rId36" Target="slides/slide14.xml" Type="http://schemas.openxmlformats.org/officeDocument/2006/relationships/slide"/><Relationship Id="rId37" Target="slides/slide15.xml" Type="http://schemas.openxmlformats.org/officeDocument/2006/relationships/slide"/><Relationship Id="rId38" Target="slides/slide16.xml" Type="http://schemas.openxmlformats.org/officeDocument/2006/relationships/slide"/><Relationship Id="rId39" Target="slides/slide17.xml" Type="http://schemas.openxmlformats.org/officeDocument/2006/relationships/slide"/><Relationship Id="rId4" Target="theme/theme1.xml" Type="http://schemas.openxmlformats.org/officeDocument/2006/relationships/theme"/><Relationship Id="rId40" Target="slides/slide18.xml" Type="http://schemas.openxmlformats.org/officeDocument/2006/relationships/slide"/><Relationship Id="rId41" Target="slides/slide19.xml" Type="http://schemas.openxmlformats.org/officeDocument/2006/relationships/slide"/><Relationship Id="rId42" Target="slides/slide20.xml" Type="http://schemas.openxmlformats.org/officeDocument/2006/relationships/slide"/><Relationship Id="rId43" Target="slides/slide21.xml" Type="http://schemas.openxmlformats.org/officeDocument/2006/relationships/slide"/><Relationship Id="rId44" Target="slides/slide22.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895647" y="0"/>
            <a:ext cx="10496706" cy="10287000"/>
          </a:xfrm>
          <a:custGeom>
            <a:avLst/>
            <a:gdLst/>
            <a:ahLst/>
            <a:cxnLst/>
            <a:rect r="r" b="b" t="t" l="l"/>
            <a:pathLst>
              <a:path h="10287000" w="10496706">
                <a:moveTo>
                  <a:pt x="0" y="0"/>
                </a:moveTo>
                <a:lnTo>
                  <a:pt x="10496706" y="0"/>
                </a:lnTo>
                <a:lnTo>
                  <a:pt x="10496706" y="10287000"/>
                </a:lnTo>
                <a:lnTo>
                  <a:pt x="0" y="10287000"/>
                </a:lnTo>
                <a:lnTo>
                  <a:pt x="0" y="0"/>
                </a:lnTo>
                <a:close/>
              </a:path>
            </a:pathLst>
          </a:custGeom>
          <a:blipFill>
            <a:blip r:embed="rId2"/>
            <a:stretch>
              <a:fillRect l="0" t="0" r="-3374" b="-5482"/>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296667" y="687305"/>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28700" y="1505943"/>
            <a:ext cx="16230600" cy="6382179"/>
            <a:chOff x="0" y="0"/>
            <a:chExt cx="4274726" cy="1680903"/>
          </a:xfrm>
        </p:grpSpPr>
        <p:sp>
          <p:nvSpPr>
            <p:cNvPr name="Freeform 7" id="7"/>
            <p:cNvSpPr/>
            <p:nvPr/>
          </p:nvSpPr>
          <p:spPr>
            <a:xfrm flipH="false" flipV="false" rot="0">
              <a:off x="0" y="0"/>
              <a:ext cx="4274726" cy="1680903"/>
            </a:xfrm>
            <a:custGeom>
              <a:avLst/>
              <a:gdLst/>
              <a:ahLst/>
              <a:cxnLst/>
              <a:rect r="r" b="b" t="t" l="l"/>
              <a:pathLst>
                <a:path h="1680903" w="4274726">
                  <a:moveTo>
                    <a:pt x="0" y="0"/>
                  </a:moveTo>
                  <a:lnTo>
                    <a:pt x="4274726" y="0"/>
                  </a:lnTo>
                  <a:lnTo>
                    <a:pt x="4274726" y="1680903"/>
                  </a:lnTo>
                  <a:lnTo>
                    <a:pt x="0" y="1680903"/>
                  </a:lnTo>
                  <a:close/>
                </a:path>
              </a:pathLst>
            </a:custGeom>
            <a:solidFill>
              <a:srgbClr val="F1F2F2"/>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272999" y="687305"/>
            <a:ext cx="9742003" cy="1730229"/>
            <a:chOff x="0" y="0"/>
            <a:chExt cx="2565795" cy="455698"/>
          </a:xfrm>
        </p:grpSpPr>
        <p:sp>
          <p:nvSpPr>
            <p:cNvPr name="Freeform 10" id="10"/>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E4BF2B"/>
            </a:solidFill>
            <a:ln w="38100">
              <a:solidFill>
                <a:srgbClr val="F1F2F2"/>
              </a:solidFill>
            </a:ln>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576611" y="8801100"/>
            <a:ext cx="19974273" cy="1861295"/>
            <a:chOff x="0" y="0"/>
            <a:chExt cx="5260714" cy="490218"/>
          </a:xfrm>
        </p:grpSpPr>
        <p:sp>
          <p:nvSpPr>
            <p:cNvPr name="Freeform 13" id="13"/>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5561698" y="981230"/>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543721" y="904875"/>
            <a:ext cx="9200557" cy="1127571"/>
          </a:xfrm>
          <a:prstGeom prst="rect">
            <a:avLst/>
          </a:prstGeom>
        </p:spPr>
        <p:txBody>
          <a:bodyPr anchor="t" rtlCol="false" tIns="0" lIns="0" bIns="0" rIns="0">
            <a:spAutoFit/>
          </a:bodyPr>
          <a:lstStyle/>
          <a:p>
            <a:pPr algn="ctr">
              <a:lnSpc>
                <a:spcPts val="9250"/>
              </a:lnSpc>
            </a:pPr>
            <a:r>
              <a:rPr lang="en-US" sz="6607">
                <a:solidFill>
                  <a:srgbClr val="FFFFFF"/>
                </a:solidFill>
                <a:latin typeface="Fredoka One Bold"/>
              </a:rPr>
              <a:t>OVERVIEW</a:t>
            </a:r>
          </a:p>
        </p:txBody>
      </p:sp>
      <p:sp>
        <p:nvSpPr>
          <p:cNvPr name="TextBox 17" id="17"/>
          <p:cNvSpPr txBox="true"/>
          <p:nvPr/>
        </p:nvSpPr>
        <p:spPr>
          <a:xfrm rot="0">
            <a:off x="2246042" y="3009535"/>
            <a:ext cx="6580227"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a:rPr>
              <a:t>RELATED WORKS</a:t>
            </a:r>
          </a:p>
        </p:txBody>
      </p:sp>
      <p:sp>
        <p:nvSpPr>
          <p:cNvPr name="TextBox 18" id="18"/>
          <p:cNvSpPr txBox="true"/>
          <p:nvPr/>
        </p:nvSpPr>
        <p:spPr>
          <a:xfrm rot="0">
            <a:off x="2246042" y="3814134"/>
            <a:ext cx="6580227"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a:rPr>
              <a:t>PROBLEM OF THE STUDY</a:t>
            </a:r>
          </a:p>
        </p:txBody>
      </p:sp>
      <p:sp>
        <p:nvSpPr>
          <p:cNvPr name="TextBox 19" id="19"/>
          <p:cNvSpPr txBox="true"/>
          <p:nvPr/>
        </p:nvSpPr>
        <p:spPr>
          <a:xfrm rot="0">
            <a:off x="2246042" y="4622489"/>
            <a:ext cx="6580227"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a:rPr>
              <a:t>OBJECTIVE OF THE STUDY</a:t>
            </a:r>
          </a:p>
        </p:txBody>
      </p:sp>
      <p:sp>
        <p:nvSpPr>
          <p:cNvPr name="Freeform 20" id="20"/>
          <p:cNvSpPr/>
          <p:nvPr/>
        </p:nvSpPr>
        <p:spPr>
          <a:xfrm flipH="false" flipV="false" rot="0">
            <a:off x="1672742" y="3168359"/>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1672742" y="3972958"/>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0">
            <a:off x="1672742" y="4777989"/>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3" id="23"/>
          <p:cNvSpPr txBox="true"/>
          <p:nvPr/>
        </p:nvSpPr>
        <p:spPr>
          <a:xfrm rot="0">
            <a:off x="2246042" y="5430843"/>
            <a:ext cx="6580227"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a:rPr>
              <a:t>SCOPE AND LIMITATIONS</a:t>
            </a:r>
          </a:p>
        </p:txBody>
      </p:sp>
      <p:sp>
        <p:nvSpPr>
          <p:cNvPr name="TextBox 24" id="24"/>
          <p:cNvSpPr txBox="true"/>
          <p:nvPr/>
        </p:nvSpPr>
        <p:spPr>
          <a:xfrm rot="0">
            <a:off x="2246042" y="6239198"/>
            <a:ext cx="6580227"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a:rPr>
              <a:t>TECH STACKS</a:t>
            </a:r>
          </a:p>
        </p:txBody>
      </p:sp>
      <p:sp>
        <p:nvSpPr>
          <p:cNvPr name="Freeform 25" id="25"/>
          <p:cNvSpPr/>
          <p:nvPr/>
        </p:nvSpPr>
        <p:spPr>
          <a:xfrm flipH="false" flipV="false" rot="0">
            <a:off x="1672742" y="5583020"/>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72742" y="6388051"/>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7162319"/>
            <a:chOff x="0" y="0"/>
            <a:chExt cx="4274726" cy="1886372"/>
          </a:xfrm>
        </p:grpSpPr>
        <p:sp>
          <p:nvSpPr>
            <p:cNvPr name="Freeform 6" id="6"/>
            <p:cNvSpPr/>
            <p:nvPr/>
          </p:nvSpPr>
          <p:spPr>
            <a:xfrm flipH="false" flipV="false" rot="0">
              <a:off x="0" y="0"/>
              <a:ext cx="4274726" cy="1886372"/>
            </a:xfrm>
            <a:custGeom>
              <a:avLst/>
              <a:gdLst/>
              <a:ahLst/>
              <a:cxnLst/>
              <a:rect r="r" b="b" t="t" l="l"/>
              <a:pathLst>
                <a:path h="1886372" w="4274726">
                  <a:moveTo>
                    <a:pt x="0" y="0"/>
                  </a:moveTo>
                  <a:lnTo>
                    <a:pt x="4274726" y="0"/>
                  </a:lnTo>
                  <a:lnTo>
                    <a:pt x="4274726" y="1886372"/>
                  </a:lnTo>
                  <a:lnTo>
                    <a:pt x="0" y="1886372"/>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E4BF2B"/>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936770" y="2631078"/>
            <a:ext cx="14414459" cy="3800475"/>
          </a:xfrm>
          <a:prstGeom prst="rect">
            <a:avLst/>
          </a:prstGeom>
        </p:spPr>
        <p:txBody>
          <a:bodyPr anchor="t" rtlCol="false" tIns="0" lIns="0" bIns="0" rIns="0">
            <a:spAutoFit/>
          </a:bodyPr>
          <a:lstStyle/>
          <a:p>
            <a:pPr algn="just">
              <a:lnSpc>
                <a:spcPts val="3750"/>
              </a:lnSpc>
            </a:pPr>
            <a:r>
              <a:rPr lang="en-US" sz="3000">
                <a:solidFill>
                  <a:srgbClr val="000000"/>
                </a:solidFill>
                <a:latin typeface="Nunito"/>
              </a:rPr>
              <a:t>       Multiple studies have examined the adoption and impact of tablet-based ordering systems in restaurants. They identified factors influencing adoption (Huang et.al, 2019), improved order-taking efficiency (Gao and Bai, 2014), advantages and challenges (Raza et.al, 2019), customer intentions (Xiao et.al, 2018), menu design effects (Ryu and Jang, 2017), customer satisfaction (Hasan et.al, 2019), intention factors (Tu and Chen, 2019), impact on restaurant performance (Cho et.al, 2016), service quality (Wang and Park, 2019), and the effect of different menu types (Go and Lee, 2017).</a:t>
            </a:r>
          </a:p>
        </p:txBody>
      </p:sp>
      <p:sp>
        <p:nvSpPr>
          <p:cNvPr name="Freeform 12" id="12"/>
          <p:cNvSpPr/>
          <p:nvPr/>
        </p:nvSpPr>
        <p:spPr>
          <a:xfrm flipH="false" flipV="false" rot="0">
            <a:off x="16284613" y="7693575"/>
            <a:ext cx="1949375" cy="1949375"/>
          </a:xfrm>
          <a:custGeom>
            <a:avLst/>
            <a:gdLst/>
            <a:ahLst/>
            <a:cxnLst/>
            <a:rect r="r" b="b" t="t" l="l"/>
            <a:pathLst>
              <a:path h="1949375" w="1949375">
                <a:moveTo>
                  <a:pt x="0" y="0"/>
                </a:moveTo>
                <a:lnTo>
                  <a:pt x="1949374" y="0"/>
                </a:lnTo>
                <a:lnTo>
                  <a:pt x="1949374"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FFFFFF"/>
                </a:solidFill>
                <a:latin typeface="Fredoka One Bold"/>
              </a:rPr>
              <a:t>RELATED WORKS</a:t>
            </a:r>
          </a:p>
        </p:txBody>
      </p:sp>
      <p:sp>
        <p:nvSpPr>
          <p:cNvPr name="TextBox 15" id="15"/>
          <p:cNvSpPr txBox="true"/>
          <p:nvPr/>
        </p:nvSpPr>
        <p:spPr>
          <a:xfrm rot="0">
            <a:off x="1936770" y="6647955"/>
            <a:ext cx="14414459" cy="1419225"/>
          </a:xfrm>
          <a:prstGeom prst="rect">
            <a:avLst/>
          </a:prstGeom>
        </p:spPr>
        <p:txBody>
          <a:bodyPr anchor="t" rtlCol="false" tIns="0" lIns="0" bIns="0" rIns="0">
            <a:spAutoFit/>
          </a:bodyPr>
          <a:lstStyle/>
          <a:p>
            <a:pPr algn="just">
              <a:lnSpc>
                <a:spcPts val="3750"/>
              </a:lnSpc>
            </a:pPr>
            <a:r>
              <a:rPr lang="en-US" sz="3000">
                <a:solidFill>
                  <a:srgbClr val="000000"/>
                </a:solidFill>
                <a:latin typeface="Nunito"/>
              </a:rPr>
              <a:t>     Existing studies indicate that table-based ordering systems have been implemented in certain establishments in cities. However, it is common for waiters to carry the ordering device, necessitating customers to call them to place their orders.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700227"/>
            <a:chOff x="0" y="0"/>
            <a:chExt cx="4274726" cy="1764669"/>
          </a:xfrm>
        </p:grpSpPr>
        <p:sp>
          <p:nvSpPr>
            <p:cNvPr name="Freeform 6" id="6"/>
            <p:cNvSpPr/>
            <p:nvPr/>
          </p:nvSpPr>
          <p:spPr>
            <a:xfrm flipH="false" flipV="false" rot="0">
              <a:off x="0" y="0"/>
              <a:ext cx="4274726" cy="1764669"/>
            </a:xfrm>
            <a:custGeom>
              <a:avLst/>
              <a:gdLst/>
              <a:ahLst/>
              <a:cxnLst/>
              <a:rect r="r" b="b" t="t" l="l"/>
              <a:pathLst>
                <a:path h="1764669" w="4274726">
                  <a:moveTo>
                    <a:pt x="0" y="0"/>
                  </a:moveTo>
                  <a:lnTo>
                    <a:pt x="4274726" y="0"/>
                  </a:lnTo>
                  <a:lnTo>
                    <a:pt x="4274726" y="1764669"/>
                  </a:lnTo>
                  <a:lnTo>
                    <a:pt x="0" y="1764669"/>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272999" y="687305"/>
            <a:ext cx="9742003" cy="1730229"/>
            <a:chOff x="0" y="0"/>
            <a:chExt cx="2565795" cy="455698"/>
          </a:xfrm>
        </p:grpSpPr>
        <p:sp>
          <p:nvSpPr>
            <p:cNvPr name="Freeform 9" id="9"/>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E4BF2B"/>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041958" y="6747600"/>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682993" y="3156442"/>
            <a:ext cx="417900" cy="428815"/>
          </a:xfrm>
          <a:custGeom>
            <a:avLst/>
            <a:gdLst/>
            <a:ahLst/>
            <a:cxnLst/>
            <a:rect r="r" b="b" t="t" l="l"/>
            <a:pathLst>
              <a:path h="428815" w="417900">
                <a:moveTo>
                  <a:pt x="0" y="0"/>
                </a:moveTo>
                <a:lnTo>
                  <a:pt x="417899" y="0"/>
                </a:lnTo>
                <a:lnTo>
                  <a:pt x="417899" y="428815"/>
                </a:lnTo>
                <a:lnTo>
                  <a:pt x="0" y="4288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2246042" y="2739025"/>
            <a:ext cx="13795916" cy="1825625"/>
          </a:xfrm>
          <a:prstGeom prst="rect">
            <a:avLst/>
          </a:prstGeom>
        </p:spPr>
        <p:txBody>
          <a:bodyPr anchor="t" rtlCol="false" tIns="0" lIns="0" bIns="0" rIns="0">
            <a:spAutoFit/>
          </a:bodyPr>
          <a:lstStyle/>
          <a:p>
            <a:pPr algn="just">
              <a:lnSpc>
                <a:spcPts val="4899"/>
              </a:lnSpc>
            </a:pPr>
            <a:r>
              <a:rPr lang="en-US" sz="3499">
                <a:solidFill>
                  <a:srgbClr val="000000"/>
                </a:solidFill>
                <a:latin typeface="Nunito Bold"/>
              </a:rPr>
              <a:t>The need for a solution to streamline order management, enhance communication, and optimize the overall ordering process for improved customer satisfaction and operational effectiveness.</a:t>
            </a:r>
          </a:p>
        </p:txBody>
      </p:sp>
      <p:sp>
        <p:nvSpPr>
          <p:cNvPr name="TextBox 18" id="18"/>
          <p:cNvSpPr txBox="true"/>
          <p:nvPr/>
        </p:nvSpPr>
        <p:spPr>
          <a:xfrm rot="0">
            <a:off x="4308675" y="990168"/>
            <a:ext cx="9670650" cy="1012191"/>
          </a:xfrm>
          <a:prstGeom prst="rect">
            <a:avLst/>
          </a:prstGeom>
        </p:spPr>
        <p:txBody>
          <a:bodyPr anchor="t" rtlCol="false" tIns="0" lIns="0" bIns="0" rIns="0">
            <a:spAutoFit/>
          </a:bodyPr>
          <a:lstStyle/>
          <a:p>
            <a:pPr algn="ctr">
              <a:lnSpc>
                <a:spcPts val="8259"/>
              </a:lnSpc>
            </a:pPr>
            <a:r>
              <a:rPr lang="en-US" sz="5899">
                <a:solidFill>
                  <a:srgbClr val="FFFFFF"/>
                </a:solidFill>
                <a:latin typeface="Fredoka One Bold"/>
              </a:rPr>
              <a:t>PROBLEM OF THE STUDY</a:t>
            </a:r>
          </a:p>
        </p:txBody>
      </p:sp>
      <p:sp>
        <p:nvSpPr>
          <p:cNvPr name="TextBox 19" id="19"/>
          <p:cNvSpPr txBox="true"/>
          <p:nvPr/>
        </p:nvSpPr>
        <p:spPr>
          <a:xfrm rot="0">
            <a:off x="2246042" y="4675796"/>
            <a:ext cx="13795916" cy="1206500"/>
          </a:xfrm>
          <a:prstGeom prst="rect">
            <a:avLst/>
          </a:prstGeom>
        </p:spPr>
        <p:txBody>
          <a:bodyPr anchor="t" rtlCol="false" tIns="0" lIns="0" bIns="0" rIns="0">
            <a:spAutoFit/>
          </a:bodyPr>
          <a:lstStyle/>
          <a:p>
            <a:pPr algn="just">
              <a:lnSpc>
                <a:spcPts val="4899"/>
              </a:lnSpc>
            </a:pPr>
            <a:r>
              <a:rPr lang="en-US" sz="3499">
                <a:solidFill>
                  <a:srgbClr val="000000"/>
                </a:solidFill>
                <a:latin typeface="Nunito Bold"/>
              </a:rPr>
              <a:t>Lack of real-time order visibility and effective communication between stakeholders.</a:t>
            </a:r>
          </a:p>
        </p:txBody>
      </p:sp>
      <p:sp>
        <p:nvSpPr>
          <p:cNvPr name="Freeform 20" id="20"/>
          <p:cNvSpPr/>
          <p:nvPr/>
        </p:nvSpPr>
        <p:spPr>
          <a:xfrm flipH="false" flipV="false" rot="0">
            <a:off x="1682993" y="4986243"/>
            <a:ext cx="417900" cy="428815"/>
          </a:xfrm>
          <a:custGeom>
            <a:avLst/>
            <a:gdLst/>
            <a:ahLst/>
            <a:cxnLst/>
            <a:rect r="r" b="b" t="t" l="l"/>
            <a:pathLst>
              <a:path h="428815" w="417900">
                <a:moveTo>
                  <a:pt x="0" y="0"/>
                </a:moveTo>
                <a:lnTo>
                  <a:pt x="417899" y="0"/>
                </a:lnTo>
                <a:lnTo>
                  <a:pt x="417899" y="428814"/>
                </a:lnTo>
                <a:lnTo>
                  <a:pt x="0" y="4288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1682993" y="6533193"/>
            <a:ext cx="417900" cy="428815"/>
          </a:xfrm>
          <a:custGeom>
            <a:avLst/>
            <a:gdLst/>
            <a:ahLst/>
            <a:cxnLst/>
            <a:rect r="r" b="b" t="t" l="l"/>
            <a:pathLst>
              <a:path h="428815" w="417900">
                <a:moveTo>
                  <a:pt x="0" y="0"/>
                </a:moveTo>
                <a:lnTo>
                  <a:pt x="417899" y="0"/>
                </a:lnTo>
                <a:lnTo>
                  <a:pt x="417899" y="428815"/>
                </a:lnTo>
                <a:lnTo>
                  <a:pt x="0" y="4288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2" id="22"/>
          <p:cNvSpPr txBox="true"/>
          <p:nvPr/>
        </p:nvSpPr>
        <p:spPr>
          <a:xfrm rot="0">
            <a:off x="2246042" y="5996596"/>
            <a:ext cx="13795916" cy="1825625"/>
          </a:xfrm>
          <a:prstGeom prst="rect">
            <a:avLst/>
          </a:prstGeom>
        </p:spPr>
        <p:txBody>
          <a:bodyPr anchor="t" rtlCol="false" tIns="0" lIns="0" bIns="0" rIns="0">
            <a:spAutoFit/>
          </a:bodyPr>
          <a:lstStyle/>
          <a:p>
            <a:pPr algn="just">
              <a:lnSpc>
                <a:spcPts val="4899"/>
              </a:lnSpc>
            </a:pPr>
            <a:r>
              <a:rPr lang="en-US" sz="3499">
                <a:solidFill>
                  <a:srgbClr val="000000"/>
                </a:solidFill>
                <a:latin typeface="Nunito Bold"/>
              </a:rPr>
              <a:t>Challenges caused by the absence of a tablet-based ordering system, including delays in order transmission, potential order fulfillment mistakes, and limited tracking of order status.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296667" y="687305"/>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28700" y="1505943"/>
            <a:ext cx="16230600" cy="6881196"/>
            <a:chOff x="0" y="0"/>
            <a:chExt cx="4274726" cy="1812331"/>
          </a:xfrm>
        </p:grpSpPr>
        <p:sp>
          <p:nvSpPr>
            <p:cNvPr name="Freeform 7" id="7"/>
            <p:cNvSpPr/>
            <p:nvPr/>
          </p:nvSpPr>
          <p:spPr>
            <a:xfrm flipH="false" flipV="false" rot="0">
              <a:off x="0" y="0"/>
              <a:ext cx="4274726" cy="1812331"/>
            </a:xfrm>
            <a:custGeom>
              <a:avLst/>
              <a:gdLst/>
              <a:ahLst/>
              <a:cxnLst/>
              <a:rect r="r" b="b" t="t" l="l"/>
              <a:pathLst>
                <a:path h="1812331" w="4274726">
                  <a:moveTo>
                    <a:pt x="0" y="0"/>
                  </a:moveTo>
                  <a:lnTo>
                    <a:pt x="4274726" y="0"/>
                  </a:lnTo>
                  <a:lnTo>
                    <a:pt x="4274726" y="1812331"/>
                  </a:lnTo>
                  <a:lnTo>
                    <a:pt x="0" y="1812331"/>
                  </a:lnTo>
                  <a:close/>
                </a:path>
              </a:pathLst>
            </a:custGeom>
            <a:solidFill>
              <a:srgbClr val="F1F2F2"/>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272999" y="687305"/>
            <a:ext cx="9742003" cy="1730229"/>
            <a:chOff x="0" y="0"/>
            <a:chExt cx="2565795" cy="455698"/>
          </a:xfrm>
        </p:grpSpPr>
        <p:sp>
          <p:nvSpPr>
            <p:cNvPr name="Freeform 10" id="10"/>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E4BF2B"/>
            </a:solidFill>
            <a:ln w="38100">
              <a:solidFill>
                <a:srgbClr val="F1F2F2"/>
              </a:solidFill>
            </a:ln>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5561698" y="981230"/>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2246042" y="2579530"/>
            <a:ext cx="14700262" cy="2114550"/>
          </a:xfrm>
          <a:prstGeom prst="rect">
            <a:avLst/>
          </a:prstGeom>
        </p:spPr>
        <p:txBody>
          <a:bodyPr anchor="t" rtlCol="false" tIns="0" lIns="0" bIns="0" rIns="0">
            <a:spAutoFit/>
          </a:bodyPr>
          <a:lstStyle/>
          <a:p>
            <a:pPr algn="just">
              <a:lnSpc>
                <a:spcPts val="4200"/>
              </a:lnSpc>
            </a:pPr>
            <a:r>
              <a:rPr lang="en-US" sz="3000">
                <a:solidFill>
                  <a:srgbClr val="000000"/>
                </a:solidFill>
                <a:latin typeface="Nunito Bold"/>
              </a:rPr>
              <a:t>Develop the Brxder tablet-based ordering system: Create a user-friendly and intuitive tablet application that allows customers to browse the menu, select items, customize orders, and submit them digitally.</a:t>
            </a:r>
          </a:p>
          <a:p>
            <a:pPr algn="just">
              <a:lnSpc>
                <a:spcPts val="4200"/>
              </a:lnSpc>
            </a:pPr>
          </a:p>
        </p:txBody>
      </p:sp>
      <p:sp>
        <p:nvSpPr>
          <p:cNvPr name="TextBox 14" id="14"/>
          <p:cNvSpPr txBox="true"/>
          <p:nvPr/>
        </p:nvSpPr>
        <p:spPr>
          <a:xfrm rot="0">
            <a:off x="4408360" y="1022290"/>
            <a:ext cx="9471280" cy="945959"/>
          </a:xfrm>
          <a:prstGeom prst="rect">
            <a:avLst/>
          </a:prstGeom>
        </p:spPr>
        <p:txBody>
          <a:bodyPr anchor="t" rtlCol="false" tIns="0" lIns="0" bIns="0" rIns="0">
            <a:spAutoFit/>
          </a:bodyPr>
          <a:lstStyle/>
          <a:p>
            <a:pPr algn="ctr">
              <a:lnSpc>
                <a:spcPts val="7710"/>
              </a:lnSpc>
            </a:pPr>
            <a:r>
              <a:rPr lang="en-US" sz="5507">
                <a:solidFill>
                  <a:srgbClr val="FFFFFF"/>
                </a:solidFill>
                <a:latin typeface="Fredoka One Bold"/>
              </a:rPr>
              <a:t>OBJECTIVE OF THE STUDY</a:t>
            </a:r>
          </a:p>
        </p:txBody>
      </p:sp>
      <p:sp>
        <p:nvSpPr>
          <p:cNvPr name="TextBox 15" id="15"/>
          <p:cNvSpPr txBox="true"/>
          <p:nvPr/>
        </p:nvSpPr>
        <p:spPr>
          <a:xfrm rot="0">
            <a:off x="2246042" y="4446683"/>
            <a:ext cx="14700262" cy="1581150"/>
          </a:xfrm>
          <a:prstGeom prst="rect">
            <a:avLst/>
          </a:prstGeom>
        </p:spPr>
        <p:txBody>
          <a:bodyPr anchor="t" rtlCol="false" tIns="0" lIns="0" bIns="0" rIns="0">
            <a:spAutoFit/>
          </a:bodyPr>
          <a:lstStyle/>
          <a:p>
            <a:pPr algn="just">
              <a:lnSpc>
                <a:spcPts val="4200"/>
              </a:lnSpc>
            </a:pPr>
            <a:r>
              <a:rPr lang="en-US" sz="3000">
                <a:solidFill>
                  <a:srgbClr val="000000"/>
                </a:solidFill>
                <a:latin typeface="Nunito Bold"/>
              </a:rPr>
              <a:t>Improve operational efficiency: Increase the efficiency of the order management process, reducing wait times, minimizing errors, and optimizing resource allocation.</a:t>
            </a:r>
          </a:p>
          <a:p>
            <a:pPr algn="just">
              <a:lnSpc>
                <a:spcPts val="4200"/>
              </a:lnSpc>
            </a:pPr>
          </a:p>
        </p:txBody>
      </p:sp>
      <p:sp>
        <p:nvSpPr>
          <p:cNvPr name="TextBox 16" id="16"/>
          <p:cNvSpPr txBox="true"/>
          <p:nvPr/>
        </p:nvSpPr>
        <p:spPr>
          <a:xfrm rot="0">
            <a:off x="2246042" y="6137454"/>
            <a:ext cx="14700262" cy="1581150"/>
          </a:xfrm>
          <a:prstGeom prst="rect">
            <a:avLst/>
          </a:prstGeom>
        </p:spPr>
        <p:txBody>
          <a:bodyPr anchor="t" rtlCol="false" tIns="0" lIns="0" bIns="0" rIns="0">
            <a:spAutoFit/>
          </a:bodyPr>
          <a:lstStyle/>
          <a:p>
            <a:pPr algn="just">
              <a:lnSpc>
                <a:spcPts val="4200"/>
              </a:lnSpc>
            </a:pPr>
            <a:r>
              <a:rPr lang="en-US" sz="3000">
                <a:solidFill>
                  <a:srgbClr val="000000"/>
                </a:solidFill>
                <a:latin typeface="Nunito Bold"/>
              </a:rPr>
              <a:t>To propose the tablet-based ordering system to be built-in: To solve the problem of staff bringing the device that tends the customers to call them to make an order.</a:t>
            </a:r>
          </a:p>
          <a:p>
            <a:pPr algn="just">
              <a:lnSpc>
                <a:spcPts val="4200"/>
              </a:lnSpc>
            </a:pPr>
          </a:p>
        </p:txBody>
      </p:sp>
      <p:sp>
        <p:nvSpPr>
          <p:cNvPr name="Freeform 17" id="17"/>
          <p:cNvSpPr/>
          <p:nvPr/>
        </p:nvSpPr>
        <p:spPr>
          <a:xfrm flipH="false" flipV="false" rot="0">
            <a:off x="1672742" y="3188193"/>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72742" y="4827478"/>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1672742" y="6438496"/>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15971617" y="7412451"/>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3142605" y="3407052"/>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17718" y="6893588"/>
            <a:ext cx="4927677" cy="1532060"/>
          </a:xfrm>
          <a:custGeom>
            <a:avLst/>
            <a:gdLst/>
            <a:ahLst/>
            <a:cxnLst/>
            <a:rect r="r" b="b" t="t" l="l"/>
            <a:pathLst>
              <a:path h="1532060" w="4927677">
                <a:moveTo>
                  <a:pt x="0" y="0"/>
                </a:moveTo>
                <a:lnTo>
                  <a:pt x="4927677" y="0"/>
                </a:lnTo>
                <a:lnTo>
                  <a:pt x="4927677" y="1532059"/>
                </a:lnTo>
                <a:lnTo>
                  <a:pt x="0" y="1532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28700" y="3357317"/>
            <a:ext cx="7841055" cy="6738840"/>
            <a:chOff x="0" y="0"/>
            <a:chExt cx="2065134" cy="1774838"/>
          </a:xfrm>
        </p:grpSpPr>
        <p:sp>
          <p:nvSpPr>
            <p:cNvPr name="Freeform 8" id="8"/>
            <p:cNvSpPr/>
            <p:nvPr/>
          </p:nvSpPr>
          <p:spPr>
            <a:xfrm flipH="false" flipV="false" rot="0">
              <a:off x="0" y="0"/>
              <a:ext cx="2065134" cy="1774839"/>
            </a:xfrm>
            <a:custGeom>
              <a:avLst/>
              <a:gdLst/>
              <a:ahLst/>
              <a:cxnLst/>
              <a:rect r="r" b="b" t="t" l="l"/>
              <a:pathLst>
                <a:path h="1774839" w="2065134">
                  <a:moveTo>
                    <a:pt x="0" y="0"/>
                  </a:moveTo>
                  <a:lnTo>
                    <a:pt x="2065134" y="0"/>
                  </a:lnTo>
                  <a:lnTo>
                    <a:pt x="2065134" y="1774839"/>
                  </a:lnTo>
                  <a:lnTo>
                    <a:pt x="0" y="1774839"/>
                  </a:lnTo>
                  <a:close/>
                </a:path>
              </a:pathLst>
            </a:custGeom>
            <a:solidFill>
              <a:srgbClr val="F1F2F2"/>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979113" y="687305"/>
            <a:ext cx="12329775" cy="1730229"/>
            <a:chOff x="0" y="0"/>
            <a:chExt cx="3247348" cy="455698"/>
          </a:xfrm>
        </p:grpSpPr>
        <p:sp>
          <p:nvSpPr>
            <p:cNvPr name="Freeform 11" id="11"/>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E4BF2B"/>
            </a:solidFill>
            <a:ln w="38100">
              <a:solidFill>
                <a:srgbClr val="F1F2F2"/>
              </a:solidFill>
            </a:ln>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9514397" y="3357317"/>
            <a:ext cx="7744903" cy="6636175"/>
            <a:chOff x="0" y="0"/>
            <a:chExt cx="2039810" cy="1747799"/>
          </a:xfrm>
        </p:grpSpPr>
        <p:sp>
          <p:nvSpPr>
            <p:cNvPr name="Freeform 14" id="14"/>
            <p:cNvSpPr/>
            <p:nvPr/>
          </p:nvSpPr>
          <p:spPr>
            <a:xfrm flipH="false" flipV="false" rot="0">
              <a:off x="0" y="0"/>
              <a:ext cx="2039810" cy="1747799"/>
            </a:xfrm>
            <a:custGeom>
              <a:avLst/>
              <a:gdLst/>
              <a:ahLst/>
              <a:cxnLst/>
              <a:rect r="r" b="b" t="t" l="l"/>
              <a:pathLst>
                <a:path h="1747799" w="2039810">
                  <a:moveTo>
                    <a:pt x="0" y="0"/>
                  </a:moveTo>
                  <a:lnTo>
                    <a:pt x="2039810" y="0"/>
                  </a:lnTo>
                  <a:lnTo>
                    <a:pt x="2039810" y="1747799"/>
                  </a:lnTo>
                  <a:lnTo>
                    <a:pt x="0" y="1747799"/>
                  </a:lnTo>
                  <a:close/>
                </a:path>
              </a:pathLst>
            </a:custGeom>
            <a:solidFill>
              <a:srgbClr val="F1F2F2"/>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4285782" y="2417534"/>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2517916" y="904875"/>
            <a:ext cx="13252168" cy="1125781"/>
          </a:xfrm>
          <a:prstGeom prst="rect">
            <a:avLst/>
          </a:prstGeom>
        </p:spPr>
        <p:txBody>
          <a:bodyPr anchor="t" rtlCol="false" tIns="0" lIns="0" bIns="0" rIns="0">
            <a:spAutoFit/>
          </a:bodyPr>
          <a:lstStyle/>
          <a:p>
            <a:pPr algn="ctr">
              <a:lnSpc>
                <a:spcPts val="9250"/>
              </a:lnSpc>
            </a:pPr>
            <a:r>
              <a:rPr lang="en-US" sz="6607">
                <a:solidFill>
                  <a:srgbClr val="FFFFFF"/>
                </a:solidFill>
                <a:latin typeface="Fredoka One Bold"/>
              </a:rPr>
              <a:t>SCOPE AND LIMITATION</a:t>
            </a:r>
          </a:p>
        </p:txBody>
      </p:sp>
      <p:sp>
        <p:nvSpPr>
          <p:cNvPr name="TextBox 18" id="18"/>
          <p:cNvSpPr txBox="true"/>
          <p:nvPr/>
        </p:nvSpPr>
        <p:spPr>
          <a:xfrm rot="0">
            <a:off x="1313230" y="4305797"/>
            <a:ext cx="7271996" cy="5687695"/>
          </a:xfrm>
          <a:prstGeom prst="rect">
            <a:avLst/>
          </a:prstGeom>
        </p:spPr>
        <p:txBody>
          <a:bodyPr anchor="t" rtlCol="false" tIns="0" lIns="0" bIns="0" rIns="0">
            <a:spAutoFit/>
          </a:bodyPr>
          <a:lstStyle/>
          <a:p>
            <a:pPr algn="just">
              <a:lnSpc>
                <a:spcPts val="3499"/>
              </a:lnSpc>
            </a:pPr>
            <a:r>
              <a:rPr lang="en-US" sz="2799">
                <a:solidFill>
                  <a:srgbClr val="000000"/>
                </a:solidFill>
                <a:latin typeface="Nunito Bold"/>
              </a:rPr>
              <a:t>The project scope involves developing and implementing the Brxder tablet-based ordering system at Bronx Cafe. It aims to streamline order management and enhance customer experience. This includes creating a user-friendly tablet application for digital order submission and customization. Integration with the existing cashier display system is planned to facilitate efficient order processing. Additionally, the scope encompasses testing, staff training, and deploying the system within Bronx Cafe's premises.</a:t>
            </a:r>
          </a:p>
        </p:txBody>
      </p:sp>
      <p:sp>
        <p:nvSpPr>
          <p:cNvPr name="TextBox 19" id="19"/>
          <p:cNvSpPr txBox="true"/>
          <p:nvPr/>
        </p:nvSpPr>
        <p:spPr>
          <a:xfrm rot="0">
            <a:off x="9821288" y="4305797"/>
            <a:ext cx="7117253" cy="4373245"/>
          </a:xfrm>
          <a:prstGeom prst="rect">
            <a:avLst/>
          </a:prstGeom>
        </p:spPr>
        <p:txBody>
          <a:bodyPr anchor="t" rtlCol="false" tIns="0" lIns="0" bIns="0" rIns="0">
            <a:spAutoFit/>
          </a:bodyPr>
          <a:lstStyle/>
          <a:p>
            <a:pPr algn="just">
              <a:lnSpc>
                <a:spcPts val="3499"/>
              </a:lnSpc>
            </a:pPr>
            <a:r>
              <a:rPr lang="en-US" sz="2799">
                <a:solidFill>
                  <a:srgbClr val="000000"/>
                </a:solidFill>
                <a:latin typeface="Nunito Bold"/>
              </a:rPr>
              <a:t>The application requires stable network access, excluding advanced features like inventory management. Hardware and software limitations may impact system performance. The device usage is limited to the store premises due to modifications. Assumptions are made about the cashier display system's capability, with modifications falling outside the project scope.</a:t>
            </a:r>
          </a:p>
        </p:txBody>
      </p:sp>
      <p:sp>
        <p:nvSpPr>
          <p:cNvPr name="TextBox 20" id="20"/>
          <p:cNvSpPr txBox="true"/>
          <p:nvPr/>
        </p:nvSpPr>
        <p:spPr>
          <a:xfrm rot="0">
            <a:off x="2517916" y="3668892"/>
            <a:ext cx="4156254"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a:rPr>
              <a:t>SCOPE</a:t>
            </a:r>
          </a:p>
        </p:txBody>
      </p:sp>
      <p:sp>
        <p:nvSpPr>
          <p:cNvPr name="TextBox 21" id="21"/>
          <p:cNvSpPr txBox="true"/>
          <p:nvPr/>
        </p:nvSpPr>
        <p:spPr>
          <a:xfrm rot="0">
            <a:off x="11494285" y="3668892"/>
            <a:ext cx="4156254"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a:rPr>
              <a:t>LIMITATION</a:t>
            </a:r>
          </a:p>
        </p:txBody>
      </p:sp>
      <p:sp>
        <p:nvSpPr>
          <p:cNvPr name="Freeform 22" id="22"/>
          <p:cNvSpPr/>
          <p:nvPr/>
        </p:nvSpPr>
        <p:spPr>
          <a:xfrm flipH="false" flipV="false" rot="0">
            <a:off x="13142605" y="2417534"/>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8407406"/>
            <a:chOff x="0" y="0"/>
            <a:chExt cx="4274726" cy="2214296"/>
          </a:xfrm>
        </p:grpSpPr>
        <p:sp>
          <p:nvSpPr>
            <p:cNvPr name="Freeform 6" id="6"/>
            <p:cNvSpPr/>
            <p:nvPr/>
          </p:nvSpPr>
          <p:spPr>
            <a:xfrm flipH="false" flipV="false" rot="0">
              <a:off x="0" y="0"/>
              <a:ext cx="4274726" cy="2214296"/>
            </a:xfrm>
            <a:custGeom>
              <a:avLst/>
              <a:gdLst/>
              <a:ahLst/>
              <a:cxnLst/>
              <a:rect r="r" b="b" t="t" l="l"/>
              <a:pathLst>
                <a:path h="2214296" w="4274726">
                  <a:moveTo>
                    <a:pt x="0" y="0"/>
                  </a:moveTo>
                  <a:lnTo>
                    <a:pt x="4274726" y="0"/>
                  </a:lnTo>
                  <a:lnTo>
                    <a:pt x="4274726" y="2214296"/>
                  </a:lnTo>
                  <a:lnTo>
                    <a:pt x="0" y="2214296"/>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272999" y="687305"/>
            <a:ext cx="9742003" cy="1730229"/>
            <a:chOff x="0" y="0"/>
            <a:chExt cx="2565795" cy="455698"/>
          </a:xfrm>
        </p:grpSpPr>
        <p:sp>
          <p:nvSpPr>
            <p:cNvPr name="Freeform 9" id="9"/>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FFDE59"/>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682993" y="3442316"/>
            <a:ext cx="417900" cy="428815"/>
          </a:xfrm>
          <a:custGeom>
            <a:avLst/>
            <a:gdLst/>
            <a:ahLst/>
            <a:cxnLst/>
            <a:rect r="r" b="b" t="t" l="l"/>
            <a:pathLst>
              <a:path h="428815" w="417900">
                <a:moveTo>
                  <a:pt x="0" y="0"/>
                </a:moveTo>
                <a:lnTo>
                  <a:pt x="417899" y="0"/>
                </a:lnTo>
                <a:lnTo>
                  <a:pt x="417899" y="428815"/>
                </a:lnTo>
                <a:lnTo>
                  <a:pt x="0" y="4288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2246042" y="3156756"/>
            <a:ext cx="14552921" cy="1419225"/>
          </a:xfrm>
          <a:prstGeom prst="rect">
            <a:avLst/>
          </a:prstGeom>
        </p:spPr>
        <p:txBody>
          <a:bodyPr anchor="t" rtlCol="false" tIns="0" lIns="0" bIns="0" rIns="0">
            <a:spAutoFit/>
          </a:bodyPr>
          <a:lstStyle/>
          <a:p>
            <a:pPr algn="just">
              <a:lnSpc>
                <a:spcPts val="3750"/>
              </a:lnSpc>
            </a:pPr>
            <a:r>
              <a:rPr lang="en-US" sz="3000">
                <a:solidFill>
                  <a:srgbClr val="000000"/>
                </a:solidFill>
                <a:latin typeface="Nunito Bold"/>
              </a:rPr>
              <a:t>Unity with Firebase Realtime Database: </a:t>
            </a:r>
            <a:r>
              <a:rPr lang="en-US" sz="3000">
                <a:solidFill>
                  <a:srgbClr val="000000"/>
                </a:solidFill>
                <a:latin typeface="Nunito"/>
              </a:rPr>
              <a:t>Unity with Firebase Realtime Database for real-time synchronization of orders between tablets, cashiers, and the kitchen.</a:t>
            </a:r>
          </a:p>
          <a:p>
            <a:pPr algn="just">
              <a:lnSpc>
                <a:spcPts val="3750"/>
              </a:lnSpc>
            </a:pPr>
          </a:p>
        </p:txBody>
      </p:sp>
      <p:sp>
        <p:nvSpPr>
          <p:cNvPr name="TextBox 15" id="15"/>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FFFFFF"/>
                </a:solidFill>
                <a:latin typeface="Fredoka One Bold"/>
              </a:rPr>
              <a:t>TECH STACKS</a:t>
            </a:r>
          </a:p>
        </p:txBody>
      </p:sp>
      <p:sp>
        <p:nvSpPr>
          <p:cNvPr name="TextBox 16" id="16"/>
          <p:cNvSpPr txBox="true"/>
          <p:nvPr/>
        </p:nvSpPr>
        <p:spPr>
          <a:xfrm rot="0">
            <a:off x="2246042" y="4409118"/>
            <a:ext cx="14552921" cy="1419225"/>
          </a:xfrm>
          <a:prstGeom prst="rect">
            <a:avLst/>
          </a:prstGeom>
        </p:spPr>
        <p:txBody>
          <a:bodyPr anchor="t" rtlCol="false" tIns="0" lIns="0" bIns="0" rIns="0">
            <a:spAutoFit/>
          </a:bodyPr>
          <a:lstStyle/>
          <a:p>
            <a:pPr algn="just">
              <a:lnSpc>
                <a:spcPts val="3750"/>
              </a:lnSpc>
            </a:pPr>
            <a:r>
              <a:rPr lang="en-US" sz="3000">
                <a:solidFill>
                  <a:srgbClr val="000000"/>
                </a:solidFill>
                <a:latin typeface="Nunito Bold"/>
              </a:rPr>
              <a:t>Unity with RESTful API: </a:t>
            </a:r>
            <a:r>
              <a:rPr lang="en-US" sz="3000">
                <a:solidFill>
                  <a:srgbClr val="000000"/>
                </a:solidFill>
                <a:latin typeface="Nunito"/>
              </a:rPr>
              <a:t>Unity with a RESTful API for communication between tablet orders, cashiers, and the kitchen.</a:t>
            </a:r>
          </a:p>
          <a:p>
            <a:pPr algn="just">
              <a:lnSpc>
                <a:spcPts val="3750"/>
              </a:lnSpc>
            </a:pPr>
          </a:p>
        </p:txBody>
      </p:sp>
      <p:sp>
        <p:nvSpPr>
          <p:cNvPr name="TextBox 17" id="17"/>
          <p:cNvSpPr txBox="true"/>
          <p:nvPr/>
        </p:nvSpPr>
        <p:spPr>
          <a:xfrm rot="0">
            <a:off x="2246042" y="5652306"/>
            <a:ext cx="14552921" cy="1419225"/>
          </a:xfrm>
          <a:prstGeom prst="rect">
            <a:avLst/>
          </a:prstGeom>
        </p:spPr>
        <p:txBody>
          <a:bodyPr anchor="t" rtlCol="false" tIns="0" lIns="0" bIns="0" rIns="0">
            <a:spAutoFit/>
          </a:bodyPr>
          <a:lstStyle/>
          <a:p>
            <a:pPr algn="just">
              <a:lnSpc>
                <a:spcPts val="3750"/>
              </a:lnSpc>
            </a:pPr>
            <a:r>
              <a:rPr lang="en-US" sz="3000">
                <a:solidFill>
                  <a:srgbClr val="000000"/>
                </a:solidFill>
                <a:latin typeface="Nunito Bold"/>
              </a:rPr>
              <a:t>Unity with WebSocket: </a:t>
            </a:r>
            <a:r>
              <a:rPr lang="en-US" sz="3000">
                <a:solidFill>
                  <a:srgbClr val="000000"/>
                </a:solidFill>
                <a:latin typeface="Nunito"/>
              </a:rPr>
              <a:t>Unity with WebSocket for real-time order transfer and communication between tablets, cashiers, and the kitchen.</a:t>
            </a:r>
          </a:p>
          <a:p>
            <a:pPr algn="just">
              <a:lnSpc>
                <a:spcPts val="3750"/>
              </a:lnSpc>
            </a:pPr>
          </a:p>
        </p:txBody>
      </p:sp>
      <p:sp>
        <p:nvSpPr>
          <p:cNvPr name="Freeform 18" id="18"/>
          <p:cNvSpPr/>
          <p:nvPr/>
        </p:nvSpPr>
        <p:spPr>
          <a:xfrm flipH="false" flipV="false" rot="0">
            <a:off x="1682993" y="4694678"/>
            <a:ext cx="417900" cy="428815"/>
          </a:xfrm>
          <a:custGeom>
            <a:avLst/>
            <a:gdLst/>
            <a:ahLst/>
            <a:cxnLst/>
            <a:rect r="r" b="b" t="t" l="l"/>
            <a:pathLst>
              <a:path h="428815" w="417900">
                <a:moveTo>
                  <a:pt x="0" y="0"/>
                </a:moveTo>
                <a:lnTo>
                  <a:pt x="417899" y="0"/>
                </a:lnTo>
                <a:lnTo>
                  <a:pt x="417899" y="428815"/>
                </a:lnTo>
                <a:lnTo>
                  <a:pt x="0" y="4288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1682993" y="5828343"/>
            <a:ext cx="417900" cy="428815"/>
          </a:xfrm>
          <a:custGeom>
            <a:avLst/>
            <a:gdLst/>
            <a:ahLst/>
            <a:cxnLst/>
            <a:rect r="r" b="b" t="t" l="l"/>
            <a:pathLst>
              <a:path h="428815" w="417900">
                <a:moveTo>
                  <a:pt x="0" y="0"/>
                </a:moveTo>
                <a:lnTo>
                  <a:pt x="417899" y="0"/>
                </a:lnTo>
                <a:lnTo>
                  <a:pt x="417899" y="428815"/>
                </a:lnTo>
                <a:lnTo>
                  <a:pt x="0" y="4288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682367" y="154673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097547" y="8586653"/>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935157" y="2418259"/>
            <a:ext cx="15557595" cy="2635250"/>
          </a:xfrm>
          <a:prstGeom prst="rect">
            <a:avLst/>
          </a:prstGeom>
        </p:spPr>
        <p:txBody>
          <a:bodyPr anchor="t" rtlCol="false" tIns="0" lIns="0" bIns="0" rIns="0">
            <a:spAutoFit/>
          </a:bodyPr>
          <a:lstStyle/>
          <a:p>
            <a:pPr algn="ctr">
              <a:lnSpc>
                <a:spcPts val="7000"/>
              </a:lnSpc>
            </a:pPr>
            <a:r>
              <a:rPr lang="en-US" sz="5000">
                <a:solidFill>
                  <a:srgbClr val="000000"/>
                </a:solidFill>
                <a:latin typeface="Nunito Bold"/>
              </a:rPr>
              <a:t>"TRAFFIC SIGN QUIZ: A MOBILE GAME APPLICATION WITH IMAGE RECOGNITION FOR TL MABUHAY DRIVING LESSON ACADEMY INC."</a:t>
            </a:r>
          </a:p>
        </p:txBody>
      </p:sp>
      <p:sp>
        <p:nvSpPr>
          <p:cNvPr name="TextBox 11" id="11"/>
          <p:cNvSpPr txBox="true"/>
          <p:nvPr/>
        </p:nvSpPr>
        <p:spPr>
          <a:xfrm rot="0">
            <a:off x="4190453" y="6046951"/>
            <a:ext cx="9907094" cy="2107126"/>
          </a:xfrm>
          <a:prstGeom prst="rect">
            <a:avLst/>
          </a:prstGeom>
        </p:spPr>
        <p:txBody>
          <a:bodyPr anchor="t" rtlCol="false" tIns="0" lIns="0" bIns="0" rIns="0">
            <a:spAutoFit/>
          </a:bodyPr>
          <a:lstStyle/>
          <a:p>
            <a:pPr algn="ctr">
              <a:lnSpc>
                <a:spcPts val="5604"/>
              </a:lnSpc>
            </a:pPr>
            <a:r>
              <a:rPr lang="en-US" sz="4002">
                <a:solidFill>
                  <a:srgbClr val="000000"/>
                </a:solidFill>
                <a:latin typeface="Nunito Bold"/>
              </a:rPr>
              <a:t>Salazar, Jeza Mae</a:t>
            </a:r>
          </a:p>
          <a:p>
            <a:pPr algn="ctr">
              <a:lnSpc>
                <a:spcPts val="5604"/>
              </a:lnSpc>
            </a:pPr>
            <a:r>
              <a:rPr lang="en-US" sz="4002">
                <a:solidFill>
                  <a:srgbClr val="000000"/>
                </a:solidFill>
                <a:latin typeface="Nunito Bold"/>
              </a:rPr>
              <a:t>Sarigumba, Ron Albert</a:t>
            </a:r>
          </a:p>
          <a:p>
            <a:pPr algn="ctr">
              <a:lnSpc>
                <a:spcPts val="5604"/>
              </a:lnSpc>
            </a:pPr>
            <a:r>
              <a:rPr lang="en-US" sz="4002">
                <a:solidFill>
                  <a:srgbClr val="000000"/>
                </a:solidFill>
                <a:latin typeface="Nunito Bold"/>
              </a:rPr>
              <a:t>Tutor, John Mhico</a:t>
            </a:r>
          </a:p>
        </p:txBody>
      </p:sp>
      <p:sp>
        <p:nvSpPr>
          <p:cNvPr name="Freeform 12" id="12"/>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296667" y="687305"/>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28700" y="1505943"/>
            <a:ext cx="16230600" cy="6382179"/>
            <a:chOff x="0" y="0"/>
            <a:chExt cx="4274726" cy="1680903"/>
          </a:xfrm>
        </p:grpSpPr>
        <p:sp>
          <p:nvSpPr>
            <p:cNvPr name="Freeform 7" id="7"/>
            <p:cNvSpPr/>
            <p:nvPr/>
          </p:nvSpPr>
          <p:spPr>
            <a:xfrm flipH="false" flipV="false" rot="0">
              <a:off x="0" y="0"/>
              <a:ext cx="4274726" cy="1680903"/>
            </a:xfrm>
            <a:custGeom>
              <a:avLst/>
              <a:gdLst/>
              <a:ahLst/>
              <a:cxnLst/>
              <a:rect r="r" b="b" t="t" l="l"/>
              <a:pathLst>
                <a:path h="1680903" w="4274726">
                  <a:moveTo>
                    <a:pt x="0" y="0"/>
                  </a:moveTo>
                  <a:lnTo>
                    <a:pt x="4274726" y="0"/>
                  </a:lnTo>
                  <a:lnTo>
                    <a:pt x="4274726" y="1680903"/>
                  </a:lnTo>
                  <a:lnTo>
                    <a:pt x="0" y="1680903"/>
                  </a:lnTo>
                  <a:close/>
                </a:path>
              </a:pathLst>
            </a:custGeom>
            <a:solidFill>
              <a:srgbClr val="F1F2F2"/>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272999" y="687305"/>
            <a:ext cx="9742003" cy="1730229"/>
            <a:chOff x="0" y="0"/>
            <a:chExt cx="2565795" cy="455698"/>
          </a:xfrm>
        </p:grpSpPr>
        <p:sp>
          <p:nvSpPr>
            <p:cNvPr name="Freeform 10" id="10"/>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2B5FE4"/>
            </a:solidFill>
            <a:ln w="38100">
              <a:solidFill>
                <a:srgbClr val="F1F2F2"/>
              </a:solidFill>
            </a:ln>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576611" y="8801100"/>
            <a:ext cx="19974273" cy="1861295"/>
            <a:chOff x="0" y="0"/>
            <a:chExt cx="5260714" cy="490218"/>
          </a:xfrm>
        </p:grpSpPr>
        <p:sp>
          <p:nvSpPr>
            <p:cNvPr name="Freeform 13" id="13"/>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5561698" y="981230"/>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543721" y="904875"/>
            <a:ext cx="9200557" cy="1127571"/>
          </a:xfrm>
          <a:prstGeom prst="rect">
            <a:avLst/>
          </a:prstGeom>
        </p:spPr>
        <p:txBody>
          <a:bodyPr anchor="t" rtlCol="false" tIns="0" lIns="0" bIns="0" rIns="0">
            <a:spAutoFit/>
          </a:bodyPr>
          <a:lstStyle/>
          <a:p>
            <a:pPr algn="ctr">
              <a:lnSpc>
                <a:spcPts val="9250"/>
              </a:lnSpc>
            </a:pPr>
            <a:r>
              <a:rPr lang="en-US" sz="6607">
                <a:solidFill>
                  <a:srgbClr val="FFFFFF"/>
                </a:solidFill>
                <a:latin typeface="Fredoka One Bold"/>
              </a:rPr>
              <a:t>OVERVIEW</a:t>
            </a:r>
          </a:p>
        </p:txBody>
      </p:sp>
      <p:sp>
        <p:nvSpPr>
          <p:cNvPr name="TextBox 17" id="17"/>
          <p:cNvSpPr txBox="true"/>
          <p:nvPr/>
        </p:nvSpPr>
        <p:spPr>
          <a:xfrm rot="0">
            <a:off x="2246042" y="3009535"/>
            <a:ext cx="6580227"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a:rPr>
              <a:t>RELATED WORKS</a:t>
            </a:r>
          </a:p>
        </p:txBody>
      </p:sp>
      <p:sp>
        <p:nvSpPr>
          <p:cNvPr name="TextBox 18" id="18"/>
          <p:cNvSpPr txBox="true"/>
          <p:nvPr/>
        </p:nvSpPr>
        <p:spPr>
          <a:xfrm rot="0">
            <a:off x="2246042" y="3814134"/>
            <a:ext cx="6580227"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a:rPr>
              <a:t>PROBLEM OF THE STUDY</a:t>
            </a:r>
          </a:p>
        </p:txBody>
      </p:sp>
      <p:sp>
        <p:nvSpPr>
          <p:cNvPr name="TextBox 19" id="19"/>
          <p:cNvSpPr txBox="true"/>
          <p:nvPr/>
        </p:nvSpPr>
        <p:spPr>
          <a:xfrm rot="0">
            <a:off x="2246042" y="4622489"/>
            <a:ext cx="6580227"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a:rPr>
              <a:t>OBJECTIVE OF THE STUDY</a:t>
            </a:r>
          </a:p>
        </p:txBody>
      </p:sp>
      <p:sp>
        <p:nvSpPr>
          <p:cNvPr name="Freeform 20" id="20"/>
          <p:cNvSpPr/>
          <p:nvPr/>
        </p:nvSpPr>
        <p:spPr>
          <a:xfrm flipH="false" flipV="false" rot="0">
            <a:off x="1672742" y="3168359"/>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1672742" y="3972958"/>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0">
            <a:off x="1672742" y="4777989"/>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3" id="23"/>
          <p:cNvSpPr txBox="true"/>
          <p:nvPr/>
        </p:nvSpPr>
        <p:spPr>
          <a:xfrm rot="0">
            <a:off x="2246042" y="5430843"/>
            <a:ext cx="6580227"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a:rPr>
              <a:t>SCOPE AND LIMITATIONS</a:t>
            </a:r>
          </a:p>
        </p:txBody>
      </p:sp>
      <p:sp>
        <p:nvSpPr>
          <p:cNvPr name="TextBox 24" id="24"/>
          <p:cNvSpPr txBox="true"/>
          <p:nvPr/>
        </p:nvSpPr>
        <p:spPr>
          <a:xfrm rot="0">
            <a:off x="2246042" y="6239198"/>
            <a:ext cx="6580227"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a:rPr>
              <a:t>TECH STACKS</a:t>
            </a:r>
          </a:p>
        </p:txBody>
      </p:sp>
      <p:sp>
        <p:nvSpPr>
          <p:cNvPr name="Freeform 25" id="25"/>
          <p:cNvSpPr/>
          <p:nvPr/>
        </p:nvSpPr>
        <p:spPr>
          <a:xfrm flipH="false" flipV="false" rot="0">
            <a:off x="1672742" y="5583020"/>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72742" y="6388051"/>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7752357"/>
            <a:chOff x="0" y="0"/>
            <a:chExt cx="4274726" cy="2041773"/>
          </a:xfrm>
        </p:grpSpPr>
        <p:sp>
          <p:nvSpPr>
            <p:cNvPr name="Freeform 6" id="6"/>
            <p:cNvSpPr/>
            <p:nvPr/>
          </p:nvSpPr>
          <p:spPr>
            <a:xfrm flipH="false" flipV="false" rot="0">
              <a:off x="0" y="0"/>
              <a:ext cx="4274726" cy="2041773"/>
            </a:xfrm>
            <a:custGeom>
              <a:avLst/>
              <a:gdLst/>
              <a:ahLst/>
              <a:cxnLst/>
              <a:rect r="r" b="b" t="t" l="l"/>
              <a:pathLst>
                <a:path h="2041773" w="4274726">
                  <a:moveTo>
                    <a:pt x="0" y="0"/>
                  </a:moveTo>
                  <a:lnTo>
                    <a:pt x="4274726" y="0"/>
                  </a:lnTo>
                  <a:lnTo>
                    <a:pt x="4274726" y="2041773"/>
                  </a:lnTo>
                  <a:lnTo>
                    <a:pt x="0" y="204177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2B5FE4"/>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936770" y="2688228"/>
            <a:ext cx="14414459" cy="4410075"/>
          </a:xfrm>
          <a:prstGeom prst="rect">
            <a:avLst/>
          </a:prstGeom>
        </p:spPr>
        <p:txBody>
          <a:bodyPr anchor="t" rtlCol="false" tIns="0" lIns="0" bIns="0" rIns="0">
            <a:spAutoFit/>
          </a:bodyPr>
          <a:lstStyle/>
          <a:p>
            <a:pPr algn="just">
              <a:lnSpc>
                <a:spcPts val="3150"/>
              </a:lnSpc>
            </a:pPr>
            <a:r>
              <a:rPr lang="en-US" sz="3000">
                <a:solidFill>
                  <a:srgbClr val="000000"/>
                </a:solidFill>
                <a:latin typeface="Nunito"/>
              </a:rPr>
              <a:t>Proper knowledge and adherence to traffic signs and regulations reduce accidents (Nagar 2022). Pakistan's lack of professional driver training increases the risk of road traffic accidents (Hussain &amp; Shi, 2019). Purnamasari (2019) found that violations still occurred despite a good understanding of 32 traffic signs (77.11% correct). Hassan et.al (2022) noted low awareness (43%) of traffic signs, influenced by age, education, and driving experience. Borrego-Jaraba et al. (2020) propose a gamified approach for road sign recognition, while Tran and Tran (2020) suggest a mobile-based system with deep learning algorithms. Barmpounakis et.al (2019) implement a mobile game with CNN models for real-time sign recognition. Li et.al (2017) integrate sign recognition technology into a game-based app. Ertan (2020) trains a CNN model for real-time sign recognition on a mobile device.</a:t>
            </a:r>
          </a:p>
        </p:txBody>
      </p:sp>
      <p:sp>
        <p:nvSpPr>
          <p:cNvPr name="Freeform 12" id="12"/>
          <p:cNvSpPr/>
          <p:nvPr/>
        </p:nvSpPr>
        <p:spPr>
          <a:xfrm flipH="false" flipV="false" rot="0">
            <a:off x="16426877" y="7978105"/>
            <a:ext cx="1664845" cy="1664845"/>
          </a:xfrm>
          <a:custGeom>
            <a:avLst/>
            <a:gdLst/>
            <a:ahLst/>
            <a:cxnLst/>
            <a:rect r="r" b="b" t="t" l="l"/>
            <a:pathLst>
              <a:path h="1664845" w="1664845">
                <a:moveTo>
                  <a:pt x="0" y="0"/>
                </a:moveTo>
                <a:lnTo>
                  <a:pt x="1664846" y="0"/>
                </a:lnTo>
                <a:lnTo>
                  <a:pt x="1664846" y="1664845"/>
                </a:lnTo>
                <a:lnTo>
                  <a:pt x="0" y="16648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FFFFFF"/>
                </a:solidFill>
                <a:latin typeface="Fredoka One Bold"/>
              </a:rPr>
              <a:t>RELATED WORKS</a:t>
            </a:r>
          </a:p>
        </p:txBody>
      </p:sp>
      <p:sp>
        <p:nvSpPr>
          <p:cNvPr name="TextBox 15" id="15"/>
          <p:cNvSpPr txBox="true"/>
          <p:nvPr/>
        </p:nvSpPr>
        <p:spPr>
          <a:xfrm rot="0">
            <a:off x="1870154" y="7365003"/>
            <a:ext cx="14414459" cy="1609725"/>
          </a:xfrm>
          <a:prstGeom prst="rect">
            <a:avLst/>
          </a:prstGeom>
        </p:spPr>
        <p:txBody>
          <a:bodyPr anchor="t" rtlCol="false" tIns="0" lIns="0" bIns="0" rIns="0">
            <a:spAutoFit/>
          </a:bodyPr>
          <a:lstStyle/>
          <a:p>
            <a:pPr algn="just">
              <a:lnSpc>
                <a:spcPts val="3150"/>
              </a:lnSpc>
            </a:pPr>
            <a:r>
              <a:rPr lang="en-US" sz="3000">
                <a:solidFill>
                  <a:srgbClr val="000000"/>
                </a:solidFill>
                <a:latin typeface="Nunito"/>
              </a:rPr>
              <a:t>Previous research has proposed gamification to emphasize traffic sign importance. However, there is a need to enhance knowledge and training on traffic signs. To fill this gap, pre-assessments can improve users' understanding and retention of traffic sign knowledge.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700227"/>
            <a:chOff x="0" y="0"/>
            <a:chExt cx="4274726" cy="1764669"/>
          </a:xfrm>
        </p:grpSpPr>
        <p:sp>
          <p:nvSpPr>
            <p:cNvPr name="Freeform 6" id="6"/>
            <p:cNvSpPr/>
            <p:nvPr/>
          </p:nvSpPr>
          <p:spPr>
            <a:xfrm flipH="false" flipV="false" rot="0">
              <a:off x="0" y="0"/>
              <a:ext cx="4274726" cy="1764669"/>
            </a:xfrm>
            <a:custGeom>
              <a:avLst/>
              <a:gdLst/>
              <a:ahLst/>
              <a:cxnLst/>
              <a:rect r="r" b="b" t="t" l="l"/>
              <a:pathLst>
                <a:path h="1764669" w="4274726">
                  <a:moveTo>
                    <a:pt x="0" y="0"/>
                  </a:moveTo>
                  <a:lnTo>
                    <a:pt x="4274726" y="0"/>
                  </a:lnTo>
                  <a:lnTo>
                    <a:pt x="4274726" y="1764669"/>
                  </a:lnTo>
                  <a:lnTo>
                    <a:pt x="0" y="1764669"/>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272999" y="687305"/>
            <a:ext cx="9742003" cy="1730229"/>
            <a:chOff x="0" y="0"/>
            <a:chExt cx="2565795" cy="455698"/>
          </a:xfrm>
        </p:grpSpPr>
        <p:sp>
          <p:nvSpPr>
            <p:cNvPr name="Freeform 9" id="9"/>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2B5FE4"/>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041958" y="6747600"/>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682993" y="3156442"/>
            <a:ext cx="417900" cy="428815"/>
          </a:xfrm>
          <a:custGeom>
            <a:avLst/>
            <a:gdLst/>
            <a:ahLst/>
            <a:cxnLst/>
            <a:rect r="r" b="b" t="t" l="l"/>
            <a:pathLst>
              <a:path h="428815" w="417900">
                <a:moveTo>
                  <a:pt x="0" y="0"/>
                </a:moveTo>
                <a:lnTo>
                  <a:pt x="417899" y="0"/>
                </a:lnTo>
                <a:lnTo>
                  <a:pt x="417899" y="428815"/>
                </a:lnTo>
                <a:lnTo>
                  <a:pt x="0" y="4288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2246042" y="2943415"/>
            <a:ext cx="13795916" cy="1206500"/>
          </a:xfrm>
          <a:prstGeom prst="rect">
            <a:avLst/>
          </a:prstGeom>
        </p:spPr>
        <p:txBody>
          <a:bodyPr anchor="t" rtlCol="false" tIns="0" lIns="0" bIns="0" rIns="0">
            <a:spAutoFit/>
          </a:bodyPr>
          <a:lstStyle/>
          <a:p>
            <a:pPr algn="just">
              <a:lnSpc>
                <a:spcPts val="4899"/>
              </a:lnSpc>
            </a:pPr>
            <a:r>
              <a:rPr lang="en-US" sz="3499">
                <a:solidFill>
                  <a:srgbClr val="000000"/>
                </a:solidFill>
                <a:latin typeface="Nunito Bold"/>
              </a:rPr>
              <a:t>Lack of knowledge and understanding of traffic signs among individuals.</a:t>
            </a:r>
          </a:p>
        </p:txBody>
      </p:sp>
      <p:sp>
        <p:nvSpPr>
          <p:cNvPr name="TextBox 18" id="18"/>
          <p:cNvSpPr txBox="true"/>
          <p:nvPr/>
        </p:nvSpPr>
        <p:spPr>
          <a:xfrm rot="0">
            <a:off x="4308675" y="990168"/>
            <a:ext cx="9670650" cy="1012191"/>
          </a:xfrm>
          <a:prstGeom prst="rect">
            <a:avLst/>
          </a:prstGeom>
        </p:spPr>
        <p:txBody>
          <a:bodyPr anchor="t" rtlCol="false" tIns="0" lIns="0" bIns="0" rIns="0">
            <a:spAutoFit/>
          </a:bodyPr>
          <a:lstStyle/>
          <a:p>
            <a:pPr algn="ctr">
              <a:lnSpc>
                <a:spcPts val="8259"/>
              </a:lnSpc>
            </a:pPr>
            <a:r>
              <a:rPr lang="en-US" sz="5899">
                <a:solidFill>
                  <a:srgbClr val="FFFFFF"/>
                </a:solidFill>
                <a:latin typeface="Fredoka One Bold"/>
              </a:rPr>
              <a:t>PROBLEM OF THE STUDY</a:t>
            </a:r>
          </a:p>
        </p:txBody>
      </p:sp>
      <p:sp>
        <p:nvSpPr>
          <p:cNvPr name="TextBox 19" id="19"/>
          <p:cNvSpPr txBox="true"/>
          <p:nvPr/>
        </p:nvSpPr>
        <p:spPr>
          <a:xfrm rot="0">
            <a:off x="2246042" y="4242258"/>
            <a:ext cx="13795916" cy="1206500"/>
          </a:xfrm>
          <a:prstGeom prst="rect">
            <a:avLst/>
          </a:prstGeom>
        </p:spPr>
        <p:txBody>
          <a:bodyPr anchor="t" rtlCol="false" tIns="0" lIns="0" bIns="0" rIns="0">
            <a:spAutoFit/>
          </a:bodyPr>
          <a:lstStyle/>
          <a:p>
            <a:pPr algn="just">
              <a:lnSpc>
                <a:spcPts val="4899"/>
              </a:lnSpc>
            </a:pPr>
            <a:r>
              <a:rPr lang="en-US" sz="3499">
                <a:solidFill>
                  <a:srgbClr val="000000"/>
                </a:solidFill>
                <a:latin typeface="Nunito Bold"/>
              </a:rPr>
              <a:t>Ineffectiveness and lack of engagement with traditional learning methods.</a:t>
            </a:r>
          </a:p>
        </p:txBody>
      </p:sp>
      <p:sp>
        <p:nvSpPr>
          <p:cNvPr name="Freeform 20" id="20"/>
          <p:cNvSpPr/>
          <p:nvPr/>
        </p:nvSpPr>
        <p:spPr>
          <a:xfrm flipH="false" flipV="false" rot="0">
            <a:off x="1682993" y="4771835"/>
            <a:ext cx="417900" cy="428815"/>
          </a:xfrm>
          <a:custGeom>
            <a:avLst/>
            <a:gdLst/>
            <a:ahLst/>
            <a:cxnLst/>
            <a:rect r="r" b="b" t="t" l="l"/>
            <a:pathLst>
              <a:path h="428815" w="417900">
                <a:moveTo>
                  <a:pt x="0" y="0"/>
                </a:moveTo>
                <a:lnTo>
                  <a:pt x="417899" y="0"/>
                </a:lnTo>
                <a:lnTo>
                  <a:pt x="417899" y="428815"/>
                </a:lnTo>
                <a:lnTo>
                  <a:pt x="0" y="4288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1682993" y="5958518"/>
            <a:ext cx="417900" cy="428815"/>
          </a:xfrm>
          <a:custGeom>
            <a:avLst/>
            <a:gdLst/>
            <a:ahLst/>
            <a:cxnLst/>
            <a:rect r="r" b="b" t="t" l="l"/>
            <a:pathLst>
              <a:path h="428815" w="417900">
                <a:moveTo>
                  <a:pt x="0" y="0"/>
                </a:moveTo>
                <a:lnTo>
                  <a:pt x="417899" y="0"/>
                </a:lnTo>
                <a:lnTo>
                  <a:pt x="417899" y="428815"/>
                </a:lnTo>
                <a:lnTo>
                  <a:pt x="0" y="4288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2" id="22"/>
          <p:cNvSpPr txBox="true"/>
          <p:nvPr/>
        </p:nvSpPr>
        <p:spPr>
          <a:xfrm rot="0">
            <a:off x="2246042" y="5541100"/>
            <a:ext cx="13795916" cy="1206500"/>
          </a:xfrm>
          <a:prstGeom prst="rect">
            <a:avLst/>
          </a:prstGeom>
        </p:spPr>
        <p:txBody>
          <a:bodyPr anchor="t" rtlCol="false" tIns="0" lIns="0" bIns="0" rIns="0">
            <a:spAutoFit/>
          </a:bodyPr>
          <a:lstStyle/>
          <a:p>
            <a:pPr algn="just">
              <a:lnSpc>
                <a:spcPts val="4899"/>
              </a:lnSpc>
            </a:pPr>
            <a:r>
              <a:rPr lang="en-US" sz="3499">
                <a:solidFill>
                  <a:srgbClr val="000000"/>
                </a:solidFill>
                <a:latin typeface="Nunito Bold"/>
              </a:rPr>
              <a:t>The need for an interactive tool to aid in memorizing and comprehending traffic signs.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422136" y="8586653"/>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682367" y="154673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097547" y="8586653"/>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935157" y="2913093"/>
            <a:ext cx="14950738" cy="3521075"/>
          </a:xfrm>
          <a:prstGeom prst="rect">
            <a:avLst/>
          </a:prstGeom>
        </p:spPr>
        <p:txBody>
          <a:bodyPr anchor="t" rtlCol="false" tIns="0" lIns="0" bIns="0" rIns="0">
            <a:spAutoFit/>
          </a:bodyPr>
          <a:lstStyle/>
          <a:p>
            <a:pPr algn="ctr">
              <a:lnSpc>
                <a:spcPts val="7000"/>
              </a:lnSpc>
            </a:pPr>
            <a:r>
              <a:rPr lang="en-US" sz="5000">
                <a:solidFill>
                  <a:srgbClr val="000000"/>
                </a:solidFill>
                <a:latin typeface="Nunito Bold"/>
              </a:rPr>
              <a:t>"RAMBUL: A MOBILE APPLICATION ENHANCING MOTORCYCLE TRANSPORTATION SERVICES FOR EFFICIENT TRAVEL IN BUTUAN CITY"</a:t>
            </a:r>
          </a:p>
          <a:p>
            <a:pPr algn="ctr">
              <a:lnSpc>
                <a:spcPts val="7000"/>
              </a:lnSpc>
            </a:pPr>
          </a:p>
        </p:txBody>
      </p:sp>
      <p:sp>
        <p:nvSpPr>
          <p:cNvPr name="TextBox 11" id="11"/>
          <p:cNvSpPr txBox="true"/>
          <p:nvPr/>
        </p:nvSpPr>
        <p:spPr>
          <a:xfrm rot="0">
            <a:off x="4190453" y="6046951"/>
            <a:ext cx="9907094" cy="2107126"/>
          </a:xfrm>
          <a:prstGeom prst="rect">
            <a:avLst/>
          </a:prstGeom>
        </p:spPr>
        <p:txBody>
          <a:bodyPr anchor="t" rtlCol="false" tIns="0" lIns="0" bIns="0" rIns="0">
            <a:spAutoFit/>
          </a:bodyPr>
          <a:lstStyle/>
          <a:p>
            <a:pPr algn="ctr">
              <a:lnSpc>
                <a:spcPts val="5604"/>
              </a:lnSpc>
            </a:pPr>
            <a:r>
              <a:rPr lang="en-US" sz="4002">
                <a:solidFill>
                  <a:srgbClr val="000000"/>
                </a:solidFill>
                <a:latin typeface="Nunito Bold"/>
              </a:rPr>
              <a:t>Salazar, Jeza Mae</a:t>
            </a:r>
          </a:p>
          <a:p>
            <a:pPr algn="ctr">
              <a:lnSpc>
                <a:spcPts val="5604"/>
              </a:lnSpc>
            </a:pPr>
            <a:r>
              <a:rPr lang="en-US" sz="4002">
                <a:solidFill>
                  <a:srgbClr val="000000"/>
                </a:solidFill>
                <a:latin typeface="Nunito Bold"/>
              </a:rPr>
              <a:t>Sarigumba, Ron Albert</a:t>
            </a:r>
          </a:p>
          <a:p>
            <a:pPr algn="ctr">
              <a:lnSpc>
                <a:spcPts val="5604"/>
              </a:lnSpc>
            </a:pPr>
            <a:r>
              <a:rPr lang="en-US" sz="4002">
                <a:solidFill>
                  <a:srgbClr val="000000"/>
                </a:solidFill>
                <a:latin typeface="Nunito Bold"/>
              </a:rPr>
              <a:t>Tutor, John Mhico</a:t>
            </a:r>
          </a:p>
        </p:txBody>
      </p:sp>
      <p:sp>
        <p:nvSpPr>
          <p:cNvPr name="Freeform 12" id="12"/>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296667" y="687305"/>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28700" y="1505943"/>
            <a:ext cx="16230600" cy="6881196"/>
            <a:chOff x="0" y="0"/>
            <a:chExt cx="4274726" cy="1812331"/>
          </a:xfrm>
        </p:grpSpPr>
        <p:sp>
          <p:nvSpPr>
            <p:cNvPr name="Freeform 7" id="7"/>
            <p:cNvSpPr/>
            <p:nvPr/>
          </p:nvSpPr>
          <p:spPr>
            <a:xfrm flipH="false" flipV="false" rot="0">
              <a:off x="0" y="0"/>
              <a:ext cx="4274726" cy="1812331"/>
            </a:xfrm>
            <a:custGeom>
              <a:avLst/>
              <a:gdLst/>
              <a:ahLst/>
              <a:cxnLst/>
              <a:rect r="r" b="b" t="t" l="l"/>
              <a:pathLst>
                <a:path h="1812331" w="4274726">
                  <a:moveTo>
                    <a:pt x="0" y="0"/>
                  </a:moveTo>
                  <a:lnTo>
                    <a:pt x="4274726" y="0"/>
                  </a:lnTo>
                  <a:lnTo>
                    <a:pt x="4274726" y="1812331"/>
                  </a:lnTo>
                  <a:lnTo>
                    <a:pt x="0" y="1812331"/>
                  </a:lnTo>
                  <a:close/>
                </a:path>
              </a:pathLst>
            </a:custGeom>
            <a:solidFill>
              <a:srgbClr val="F1F2F2"/>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272999" y="687305"/>
            <a:ext cx="9742003" cy="1730229"/>
            <a:chOff x="0" y="0"/>
            <a:chExt cx="2565795" cy="455698"/>
          </a:xfrm>
        </p:grpSpPr>
        <p:sp>
          <p:nvSpPr>
            <p:cNvPr name="Freeform 10" id="10"/>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2B5FE4"/>
            </a:solidFill>
            <a:ln w="38100">
              <a:solidFill>
                <a:srgbClr val="F1F2F2"/>
              </a:solidFill>
            </a:ln>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5561698" y="981230"/>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2246042" y="2774024"/>
            <a:ext cx="14700262" cy="1581150"/>
          </a:xfrm>
          <a:prstGeom prst="rect">
            <a:avLst/>
          </a:prstGeom>
        </p:spPr>
        <p:txBody>
          <a:bodyPr anchor="t" rtlCol="false" tIns="0" lIns="0" bIns="0" rIns="0">
            <a:spAutoFit/>
          </a:bodyPr>
          <a:lstStyle/>
          <a:p>
            <a:pPr algn="just">
              <a:lnSpc>
                <a:spcPts val="4200"/>
              </a:lnSpc>
            </a:pPr>
            <a:r>
              <a:rPr lang="en-US" sz="3000">
                <a:solidFill>
                  <a:srgbClr val="000000"/>
                </a:solidFill>
                <a:latin typeface="Nunito Bold"/>
              </a:rPr>
              <a:t>Create a mobile game application called "Traffic Sign Quiz" that tests players' knowledge of traffic signs.</a:t>
            </a:r>
          </a:p>
          <a:p>
            <a:pPr algn="just">
              <a:lnSpc>
                <a:spcPts val="4200"/>
              </a:lnSpc>
            </a:pPr>
          </a:p>
        </p:txBody>
      </p:sp>
      <p:sp>
        <p:nvSpPr>
          <p:cNvPr name="TextBox 14" id="14"/>
          <p:cNvSpPr txBox="true"/>
          <p:nvPr/>
        </p:nvSpPr>
        <p:spPr>
          <a:xfrm rot="0">
            <a:off x="4408360" y="1022290"/>
            <a:ext cx="9471280" cy="945959"/>
          </a:xfrm>
          <a:prstGeom prst="rect">
            <a:avLst/>
          </a:prstGeom>
        </p:spPr>
        <p:txBody>
          <a:bodyPr anchor="t" rtlCol="false" tIns="0" lIns="0" bIns="0" rIns="0">
            <a:spAutoFit/>
          </a:bodyPr>
          <a:lstStyle/>
          <a:p>
            <a:pPr algn="ctr">
              <a:lnSpc>
                <a:spcPts val="7710"/>
              </a:lnSpc>
            </a:pPr>
            <a:r>
              <a:rPr lang="en-US" sz="5507">
                <a:solidFill>
                  <a:srgbClr val="FFFFFF"/>
                </a:solidFill>
                <a:latin typeface="Fredoka One Bold"/>
              </a:rPr>
              <a:t>OBJECTIVE OF THE STUDY</a:t>
            </a:r>
          </a:p>
        </p:txBody>
      </p:sp>
      <p:sp>
        <p:nvSpPr>
          <p:cNvPr name="TextBox 15" id="15"/>
          <p:cNvSpPr txBox="true"/>
          <p:nvPr/>
        </p:nvSpPr>
        <p:spPr>
          <a:xfrm rot="0">
            <a:off x="2246042" y="4008328"/>
            <a:ext cx="14700262" cy="1581150"/>
          </a:xfrm>
          <a:prstGeom prst="rect">
            <a:avLst/>
          </a:prstGeom>
        </p:spPr>
        <p:txBody>
          <a:bodyPr anchor="t" rtlCol="false" tIns="0" lIns="0" bIns="0" rIns="0">
            <a:spAutoFit/>
          </a:bodyPr>
          <a:lstStyle/>
          <a:p>
            <a:pPr algn="just">
              <a:lnSpc>
                <a:spcPts val="4200"/>
              </a:lnSpc>
            </a:pPr>
            <a:r>
              <a:rPr lang="en-US" sz="3000">
                <a:solidFill>
                  <a:srgbClr val="000000"/>
                </a:solidFill>
                <a:latin typeface="Nunito Bold"/>
              </a:rPr>
              <a:t>Create a mobile game application with an image recognition feature that can enhance their knowledge of traffic signs.</a:t>
            </a:r>
          </a:p>
          <a:p>
            <a:pPr algn="just">
              <a:lnSpc>
                <a:spcPts val="4200"/>
              </a:lnSpc>
            </a:pPr>
          </a:p>
        </p:txBody>
      </p:sp>
      <p:sp>
        <p:nvSpPr>
          <p:cNvPr name="TextBox 16" id="16"/>
          <p:cNvSpPr txBox="true"/>
          <p:nvPr/>
        </p:nvSpPr>
        <p:spPr>
          <a:xfrm rot="0">
            <a:off x="2246042" y="5331363"/>
            <a:ext cx="14700262" cy="1047750"/>
          </a:xfrm>
          <a:prstGeom prst="rect">
            <a:avLst/>
          </a:prstGeom>
        </p:spPr>
        <p:txBody>
          <a:bodyPr anchor="t" rtlCol="false" tIns="0" lIns="0" bIns="0" rIns="0">
            <a:spAutoFit/>
          </a:bodyPr>
          <a:lstStyle/>
          <a:p>
            <a:pPr algn="just">
              <a:lnSpc>
                <a:spcPts val="4200"/>
              </a:lnSpc>
            </a:pPr>
            <a:r>
              <a:rPr lang="en-US" sz="3000">
                <a:solidFill>
                  <a:srgbClr val="000000"/>
                </a:solidFill>
                <a:latin typeface="Nunito Bold"/>
              </a:rPr>
              <a:t>To evaluate the effectiveness of the application by conducting a pretest before using the application and conducting a post-test after using the application.</a:t>
            </a:r>
          </a:p>
        </p:txBody>
      </p:sp>
      <p:sp>
        <p:nvSpPr>
          <p:cNvPr name="Freeform 17" id="17"/>
          <p:cNvSpPr/>
          <p:nvPr/>
        </p:nvSpPr>
        <p:spPr>
          <a:xfrm flipH="false" flipV="false" rot="0">
            <a:off x="1672742" y="3188193"/>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72742" y="4355174"/>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1672742" y="5681322"/>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15971617" y="7412451"/>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3142605" y="3407052"/>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17718" y="6893588"/>
            <a:ext cx="4927677" cy="1532060"/>
          </a:xfrm>
          <a:custGeom>
            <a:avLst/>
            <a:gdLst/>
            <a:ahLst/>
            <a:cxnLst/>
            <a:rect r="r" b="b" t="t" l="l"/>
            <a:pathLst>
              <a:path h="1532060" w="4927677">
                <a:moveTo>
                  <a:pt x="0" y="0"/>
                </a:moveTo>
                <a:lnTo>
                  <a:pt x="4927677" y="0"/>
                </a:lnTo>
                <a:lnTo>
                  <a:pt x="4927677" y="1532059"/>
                </a:lnTo>
                <a:lnTo>
                  <a:pt x="0" y="1532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28700" y="3357317"/>
            <a:ext cx="7841055" cy="6738840"/>
            <a:chOff x="0" y="0"/>
            <a:chExt cx="2065134" cy="1774838"/>
          </a:xfrm>
        </p:grpSpPr>
        <p:sp>
          <p:nvSpPr>
            <p:cNvPr name="Freeform 8" id="8"/>
            <p:cNvSpPr/>
            <p:nvPr/>
          </p:nvSpPr>
          <p:spPr>
            <a:xfrm flipH="false" flipV="false" rot="0">
              <a:off x="0" y="0"/>
              <a:ext cx="2065134" cy="1774839"/>
            </a:xfrm>
            <a:custGeom>
              <a:avLst/>
              <a:gdLst/>
              <a:ahLst/>
              <a:cxnLst/>
              <a:rect r="r" b="b" t="t" l="l"/>
              <a:pathLst>
                <a:path h="1774839" w="2065134">
                  <a:moveTo>
                    <a:pt x="0" y="0"/>
                  </a:moveTo>
                  <a:lnTo>
                    <a:pt x="2065134" y="0"/>
                  </a:lnTo>
                  <a:lnTo>
                    <a:pt x="2065134" y="1774839"/>
                  </a:lnTo>
                  <a:lnTo>
                    <a:pt x="0" y="1774839"/>
                  </a:lnTo>
                  <a:close/>
                </a:path>
              </a:pathLst>
            </a:custGeom>
            <a:solidFill>
              <a:srgbClr val="F1F2F2"/>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979113" y="687305"/>
            <a:ext cx="12329775" cy="1730229"/>
            <a:chOff x="0" y="0"/>
            <a:chExt cx="3247348" cy="455698"/>
          </a:xfrm>
        </p:grpSpPr>
        <p:sp>
          <p:nvSpPr>
            <p:cNvPr name="Freeform 11" id="11"/>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2B5FE4"/>
            </a:solidFill>
            <a:ln w="38100">
              <a:solidFill>
                <a:srgbClr val="F1F2F2"/>
              </a:solidFill>
            </a:ln>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9514397" y="3357317"/>
            <a:ext cx="7744903" cy="6636175"/>
            <a:chOff x="0" y="0"/>
            <a:chExt cx="2039810" cy="1747799"/>
          </a:xfrm>
        </p:grpSpPr>
        <p:sp>
          <p:nvSpPr>
            <p:cNvPr name="Freeform 14" id="14"/>
            <p:cNvSpPr/>
            <p:nvPr/>
          </p:nvSpPr>
          <p:spPr>
            <a:xfrm flipH="false" flipV="false" rot="0">
              <a:off x="0" y="0"/>
              <a:ext cx="2039810" cy="1747799"/>
            </a:xfrm>
            <a:custGeom>
              <a:avLst/>
              <a:gdLst/>
              <a:ahLst/>
              <a:cxnLst/>
              <a:rect r="r" b="b" t="t" l="l"/>
              <a:pathLst>
                <a:path h="1747799" w="2039810">
                  <a:moveTo>
                    <a:pt x="0" y="0"/>
                  </a:moveTo>
                  <a:lnTo>
                    <a:pt x="2039810" y="0"/>
                  </a:lnTo>
                  <a:lnTo>
                    <a:pt x="2039810" y="1747799"/>
                  </a:lnTo>
                  <a:lnTo>
                    <a:pt x="0" y="1747799"/>
                  </a:lnTo>
                  <a:close/>
                </a:path>
              </a:pathLst>
            </a:custGeom>
            <a:solidFill>
              <a:srgbClr val="F1F2F2"/>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4285782" y="2417534"/>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2517916" y="904875"/>
            <a:ext cx="13252168" cy="1125781"/>
          </a:xfrm>
          <a:prstGeom prst="rect">
            <a:avLst/>
          </a:prstGeom>
        </p:spPr>
        <p:txBody>
          <a:bodyPr anchor="t" rtlCol="false" tIns="0" lIns="0" bIns="0" rIns="0">
            <a:spAutoFit/>
          </a:bodyPr>
          <a:lstStyle/>
          <a:p>
            <a:pPr algn="ctr">
              <a:lnSpc>
                <a:spcPts val="9250"/>
              </a:lnSpc>
            </a:pPr>
            <a:r>
              <a:rPr lang="en-US" sz="6607">
                <a:solidFill>
                  <a:srgbClr val="FFFFFF"/>
                </a:solidFill>
                <a:latin typeface="Fredoka One Bold"/>
              </a:rPr>
              <a:t>SCOPE AND LIMITATION</a:t>
            </a:r>
          </a:p>
        </p:txBody>
      </p:sp>
      <p:sp>
        <p:nvSpPr>
          <p:cNvPr name="TextBox 18" id="18"/>
          <p:cNvSpPr txBox="true"/>
          <p:nvPr/>
        </p:nvSpPr>
        <p:spPr>
          <a:xfrm rot="0">
            <a:off x="1313230" y="4305797"/>
            <a:ext cx="7271996" cy="5687695"/>
          </a:xfrm>
          <a:prstGeom prst="rect">
            <a:avLst/>
          </a:prstGeom>
        </p:spPr>
        <p:txBody>
          <a:bodyPr anchor="t" rtlCol="false" tIns="0" lIns="0" bIns="0" rIns="0">
            <a:spAutoFit/>
          </a:bodyPr>
          <a:lstStyle/>
          <a:p>
            <a:pPr algn="just">
              <a:lnSpc>
                <a:spcPts val="3499"/>
              </a:lnSpc>
            </a:pPr>
            <a:r>
              <a:rPr lang="en-US" sz="2799">
                <a:solidFill>
                  <a:srgbClr val="000000"/>
                </a:solidFill>
                <a:latin typeface="Nunito Bold"/>
              </a:rPr>
              <a:t>    This study focuses on developing and evaluating the effectiveness of the "Traffic Sign Quiz" game as a tool for improving users' recognition and understanding of traffic signs. The scope includes designing an interactive game using image recognition technology to detect and identify traffic signs in real-life scenarios. The study will assess users' performance and gather feedback to evaluate the game's impact on users' knowledge and preparedness for the LTO licensing exam.</a:t>
            </a:r>
          </a:p>
          <a:p>
            <a:pPr algn="just">
              <a:lnSpc>
                <a:spcPts val="3499"/>
              </a:lnSpc>
            </a:pPr>
          </a:p>
        </p:txBody>
      </p:sp>
      <p:sp>
        <p:nvSpPr>
          <p:cNvPr name="TextBox 19" id="19"/>
          <p:cNvSpPr txBox="true"/>
          <p:nvPr/>
        </p:nvSpPr>
        <p:spPr>
          <a:xfrm rot="0">
            <a:off x="9821288" y="4305797"/>
            <a:ext cx="7117253" cy="3935095"/>
          </a:xfrm>
          <a:prstGeom prst="rect">
            <a:avLst/>
          </a:prstGeom>
        </p:spPr>
        <p:txBody>
          <a:bodyPr anchor="t" rtlCol="false" tIns="0" lIns="0" bIns="0" rIns="0">
            <a:spAutoFit/>
          </a:bodyPr>
          <a:lstStyle/>
          <a:p>
            <a:pPr algn="just">
              <a:lnSpc>
                <a:spcPts val="3499"/>
              </a:lnSpc>
            </a:pPr>
            <a:r>
              <a:rPr lang="en-US" sz="2799">
                <a:solidFill>
                  <a:srgbClr val="000000"/>
                </a:solidFill>
                <a:latin typeface="Nunito Bold"/>
              </a:rPr>
              <a:t>The limitation of the "Traffic Sign Quiz" game is its reliance on image recognition technology, which may be affected by variations in lighting conditions, image quality, and occlusions. This can result in challenges and potential inaccuracies in correctly identifying and recognizing traffic signs, leading to misleading learning experiences for users. </a:t>
            </a:r>
          </a:p>
        </p:txBody>
      </p:sp>
      <p:sp>
        <p:nvSpPr>
          <p:cNvPr name="TextBox 20" id="20"/>
          <p:cNvSpPr txBox="true"/>
          <p:nvPr/>
        </p:nvSpPr>
        <p:spPr>
          <a:xfrm rot="0">
            <a:off x="2517916" y="3668892"/>
            <a:ext cx="4156254"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a:rPr>
              <a:t>SCOPE</a:t>
            </a:r>
          </a:p>
        </p:txBody>
      </p:sp>
      <p:sp>
        <p:nvSpPr>
          <p:cNvPr name="TextBox 21" id="21"/>
          <p:cNvSpPr txBox="true"/>
          <p:nvPr/>
        </p:nvSpPr>
        <p:spPr>
          <a:xfrm rot="0">
            <a:off x="11494285" y="3668892"/>
            <a:ext cx="4156254"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a:rPr>
              <a:t>LIMITATION</a:t>
            </a:r>
          </a:p>
        </p:txBody>
      </p:sp>
      <p:sp>
        <p:nvSpPr>
          <p:cNvPr name="Freeform 22" id="22"/>
          <p:cNvSpPr/>
          <p:nvPr/>
        </p:nvSpPr>
        <p:spPr>
          <a:xfrm flipH="false" flipV="false" rot="0">
            <a:off x="13142605" y="2417534"/>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8407406"/>
            <a:chOff x="0" y="0"/>
            <a:chExt cx="4274726" cy="2214296"/>
          </a:xfrm>
        </p:grpSpPr>
        <p:sp>
          <p:nvSpPr>
            <p:cNvPr name="Freeform 6" id="6"/>
            <p:cNvSpPr/>
            <p:nvPr/>
          </p:nvSpPr>
          <p:spPr>
            <a:xfrm flipH="false" flipV="false" rot="0">
              <a:off x="0" y="0"/>
              <a:ext cx="4274726" cy="2214296"/>
            </a:xfrm>
            <a:custGeom>
              <a:avLst/>
              <a:gdLst/>
              <a:ahLst/>
              <a:cxnLst/>
              <a:rect r="r" b="b" t="t" l="l"/>
              <a:pathLst>
                <a:path h="2214296" w="4274726">
                  <a:moveTo>
                    <a:pt x="0" y="0"/>
                  </a:moveTo>
                  <a:lnTo>
                    <a:pt x="4274726" y="0"/>
                  </a:lnTo>
                  <a:lnTo>
                    <a:pt x="4274726" y="2214296"/>
                  </a:lnTo>
                  <a:lnTo>
                    <a:pt x="0" y="2214296"/>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272999" y="687305"/>
            <a:ext cx="9742003" cy="1730229"/>
            <a:chOff x="0" y="0"/>
            <a:chExt cx="2565795" cy="455698"/>
          </a:xfrm>
        </p:grpSpPr>
        <p:sp>
          <p:nvSpPr>
            <p:cNvPr name="Freeform 9" id="9"/>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2B5FE4"/>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682993" y="3282350"/>
            <a:ext cx="417900" cy="428815"/>
          </a:xfrm>
          <a:custGeom>
            <a:avLst/>
            <a:gdLst/>
            <a:ahLst/>
            <a:cxnLst/>
            <a:rect r="r" b="b" t="t" l="l"/>
            <a:pathLst>
              <a:path h="428815" w="417900">
                <a:moveTo>
                  <a:pt x="0" y="0"/>
                </a:moveTo>
                <a:lnTo>
                  <a:pt x="417899" y="0"/>
                </a:lnTo>
                <a:lnTo>
                  <a:pt x="417899" y="428815"/>
                </a:lnTo>
                <a:lnTo>
                  <a:pt x="0" y="4288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2246042" y="2996790"/>
            <a:ext cx="14552921" cy="1419225"/>
          </a:xfrm>
          <a:prstGeom prst="rect">
            <a:avLst/>
          </a:prstGeom>
        </p:spPr>
        <p:txBody>
          <a:bodyPr anchor="t" rtlCol="false" tIns="0" lIns="0" bIns="0" rIns="0">
            <a:spAutoFit/>
          </a:bodyPr>
          <a:lstStyle/>
          <a:p>
            <a:pPr algn="just">
              <a:lnSpc>
                <a:spcPts val="3750"/>
              </a:lnSpc>
            </a:pPr>
            <a:r>
              <a:rPr lang="en-US" sz="3000">
                <a:solidFill>
                  <a:srgbClr val="000000"/>
                </a:solidFill>
                <a:latin typeface="Nunito Bold"/>
              </a:rPr>
              <a:t>Unity with OpenCV: </a:t>
            </a:r>
            <a:r>
              <a:rPr lang="en-US" sz="3000">
                <a:solidFill>
                  <a:srgbClr val="000000"/>
                </a:solidFill>
                <a:latin typeface="Nunito"/>
              </a:rPr>
              <a:t>OpenCV integration in Unity for powerful image processing capabilities.</a:t>
            </a:r>
          </a:p>
          <a:p>
            <a:pPr algn="just">
              <a:lnSpc>
                <a:spcPts val="3750"/>
              </a:lnSpc>
            </a:pPr>
          </a:p>
        </p:txBody>
      </p:sp>
      <p:sp>
        <p:nvSpPr>
          <p:cNvPr name="TextBox 15" id="15"/>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FFFFFF"/>
                </a:solidFill>
                <a:latin typeface="Fredoka One Bold"/>
              </a:rPr>
              <a:t>TECH STACKS</a:t>
            </a:r>
          </a:p>
        </p:txBody>
      </p:sp>
      <p:sp>
        <p:nvSpPr>
          <p:cNvPr name="TextBox 16" id="16"/>
          <p:cNvSpPr txBox="true"/>
          <p:nvPr/>
        </p:nvSpPr>
        <p:spPr>
          <a:xfrm rot="0">
            <a:off x="2246042" y="4251431"/>
            <a:ext cx="14552921" cy="1419225"/>
          </a:xfrm>
          <a:prstGeom prst="rect">
            <a:avLst/>
          </a:prstGeom>
        </p:spPr>
        <p:txBody>
          <a:bodyPr anchor="t" rtlCol="false" tIns="0" lIns="0" bIns="0" rIns="0">
            <a:spAutoFit/>
          </a:bodyPr>
          <a:lstStyle/>
          <a:p>
            <a:pPr algn="just">
              <a:lnSpc>
                <a:spcPts val="3750"/>
              </a:lnSpc>
            </a:pPr>
            <a:r>
              <a:rPr lang="en-US" sz="3000">
                <a:solidFill>
                  <a:srgbClr val="000000"/>
                </a:solidFill>
                <a:latin typeface="Nunito Bold"/>
              </a:rPr>
              <a:t>Unity with Firebase ML Kit:</a:t>
            </a:r>
            <a:r>
              <a:rPr lang="en-US" sz="3000">
                <a:solidFill>
                  <a:srgbClr val="000000"/>
                </a:solidFill>
                <a:latin typeface="Nunito"/>
              </a:rPr>
              <a:t> Firebase ML Kit integration in Unity for ready-to-use image recognition features. Unity with Custom.</a:t>
            </a:r>
          </a:p>
          <a:p>
            <a:pPr algn="just">
              <a:lnSpc>
                <a:spcPts val="3750"/>
              </a:lnSpc>
            </a:pPr>
            <a:r>
              <a:rPr lang="en-US" sz="3000">
                <a:solidFill>
                  <a:srgbClr val="000000"/>
                </a:solidFill>
                <a:latin typeface="Nunito"/>
              </a:rPr>
              <a:t>.</a:t>
            </a:r>
          </a:p>
        </p:txBody>
      </p:sp>
      <p:sp>
        <p:nvSpPr>
          <p:cNvPr name="TextBox 17" id="17"/>
          <p:cNvSpPr txBox="true"/>
          <p:nvPr/>
        </p:nvSpPr>
        <p:spPr>
          <a:xfrm rot="0">
            <a:off x="2246042" y="5489871"/>
            <a:ext cx="14552921" cy="1419225"/>
          </a:xfrm>
          <a:prstGeom prst="rect">
            <a:avLst/>
          </a:prstGeom>
        </p:spPr>
        <p:txBody>
          <a:bodyPr anchor="t" rtlCol="false" tIns="0" lIns="0" bIns="0" rIns="0">
            <a:spAutoFit/>
          </a:bodyPr>
          <a:lstStyle/>
          <a:p>
            <a:pPr algn="just">
              <a:lnSpc>
                <a:spcPts val="3750"/>
              </a:lnSpc>
            </a:pPr>
            <a:r>
              <a:rPr lang="en-US" sz="3000">
                <a:solidFill>
                  <a:srgbClr val="000000"/>
                </a:solidFill>
                <a:latin typeface="Nunito Bold"/>
              </a:rPr>
              <a:t>Machine Learning Models: </a:t>
            </a:r>
            <a:r>
              <a:rPr lang="en-US" sz="3000">
                <a:solidFill>
                  <a:srgbClr val="000000"/>
                </a:solidFill>
                <a:latin typeface="Nunito"/>
              </a:rPr>
              <a:t>Create and integrate custom machine learning models in Unity for tailored image recognition functionality.</a:t>
            </a:r>
          </a:p>
          <a:p>
            <a:pPr algn="just">
              <a:lnSpc>
                <a:spcPts val="3750"/>
              </a:lnSpc>
            </a:pPr>
          </a:p>
        </p:txBody>
      </p:sp>
      <p:sp>
        <p:nvSpPr>
          <p:cNvPr name="Freeform 18" id="18"/>
          <p:cNvSpPr/>
          <p:nvPr/>
        </p:nvSpPr>
        <p:spPr>
          <a:xfrm flipH="false" flipV="false" rot="0">
            <a:off x="1682993" y="4536991"/>
            <a:ext cx="417900" cy="428815"/>
          </a:xfrm>
          <a:custGeom>
            <a:avLst/>
            <a:gdLst/>
            <a:ahLst/>
            <a:cxnLst/>
            <a:rect r="r" b="b" t="t" l="l"/>
            <a:pathLst>
              <a:path h="428815" w="417900">
                <a:moveTo>
                  <a:pt x="0" y="0"/>
                </a:moveTo>
                <a:lnTo>
                  <a:pt x="417899" y="0"/>
                </a:lnTo>
                <a:lnTo>
                  <a:pt x="417899" y="428815"/>
                </a:lnTo>
                <a:lnTo>
                  <a:pt x="0" y="4288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1682993" y="5775431"/>
            <a:ext cx="417900" cy="428815"/>
          </a:xfrm>
          <a:custGeom>
            <a:avLst/>
            <a:gdLst/>
            <a:ahLst/>
            <a:cxnLst/>
            <a:rect r="r" b="b" t="t" l="l"/>
            <a:pathLst>
              <a:path h="428815" w="417900">
                <a:moveTo>
                  <a:pt x="0" y="0"/>
                </a:moveTo>
                <a:lnTo>
                  <a:pt x="417899" y="0"/>
                </a:lnTo>
                <a:lnTo>
                  <a:pt x="417899" y="428815"/>
                </a:lnTo>
                <a:lnTo>
                  <a:pt x="0" y="4288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296667" y="687305"/>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28700" y="1505943"/>
            <a:ext cx="16230600" cy="6382179"/>
            <a:chOff x="0" y="0"/>
            <a:chExt cx="4274726" cy="1680903"/>
          </a:xfrm>
        </p:grpSpPr>
        <p:sp>
          <p:nvSpPr>
            <p:cNvPr name="Freeform 7" id="7"/>
            <p:cNvSpPr/>
            <p:nvPr/>
          </p:nvSpPr>
          <p:spPr>
            <a:xfrm flipH="false" flipV="false" rot="0">
              <a:off x="0" y="0"/>
              <a:ext cx="4274726" cy="1680903"/>
            </a:xfrm>
            <a:custGeom>
              <a:avLst/>
              <a:gdLst/>
              <a:ahLst/>
              <a:cxnLst/>
              <a:rect r="r" b="b" t="t" l="l"/>
              <a:pathLst>
                <a:path h="1680903" w="4274726">
                  <a:moveTo>
                    <a:pt x="0" y="0"/>
                  </a:moveTo>
                  <a:lnTo>
                    <a:pt x="4274726" y="0"/>
                  </a:lnTo>
                  <a:lnTo>
                    <a:pt x="4274726" y="1680903"/>
                  </a:lnTo>
                  <a:lnTo>
                    <a:pt x="0" y="1680903"/>
                  </a:lnTo>
                  <a:close/>
                </a:path>
              </a:pathLst>
            </a:custGeom>
            <a:solidFill>
              <a:srgbClr val="F1F2F2"/>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272999" y="687305"/>
            <a:ext cx="9742003" cy="1730229"/>
            <a:chOff x="0" y="0"/>
            <a:chExt cx="2565795" cy="455698"/>
          </a:xfrm>
        </p:grpSpPr>
        <p:sp>
          <p:nvSpPr>
            <p:cNvPr name="Freeform 10" id="10"/>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FF914D"/>
            </a:solidFill>
            <a:ln w="38100">
              <a:solidFill>
                <a:srgbClr val="F1F2F2"/>
              </a:solidFill>
            </a:ln>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576611" y="8801100"/>
            <a:ext cx="19974273" cy="1861295"/>
            <a:chOff x="0" y="0"/>
            <a:chExt cx="5260714" cy="490218"/>
          </a:xfrm>
        </p:grpSpPr>
        <p:sp>
          <p:nvSpPr>
            <p:cNvPr name="Freeform 13" id="13"/>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5561698" y="981230"/>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543721" y="904875"/>
            <a:ext cx="9200557" cy="1127571"/>
          </a:xfrm>
          <a:prstGeom prst="rect">
            <a:avLst/>
          </a:prstGeom>
        </p:spPr>
        <p:txBody>
          <a:bodyPr anchor="t" rtlCol="false" tIns="0" lIns="0" bIns="0" rIns="0">
            <a:spAutoFit/>
          </a:bodyPr>
          <a:lstStyle/>
          <a:p>
            <a:pPr algn="ctr">
              <a:lnSpc>
                <a:spcPts val="9250"/>
              </a:lnSpc>
            </a:pPr>
            <a:r>
              <a:rPr lang="en-US" sz="6607">
                <a:solidFill>
                  <a:srgbClr val="FFFFFF"/>
                </a:solidFill>
                <a:latin typeface="Fredoka One Bold"/>
              </a:rPr>
              <a:t>OVERVIEW</a:t>
            </a:r>
          </a:p>
        </p:txBody>
      </p:sp>
      <p:sp>
        <p:nvSpPr>
          <p:cNvPr name="TextBox 17" id="17"/>
          <p:cNvSpPr txBox="true"/>
          <p:nvPr/>
        </p:nvSpPr>
        <p:spPr>
          <a:xfrm rot="0">
            <a:off x="2246042" y="3009535"/>
            <a:ext cx="6580227"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a:rPr>
              <a:t>RELATED WORKS</a:t>
            </a:r>
          </a:p>
        </p:txBody>
      </p:sp>
      <p:sp>
        <p:nvSpPr>
          <p:cNvPr name="TextBox 18" id="18"/>
          <p:cNvSpPr txBox="true"/>
          <p:nvPr/>
        </p:nvSpPr>
        <p:spPr>
          <a:xfrm rot="0">
            <a:off x="2246042" y="3814134"/>
            <a:ext cx="6580227"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a:rPr>
              <a:t>PROBLEM OF THE STUDY</a:t>
            </a:r>
          </a:p>
        </p:txBody>
      </p:sp>
      <p:sp>
        <p:nvSpPr>
          <p:cNvPr name="TextBox 19" id="19"/>
          <p:cNvSpPr txBox="true"/>
          <p:nvPr/>
        </p:nvSpPr>
        <p:spPr>
          <a:xfrm rot="0">
            <a:off x="2246042" y="4622489"/>
            <a:ext cx="6580227"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a:rPr>
              <a:t>OBJECTIVE OF THE STUDY</a:t>
            </a:r>
          </a:p>
        </p:txBody>
      </p:sp>
      <p:sp>
        <p:nvSpPr>
          <p:cNvPr name="Freeform 20" id="20"/>
          <p:cNvSpPr/>
          <p:nvPr/>
        </p:nvSpPr>
        <p:spPr>
          <a:xfrm flipH="false" flipV="false" rot="0">
            <a:off x="1672742" y="3168359"/>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1672742" y="3972958"/>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0">
            <a:off x="1672742" y="4777989"/>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3" id="23"/>
          <p:cNvSpPr txBox="true"/>
          <p:nvPr/>
        </p:nvSpPr>
        <p:spPr>
          <a:xfrm rot="0">
            <a:off x="2246042" y="5430843"/>
            <a:ext cx="6580227"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a:rPr>
              <a:t>SCOPE AND LIMITATIONS</a:t>
            </a:r>
          </a:p>
        </p:txBody>
      </p:sp>
      <p:sp>
        <p:nvSpPr>
          <p:cNvPr name="TextBox 24" id="24"/>
          <p:cNvSpPr txBox="true"/>
          <p:nvPr/>
        </p:nvSpPr>
        <p:spPr>
          <a:xfrm rot="0">
            <a:off x="2246042" y="6239198"/>
            <a:ext cx="6580227" cy="646430"/>
          </a:xfrm>
          <a:prstGeom prst="rect">
            <a:avLst/>
          </a:prstGeom>
        </p:spPr>
        <p:txBody>
          <a:bodyPr anchor="t" rtlCol="false" tIns="0" lIns="0" bIns="0" rIns="0">
            <a:spAutoFit/>
          </a:bodyPr>
          <a:lstStyle/>
          <a:p>
            <a:pPr>
              <a:lnSpc>
                <a:spcPts val="5320"/>
              </a:lnSpc>
            </a:pPr>
            <a:r>
              <a:rPr lang="en-US" sz="3800">
                <a:solidFill>
                  <a:srgbClr val="000000"/>
                </a:solidFill>
                <a:latin typeface="Fredoka One"/>
              </a:rPr>
              <a:t>TECH STACKS</a:t>
            </a:r>
          </a:p>
        </p:txBody>
      </p:sp>
      <p:sp>
        <p:nvSpPr>
          <p:cNvPr name="Freeform 25" id="25"/>
          <p:cNvSpPr/>
          <p:nvPr/>
        </p:nvSpPr>
        <p:spPr>
          <a:xfrm flipH="false" flipV="false" rot="0">
            <a:off x="1672742" y="5583020"/>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72742" y="6388051"/>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8510612"/>
            <a:chOff x="0" y="0"/>
            <a:chExt cx="4274726" cy="2241478"/>
          </a:xfrm>
        </p:grpSpPr>
        <p:sp>
          <p:nvSpPr>
            <p:cNvPr name="Freeform 6" id="6"/>
            <p:cNvSpPr/>
            <p:nvPr/>
          </p:nvSpPr>
          <p:spPr>
            <a:xfrm flipH="false" flipV="false" rot="0">
              <a:off x="0" y="0"/>
              <a:ext cx="4274726" cy="2241478"/>
            </a:xfrm>
            <a:custGeom>
              <a:avLst/>
              <a:gdLst/>
              <a:ahLst/>
              <a:cxnLst/>
              <a:rect r="r" b="b" t="t" l="l"/>
              <a:pathLst>
                <a:path h="2241478" w="4274726">
                  <a:moveTo>
                    <a:pt x="0" y="0"/>
                  </a:moveTo>
                  <a:lnTo>
                    <a:pt x="4274726" y="0"/>
                  </a:lnTo>
                  <a:lnTo>
                    <a:pt x="4274726" y="2241478"/>
                  </a:lnTo>
                  <a:lnTo>
                    <a:pt x="0" y="2241478"/>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FF914D"/>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936770" y="2562302"/>
            <a:ext cx="14414459" cy="4509135"/>
          </a:xfrm>
          <a:prstGeom prst="rect">
            <a:avLst/>
          </a:prstGeom>
        </p:spPr>
        <p:txBody>
          <a:bodyPr anchor="t" rtlCol="false" tIns="0" lIns="0" bIns="0" rIns="0">
            <a:spAutoFit/>
          </a:bodyPr>
          <a:lstStyle/>
          <a:p>
            <a:pPr algn="just">
              <a:lnSpc>
                <a:spcPts val="3270"/>
              </a:lnSpc>
            </a:pPr>
            <a:r>
              <a:rPr lang="en-US" sz="3000">
                <a:solidFill>
                  <a:srgbClr val="000000"/>
                </a:solidFill>
                <a:latin typeface="Nunito"/>
              </a:rPr>
              <a:t>         According to Bausch and Mesarovic (2018), Motorcycle taxis are affordable and efficient transportation options, favored for their ability to navigate congested urban areas. Factors influencing user adoption include perceived usefulness, subjective norms, risk, playfulness, and price level (Lim et al., 2018). Convenience, cost-effectiveness, reliability, service quality, and trust are significant determinants of continued usage (Zou et.al, 2021). Hochmuth (2016) analyzed the ride-hail app wars, highlighting the impact of vehicle selection on customer satisfaction, despite ride-hailing platforms prioritizing factors like distance, availability, and cost over individual preferences for features or amenities.However, research on integrating ride-hailing apps into sustainable transportation plans is lacking (Chalermpong et al., 2023).</a:t>
            </a:r>
          </a:p>
        </p:txBody>
      </p:sp>
      <p:sp>
        <p:nvSpPr>
          <p:cNvPr name="Freeform 12" id="12"/>
          <p:cNvSpPr/>
          <p:nvPr/>
        </p:nvSpPr>
        <p:spPr>
          <a:xfrm flipH="false" flipV="false" rot="0">
            <a:off x="16440150" y="8454455"/>
            <a:ext cx="1733550" cy="1733550"/>
          </a:xfrm>
          <a:custGeom>
            <a:avLst/>
            <a:gdLst/>
            <a:ahLst/>
            <a:cxnLst/>
            <a:rect r="r" b="b" t="t" l="l"/>
            <a:pathLst>
              <a:path h="1733550" w="1733550">
                <a:moveTo>
                  <a:pt x="0" y="0"/>
                </a:moveTo>
                <a:lnTo>
                  <a:pt x="1733550" y="0"/>
                </a:lnTo>
                <a:lnTo>
                  <a:pt x="1733550" y="1733550"/>
                </a:lnTo>
                <a:lnTo>
                  <a:pt x="0" y="1733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543721" y="904875"/>
            <a:ext cx="9200557" cy="1127571"/>
          </a:xfrm>
          <a:prstGeom prst="rect">
            <a:avLst/>
          </a:prstGeom>
        </p:spPr>
        <p:txBody>
          <a:bodyPr anchor="t" rtlCol="false" tIns="0" lIns="0" bIns="0" rIns="0">
            <a:spAutoFit/>
          </a:bodyPr>
          <a:lstStyle/>
          <a:p>
            <a:pPr algn="ctr">
              <a:lnSpc>
                <a:spcPts val="9250"/>
              </a:lnSpc>
            </a:pPr>
            <a:r>
              <a:rPr lang="en-US" sz="6607">
                <a:solidFill>
                  <a:srgbClr val="FFFFFF"/>
                </a:solidFill>
                <a:latin typeface="Fredoka One"/>
              </a:rPr>
              <a:t>RELATED WORKS</a:t>
            </a:r>
          </a:p>
        </p:txBody>
      </p:sp>
      <p:sp>
        <p:nvSpPr>
          <p:cNvPr name="TextBox 15" id="15"/>
          <p:cNvSpPr txBox="true"/>
          <p:nvPr/>
        </p:nvSpPr>
        <p:spPr>
          <a:xfrm rot="0">
            <a:off x="1936770" y="7225730"/>
            <a:ext cx="14414459" cy="2409825"/>
          </a:xfrm>
          <a:prstGeom prst="rect">
            <a:avLst/>
          </a:prstGeom>
        </p:spPr>
        <p:txBody>
          <a:bodyPr anchor="t" rtlCol="false" tIns="0" lIns="0" bIns="0" rIns="0">
            <a:spAutoFit/>
          </a:bodyPr>
          <a:lstStyle/>
          <a:p>
            <a:pPr algn="just">
              <a:lnSpc>
                <a:spcPts val="3150"/>
              </a:lnSpc>
            </a:pPr>
            <a:r>
              <a:rPr lang="en-US" sz="3000">
                <a:solidFill>
                  <a:srgbClr val="000000"/>
                </a:solidFill>
                <a:latin typeface="Nunito"/>
              </a:rPr>
              <a:t>      The literature gaps exist in analyzing the challenges of expensive and time-consuming taxi travel, especially during rush hours and congested traffic. Additionally, research is lacking on the limitations of the fixed-route jeepney system and the lack of motorcycle choice for users. Further investigation is needed to explore motorcycle ride-hailing services' potential in offering affordable and efficient urban mobility solutions.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700227"/>
            <a:chOff x="0" y="0"/>
            <a:chExt cx="4274726" cy="1764669"/>
          </a:xfrm>
        </p:grpSpPr>
        <p:sp>
          <p:nvSpPr>
            <p:cNvPr name="Freeform 6" id="6"/>
            <p:cNvSpPr/>
            <p:nvPr/>
          </p:nvSpPr>
          <p:spPr>
            <a:xfrm flipH="false" flipV="false" rot="0">
              <a:off x="0" y="0"/>
              <a:ext cx="4274726" cy="1764669"/>
            </a:xfrm>
            <a:custGeom>
              <a:avLst/>
              <a:gdLst/>
              <a:ahLst/>
              <a:cxnLst/>
              <a:rect r="r" b="b" t="t" l="l"/>
              <a:pathLst>
                <a:path h="1764669" w="4274726">
                  <a:moveTo>
                    <a:pt x="0" y="0"/>
                  </a:moveTo>
                  <a:lnTo>
                    <a:pt x="4274726" y="0"/>
                  </a:lnTo>
                  <a:lnTo>
                    <a:pt x="4274726" y="1764669"/>
                  </a:lnTo>
                  <a:lnTo>
                    <a:pt x="0" y="1764669"/>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272999" y="687305"/>
            <a:ext cx="9742003" cy="1730229"/>
            <a:chOff x="0" y="0"/>
            <a:chExt cx="2565795" cy="455698"/>
          </a:xfrm>
        </p:grpSpPr>
        <p:sp>
          <p:nvSpPr>
            <p:cNvPr name="Freeform 9" id="9"/>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FF914D"/>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682993" y="3156442"/>
            <a:ext cx="417900" cy="428815"/>
          </a:xfrm>
          <a:custGeom>
            <a:avLst/>
            <a:gdLst/>
            <a:ahLst/>
            <a:cxnLst/>
            <a:rect r="r" b="b" t="t" l="l"/>
            <a:pathLst>
              <a:path h="428815" w="417900">
                <a:moveTo>
                  <a:pt x="0" y="0"/>
                </a:moveTo>
                <a:lnTo>
                  <a:pt x="417899" y="0"/>
                </a:lnTo>
                <a:lnTo>
                  <a:pt x="417899" y="428815"/>
                </a:lnTo>
                <a:lnTo>
                  <a:pt x="0" y="4288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2246042" y="2739025"/>
            <a:ext cx="13795916" cy="1206500"/>
          </a:xfrm>
          <a:prstGeom prst="rect">
            <a:avLst/>
          </a:prstGeom>
        </p:spPr>
        <p:txBody>
          <a:bodyPr anchor="t" rtlCol="false" tIns="0" lIns="0" bIns="0" rIns="0">
            <a:spAutoFit/>
          </a:bodyPr>
          <a:lstStyle/>
          <a:p>
            <a:pPr algn="just">
              <a:lnSpc>
                <a:spcPts val="4899"/>
              </a:lnSpc>
            </a:pPr>
            <a:r>
              <a:rPr lang="en-US" sz="3499">
                <a:solidFill>
                  <a:srgbClr val="000000"/>
                </a:solidFill>
                <a:latin typeface="Nunito Bold"/>
              </a:rPr>
              <a:t>Lack of affordable and efficient transportation options in Butuan City that provide direct access to desired locations.</a:t>
            </a:r>
          </a:p>
        </p:txBody>
      </p:sp>
      <p:sp>
        <p:nvSpPr>
          <p:cNvPr name="TextBox 18" id="18"/>
          <p:cNvSpPr txBox="true"/>
          <p:nvPr/>
        </p:nvSpPr>
        <p:spPr>
          <a:xfrm rot="0">
            <a:off x="4308675" y="990168"/>
            <a:ext cx="9670650" cy="1012191"/>
          </a:xfrm>
          <a:prstGeom prst="rect">
            <a:avLst/>
          </a:prstGeom>
        </p:spPr>
        <p:txBody>
          <a:bodyPr anchor="t" rtlCol="false" tIns="0" lIns="0" bIns="0" rIns="0">
            <a:spAutoFit/>
          </a:bodyPr>
          <a:lstStyle/>
          <a:p>
            <a:pPr algn="ctr">
              <a:lnSpc>
                <a:spcPts val="8259"/>
              </a:lnSpc>
            </a:pPr>
            <a:r>
              <a:rPr lang="en-US" sz="5899">
                <a:solidFill>
                  <a:srgbClr val="FFFFFF"/>
                </a:solidFill>
                <a:latin typeface="Fredoka One Bold"/>
              </a:rPr>
              <a:t>PROBLEM OF THE STUDY</a:t>
            </a:r>
          </a:p>
        </p:txBody>
      </p:sp>
      <p:sp>
        <p:nvSpPr>
          <p:cNvPr name="TextBox 19" id="19"/>
          <p:cNvSpPr txBox="true"/>
          <p:nvPr/>
        </p:nvSpPr>
        <p:spPr>
          <a:xfrm rot="0">
            <a:off x="2246042" y="4366234"/>
            <a:ext cx="13795916" cy="587375"/>
          </a:xfrm>
          <a:prstGeom prst="rect">
            <a:avLst/>
          </a:prstGeom>
        </p:spPr>
        <p:txBody>
          <a:bodyPr anchor="t" rtlCol="false" tIns="0" lIns="0" bIns="0" rIns="0">
            <a:spAutoFit/>
          </a:bodyPr>
          <a:lstStyle/>
          <a:p>
            <a:pPr algn="just">
              <a:lnSpc>
                <a:spcPts val="4899"/>
              </a:lnSpc>
            </a:pPr>
            <a:r>
              <a:rPr lang="en-US" sz="3499">
                <a:solidFill>
                  <a:srgbClr val="000000"/>
                </a:solidFill>
                <a:latin typeface="Nunito Bold"/>
              </a:rPr>
              <a:t>Slow travel times and inconvenience, especially when using taxis.</a:t>
            </a:r>
          </a:p>
        </p:txBody>
      </p:sp>
      <p:sp>
        <p:nvSpPr>
          <p:cNvPr name="Freeform 20" id="20"/>
          <p:cNvSpPr/>
          <p:nvPr/>
        </p:nvSpPr>
        <p:spPr>
          <a:xfrm flipH="false" flipV="false" rot="0">
            <a:off x="1682993" y="4474089"/>
            <a:ext cx="417900" cy="428815"/>
          </a:xfrm>
          <a:custGeom>
            <a:avLst/>
            <a:gdLst/>
            <a:ahLst/>
            <a:cxnLst/>
            <a:rect r="r" b="b" t="t" l="l"/>
            <a:pathLst>
              <a:path h="428815" w="417900">
                <a:moveTo>
                  <a:pt x="0" y="0"/>
                </a:moveTo>
                <a:lnTo>
                  <a:pt x="417899" y="0"/>
                </a:lnTo>
                <a:lnTo>
                  <a:pt x="417899" y="428815"/>
                </a:lnTo>
                <a:lnTo>
                  <a:pt x="0" y="4288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1682993" y="5791735"/>
            <a:ext cx="417900" cy="428815"/>
          </a:xfrm>
          <a:custGeom>
            <a:avLst/>
            <a:gdLst/>
            <a:ahLst/>
            <a:cxnLst/>
            <a:rect r="r" b="b" t="t" l="l"/>
            <a:pathLst>
              <a:path h="428815" w="417900">
                <a:moveTo>
                  <a:pt x="0" y="0"/>
                </a:moveTo>
                <a:lnTo>
                  <a:pt x="417899" y="0"/>
                </a:lnTo>
                <a:lnTo>
                  <a:pt x="417899" y="428815"/>
                </a:lnTo>
                <a:lnTo>
                  <a:pt x="0" y="4288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2" id="22"/>
          <p:cNvSpPr txBox="true"/>
          <p:nvPr/>
        </p:nvSpPr>
        <p:spPr>
          <a:xfrm rot="0">
            <a:off x="2246042" y="5374318"/>
            <a:ext cx="13795916" cy="1206500"/>
          </a:xfrm>
          <a:prstGeom prst="rect">
            <a:avLst/>
          </a:prstGeom>
        </p:spPr>
        <p:txBody>
          <a:bodyPr anchor="t" rtlCol="false" tIns="0" lIns="0" bIns="0" rIns="0">
            <a:spAutoFit/>
          </a:bodyPr>
          <a:lstStyle/>
          <a:p>
            <a:pPr algn="just">
              <a:lnSpc>
                <a:spcPts val="4899"/>
              </a:lnSpc>
            </a:pPr>
            <a:r>
              <a:rPr lang="en-US" sz="3499">
                <a:solidFill>
                  <a:srgbClr val="000000"/>
                </a:solidFill>
                <a:latin typeface="Nunito Bold"/>
              </a:rPr>
              <a:t>Rigid routes of the current jeepney system, limiting accessibility to specific locations.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296667" y="687305"/>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28700" y="1505943"/>
            <a:ext cx="16230600" cy="8138841"/>
            <a:chOff x="0" y="0"/>
            <a:chExt cx="4274726" cy="2143563"/>
          </a:xfrm>
        </p:grpSpPr>
        <p:sp>
          <p:nvSpPr>
            <p:cNvPr name="Freeform 7" id="7"/>
            <p:cNvSpPr/>
            <p:nvPr/>
          </p:nvSpPr>
          <p:spPr>
            <a:xfrm flipH="false" flipV="false" rot="0">
              <a:off x="0" y="0"/>
              <a:ext cx="4274726" cy="2143563"/>
            </a:xfrm>
            <a:custGeom>
              <a:avLst/>
              <a:gdLst/>
              <a:ahLst/>
              <a:cxnLst/>
              <a:rect r="r" b="b" t="t" l="l"/>
              <a:pathLst>
                <a:path h="2143563" w="4274726">
                  <a:moveTo>
                    <a:pt x="0" y="0"/>
                  </a:moveTo>
                  <a:lnTo>
                    <a:pt x="4274726" y="0"/>
                  </a:lnTo>
                  <a:lnTo>
                    <a:pt x="4274726" y="2143563"/>
                  </a:lnTo>
                  <a:lnTo>
                    <a:pt x="0" y="2143563"/>
                  </a:lnTo>
                  <a:close/>
                </a:path>
              </a:pathLst>
            </a:custGeom>
            <a:solidFill>
              <a:srgbClr val="F1F2F2"/>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272999" y="687305"/>
            <a:ext cx="9742003" cy="1730229"/>
            <a:chOff x="0" y="0"/>
            <a:chExt cx="2565795" cy="455698"/>
          </a:xfrm>
        </p:grpSpPr>
        <p:sp>
          <p:nvSpPr>
            <p:cNvPr name="Freeform 10" id="10"/>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FF914D"/>
            </a:solidFill>
            <a:ln w="38100">
              <a:solidFill>
                <a:srgbClr val="F1F2F2"/>
              </a:solidFill>
            </a:ln>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5561698" y="981230"/>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2246042" y="2579530"/>
            <a:ext cx="14700262" cy="2114550"/>
          </a:xfrm>
          <a:prstGeom prst="rect">
            <a:avLst/>
          </a:prstGeom>
        </p:spPr>
        <p:txBody>
          <a:bodyPr anchor="t" rtlCol="false" tIns="0" lIns="0" bIns="0" rIns="0">
            <a:spAutoFit/>
          </a:bodyPr>
          <a:lstStyle/>
          <a:p>
            <a:pPr algn="just">
              <a:lnSpc>
                <a:spcPts val="4200"/>
              </a:lnSpc>
            </a:pPr>
            <a:r>
              <a:rPr lang="en-US" sz="3000">
                <a:solidFill>
                  <a:srgbClr val="000000"/>
                </a:solidFill>
                <a:latin typeface="Nunito Bold"/>
              </a:rPr>
              <a:t>To develop a mobile application, Rambul, that provides efficient motorcycle ride-hailing services in Butuan City, offering an affordable and time-saving alternative to conventional four-wheel vehicle transportation options.</a:t>
            </a:r>
          </a:p>
          <a:p>
            <a:pPr algn="just">
              <a:lnSpc>
                <a:spcPts val="4200"/>
              </a:lnSpc>
            </a:pPr>
          </a:p>
        </p:txBody>
      </p:sp>
      <p:sp>
        <p:nvSpPr>
          <p:cNvPr name="TextBox 14" id="14"/>
          <p:cNvSpPr txBox="true"/>
          <p:nvPr/>
        </p:nvSpPr>
        <p:spPr>
          <a:xfrm rot="0">
            <a:off x="4408360" y="1022290"/>
            <a:ext cx="9471280" cy="945959"/>
          </a:xfrm>
          <a:prstGeom prst="rect">
            <a:avLst/>
          </a:prstGeom>
        </p:spPr>
        <p:txBody>
          <a:bodyPr anchor="t" rtlCol="false" tIns="0" lIns="0" bIns="0" rIns="0">
            <a:spAutoFit/>
          </a:bodyPr>
          <a:lstStyle/>
          <a:p>
            <a:pPr algn="ctr">
              <a:lnSpc>
                <a:spcPts val="7710"/>
              </a:lnSpc>
            </a:pPr>
            <a:r>
              <a:rPr lang="en-US" sz="5507">
                <a:solidFill>
                  <a:srgbClr val="FFFFFF"/>
                </a:solidFill>
                <a:latin typeface="Fredoka One Bold"/>
              </a:rPr>
              <a:t>OBJECTIVE OF THE STUDY</a:t>
            </a:r>
          </a:p>
        </p:txBody>
      </p:sp>
      <p:sp>
        <p:nvSpPr>
          <p:cNvPr name="TextBox 15" id="15"/>
          <p:cNvSpPr txBox="true"/>
          <p:nvPr/>
        </p:nvSpPr>
        <p:spPr>
          <a:xfrm rot="0">
            <a:off x="2246042" y="4306419"/>
            <a:ext cx="14700262" cy="2114550"/>
          </a:xfrm>
          <a:prstGeom prst="rect">
            <a:avLst/>
          </a:prstGeom>
        </p:spPr>
        <p:txBody>
          <a:bodyPr anchor="t" rtlCol="false" tIns="0" lIns="0" bIns="0" rIns="0">
            <a:spAutoFit/>
          </a:bodyPr>
          <a:lstStyle/>
          <a:p>
            <a:pPr algn="just">
              <a:lnSpc>
                <a:spcPts val="4200"/>
              </a:lnSpc>
            </a:pPr>
            <a:r>
              <a:rPr lang="en-US" sz="3000">
                <a:solidFill>
                  <a:srgbClr val="000000"/>
                </a:solidFill>
                <a:latin typeface="Nunito Bold"/>
              </a:rPr>
              <a:t>To develop a mobile application, Rambul, that provides door-to-door motorcycle ride-hailing services in Butuan City, ensuring convenient and direct transportation for users to their specific destinations within the city.</a:t>
            </a:r>
          </a:p>
          <a:p>
            <a:pPr algn="just">
              <a:lnSpc>
                <a:spcPts val="4200"/>
              </a:lnSpc>
            </a:pPr>
          </a:p>
        </p:txBody>
      </p:sp>
      <p:sp>
        <p:nvSpPr>
          <p:cNvPr name="TextBox 16" id="16"/>
          <p:cNvSpPr txBox="true"/>
          <p:nvPr/>
        </p:nvSpPr>
        <p:spPr>
          <a:xfrm rot="0">
            <a:off x="2246042" y="6137454"/>
            <a:ext cx="14700262" cy="2114550"/>
          </a:xfrm>
          <a:prstGeom prst="rect">
            <a:avLst/>
          </a:prstGeom>
        </p:spPr>
        <p:txBody>
          <a:bodyPr anchor="t" rtlCol="false" tIns="0" lIns="0" bIns="0" rIns="0">
            <a:spAutoFit/>
          </a:bodyPr>
          <a:lstStyle/>
          <a:p>
            <a:pPr algn="just">
              <a:lnSpc>
                <a:spcPts val="4200"/>
              </a:lnSpc>
            </a:pPr>
            <a:r>
              <a:rPr lang="en-US" sz="3000">
                <a:solidFill>
                  <a:srgbClr val="000000"/>
                </a:solidFill>
                <a:latin typeface="Nunito Bold"/>
              </a:rPr>
              <a:t>To introduce Rambul, a motorcycle service ride-hailing platform, to our city, that will give convenience to the users even in the small area where 4 wheels cannot enter. </a:t>
            </a:r>
          </a:p>
          <a:p>
            <a:pPr algn="just">
              <a:lnSpc>
                <a:spcPts val="4200"/>
              </a:lnSpc>
            </a:pPr>
          </a:p>
        </p:txBody>
      </p:sp>
      <p:sp>
        <p:nvSpPr>
          <p:cNvPr name="Freeform 17" id="17"/>
          <p:cNvSpPr/>
          <p:nvPr/>
        </p:nvSpPr>
        <p:spPr>
          <a:xfrm flipH="false" flipV="false" rot="0">
            <a:off x="1672742" y="3188193"/>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72742" y="4827478"/>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1672742" y="6639955"/>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0" id="20"/>
          <p:cNvSpPr txBox="true"/>
          <p:nvPr/>
        </p:nvSpPr>
        <p:spPr>
          <a:xfrm rot="0">
            <a:off x="2246042" y="8063634"/>
            <a:ext cx="14700262" cy="1581150"/>
          </a:xfrm>
          <a:prstGeom prst="rect">
            <a:avLst/>
          </a:prstGeom>
        </p:spPr>
        <p:txBody>
          <a:bodyPr anchor="t" rtlCol="false" tIns="0" lIns="0" bIns="0" rIns="0">
            <a:spAutoFit/>
          </a:bodyPr>
          <a:lstStyle/>
          <a:p>
            <a:pPr algn="just">
              <a:lnSpc>
                <a:spcPts val="4200"/>
              </a:lnSpc>
            </a:pPr>
            <a:r>
              <a:rPr lang="en-US" sz="3000">
                <a:solidFill>
                  <a:srgbClr val="000000"/>
                </a:solidFill>
                <a:latin typeface="Nunito Bold"/>
              </a:rPr>
              <a:t>To develop a ride-hailing application that empowers users to select their desired motorcycle for their transportation needs.</a:t>
            </a:r>
          </a:p>
          <a:p>
            <a:pPr algn="just">
              <a:lnSpc>
                <a:spcPts val="4200"/>
              </a:lnSpc>
            </a:pPr>
          </a:p>
        </p:txBody>
      </p:sp>
      <p:sp>
        <p:nvSpPr>
          <p:cNvPr name="Freeform 21" id="21"/>
          <p:cNvSpPr/>
          <p:nvPr/>
        </p:nvSpPr>
        <p:spPr>
          <a:xfrm flipH="false" flipV="false" rot="0">
            <a:off x="1672742" y="8378436"/>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3142605" y="3407052"/>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17718" y="6893588"/>
            <a:ext cx="4927677" cy="1532060"/>
          </a:xfrm>
          <a:custGeom>
            <a:avLst/>
            <a:gdLst/>
            <a:ahLst/>
            <a:cxnLst/>
            <a:rect r="r" b="b" t="t" l="l"/>
            <a:pathLst>
              <a:path h="1532060" w="4927677">
                <a:moveTo>
                  <a:pt x="0" y="0"/>
                </a:moveTo>
                <a:lnTo>
                  <a:pt x="4927677" y="0"/>
                </a:lnTo>
                <a:lnTo>
                  <a:pt x="4927677" y="1532059"/>
                </a:lnTo>
                <a:lnTo>
                  <a:pt x="0" y="1532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28700" y="3357317"/>
            <a:ext cx="7841055" cy="6478609"/>
            <a:chOff x="0" y="0"/>
            <a:chExt cx="2065134" cy="1706300"/>
          </a:xfrm>
        </p:grpSpPr>
        <p:sp>
          <p:nvSpPr>
            <p:cNvPr name="Freeform 8" id="8"/>
            <p:cNvSpPr/>
            <p:nvPr/>
          </p:nvSpPr>
          <p:spPr>
            <a:xfrm flipH="false" flipV="false" rot="0">
              <a:off x="0" y="0"/>
              <a:ext cx="2065134" cy="1706300"/>
            </a:xfrm>
            <a:custGeom>
              <a:avLst/>
              <a:gdLst/>
              <a:ahLst/>
              <a:cxnLst/>
              <a:rect r="r" b="b" t="t" l="l"/>
              <a:pathLst>
                <a:path h="1706300" w="2065134">
                  <a:moveTo>
                    <a:pt x="0" y="0"/>
                  </a:moveTo>
                  <a:lnTo>
                    <a:pt x="2065134" y="0"/>
                  </a:lnTo>
                  <a:lnTo>
                    <a:pt x="2065134" y="1706300"/>
                  </a:lnTo>
                  <a:lnTo>
                    <a:pt x="0" y="1706300"/>
                  </a:lnTo>
                  <a:close/>
                </a:path>
              </a:pathLst>
            </a:custGeom>
            <a:solidFill>
              <a:srgbClr val="F1F2F2"/>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979113" y="687305"/>
            <a:ext cx="12329775" cy="1730229"/>
            <a:chOff x="0" y="0"/>
            <a:chExt cx="3247348" cy="455698"/>
          </a:xfrm>
        </p:grpSpPr>
        <p:sp>
          <p:nvSpPr>
            <p:cNvPr name="Freeform 11" id="11"/>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FF914D"/>
            </a:solidFill>
            <a:ln w="38100">
              <a:solidFill>
                <a:srgbClr val="F1F2F2"/>
              </a:solidFill>
            </a:ln>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9514397" y="3357317"/>
            <a:ext cx="7744903" cy="6478609"/>
            <a:chOff x="0" y="0"/>
            <a:chExt cx="2039810" cy="1706300"/>
          </a:xfrm>
        </p:grpSpPr>
        <p:sp>
          <p:nvSpPr>
            <p:cNvPr name="Freeform 14" id="14"/>
            <p:cNvSpPr/>
            <p:nvPr/>
          </p:nvSpPr>
          <p:spPr>
            <a:xfrm flipH="false" flipV="false" rot="0">
              <a:off x="0" y="0"/>
              <a:ext cx="2039810" cy="1706300"/>
            </a:xfrm>
            <a:custGeom>
              <a:avLst/>
              <a:gdLst/>
              <a:ahLst/>
              <a:cxnLst/>
              <a:rect r="r" b="b" t="t" l="l"/>
              <a:pathLst>
                <a:path h="1706300" w="2039810">
                  <a:moveTo>
                    <a:pt x="0" y="0"/>
                  </a:moveTo>
                  <a:lnTo>
                    <a:pt x="2039810" y="0"/>
                  </a:lnTo>
                  <a:lnTo>
                    <a:pt x="2039810" y="1706300"/>
                  </a:lnTo>
                  <a:lnTo>
                    <a:pt x="0" y="1706300"/>
                  </a:lnTo>
                  <a:close/>
                </a:path>
              </a:pathLst>
            </a:custGeom>
            <a:solidFill>
              <a:srgbClr val="F1F2F2"/>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4285782" y="2417534"/>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2517916" y="904875"/>
            <a:ext cx="13252168" cy="1127571"/>
          </a:xfrm>
          <a:prstGeom prst="rect">
            <a:avLst/>
          </a:prstGeom>
        </p:spPr>
        <p:txBody>
          <a:bodyPr anchor="t" rtlCol="false" tIns="0" lIns="0" bIns="0" rIns="0">
            <a:spAutoFit/>
          </a:bodyPr>
          <a:lstStyle/>
          <a:p>
            <a:pPr algn="ctr">
              <a:lnSpc>
                <a:spcPts val="9250"/>
              </a:lnSpc>
            </a:pPr>
            <a:r>
              <a:rPr lang="en-US" sz="6607">
                <a:solidFill>
                  <a:srgbClr val="FFFFFF"/>
                </a:solidFill>
                <a:latin typeface="Fredoka One Bold"/>
              </a:rPr>
              <a:t>SCOPE AND LIMITATION</a:t>
            </a:r>
          </a:p>
        </p:txBody>
      </p:sp>
      <p:sp>
        <p:nvSpPr>
          <p:cNvPr name="TextBox 18" id="18"/>
          <p:cNvSpPr txBox="true"/>
          <p:nvPr/>
        </p:nvSpPr>
        <p:spPr>
          <a:xfrm rot="0">
            <a:off x="1313230" y="4258172"/>
            <a:ext cx="7271996" cy="5434330"/>
          </a:xfrm>
          <a:prstGeom prst="rect">
            <a:avLst/>
          </a:prstGeom>
        </p:spPr>
        <p:txBody>
          <a:bodyPr anchor="t" rtlCol="false" tIns="0" lIns="0" bIns="0" rIns="0">
            <a:spAutoFit/>
          </a:bodyPr>
          <a:lstStyle/>
          <a:p>
            <a:pPr algn="just">
              <a:lnSpc>
                <a:spcPts val="3919"/>
              </a:lnSpc>
            </a:pPr>
            <a:r>
              <a:rPr lang="en-US" sz="2799">
                <a:solidFill>
                  <a:srgbClr val="000000"/>
                </a:solidFill>
                <a:latin typeface="Nunito Bold"/>
              </a:rPr>
              <a:t>The scope of the Rambul project is to develop motorcycle ride-hailing services in Butuan City, focusing on door-to-door transportation. It involves creating a user-friendly mobile app for calling riders, monitoring their arrival, and enabling real-time tracking. The project also emphasizes the implementation of efficient ride-matching algorithms and compliance with local laws and regulations governing motorcycle ride-hailing services.</a:t>
            </a:r>
          </a:p>
        </p:txBody>
      </p:sp>
      <p:sp>
        <p:nvSpPr>
          <p:cNvPr name="TextBox 19" id="19"/>
          <p:cNvSpPr txBox="true"/>
          <p:nvPr/>
        </p:nvSpPr>
        <p:spPr>
          <a:xfrm rot="0">
            <a:off x="10308947" y="4258172"/>
            <a:ext cx="6526930" cy="4443730"/>
          </a:xfrm>
          <a:prstGeom prst="rect">
            <a:avLst/>
          </a:prstGeom>
        </p:spPr>
        <p:txBody>
          <a:bodyPr anchor="t" rtlCol="false" tIns="0" lIns="0" bIns="0" rIns="0">
            <a:spAutoFit/>
          </a:bodyPr>
          <a:lstStyle/>
          <a:p>
            <a:pPr algn="just">
              <a:lnSpc>
                <a:spcPts val="3919"/>
              </a:lnSpc>
            </a:pPr>
            <a:r>
              <a:rPr lang="en-US" sz="2799">
                <a:solidFill>
                  <a:srgbClr val="000000"/>
                </a:solidFill>
                <a:latin typeface="Nunito Bold"/>
              </a:rPr>
              <a:t>The limitation of the Rambul application is its dependency on motorcycle availability and rider participation, requiring a sufficient number of active riders. Additionally, a reliable internet connection is crucial for real-time location updates, which may be challenging in areas with limited or unreliable connectivity.</a:t>
            </a:r>
          </a:p>
        </p:txBody>
      </p:sp>
      <p:sp>
        <p:nvSpPr>
          <p:cNvPr name="TextBox 20" id="20"/>
          <p:cNvSpPr txBox="true"/>
          <p:nvPr/>
        </p:nvSpPr>
        <p:spPr>
          <a:xfrm rot="0">
            <a:off x="2517916" y="3668892"/>
            <a:ext cx="4156254"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a:rPr>
              <a:t>SCOPE</a:t>
            </a:r>
          </a:p>
        </p:txBody>
      </p:sp>
      <p:sp>
        <p:nvSpPr>
          <p:cNvPr name="TextBox 21" id="21"/>
          <p:cNvSpPr txBox="true"/>
          <p:nvPr/>
        </p:nvSpPr>
        <p:spPr>
          <a:xfrm rot="0">
            <a:off x="11494285" y="3668892"/>
            <a:ext cx="4156254"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a:rPr>
              <a:t>LIMITATION</a:t>
            </a:r>
          </a:p>
        </p:txBody>
      </p:sp>
      <p:sp>
        <p:nvSpPr>
          <p:cNvPr name="Freeform 22" id="22"/>
          <p:cNvSpPr/>
          <p:nvPr/>
        </p:nvSpPr>
        <p:spPr>
          <a:xfrm flipH="false" flipV="false" rot="0">
            <a:off x="13142605" y="2417534"/>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8407406"/>
            <a:chOff x="0" y="0"/>
            <a:chExt cx="4274726" cy="2214296"/>
          </a:xfrm>
        </p:grpSpPr>
        <p:sp>
          <p:nvSpPr>
            <p:cNvPr name="Freeform 6" id="6"/>
            <p:cNvSpPr/>
            <p:nvPr/>
          </p:nvSpPr>
          <p:spPr>
            <a:xfrm flipH="false" flipV="false" rot="0">
              <a:off x="0" y="0"/>
              <a:ext cx="4274726" cy="2214296"/>
            </a:xfrm>
            <a:custGeom>
              <a:avLst/>
              <a:gdLst/>
              <a:ahLst/>
              <a:cxnLst/>
              <a:rect r="r" b="b" t="t" l="l"/>
              <a:pathLst>
                <a:path h="2214296" w="4274726">
                  <a:moveTo>
                    <a:pt x="0" y="0"/>
                  </a:moveTo>
                  <a:lnTo>
                    <a:pt x="4274726" y="0"/>
                  </a:lnTo>
                  <a:lnTo>
                    <a:pt x="4274726" y="2214296"/>
                  </a:lnTo>
                  <a:lnTo>
                    <a:pt x="0" y="2214296"/>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272999" y="687305"/>
            <a:ext cx="9742003" cy="1730229"/>
            <a:chOff x="0" y="0"/>
            <a:chExt cx="2565795" cy="455698"/>
          </a:xfrm>
        </p:grpSpPr>
        <p:sp>
          <p:nvSpPr>
            <p:cNvPr name="Freeform 9" id="9"/>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FF914D"/>
            </a:solidFill>
            <a:ln w="38100">
              <a:solidFill>
                <a:srgbClr val="F1F2F2"/>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682993" y="2796053"/>
            <a:ext cx="417900" cy="428815"/>
          </a:xfrm>
          <a:custGeom>
            <a:avLst/>
            <a:gdLst/>
            <a:ahLst/>
            <a:cxnLst/>
            <a:rect r="r" b="b" t="t" l="l"/>
            <a:pathLst>
              <a:path h="428815" w="417900">
                <a:moveTo>
                  <a:pt x="0" y="0"/>
                </a:moveTo>
                <a:lnTo>
                  <a:pt x="417899" y="0"/>
                </a:lnTo>
                <a:lnTo>
                  <a:pt x="417899" y="428815"/>
                </a:lnTo>
                <a:lnTo>
                  <a:pt x="0" y="4288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2246042" y="2560838"/>
            <a:ext cx="14552921" cy="1895475"/>
          </a:xfrm>
          <a:prstGeom prst="rect">
            <a:avLst/>
          </a:prstGeom>
        </p:spPr>
        <p:txBody>
          <a:bodyPr anchor="t" rtlCol="false" tIns="0" lIns="0" bIns="0" rIns="0">
            <a:spAutoFit/>
          </a:bodyPr>
          <a:lstStyle/>
          <a:p>
            <a:pPr algn="just">
              <a:lnSpc>
                <a:spcPts val="3750"/>
              </a:lnSpc>
            </a:pPr>
            <a:r>
              <a:rPr lang="en-US" sz="3000">
                <a:solidFill>
                  <a:srgbClr val="000000"/>
                </a:solidFill>
                <a:latin typeface="Nunito Bold"/>
              </a:rPr>
              <a:t>Unity Engine</a:t>
            </a:r>
            <a:r>
              <a:rPr lang="en-US" sz="3000">
                <a:solidFill>
                  <a:srgbClr val="000000"/>
                </a:solidFill>
                <a:latin typeface="Nunito"/>
              </a:rPr>
              <a:t>: Unity is needed to create the user interface, handle graphics rendering, and manage the overall application logic. It provides a powerful development environment for creating interactive and visually appealing applications.</a:t>
            </a:r>
          </a:p>
          <a:p>
            <a:pPr algn="just">
              <a:lnSpc>
                <a:spcPts val="3750"/>
              </a:lnSpc>
            </a:pPr>
          </a:p>
        </p:txBody>
      </p:sp>
      <p:sp>
        <p:nvSpPr>
          <p:cNvPr name="TextBox 15" id="15"/>
          <p:cNvSpPr txBox="true"/>
          <p:nvPr/>
        </p:nvSpPr>
        <p:spPr>
          <a:xfrm rot="0">
            <a:off x="4543721" y="904875"/>
            <a:ext cx="9200557" cy="1127571"/>
          </a:xfrm>
          <a:prstGeom prst="rect">
            <a:avLst/>
          </a:prstGeom>
        </p:spPr>
        <p:txBody>
          <a:bodyPr anchor="t" rtlCol="false" tIns="0" lIns="0" bIns="0" rIns="0">
            <a:spAutoFit/>
          </a:bodyPr>
          <a:lstStyle/>
          <a:p>
            <a:pPr algn="ctr">
              <a:lnSpc>
                <a:spcPts val="9250"/>
              </a:lnSpc>
            </a:pPr>
            <a:r>
              <a:rPr lang="en-US" sz="6607">
                <a:solidFill>
                  <a:srgbClr val="FFFFFF"/>
                </a:solidFill>
                <a:latin typeface="Fredoka One Bold"/>
              </a:rPr>
              <a:t>TECH STACKS</a:t>
            </a:r>
          </a:p>
        </p:txBody>
      </p:sp>
      <p:sp>
        <p:nvSpPr>
          <p:cNvPr name="Freeform 16" id="16"/>
          <p:cNvSpPr/>
          <p:nvPr/>
        </p:nvSpPr>
        <p:spPr>
          <a:xfrm flipH="false" flipV="false" rot="0">
            <a:off x="1682993" y="5532107"/>
            <a:ext cx="417900" cy="428815"/>
          </a:xfrm>
          <a:custGeom>
            <a:avLst/>
            <a:gdLst/>
            <a:ahLst/>
            <a:cxnLst/>
            <a:rect r="r" b="b" t="t" l="l"/>
            <a:pathLst>
              <a:path h="428815" w="417900">
                <a:moveTo>
                  <a:pt x="0" y="0"/>
                </a:moveTo>
                <a:lnTo>
                  <a:pt x="417899" y="0"/>
                </a:lnTo>
                <a:lnTo>
                  <a:pt x="417899" y="428815"/>
                </a:lnTo>
                <a:lnTo>
                  <a:pt x="0" y="4288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682993" y="8268160"/>
            <a:ext cx="417900" cy="428815"/>
          </a:xfrm>
          <a:custGeom>
            <a:avLst/>
            <a:gdLst/>
            <a:ahLst/>
            <a:cxnLst/>
            <a:rect r="r" b="b" t="t" l="l"/>
            <a:pathLst>
              <a:path h="428815" w="417900">
                <a:moveTo>
                  <a:pt x="0" y="0"/>
                </a:moveTo>
                <a:lnTo>
                  <a:pt x="417899" y="0"/>
                </a:lnTo>
                <a:lnTo>
                  <a:pt x="417899" y="428815"/>
                </a:lnTo>
                <a:lnTo>
                  <a:pt x="0" y="4288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2246042" y="4823719"/>
            <a:ext cx="14552921" cy="2371725"/>
          </a:xfrm>
          <a:prstGeom prst="rect">
            <a:avLst/>
          </a:prstGeom>
        </p:spPr>
        <p:txBody>
          <a:bodyPr anchor="t" rtlCol="false" tIns="0" lIns="0" bIns="0" rIns="0">
            <a:spAutoFit/>
          </a:bodyPr>
          <a:lstStyle/>
          <a:p>
            <a:pPr algn="just">
              <a:lnSpc>
                <a:spcPts val="3750"/>
              </a:lnSpc>
            </a:pPr>
            <a:r>
              <a:rPr lang="en-US" sz="3000">
                <a:solidFill>
                  <a:srgbClr val="000000"/>
                </a:solidFill>
                <a:latin typeface="Nunito Bold"/>
              </a:rPr>
              <a:t>Node.js:</a:t>
            </a:r>
            <a:r>
              <a:rPr lang="en-US" sz="3000">
                <a:solidFill>
                  <a:srgbClr val="000000"/>
                </a:solidFill>
                <a:latin typeface="Nunito"/>
              </a:rPr>
              <a:t> Node.js is a backend framework that enables server-side logic, handling data management, and facilitating real-time communication. It is useful for managing user requests, coordinating data exchanges, and ensuring a smooth experience for users and drivers.</a:t>
            </a:r>
          </a:p>
          <a:p>
            <a:pPr algn="just">
              <a:lnSpc>
                <a:spcPts val="3750"/>
              </a:lnSpc>
            </a:pPr>
          </a:p>
        </p:txBody>
      </p:sp>
      <p:sp>
        <p:nvSpPr>
          <p:cNvPr name="TextBox 19" id="19"/>
          <p:cNvSpPr txBox="true"/>
          <p:nvPr/>
        </p:nvSpPr>
        <p:spPr>
          <a:xfrm rot="0">
            <a:off x="2246042" y="7562850"/>
            <a:ext cx="14552921" cy="2371725"/>
          </a:xfrm>
          <a:prstGeom prst="rect">
            <a:avLst/>
          </a:prstGeom>
        </p:spPr>
        <p:txBody>
          <a:bodyPr anchor="t" rtlCol="false" tIns="0" lIns="0" bIns="0" rIns="0">
            <a:spAutoFit/>
          </a:bodyPr>
          <a:lstStyle/>
          <a:p>
            <a:pPr algn="just">
              <a:lnSpc>
                <a:spcPts val="3750"/>
              </a:lnSpc>
            </a:pPr>
            <a:r>
              <a:rPr lang="en-US" sz="3000">
                <a:solidFill>
                  <a:srgbClr val="000000"/>
                </a:solidFill>
                <a:latin typeface="Nunito Bold"/>
              </a:rPr>
              <a:t>Google Maps API:</a:t>
            </a:r>
            <a:r>
              <a:rPr lang="en-US" sz="3000">
                <a:solidFill>
                  <a:srgbClr val="000000"/>
                </a:solidFill>
                <a:latin typeface="Nunito"/>
              </a:rPr>
              <a:t> The Google Maps API is crucial for integrating mapping and geolocation services into your application. It enables features such as real-time location tracking, route planning, and distance calculation, which are essential for providing accurate navigation and optimizing the ride-hailing experience.</a:t>
            </a:r>
          </a:p>
          <a:p>
            <a:pPr algn="just">
              <a:lnSpc>
                <a:spcPts val="375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682367" y="154673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097547" y="8586653"/>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935157" y="2418259"/>
            <a:ext cx="15557595" cy="4406900"/>
          </a:xfrm>
          <a:prstGeom prst="rect">
            <a:avLst/>
          </a:prstGeom>
        </p:spPr>
        <p:txBody>
          <a:bodyPr anchor="t" rtlCol="false" tIns="0" lIns="0" bIns="0" rIns="0">
            <a:spAutoFit/>
          </a:bodyPr>
          <a:lstStyle/>
          <a:p>
            <a:pPr algn="ctr">
              <a:lnSpc>
                <a:spcPts val="7000"/>
              </a:lnSpc>
            </a:pPr>
            <a:r>
              <a:rPr lang="en-US" sz="5000">
                <a:solidFill>
                  <a:srgbClr val="000000"/>
                </a:solidFill>
                <a:latin typeface="Nunito Bold"/>
              </a:rPr>
              <a:t>“BRONXDER: ENHANCING ORDER MANAGEMENT EFFICIENCY AND CUSTOMER EXPERIENCE THROUGH A TABLET-BASED ORDERING SYSTEM AT BRONX CAFE"</a:t>
            </a:r>
          </a:p>
          <a:p>
            <a:pPr algn="ctr">
              <a:lnSpc>
                <a:spcPts val="7000"/>
              </a:lnSpc>
            </a:pPr>
          </a:p>
        </p:txBody>
      </p:sp>
      <p:sp>
        <p:nvSpPr>
          <p:cNvPr name="TextBox 11" id="11"/>
          <p:cNvSpPr txBox="true"/>
          <p:nvPr/>
        </p:nvSpPr>
        <p:spPr>
          <a:xfrm rot="0">
            <a:off x="4190453" y="6046951"/>
            <a:ext cx="9907094" cy="2107126"/>
          </a:xfrm>
          <a:prstGeom prst="rect">
            <a:avLst/>
          </a:prstGeom>
        </p:spPr>
        <p:txBody>
          <a:bodyPr anchor="t" rtlCol="false" tIns="0" lIns="0" bIns="0" rIns="0">
            <a:spAutoFit/>
          </a:bodyPr>
          <a:lstStyle/>
          <a:p>
            <a:pPr algn="ctr">
              <a:lnSpc>
                <a:spcPts val="5604"/>
              </a:lnSpc>
            </a:pPr>
            <a:r>
              <a:rPr lang="en-US" sz="4002">
                <a:solidFill>
                  <a:srgbClr val="000000"/>
                </a:solidFill>
                <a:latin typeface="Nunito Bold"/>
              </a:rPr>
              <a:t>Salazar, Jeza Mae</a:t>
            </a:r>
          </a:p>
          <a:p>
            <a:pPr algn="ctr">
              <a:lnSpc>
                <a:spcPts val="5604"/>
              </a:lnSpc>
            </a:pPr>
            <a:r>
              <a:rPr lang="en-US" sz="4002">
                <a:solidFill>
                  <a:srgbClr val="000000"/>
                </a:solidFill>
                <a:latin typeface="Nunito Bold"/>
              </a:rPr>
              <a:t>Sarigumba, Ron Albert</a:t>
            </a:r>
          </a:p>
          <a:p>
            <a:pPr algn="ctr">
              <a:lnSpc>
                <a:spcPts val="5604"/>
              </a:lnSpc>
            </a:pPr>
            <a:r>
              <a:rPr lang="en-US" sz="4002">
                <a:solidFill>
                  <a:srgbClr val="000000"/>
                </a:solidFill>
                <a:latin typeface="Nunito Bold"/>
              </a:rPr>
              <a:t>Tutor, John Mhico</a:t>
            </a:r>
          </a:p>
        </p:txBody>
      </p:sp>
      <p:sp>
        <p:nvSpPr>
          <p:cNvPr name="Freeform 12" id="12"/>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DAFoOgdWDdY</dc:identifier>
  <dcterms:modified xsi:type="dcterms:W3CDTF">2011-08-01T06:04:30Z</dcterms:modified>
  <cp:revision>1</cp:revision>
  <dc:title>Gray white simple modern Thesis Defense Presentation </dc:title>
</cp:coreProperties>
</file>