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8"/>
  </p:notesMasterIdLst>
  <p:sldIdLst>
    <p:sldId id="256" r:id="rId2"/>
    <p:sldId id="259" r:id="rId3"/>
    <p:sldId id="271" r:id="rId4"/>
    <p:sldId id="284" r:id="rId5"/>
    <p:sldId id="301" r:id="rId6"/>
    <p:sldId id="302" r:id="rId7"/>
    <p:sldId id="277" r:id="rId8"/>
    <p:sldId id="303" r:id="rId9"/>
    <p:sldId id="304" r:id="rId10"/>
    <p:sldId id="260" r:id="rId11"/>
    <p:sldId id="261" r:id="rId12"/>
    <p:sldId id="296" r:id="rId13"/>
    <p:sldId id="295" r:id="rId14"/>
    <p:sldId id="293" r:id="rId15"/>
    <p:sldId id="305" r:id="rId16"/>
    <p:sldId id="307" r:id="rId17"/>
    <p:sldId id="308" r:id="rId18"/>
    <p:sldId id="262" r:id="rId19"/>
    <p:sldId id="297" r:id="rId20"/>
    <p:sldId id="263" r:id="rId21"/>
    <p:sldId id="264" r:id="rId22"/>
    <p:sldId id="299" r:id="rId23"/>
    <p:sldId id="298" r:id="rId24"/>
    <p:sldId id="300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6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9123B78-A4DC-49F0-B205-0DAD10D6D9FD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29F4FC-308A-42CE-90C2-7DB04A20E1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2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F4FC-308A-42CE-90C2-7DB04A20E1C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38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F4FC-308A-42CE-90C2-7DB04A20E1C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196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761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68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881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90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01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95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60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52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55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0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333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38C-31DE-443A-B94E-A4982AA16D9B}" type="datetimeFigureOut">
              <a:rPr lang="he-IL" smtClean="0"/>
              <a:t>י"ד/טבת/תשפ"א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474B-C829-44D1-83A0-12380EE0E9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0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34">
            <a:extLst>
              <a:ext uri="{FF2B5EF4-FFF2-40B4-BE49-F238E27FC236}">
                <a16:creationId xmlns:a16="http://schemas.microsoft.com/office/drawing/2014/main" id="{FD96AB97-C802-4A3D-875A-E1A051A4E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6" name="Group 136">
            <a:extLst>
              <a:ext uri="{FF2B5EF4-FFF2-40B4-BE49-F238E27FC236}">
                <a16:creationId xmlns:a16="http://schemas.microsoft.com/office/drawing/2014/main" id="{9C934F5E-3273-497D-B46F-E31EC7FF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57" name="Freeform 5">
              <a:extLst>
                <a:ext uri="{FF2B5EF4-FFF2-40B4-BE49-F238E27FC236}">
                  <a16:creationId xmlns:a16="http://schemas.microsoft.com/office/drawing/2014/main" id="{11DF9939-CE4A-43FE-92C5-0E72904B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6">
              <a:extLst>
                <a:ext uri="{FF2B5EF4-FFF2-40B4-BE49-F238E27FC236}">
                  <a16:creationId xmlns:a16="http://schemas.microsoft.com/office/drawing/2014/main" id="{47A0ABD7-C378-4C34-BD04-30B019BE1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7">
              <a:extLst>
                <a:ext uri="{FF2B5EF4-FFF2-40B4-BE49-F238E27FC236}">
                  <a16:creationId xmlns:a16="http://schemas.microsoft.com/office/drawing/2014/main" id="{1ED23D3D-8E98-4E3C-AF81-2ABEEAED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8">
              <a:extLst>
                <a:ext uri="{FF2B5EF4-FFF2-40B4-BE49-F238E27FC236}">
                  <a16:creationId xmlns:a16="http://schemas.microsoft.com/office/drawing/2014/main" id="{7DEBDDC4-8274-4912-80A7-DA32BFEE6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9">
              <a:extLst>
                <a:ext uri="{FF2B5EF4-FFF2-40B4-BE49-F238E27FC236}">
                  <a16:creationId xmlns:a16="http://schemas.microsoft.com/office/drawing/2014/main" id="{049D8E26-7F08-4F3D-ABF0-45E95DB1A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0">
              <a:extLst>
                <a:ext uri="{FF2B5EF4-FFF2-40B4-BE49-F238E27FC236}">
                  <a16:creationId xmlns:a16="http://schemas.microsoft.com/office/drawing/2014/main" id="{E30EADAE-A7C5-4446-89F6-D9CBBC83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11">
              <a:extLst>
                <a:ext uri="{FF2B5EF4-FFF2-40B4-BE49-F238E27FC236}">
                  <a16:creationId xmlns:a16="http://schemas.microsoft.com/office/drawing/2014/main" id="{67B3DA32-8B02-4519-BB5B-C2BD17FAD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2">
              <a:extLst>
                <a:ext uri="{FF2B5EF4-FFF2-40B4-BE49-F238E27FC236}">
                  <a16:creationId xmlns:a16="http://schemas.microsoft.com/office/drawing/2014/main" id="{7987E5EE-E4A2-4B9E-BB83-7EF01FC1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3">
              <a:extLst>
                <a:ext uri="{FF2B5EF4-FFF2-40B4-BE49-F238E27FC236}">
                  <a16:creationId xmlns:a16="http://schemas.microsoft.com/office/drawing/2014/main" id="{E0126C28-54EB-4852-B722-F9B3FB41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4">
              <a:extLst>
                <a:ext uri="{FF2B5EF4-FFF2-40B4-BE49-F238E27FC236}">
                  <a16:creationId xmlns:a16="http://schemas.microsoft.com/office/drawing/2014/main" id="{0EB11649-0316-4554-A56E-674C3E9D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5">
              <a:extLst>
                <a:ext uri="{FF2B5EF4-FFF2-40B4-BE49-F238E27FC236}">
                  <a16:creationId xmlns:a16="http://schemas.microsoft.com/office/drawing/2014/main" id="{547F0971-2F44-4A39-9A1C-49C5B5E9B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6">
              <a:extLst>
                <a:ext uri="{FF2B5EF4-FFF2-40B4-BE49-F238E27FC236}">
                  <a16:creationId xmlns:a16="http://schemas.microsoft.com/office/drawing/2014/main" id="{F50B1934-2A11-470E-8253-A0B208158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7">
              <a:extLst>
                <a:ext uri="{FF2B5EF4-FFF2-40B4-BE49-F238E27FC236}">
                  <a16:creationId xmlns:a16="http://schemas.microsoft.com/office/drawing/2014/main" id="{50ACA813-099F-4D62-BF5D-9E6F5A36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8">
              <a:extLst>
                <a:ext uri="{FF2B5EF4-FFF2-40B4-BE49-F238E27FC236}">
                  <a16:creationId xmlns:a16="http://schemas.microsoft.com/office/drawing/2014/main" id="{933D2A4E-A8DA-4E78-9185-03EAA9C0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9">
              <a:extLst>
                <a:ext uri="{FF2B5EF4-FFF2-40B4-BE49-F238E27FC236}">
                  <a16:creationId xmlns:a16="http://schemas.microsoft.com/office/drawing/2014/main" id="{EA7D1F85-23F9-4AF3-BEC7-24C88D5D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20">
              <a:extLst>
                <a:ext uri="{FF2B5EF4-FFF2-40B4-BE49-F238E27FC236}">
                  <a16:creationId xmlns:a16="http://schemas.microsoft.com/office/drawing/2014/main" id="{DAEE385B-5C8B-4FA0-BD37-96888EC93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21">
              <a:extLst>
                <a:ext uri="{FF2B5EF4-FFF2-40B4-BE49-F238E27FC236}">
                  <a16:creationId xmlns:a16="http://schemas.microsoft.com/office/drawing/2014/main" id="{9716F020-9507-435C-8342-03C7CA14C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22">
              <a:extLst>
                <a:ext uri="{FF2B5EF4-FFF2-40B4-BE49-F238E27FC236}">
                  <a16:creationId xmlns:a16="http://schemas.microsoft.com/office/drawing/2014/main" id="{3ED66BF1-5677-4941-911C-3EEFF584F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23">
              <a:extLst>
                <a:ext uri="{FF2B5EF4-FFF2-40B4-BE49-F238E27FC236}">
                  <a16:creationId xmlns:a16="http://schemas.microsoft.com/office/drawing/2014/main" id="{C247CBF9-3037-4FDE-8E75-4CA15ED09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6" name="Group 157">
            <a:extLst>
              <a:ext uri="{FF2B5EF4-FFF2-40B4-BE49-F238E27FC236}">
                <a16:creationId xmlns:a16="http://schemas.microsoft.com/office/drawing/2014/main" id="{F691E8D6-55F7-491B-BA91-C439F800C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159" name="Isosceles Triangle 39">
              <a:extLst>
                <a:ext uri="{FF2B5EF4-FFF2-40B4-BE49-F238E27FC236}">
                  <a16:creationId xmlns:a16="http://schemas.microsoft.com/office/drawing/2014/main" id="{ADD3409B-2416-4D09-9797-DC72DA5EC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59">
              <a:extLst>
                <a:ext uri="{FF2B5EF4-FFF2-40B4-BE49-F238E27FC236}">
                  <a16:creationId xmlns:a16="http://schemas.microsoft.com/office/drawing/2014/main" id="{11C40CE7-9774-4004-A68F-E3766D1D0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D60DF45-F83C-49A4-8DE8-7EC545677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3922379"/>
            <a:ext cx="8672295" cy="727748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TAXI MANGMENT SYSTEM</a:t>
            </a:r>
            <a:endParaRPr lang="he-IL" sz="40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5A3786C-7ACC-41C6-B927-ACA729AF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707986"/>
            <a:ext cx="8673427" cy="5226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1200" dirty="0">
                <a:solidFill>
                  <a:schemeClr val="tx1"/>
                </a:solidFill>
              </a:rPr>
              <a:t>:</a:t>
            </a:r>
            <a:r>
              <a:rPr lang="en-US" sz="1200" dirty="0">
                <a:solidFill>
                  <a:schemeClr val="tx1"/>
                </a:solidFill>
              </a:rPr>
              <a:t>Presented by</a:t>
            </a:r>
            <a:endParaRPr lang="he-IL" sz="1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Ron Beraha and Tali Shushan</a:t>
            </a:r>
            <a:endParaRPr lang="he-IL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New York City taxi commission accused of $810 million fraud - ABC News">
            <a:extLst>
              <a:ext uri="{FF2B5EF4-FFF2-40B4-BE49-F238E27FC236}">
                <a16:creationId xmlns:a16="http://schemas.microsoft.com/office/drawing/2014/main" id="{3BA32C15-9665-4AC3-A5C4-D482EC7FF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8" b="544"/>
          <a:stretch/>
        </p:blipFill>
        <p:spPr bwMode="auto">
          <a:xfrm>
            <a:off x="1668033" y="1175191"/>
            <a:ext cx="8845563" cy="26389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Subtitle 2">
            <a:extLst>
              <a:ext uri="{FF2B5EF4-FFF2-40B4-BE49-F238E27FC236}">
                <a16:creationId xmlns:a16="http://schemas.microsoft.com/office/drawing/2014/main" id="{2AE958D3-2D19-4B39-AF38-918EC6261075}"/>
              </a:ext>
            </a:extLst>
          </p:cNvPr>
          <p:cNvSpPr txBox="1">
            <a:spLocks/>
          </p:cNvSpPr>
          <p:nvPr/>
        </p:nvSpPr>
        <p:spPr>
          <a:xfrm>
            <a:off x="2579470" y="730626"/>
            <a:ext cx="7095527" cy="173656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L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8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C53B-B84E-44FA-A636-916820E6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9A16-1702-4019-9B11-5A3FF474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We try and follow the three rules of normalization.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All values in a row are atomic values and can’t be separated into smaller values.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Every table has a not null primary key and all primary key columns on the entities are not dependent on each other.   </a:t>
            </a:r>
          </a:p>
          <a:p>
            <a:pPr marL="0" indent="0" algn="l" rtl="0">
              <a:buNone/>
            </a:pP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endParaRPr lang="he-I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1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F6AE76-DB08-40CF-8615-5B344F732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0700C5-7924-4694-8E67-0C313DAB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972F32A-E7FD-420D-8539-84AE7979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DF639AA0-3D1F-4162-B42A-6BE28682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0C40A43D-58F0-44F1-A7A7-AE1F8312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BF51F05-EF84-4F01-BD65-5F00C7AE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4351E06F-B3DB-4EEF-8F1E-9E0562DD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2B84BABE-AD0A-47D9-A9B7-EEC0F78C5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A71B573B-BF5C-45D1-A4B6-309C877D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D34151D2-DCDF-4B68-B30F-ECB45D04F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94FDAC3-088E-4065-802A-D417B034B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083B5056-649D-4C80-8A26-E34970705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66759CD1-E87F-4030-AB1E-F2B1AA73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4D78B468-507A-4D1A-82CF-AF555C0A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7AD9380E-43DD-4479-8B7E-14C34FD95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A5F76D7-E819-4EE0-8C3F-D27F6DCA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19D06AC0-285C-4711-BF6F-B9E80E812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5F57915-2F13-46D6-9E7E-630A96187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9EF34AF-BEA9-410E-8789-44D90C8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FE09EC4-233F-4E2C-8A8F-4D5F372BA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0A86F83-FEFB-4CD3-BB4C-C28E7E545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66C309-B532-4730-9803-E9ADBF261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4473771" cy="4477933"/>
            <a:chOff x="807084" y="1186483"/>
            <a:chExt cx="4473771" cy="447793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E58777-1AD7-488A-AD35-270467A7C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4DE4AA63-75EE-4EA8-B45B-AC9E2E76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2DAB98A-71D1-4CEB-8DD1-A27C3AF00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BF2C8A9-59AA-4796-9C30-40ABDFC0A67E}"/>
              </a:ext>
            </a:extLst>
          </p:cNvPr>
          <p:cNvSpPr txBox="1">
            <a:spLocks/>
          </p:cNvSpPr>
          <p:nvPr/>
        </p:nvSpPr>
        <p:spPr>
          <a:xfrm>
            <a:off x="895415" y="2075504"/>
            <a:ext cx="4299456" cy="204272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>
            <a:lvl1pPr algn="ct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Aft>
                <a:spcPts val="600"/>
              </a:spcAft>
            </a:pPr>
            <a:r>
              <a:rPr lang="en-US" sz="5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Data Base Creation</a:t>
            </a:r>
            <a:endParaRPr lang="en-US" sz="5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1A3209-12C5-4681-97BB-27DAAE3C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850" y="-6706"/>
            <a:ext cx="61041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E00D60-0F3E-4064-A0F1-9E5EDB41A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477" y="320040"/>
            <a:ext cx="5152895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9718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F6AE76-DB08-40CF-8615-5B344F732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0700C5-7924-4694-8E67-0C313DAB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972F32A-E7FD-420D-8539-84AE7979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DF639AA0-3D1F-4162-B42A-6BE28682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0C40A43D-58F0-44F1-A7A7-AE1F8312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BF51F05-EF84-4F01-BD65-5F00C7AE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4351E06F-B3DB-4EEF-8F1E-9E0562DD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2B84BABE-AD0A-47D9-A9B7-EEC0F78C5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A71B573B-BF5C-45D1-A4B6-309C877D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D34151D2-DCDF-4B68-B30F-ECB45D04F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94FDAC3-088E-4065-802A-D417B034B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083B5056-649D-4C80-8A26-E34970705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66759CD1-E87F-4030-AB1E-F2B1AA73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4D78B468-507A-4D1A-82CF-AF555C0A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7AD9380E-43DD-4479-8B7E-14C34FD95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A5F76D7-E819-4EE0-8C3F-D27F6DCA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19D06AC0-285C-4711-BF6F-B9E80E812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5F57915-2F13-46D6-9E7E-630A96187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9EF34AF-BEA9-410E-8789-44D90C8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FE09EC4-233F-4E2C-8A8F-4D5F372BA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0A86F83-FEFB-4CD3-BB4C-C28E7E545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66C309-B532-4730-9803-E9ADBF261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4473771" cy="4477933"/>
            <a:chOff x="807084" y="1186483"/>
            <a:chExt cx="4473771" cy="447793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E58777-1AD7-488A-AD35-270467A7C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4DE4AA63-75EE-4EA8-B45B-AC9E2E76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2DAB98A-71D1-4CEB-8DD1-A27C3AF00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BF2C8A9-59AA-4796-9C30-40ABDFC0A67E}"/>
              </a:ext>
            </a:extLst>
          </p:cNvPr>
          <p:cNvSpPr txBox="1">
            <a:spLocks/>
          </p:cNvSpPr>
          <p:nvPr/>
        </p:nvSpPr>
        <p:spPr>
          <a:xfrm>
            <a:off x="895415" y="2075504"/>
            <a:ext cx="4299456" cy="204272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>
            <a:lvl1pPr algn="ct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Aft>
                <a:spcPts val="600"/>
              </a:spcAft>
            </a:pPr>
            <a:r>
              <a:rPr lang="en-US" sz="5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Data Base Creation</a:t>
            </a:r>
            <a:endParaRPr lang="en-US" sz="5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1A3209-12C5-4681-97BB-27DAAE3C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850" y="-6706"/>
            <a:ext cx="61041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8874-AA60-4E19-8885-E8C009F6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322" y="804545"/>
            <a:ext cx="6281873" cy="5248622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3" name="Content Placeholder 6">
            <a:extLst>
              <a:ext uri="{FF2B5EF4-FFF2-40B4-BE49-F238E27FC236}">
                <a16:creationId xmlns:a16="http://schemas.microsoft.com/office/drawing/2014/main" id="{B193AFD3-3C69-48FF-A1D4-EF54F2B02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77" y="677216"/>
            <a:ext cx="5986060" cy="544708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7746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F6AE76-DB08-40CF-8615-5B344F732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0700C5-7924-4694-8E67-0C313DAB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972F32A-E7FD-420D-8539-84AE7979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DF639AA0-3D1F-4162-B42A-6BE28682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0C40A43D-58F0-44F1-A7A7-AE1F8312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BF51F05-EF84-4F01-BD65-5F00C7AE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4351E06F-B3DB-4EEF-8F1E-9E0562DD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2B84BABE-AD0A-47D9-A9B7-EEC0F78C5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A71B573B-BF5C-45D1-A4B6-309C877D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D34151D2-DCDF-4B68-B30F-ECB45D04F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94FDAC3-088E-4065-802A-D417B034B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083B5056-649D-4C80-8A26-E34970705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66759CD1-E87F-4030-AB1E-F2B1AA73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4D78B468-507A-4D1A-82CF-AF555C0A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7AD9380E-43DD-4479-8B7E-14C34FD95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A5F76D7-E819-4EE0-8C3F-D27F6DCA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19D06AC0-285C-4711-BF6F-B9E80E812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5F57915-2F13-46D6-9E7E-630A96187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9EF34AF-BEA9-410E-8789-44D90C8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FE09EC4-233F-4E2C-8A8F-4D5F372BA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0A86F83-FEFB-4CD3-BB4C-C28E7E545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66C309-B532-4730-9803-E9ADBF261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4473771" cy="4477933"/>
            <a:chOff x="807084" y="1186483"/>
            <a:chExt cx="4473771" cy="447793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E58777-1AD7-488A-AD35-270467A7C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4DE4AA63-75EE-4EA8-B45B-AC9E2E76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2DAB98A-71D1-4CEB-8DD1-A27C3AF00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BF2C8A9-59AA-4796-9C30-40ABDFC0A67E}"/>
              </a:ext>
            </a:extLst>
          </p:cNvPr>
          <p:cNvSpPr txBox="1">
            <a:spLocks/>
          </p:cNvSpPr>
          <p:nvPr/>
        </p:nvSpPr>
        <p:spPr>
          <a:xfrm>
            <a:off x="895415" y="2075504"/>
            <a:ext cx="4299456" cy="204272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>
            <a:lvl1pPr algn="ct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Aft>
                <a:spcPts val="600"/>
              </a:spcAft>
            </a:pPr>
            <a:r>
              <a:rPr lang="en-US" sz="5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Data Base Creation</a:t>
            </a:r>
            <a:endParaRPr lang="en-US" sz="5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1A3209-12C5-4681-97BB-27DAAE3C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850" y="-6706"/>
            <a:ext cx="61041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Content Placeholder 1">
            <a:extLst>
              <a:ext uri="{FF2B5EF4-FFF2-40B4-BE49-F238E27FC236}">
                <a16:creationId xmlns:a16="http://schemas.microsoft.com/office/drawing/2014/main" id="{1DDCB99D-F697-48DD-B5D7-E56C4B12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89" y="838138"/>
            <a:ext cx="5464072" cy="519086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2349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3F6AE76-DB08-40CF-8615-5B344F732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0700C5-7924-4694-8E67-0C313DAB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972F32A-E7FD-420D-8539-84AE7979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F639AA0-3D1F-4162-B42A-6BE28682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0C40A43D-58F0-44F1-A7A7-AE1F8312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3BF51F05-EF84-4F01-BD65-5F00C7AE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4351E06F-B3DB-4EEF-8F1E-9E0562DD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2B84BABE-AD0A-47D9-A9B7-EEC0F78C5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A71B573B-BF5C-45D1-A4B6-309C877D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D34151D2-DCDF-4B68-B30F-ECB45D04F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94FDAC3-088E-4065-802A-D417B034B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083B5056-649D-4C80-8A26-E34970705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66759CD1-E87F-4030-AB1E-F2B1AA73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4D78B468-507A-4D1A-82CF-AF555C0A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7AD9380E-43DD-4479-8B7E-14C34FD95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3A5F76D7-E819-4EE0-8C3F-D27F6DCA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19D06AC0-285C-4711-BF6F-B9E80E812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55F57915-2F13-46D6-9E7E-630A96187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9EF34AF-BEA9-410E-8789-44D90C8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1FE09EC4-233F-4E2C-8A8F-4D5F372BA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D0A86F83-FEFB-4CD3-BB4C-C28E7E545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66C309-B532-4730-9803-E9ADBF261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4473771" cy="4477933"/>
            <a:chOff x="807084" y="1186483"/>
            <a:chExt cx="4473771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EE58777-1AD7-488A-AD35-270467A7C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4DE4AA63-75EE-4EA8-B45B-AC9E2E76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DAB98A-71D1-4CEB-8DD1-A27C3AF00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BF2C8A9-59AA-4796-9C30-40ABDFC0A67E}"/>
              </a:ext>
            </a:extLst>
          </p:cNvPr>
          <p:cNvSpPr txBox="1">
            <a:spLocks/>
          </p:cNvSpPr>
          <p:nvPr/>
        </p:nvSpPr>
        <p:spPr>
          <a:xfrm>
            <a:off x="895415" y="2075504"/>
            <a:ext cx="4299456" cy="204272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>
            <a:lvl1pPr algn="ct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Aft>
                <a:spcPts val="600"/>
              </a:spcAft>
            </a:pPr>
            <a:r>
              <a:rPr lang="en-US" sz="5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Data Base Creation</a:t>
            </a:r>
            <a:endParaRPr lang="en-US" sz="5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1A3209-12C5-4681-97BB-27DAAE3C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850" y="-6706"/>
            <a:ext cx="61041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A0703F-AB31-4331-B938-9D7A713C0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960" y="2053981"/>
            <a:ext cx="5957132" cy="23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6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34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36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57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667A0B-1146-4DD0-932A-BB867BE5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 rtl="0">
              <a:lnSpc>
                <a:spcPct val="80000"/>
              </a:lnSpc>
              <a:spcAft>
                <a:spcPts val="600"/>
              </a:spcAft>
            </a:pPr>
            <a:r>
              <a:rPr lang="en-US" sz="5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TRIGGY</a:t>
            </a:r>
            <a:endParaRPr lang="en-US" sz="5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602EC-AEB1-40DA-B772-71E6B67E8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704583"/>
            <a:ext cx="6120318" cy="345797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5136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34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36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57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667A0B-1146-4DD0-932A-BB867BE5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 rtl="0">
              <a:lnSpc>
                <a:spcPct val="80000"/>
              </a:lnSpc>
              <a:spcAft>
                <a:spcPts val="600"/>
              </a:spcAft>
            </a:pPr>
            <a:r>
              <a:rPr lang="en-US" sz="5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TRIGGY</a:t>
            </a:r>
            <a:endParaRPr lang="en-US" sz="5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588ED1-22E6-473B-9D59-5477D0AB0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442" y="1619309"/>
            <a:ext cx="6281738" cy="39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5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34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36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57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667A0B-1146-4DD0-932A-BB867BE5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 rtl="0">
              <a:lnSpc>
                <a:spcPct val="80000"/>
              </a:lnSpc>
              <a:spcAft>
                <a:spcPts val="600"/>
              </a:spcAft>
            </a:pPr>
            <a:r>
              <a:rPr lang="en-US" sz="5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TRIGGY</a:t>
            </a:r>
            <a:endParaRPr lang="en-US" sz="5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2F8106-2A2C-4F04-8C59-FB20CD3FE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536" y="1284590"/>
            <a:ext cx="6281738" cy="42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4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9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2" name="Group 30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3" name="Rectangle 35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37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5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58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55" name="Rectangle 59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61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8E52C-CA32-4004-95D5-804AAB07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 rtl="0">
              <a:lnSpc>
                <a:spcPct val="80000"/>
              </a:lnSpc>
            </a:pPr>
            <a:r>
              <a:rPr lang="en-US" sz="48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INSERTION</a:t>
            </a:r>
            <a:endParaRPr lang="en-US" sz="4800" dirty="0"/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5C005-B569-473F-BBAC-A232454D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864" y="320040"/>
            <a:ext cx="5433113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1734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9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2" name="Group 30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3" name="Rectangle 35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37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5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58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55" name="Rectangle 59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61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8E52C-CA32-4004-95D5-804AAB07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 rtl="0">
              <a:lnSpc>
                <a:spcPct val="80000"/>
              </a:lnSpc>
            </a:pPr>
            <a:r>
              <a:rPr lang="en-US" sz="48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INSERTION</a:t>
            </a:r>
            <a:endParaRPr lang="en-US" sz="4800" dirty="0"/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6AEB34-B0B9-4A40-A3CB-130952D52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506" y="803275"/>
            <a:ext cx="5050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1138-FE60-491B-9B67-B6B7408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System Requirements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FE91-8660-4C4B-8BA9-10A19B62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085" y="953835"/>
            <a:ext cx="6281873" cy="524862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As part of the optimization procedure and the growing need for taxi’s around the world and less and less people owning a car we wanted to make a system that will make it easy for a Taxi company to have access to all of its information.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The system helps Owner to see info about the employees of the company and the station events  in order to know what employees are doing a good job what app helps the business the most and they have all the information about the events in any specific station.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In the local manager perspective, the system can help by giving quick and updated log of all current employees and see salaries keep tack on insurances and more</a:t>
            </a:r>
          </a:p>
        </p:txBody>
      </p:sp>
    </p:spTree>
    <p:extLst>
      <p:ext uri="{BB962C8B-B14F-4D97-AF65-F5344CB8AC3E}">
        <p14:creationId xmlns:p14="http://schemas.microsoft.com/office/powerpoint/2010/main" val="6266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0D55E-F0F9-4427-828F-2DA72B0A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 rtl="0"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Quires 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6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8D36FB-4233-439B-AAFF-B322F14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 rtl="0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CEO QUIERIES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EBA4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7755E4-40E9-4B7B-89D7-A14365A80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044" b="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1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8D36FB-4233-439B-AAFF-B322F14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 rtl="0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CEO QUIERIES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EBA4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DE979-4ACE-45C2-B17A-DA18B01B1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004" y="1651745"/>
            <a:ext cx="5874366" cy="29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8D36FB-4233-439B-AAFF-B322F14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rtl="0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Station Manager QUIERIES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EBA4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6F1E14A4-02F2-4375-94DA-6B8307426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398" y="830036"/>
            <a:ext cx="5939281" cy="51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75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8D36FB-4233-439B-AAFF-B322F14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rtl="0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Station Manager QUIERIES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EBA4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FD7D7-CAC5-4DFD-BB3C-F11C71132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188" y="1780904"/>
            <a:ext cx="5618956" cy="30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42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8D36FB-4233-439B-AAFF-B322F14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rtl="0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Station Manager QUIERIES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EBA4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304D5A-E996-44D7-B708-3B2AD3011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481" y="2045475"/>
            <a:ext cx="5794071" cy="24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3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0BBAADF-04C8-427B-89D4-17631061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7D96D-7A2C-4FB8-BDDE-0D0308DE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C6E39D6-0883-479A-82A3-FB397B553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D15E9D71-5B26-4EA2-9080-26E5825DB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5E29D20-1E7F-4BEB-85D2-BF1CD3C9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B71E791E-DFE1-49C6-8DD5-A28F2345B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EBE70F5E-04A7-48B9-B5FE-F4BB6398D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E178141-8BD4-4415-B8F2-0ECF0F211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718F0B55-E18D-4EC3-9129-3568D86A5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B462B748-AC79-4AB8-A297-49349D174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B962902-7804-4B49-BD22-BD62A6937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EFC3F6E-698A-4861-BF37-7A1B1C1BC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2A8FED4-08FB-462E-9AF0-16DF03FEA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DAEC60BD-B507-43F9-AA7D-2CD4EA896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E3B8A01-9258-4270-89FC-90C302B84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13EB203-F606-441D-ACE3-F7676B3ED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5B83FEE9-E760-46B0-908E-F38F15E5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4373975E-A1BA-41E9-A5A7-6D8B6CA40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6C5B289-7594-4B50-BDE9-CCDD8D2C7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054541AB-88B5-47D9-A24B-847D91A2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87FF7DA8-456F-45E7-A556-C6110BAC4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AF8416FB-735B-4B97-85DF-15C717FC6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3B20DC03-7C73-453A-A5D4-95656B2B5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26CD2B-98FC-40C4-832D-BA5034DD3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3609" y="1699589"/>
            <a:ext cx="3671786" cy="3467610"/>
            <a:chOff x="700573" y="1816768"/>
            <a:chExt cx="3671786" cy="346761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19D8FB-E53A-4368-B7A1-87511F52E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0573" y="1816768"/>
              <a:ext cx="3671785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D4713DB3-7EA3-4803-A4D0-DF427E593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1975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D22605C-511B-431A-A401-B79225D32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052D4E-A03D-4C3D-9EDC-B3AB37BA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013" y="2358391"/>
            <a:ext cx="3498979" cy="2453676"/>
          </a:xfrm>
        </p:spPr>
        <p:txBody>
          <a:bodyPr>
            <a:normAutofit/>
          </a:bodyPr>
          <a:lstStyle/>
          <a:p>
            <a:endParaRPr lang="en-IL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05CC6F-A7FF-4D77-A630-30A38DE7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40" y="0"/>
            <a:ext cx="4637860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FD50-8EC5-480F-9533-991132A4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778" y="803186"/>
            <a:ext cx="3032542" cy="5248622"/>
          </a:xfrm>
        </p:spPr>
        <p:txBody>
          <a:bodyPr>
            <a:normAutofit/>
          </a:bodyPr>
          <a:lstStyle/>
          <a:p>
            <a:endParaRPr lang="en-IL" sz="1600" dirty="0">
              <a:solidFill>
                <a:srgbClr val="FFFFFE"/>
              </a:solidFill>
            </a:endParaRPr>
          </a:p>
        </p:txBody>
      </p:sp>
      <p:pic>
        <p:nvPicPr>
          <p:cNvPr id="1028" name="Picture 4" descr="Focus on the Finish Line of The Goal Standard Challenge">
            <a:extLst>
              <a:ext uri="{FF2B5EF4-FFF2-40B4-BE49-F238E27FC236}">
                <a16:creationId xmlns:a16="http://schemas.microsoft.com/office/drawing/2014/main" id="{132A6E29-EAE5-4CEB-9440-CB87DA55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4287"/>
            <a:ext cx="12166600" cy="690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9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1138-FE60-491B-9B67-B6B7408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General description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FE91-8660-4C4B-8BA9-10A19B62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81300"/>
            <a:ext cx="6281873" cy="5248622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The station has an id, street, telephone number, and city.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At the station there are employees.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Every employee has an id, name, start date, age, salary, address and station.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There are different kinds of employees: Drivers and Receptionist.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Drivers own a taxi car and handle actual events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Receptionists receives event calls and handle them.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In the station there are many events call and actual events.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Every event call has an id, client name, station number, address, date, receptionist id and time.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Some event calls can become actual events and are send a driver to handle.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Actual events have a price, a driver, a matching event id to the call and the time the driver 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has arrived.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Taxi cars have their driver id, car model, insurance date and the station they are a part of.</a:t>
            </a:r>
          </a:p>
          <a:p>
            <a:pPr algn="l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The station also can be a part of a few taxi apps and have the information about the monthly subscription price, clients got from said app and the station it’s working with.</a:t>
            </a:r>
          </a:p>
        </p:txBody>
      </p:sp>
    </p:spTree>
    <p:extLst>
      <p:ext uri="{BB962C8B-B14F-4D97-AF65-F5344CB8AC3E}">
        <p14:creationId xmlns:p14="http://schemas.microsoft.com/office/powerpoint/2010/main" val="40063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1138-FE60-491B-9B67-B6B7408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Users:</a:t>
            </a:r>
            <a:br>
              <a:rPr lang="he-IL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</a:b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FE91-8660-4C4B-8BA9-10A19B62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085" y="953835"/>
            <a:ext cx="6281873" cy="5248622"/>
          </a:xfrm>
        </p:spPr>
        <p:txBody>
          <a:bodyPr>
            <a:normAutofit/>
          </a:bodyPr>
          <a:lstStyle/>
          <a:p>
            <a:pPr algn="l" rtl="0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Company manager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– The company CEO / CFO can keep tracks of all his stations and see how they are doing and even get more specific details in case he needs to inspect some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instences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  <a:endParaRPr lang="he-IL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marL="342900" indent="-342900" algn="l" rtl="0">
              <a:buAutoNum type="arabicPeriod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Local station manager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– The station manager can use the system to check his day-to-day events, workers, salaries, car insurances and much 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more…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3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17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1" name="Group 19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2" name="Rectangle 203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05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7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34" name="Rectangle 226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BF62A-091B-43DB-B98D-829E77A8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 rtl="0">
              <a:lnSpc>
                <a:spcPct val="80000"/>
              </a:lnSpc>
            </a:pPr>
            <a:r>
              <a:rPr lang="en-US" sz="8800" u="sng">
                <a:solidFill>
                  <a:schemeClr val="tx1"/>
                </a:solidFill>
              </a:rPr>
              <a:t>ERD:</a:t>
            </a:r>
            <a:br>
              <a:rPr lang="en-US" sz="8800" u="sng">
                <a:solidFill>
                  <a:schemeClr val="tx1"/>
                </a:solidFill>
              </a:rPr>
            </a:br>
            <a:endParaRPr lang="en-US" sz="8800">
              <a:solidFill>
                <a:schemeClr val="tx1"/>
              </a:solidFill>
            </a:endParaRPr>
          </a:p>
        </p:txBody>
      </p:sp>
      <p:sp>
        <p:nvSpPr>
          <p:cNvPr id="229" name="Isosceles Triangle 228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D463-4314-40D8-A08A-B447118F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 rtl="0">
              <a:lnSpc>
                <a:spcPct val="80000"/>
              </a:lnSpc>
            </a:pP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EFC91D2-2A33-496C-BE96-4EE030C0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1" y="0"/>
            <a:ext cx="11272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8BF125-21C0-491F-AC11-A01E6BF2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Entities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025A49-04C6-4495-8DF8-0E876108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720" y="1283953"/>
            <a:ext cx="7324627" cy="5145127"/>
          </a:xfrm>
        </p:spPr>
        <p:txBody>
          <a:bodyPr>
            <a:normAutofit fontScale="47500" lnSpcReduction="20000"/>
          </a:bodyPr>
          <a:lstStyle/>
          <a:p>
            <a:pPr algn="l" rtl="0"/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Station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Phone Number, City, street.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Employee 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Name, Phone Number, address, salary, Join Date,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Arial" panose="020B0604020202020204" pitchFamily="34" charset="0"/>
              </a:rPr>
              <a:t>Station 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b="1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Recptionist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ID</a:t>
            </a:r>
            <a:endParaRPr lang="en-US" sz="24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</a:endParaRPr>
          </a:p>
          <a:p>
            <a:pPr algn="l" rtl="0"/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Driver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license number, car license Date</a:t>
            </a:r>
          </a:p>
          <a:p>
            <a:pPr algn="l" rtl="0"/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Taxi Car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Driver 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car license, model, insurance date,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Arial" panose="020B0604020202020204" pitchFamily="34" charset="0"/>
              </a:rPr>
              <a:t>station 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Event Call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Client name, address, date, time,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Arial" panose="020B0604020202020204" pitchFamily="34" charset="0"/>
              </a:rPr>
              <a:t>receptionist 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Arial" panose="020B0604020202020204" pitchFamily="34" charset="0"/>
              </a:rPr>
              <a:t>station 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Actual Event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ID,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arrival time, price,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Arial" panose="020B0604020202020204" pitchFamily="34" charset="0"/>
              </a:rPr>
              <a:t>Driver ID</a:t>
            </a:r>
            <a:endParaRPr lang="en-US" sz="2400" dirty="0">
              <a:solidFill>
                <a:schemeClr val="bg2">
                  <a:lumMod val="25000"/>
                </a:schemeClr>
              </a:solidFill>
              <a:highlight>
                <a:srgbClr val="FF00FF"/>
              </a:highlight>
            </a:endParaRPr>
          </a:p>
          <a:p>
            <a:pPr algn="l" rtl="0"/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Taxi apps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l" rtl="0"/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App name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monthly price, clients number,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00FF"/>
                </a:highlight>
                <a:latin typeface="Arial" panose="020B0604020202020204" pitchFamily="34" charset="0"/>
              </a:rPr>
              <a:t>station ID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5E0FDF-A353-4F5C-B988-A66283AA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82" y="524282"/>
            <a:ext cx="6492241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17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1" name="Group 19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2" name="Rectangle 203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05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7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34" name="Rectangle 226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BF62A-091B-43DB-B98D-829E77A8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 rtl="0">
              <a:lnSpc>
                <a:spcPct val="80000"/>
              </a:lnSpc>
            </a:pPr>
            <a:r>
              <a:rPr lang="en-US" sz="8800" u="sng" dirty="0">
                <a:solidFill>
                  <a:schemeClr val="tx1"/>
                </a:solidFill>
              </a:rPr>
              <a:t>EER:</a:t>
            </a:r>
            <a:br>
              <a:rPr lang="en-US" sz="8800" u="sng" dirty="0">
                <a:solidFill>
                  <a:schemeClr val="tx1"/>
                </a:solidFill>
              </a:rPr>
            </a:b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229" name="Isosceles Triangle 228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8DF55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77879DC-C5DE-4A79-831E-ABF79F2D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17" y="643467"/>
            <a:ext cx="46657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42109"/>
      </p:ext>
    </p:extLst>
  </p:cSld>
  <p:clrMapOvr>
    <a:masterClrMapping/>
  </p:clrMapOvr>
</p:sld>
</file>

<file path=ppt/theme/theme1.xml><?xml version="1.0" encoding="utf-8"?>
<a:theme xmlns:a="http://schemas.openxmlformats.org/drawingml/2006/main" name="אטלס">
  <a:themeElements>
    <a:clrScheme name="אטלס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אטלס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טלס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596</Words>
  <Application>Microsoft Office PowerPoint</Application>
  <PresentationFormat>Widescreen</PresentationFormat>
  <Paragraphs>67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Rockwell</vt:lpstr>
      <vt:lpstr>Wingdings</vt:lpstr>
      <vt:lpstr>אטלס</vt:lpstr>
      <vt:lpstr>TAXI MANGMENT SYSTEM</vt:lpstr>
      <vt:lpstr>System Requirements</vt:lpstr>
      <vt:lpstr>General description</vt:lpstr>
      <vt:lpstr>Users: </vt:lpstr>
      <vt:lpstr>ERD: </vt:lpstr>
      <vt:lpstr>PowerPoint Presentation</vt:lpstr>
      <vt:lpstr>Entities</vt:lpstr>
      <vt:lpstr>EER: </vt:lpstr>
      <vt:lpstr>PowerPoint Presentation</vt:lpstr>
      <vt:lpstr>Normalization</vt:lpstr>
      <vt:lpstr>PowerPoint Presentation</vt:lpstr>
      <vt:lpstr>PowerPoint Presentation</vt:lpstr>
      <vt:lpstr>PowerPoint Presentation</vt:lpstr>
      <vt:lpstr>PowerPoint Presentation</vt:lpstr>
      <vt:lpstr>TRIGGY</vt:lpstr>
      <vt:lpstr>TRIGGY</vt:lpstr>
      <vt:lpstr>TRIGGY</vt:lpstr>
      <vt:lpstr>INSERTION</vt:lpstr>
      <vt:lpstr>INSERTION</vt:lpstr>
      <vt:lpstr>Quires </vt:lpstr>
      <vt:lpstr>CEO QUIERIES</vt:lpstr>
      <vt:lpstr>CEO QUIERIES</vt:lpstr>
      <vt:lpstr>Station Manager QUIERIES</vt:lpstr>
      <vt:lpstr>Station Manager QUIERIES</vt:lpstr>
      <vt:lpstr>Station Manager QUIERIES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MANGMENT SYSTEM</dc:title>
  <dc:creator>Ron Beraha</dc:creator>
  <cp:lastModifiedBy>Ron Beraha</cp:lastModifiedBy>
  <cp:revision>9</cp:revision>
  <dcterms:created xsi:type="dcterms:W3CDTF">2020-12-28T18:02:06Z</dcterms:created>
  <dcterms:modified xsi:type="dcterms:W3CDTF">2020-12-29T14:48:01Z</dcterms:modified>
</cp:coreProperties>
</file>