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73" r:id="rId4"/>
    <p:sldId id="261" r:id="rId5"/>
    <p:sldId id="259" r:id="rId6"/>
    <p:sldId id="264" r:id="rId7"/>
    <p:sldId id="265" r:id="rId8"/>
    <p:sldId id="266" r:id="rId9"/>
    <p:sldId id="268" r:id="rId10"/>
    <p:sldId id="269" r:id="rId11"/>
    <p:sldId id="270" r:id="rId12"/>
    <p:sldId id="274"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6727" autoAdjust="0"/>
  </p:normalViewPr>
  <p:slideViewPr>
    <p:cSldViewPr snapToGrid="0">
      <p:cViewPr varScale="1">
        <p:scale>
          <a:sx n="85" d="100"/>
          <a:sy n="85"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1ECAB-569B-40B7-8EC4-9243DB3EC753}"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4C3A6-D69F-400F-A280-9320914490CA}" type="slidenum">
              <a:rPr lang="en-US" smtClean="0"/>
              <a:t>‹#›</a:t>
            </a:fld>
            <a:endParaRPr lang="en-US"/>
          </a:p>
        </p:txBody>
      </p:sp>
    </p:spTree>
    <p:extLst>
      <p:ext uri="{BB962C8B-B14F-4D97-AF65-F5344CB8AC3E}">
        <p14:creationId xmlns:p14="http://schemas.microsoft.com/office/powerpoint/2010/main" val="50369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לשאול את הכיתה את סדר הפעולות שבהם הם היו מכינים את ארוחת הבוקר.</a:t>
            </a:r>
          </a:p>
          <a:p>
            <a:pPr algn="r" rtl="1"/>
            <a:r>
              <a:rPr lang="he-IL" dirty="0"/>
              <a:t>המטרה – להגיע לתשובות אסינכרוניות – כלומר, לדוגמה, לשבור את הביצים לתוך המחבת, להרתיח מים לקפה, לחתוך עגבניות, להכין קפה מהמים שרתחו, לשים 2 פרוסות לחם בטוסטר, להוציא את החבית מהאש...</a:t>
            </a:r>
          </a:p>
          <a:p>
            <a:pPr algn="r" rtl="1"/>
            <a:endParaRPr lang="he-IL" dirty="0"/>
          </a:p>
          <a:p>
            <a:pPr algn="r" rtl="1"/>
            <a:r>
              <a:rPr lang="he-IL" dirty="0"/>
              <a:t>טבח עם ניסיון מכין ארוחת בוקר בצורה </a:t>
            </a:r>
            <a:r>
              <a:rPr lang="he-IL" b="1" dirty="0"/>
              <a:t>אסינכרונית</a:t>
            </a:r>
            <a:r>
              <a:rPr lang="he-IL" b="0" dirty="0"/>
              <a:t>, הוא יתחיל לחמם את המחבת בשביל הביצים ואז ישים את הלחם בטוסטר. </a:t>
            </a:r>
            <a:r>
              <a:rPr lang="he-IL" b="1" dirty="0"/>
              <a:t>הוא לא יחכה שהביצים יהיו מוכנות.</a:t>
            </a:r>
            <a:endParaRPr lang="he-IL" b="0" dirty="0"/>
          </a:p>
          <a:p>
            <a:pPr algn="r" rtl="1"/>
            <a:endParaRPr lang="en-US" b="1" dirty="0"/>
          </a:p>
        </p:txBody>
      </p:sp>
      <p:sp>
        <p:nvSpPr>
          <p:cNvPr id="4" name="Slide Number Placeholder 3"/>
          <p:cNvSpPr>
            <a:spLocks noGrp="1"/>
          </p:cNvSpPr>
          <p:nvPr>
            <p:ph type="sldNum" sz="quarter" idx="5"/>
          </p:nvPr>
        </p:nvSpPr>
        <p:spPr/>
        <p:txBody>
          <a:bodyPr/>
          <a:lstStyle/>
          <a:p>
            <a:fld id="{D284C3A6-D69F-400F-A280-9320914490CA}" type="slidenum">
              <a:rPr lang="en-US" smtClean="0"/>
              <a:t>2</a:t>
            </a:fld>
            <a:endParaRPr lang="en-US"/>
          </a:p>
        </p:txBody>
      </p:sp>
    </p:spTree>
    <p:extLst>
      <p:ext uri="{BB962C8B-B14F-4D97-AF65-F5344CB8AC3E}">
        <p14:creationId xmlns:p14="http://schemas.microsoft.com/office/powerpoint/2010/main" val="25093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0" dirty="0"/>
          </a:p>
        </p:txBody>
      </p:sp>
      <p:sp>
        <p:nvSpPr>
          <p:cNvPr id="4" name="Slide Number Placeholder 3"/>
          <p:cNvSpPr>
            <a:spLocks noGrp="1"/>
          </p:cNvSpPr>
          <p:nvPr>
            <p:ph type="sldNum" sz="quarter" idx="5"/>
          </p:nvPr>
        </p:nvSpPr>
        <p:spPr/>
        <p:txBody>
          <a:bodyPr/>
          <a:lstStyle/>
          <a:p>
            <a:fld id="{D284C3A6-D69F-400F-A280-9320914490CA}" type="slidenum">
              <a:rPr lang="en-US" smtClean="0"/>
              <a:t>11</a:t>
            </a:fld>
            <a:endParaRPr lang="en-US"/>
          </a:p>
        </p:txBody>
      </p:sp>
    </p:spTree>
    <p:extLst>
      <p:ext uri="{BB962C8B-B14F-4D97-AF65-F5344CB8AC3E}">
        <p14:creationId xmlns:p14="http://schemas.microsoft.com/office/powerpoint/2010/main" val="126472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0" dirty="0"/>
          </a:p>
        </p:txBody>
      </p:sp>
      <p:sp>
        <p:nvSpPr>
          <p:cNvPr id="4" name="Slide Number Placeholder 3"/>
          <p:cNvSpPr>
            <a:spLocks noGrp="1"/>
          </p:cNvSpPr>
          <p:nvPr>
            <p:ph type="sldNum" sz="quarter" idx="5"/>
          </p:nvPr>
        </p:nvSpPr>
        <p:spPr/>
        <p:txBody>
          <a:bodyPr/>
          <a:lstStyle/>
          <a:p>
            <a:fld id="{D284C3A6-D69F-400F-A280-9320914490CA}" type="slidenum">
              <a:rPr lang="en-US" smtClean="0"/>
              <a:t>12</a:t>
            </a:fld>
            <a:endParaRPr lang="en-US"/>
          </a:p>
        </p:txBody>
      </p:sp>
    </p:spTree>
    <p:extLst>
      <p:ext uri="{BB962C8B-B14F-4D97-AF65-F5344CB8AC3E}">
        <p14:creationId xmlns:p14="http://schemas.microsoft.com/office/powerpoint/2010/main" val="148659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לשאול את הכיתה את סדר הפעולות שבהם הם היו מכינים את ארוחת הבוקר.</a:t>
            </a:r>
          </a:p>
          <a:p>
            <a:pPr algn="r" rtl="1"/>
            <a:r>
              <a:rPr lang="he-IL" dirty="0"/>
              <a:t>המטרה – להגיע לתשובות אסינכרוניות – כלומר, לדוגמה, לשבור את הביצים לתוך המחבת, להרתיח מים לקפה, לחתוך עגבניות, להכין קפה מהמים שרתחו, לשים 2 פרוסות לחם בטוסטר, להוציא את החבית מהאש...</a:t>
            </a:r>
          </a:p>
          <a:p>
            <a:pPr algn="r" rtl="1"/>
            <a:endParaRPr lang="he-IL" dirty="0"/>
          </a:p>
          <a:p>
            <a:pPr algn="r" rtl="1"/>
            <a:r>
              <a:rPr lang="he-IL" dirty="0"/>
              <a:t>טבח עם ניסיון מכין ארוחת בוקר בצורה </a:t>
            </a:r>
            <a:r>
              <a:rPr lang="he-IL" b="1" dirty="0"/>
              <a:t>אסינכרונית</a:t>
            </a:r>
            <a:r>
              <a:rPr lang="he-IL" b="0" dirty="0"/>
              <a:t>, הוא יתחיל לחמם את המחבת בשביל הביצים ואז ישים את הלחם בטוסטר. </a:t>
            </a:r>
            <a:r>
              <a:rPr lang="he-IL" b="1" dirty="0"/>
              <a:t>הוא לא יחכה שהביצים יהיו מוכנות.</a:t>
            </a:r>
            <a:endParaRPr lang="he-IL" b="0" dirty="0"/>
          </a:p>
          <a:p>
            <a:pPr algn="r" rtl="1"/>
            <a:endParaRPr lang="en-US" b="1" dirty="0"/>
          </a:p>
        </p:txBody>
      </p:sp>
      <p:sp>
        <p:nvSpPr>
          <p:cNvPr id="4" name="Slide Number Placeholder 3"/>
          <p:cNvSpPr>
            <a:spLocks noGrp="1"/>
          </p:cNvSpPr>
          <p:nvPr>
            <p:ph type="sldNum" sz="quarter" idx="5"/>
          </p:nvPr>
        </p:nvSpPr>
        <p:spPr/>
        <p:txBody>
          <a:bodyPr/>
          <a:lstStyle/>
          <a:p>
            <a:fld id="{D284C3A6-D69F-400F-A280-9320914490CA}" type="slidenum">
              <a:rPr lang="en-US" smtClean="0"/>
              <a:t>3</a:t>
            </a:fld>
            <a:endParaRPr lang="en-US"/>
          </a:p>
        </p:txBody>
      </p:sp>
    </p:spTree>
    <p:extLst>
      <p:ext uri="{BB962C8B-B14F-4D97-AF65-F5344CB8AC3E}">
        <p14:creationId xmlns:p14="http://schemas.microsoft.com/office/powerpoint/2010/main" val="337666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בן אדם יבין את הפקודות האלו כמשימות שהוא צריך לבצע, ויבחר את סדר הפעולות שלו.</a:t>
            </a:r>
          </a:p>
          <a:p>
            <a:pPr algn="r" rtl="1"/>
            <a:endParaRPr lang="he-IL" dirty="0"/>
          </a:p>
          <a:p>
            <a:pPr algn="r" rtl="1"/>
            <a:r>
              <a:rPr lang="he-IL" b="0" dirty="0"/>
              <a:t>לעומתו, המחשב יקרה את המשימות אחת אחרי השנייה ויבצע אותם לפי הסדר, כאשר הוא כל פעם מחכה שהפקודה הקודמת תסתיים.</a:t>
            </a:r>
          </a:p>
          <a:p>
            <a:pPr algn="r" rtl="1"/>
            <a:endParaRPr lang="he-IL" b="0" dirty="0"/>
          </a:p>
          <a:p>
            <a:pPr algn="r" rtl="1"/>
            <a:r>
              <a:rPr lang="he-IL" b="0" dirty="0"/>
              <a:t>מה הבעיה?</a:t>
            </a:r>
          </a:p>
          <a:p>
            <a:pPr algn="r" rtl="1"/>
            <a:r>
              <a:rPr lang="he-IL" b="0" dirty="0"/>
              <a:t>1. ייקח מלא זמן!!! הקפה יהיה קר </a:t>
            </a:r>
            <a:r>
              <a:rPr lang="he-IL" b="0" dirty="0" err="1"/>
              <a:t>כשהכל</a:t>
            </a:r>
            <a:r>
              <a:rPr lang="he-IL" b="0" dirty="0"/>
              <a:t> מוכן.</a:t>
            </a:r>
          </a:p>
          <a:p>
            <a:pPr algn="r" rtl="1"/>
            <a:r>
              <a:rPr lang="he-IL" b="0" dirty="0"/>
              <a:t>2. המבצע לא יהיה זמין לפניות כאשר הוא במהלך ביצוע משימה. כלומר, להשוואה, אם הטבח באמצע הכנת הביצים ונקרא לו, הוא לא יענה.</a:t>
            </a:r>
          </a:p>
          <a:p>
            <a:pPr algn="r" rtl="1"/>
            <a:r>
              <a:rPr lang="he-IL" b="0" dirty="0"/>
              <a:t>	לשאול: איפה זה הכי חשוב לנו?</a:t>
            </a:r>
          </a:p>
          <a:p>
            <a:pPr algn="r" rtl="1"/>
            <a:r>
              <a:rPr lang="he-IL" b="0" dirty="0"/>
              <a:t>		שרתים שמאזינים לבקשות או מערכות עם </a:t>
            </a:r>
            <a:r>
              <a:rPr lang="en-US" b="0" dirty="0"/>
              <a:t>UI</a:t>
            </a:r>
            <a:r>
              <a:rPr lang="he-IL" b="0" dirty="0"/>
              <a:t> (להסביר)</a:t>
            </a:r>
          </a:p>
          <a:p>
            <a:pPr algn="r" rtl="1"/>
            <a:endParaRPr lang="en-US" b="1" dirty="0"/>
          </a:p>
        </p:txBody>
      </p:sp>
      <p:sp>
        <p:nvSpPr>
          <p:cNvPr id="4" name="Slide Number Placeholder 3"/>
          <p:cNvSpPr>
            <a:spLocks noGrp="1"/>
          </p:cNvSpPr>
          <p:nvPr>
            <p:ph type="sldNum" sz="quarter" idx="5"/>
          </p:nvPr>
        </p:nvSpPr>
        <p:spPr/>
        <p:txBody>
          <a:bodyPr/>
          <a:lstStyle/>
          <a:p>
            <a:fld id="{D284C3A6-D69F-400F-A280-9320914490CA}" type="slidenum">
              <a:rPr lang="en-US" smtClean="0"/>
              <a:t>4</a:t>
            </a:fld>
            <a:endParaRPr lang="en-US"/>
          </a:p>
        </p:txBody>
      </p:sp>
    </p:spTree>
    <p:extLst>
      <p:ext uri="{BB962C8B-B14F-4D97-AF65-F5344CB8AC3E}">
        <p14:creationId xmlns:p14="http://schemas.microsoft.com/office/powerpoint/2010/main" val="378955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 </a:t>
            </a:r>
            <a:r>
              <a:rPr lang="en-US" dirty="0"/>
              <a:t>C</a:t>
            </a:r>
            <a:r>
              <a:rPr lang="he-IL" dirty="0"/>
              <a:t>#</a:t>
            </a:r>
            <a:r>
              <a:rPr lang="en-US" dirty="0"/>
              <a:t> </a:t>
            </a:r>
            <a:r>
              <a:rPr lang="he-IL" dirty="0"/>
              <a:t> 7.1 עבודה עם </a:t>
            </a:r>
            <a:r>
              <a:rPr lang="en-US" dirty="0"/>
              <a:t>TASK</a:t>
            </a:r>
            <a:r>
              <a:rPr lang="he-IL" dirty="0"/>
              <a:t>ים הייתה קשה ומסובכת. ב-</a:t>
            </a:r>
            <a:r>
              <a:rPr lang="en-US" dirty="0"/>
              <a:t>C</a:t>
            </a:r>
            <a:r>
              <a:rPr lang="he-IL" dirty="0"/>
              <a:t># 7.1 </a:t>
            </a:r>
            <a:r>
              <a:rPr lang="en-US" dirty="0"/>
              <a:t>MICROSOFT</a:t>
            </a:r>
            <a:r>
              <a:rPr lang="he-IL" dirty="0"/>
              <a:t> נתנו לנו את </a:t>
            </a:r>
            <a:r>
              <a:rPr lang="en-US" dirty="0"/>
              <a:t>ASYNC AWAIT</a:t>
            </a:r>
            <a:r>
              <a:rPr lang="he-IL" dirty="0"/>
              <a:t>.</a:t>
            </a:r>
            <a:endParaRPr lang="en-US" dirty="0"/>
          </a:p>
        </p:txBody>
      </p:sp>
      <p:sp>
        <p:nvSpPr>
          <p:cNvPr id="4" name="Slide Number Placeholder 3"/>
          <p:cNvSpPr>
            <a:spLocks noGrp="1"/>
          </p:cNvSpPr>
          <p:nvPr>
            <p:ph type="sldNum" sz="quarter" idx="5"/>
          </p:nvPr>
        </p:nvSpPr>
        <p:spPr/>
        <p:txBody>
          <a:bodyPr/>
          <a:lstStyle/>
          <a:p>
            <a:fld id="{D284C3A6-D69F-400F-A280-9320914490CA}" type="slidenum">
              <a:rPr lang="en-US" smtClean="0"/>
              <a:t>5</a:t>
            </a:fld>
            <a:endParaRPr lang="en-US"/>
          </a:p>
        </p:txBody>
      </p:sp>
    </p:spTree>
    <p:extLst>
      <p:ext uri="{BB962C8B-B14F-4D97-AF65-F5344CB8AC3E}">
        <p14:creationId xmlns:p14="http://schemas.microsoft.com/office/powerpoint/2010/main" val="162112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מה הבעיה?</a:t>
            </a:r>
          </a:p>
          <a:p>
            <a:pPr algn="r" rtl="1"/>
            <a:r>
              <a:rPr lang="en-US" dirty="0" err="1">
                <a:solidFill>
                  <a:srgbClr val="000000"/>
                </a:solidFill>
                <a:latin typeface="Consolas" panose="020B0609020204030204" pitchFamily="49" charset="0"/>
              </a:rPr>
              <a:t>GetAwaiter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GetResult</a:t>
            </a:r>
            <a:r>
              <a:rPr lang="en-US" dirty="0">
                <a:solidFill>
                  <a:srgbClr val="000000"/>
                </a:solidFill>
                <a:latin typeface="Consolas" panose="020B0609020204030204" pitchFamily="49" charset="0"/>
              </a:rPr>
              <a:t>()</a:t>
            </a:r>
            <a:r>
              <a:rPr lang="he-IL" dirty="0">
                <a:solidFill>
                  <a:srgbClr val="000000"/>
                </a:solidFill>
                <a:latin typeface="Consolas" panose="020B0609020204030204" pitchFamily="49" charset="0"/>
              </a:rPr>
              <a:t> זה </a:t>
            </a:r>
            <a:r>
              <a:rPr lang="en-US" dirty="0">
                <a:solidFill>
                  <a:srgbClr val="000000"/>
                </a:solidFill>
                <a:latin typeface="Consolas" panose="020B0609020204030204" pitchFamily="49" charset="0"/>
              </a:rPr>
              <a:t>BLOCKING</a:t>
            </a:r>
            <a:r>
              <a:rPr lang="he-IL" dirty="0">
                <a:solidFill>
                  <a:srgbClr val="000000"/>
                </a:solidFill>
                <a:latin typeface="Consolas" panose="020B0609020204030204" pitchFamily="49" charset="0"/>
              </a:rPr>
              <a:t>! משמע זה יחסום לנו את הריצה. לא נהיה זמינים להפרעות.</a:t>
            </a:r>
          </a:p>
          <a:p>
            <a:pPr algn="r" rtl="1"/>
            <a:r>
              <a:rPr lang="he-IL" dirty="0"/>
              <a:t>כלומר, אם נשווה את זה שוב לארוחת הבוקר, אז הטבח יבהה במחבט בזמן הכנת הביצים ולא יענה לנו במידה ונקרא לו.</a:t>
            </a:r>
            <a:endParaRPr lang="en-US" dirty="0"/>
          </a:p>
          <a:p>
            <a:pPr algn="r" rtl="1"/>
            <a:endParaRPr lang="en-US" dirty="0"/>
          </a:p>
          <a:p>
            <a:pPr algn="r" rtl="1"/>
            <a:r>
              <a:rPr lang="he-IL" dirty="0"/>
              <a:t>2 נקודות:</a:t>
            </a:r>
          </a:p>
          <a:p>
            <a:pPr marL="228600" indent="-228600" algn="r" rtl="1">
              <a:buAutoNum type="arabicPeriod"/>
            </a:pPr>
            <a:r>
              <a:rPr lang="en-US" dirty="0"/>
              <a:t>Return await</a:t>
            </a:r>
            <a:r>
              <a:rPr lang="he-IL" dirty="0"/>
              <a:t> לא מחזיר את ה-</a:t>
            </a:r>
            <a:r>
              <a:rPr lang="en-US" dirty="0"/>
              <a:t>TASK</a:t>
            </a:r>
            <a:r>
              <a:rPr lang="he-IL" dirty="0"/>
              <a:t> של </a:t>
            </a:r>
            <a:r>
              <a:rPr lang="en-US" dirty="0"/>
              <a:t>GETSTRINGASYNC</a:t>
            </a:r>
            <a:r>
              <a:rPr lang="he-IL" dirty="0"/>
              <a:t>, אלא את ה-</a:t>
            </a:r>
            <a:r>
              <a:rPr lang="en-US" dirty="0"/>
              <a:t>TASK</a:t>
            </a:r>
            <a:r>
              <a:rPr lang="he-IL" dirty="0"/>
              <a:t> של </a:t>
            </a:r>
            <a:r>
              <a:rPr lang="en-US" dirty="0"/>
              <a:t>GETUSERBYID</a:t>
            </a:r>
            <a:endParaRPr lang="he-IL" dirty="0"/>
          </a:p>
          <a:p>
            <a:pPr marL="228600" indent="-228600" algn="r" rtl="1">
              <a:buAutoNum type="arabicPeriod"/>
            </a:pPr>
            <a:r>
              <a:rPr lang="he-IL" dirty="0"/>
              <a:t>פונקציות </a:t>
            </a:r>
            <a:r>
              <a:rPr lang="he-IL" dirty="0" err="1"/>
              <a:t>הספריה</a:t>
            </a:r>
            <a:r>
              <a:rPr lang="he-IL" dirty="0"/>
              <a:t> של </a:t>
            </a:r>
            <a:r>
              <a:rPr lang="en-US" dirty="0"/>
              <a:t>C</a:t>
            </a:r>
            <a:r>
              <a:rPr lang="he-IL" dirty="0"/>
              <a:t># מכילות גרסאות </a:t>
            </a:r>
            <a:r>
              <a:rPr lang="en-US" dirty="0"/>
              <a:t>ASYNC</a:t>
            </a:r>
            <a:r>
              <a:rPr lang="he-IL" dirty="0" err="1"/>
              <a:t>יות</a:t>
            </a:r>
            <a:r>
              <a:rPr lang="he-IL" dirty="0"/>
              <a:t> של כל הפונקציות שלהן</a:t>
            </a:r>
          </a:p>
          <a:p>
            <a:pPr algn="r" rtl="1"/>
            <a:endParaRPr lang="he-IL" dirty="0"/>
          </a:p>
          <a:p>
            <a:pPr algn="r" rtl="1"/>
            <a:r>
              <a:rPr lang="he-IL" b="1" dirty="0"/>
              <a:t>איך מתקנים את זה???</a:t>
            </a:r>
          </a:p>
          <a:p>
            <a:pPr algn="r" rtl="1"/>
            <a:r>
              <a:rPr lang="en-US" b="1" dirty="0"/>
              <a:t>AWAIT</a:t>
            </a:r>
            <a:r>
              <a:rPr lang="he-IL" b="1" dirty="0"/>
              <a:t>!!!</a:t>
            </a:r>
            <a:endParaRPr lang="en-US" b="1" dirty="0"/>
          </a:p>
        </p:txBody>
      </p:sp>
      <p:sp>
        <p:nvSpPr>
          <p:cNvPr id="4" name="Slide Number Placeholder 3"/>
          <p:cNvSpPr>
            <a:spLocks noGrp="1"/>
          </p:cNvSpPr>
          <p:nvPr>
            <p:ph type="sldNum" sz="quarter" idx="5"/>
          </p:nvPr>
        </p:nvSpPr>
        <p:spPr/>
        <p:txBody>
          <a:bodyPr/>
          <a:lstStyle/>
          <a:p>
            <a:fld id="{D284C3A6-D69F-400F-A280-9320914490CA}" type="slidenum">
              <a:rPr lang="en-US" smtClean="0"/>
              <a:t>6</a:t>
            </a:fld>
            <a:endParaRPr lang="en-US"/>
          </a:p>
        </p:txBody>
      </p:sp>
    </p:spTree>
    <p:extLst>
      <p:ext uri="{BB962C8B-B14F-4D97-AF65-F5344CB8AC3E}">
        <p14:creationId xmlns:p14="http://schemas.microsoft.com/office/powerpoint/2010/main" val="376157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מה הבעיה?</a:t>
            </a:r>
          </a:p>
          <a:p>
            <a:pPr algn="r" rtl="1"/>
            <a:r>
              <a:rPr lang="en-US" dirty="0" err="1">
                <a:solidFill>
                  <a:srgbClr val="000000"/>
                </a:solidFill>
                <a:latin typeface="Consolas" panose="020B0609020204030204" pitchFamily="49" charset="0"/>
              </a:rPr>
              <a:t>GetAwaiter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GetResult</a:t>
            </a:r>
            <a:r>
              <a:rPr lang="en-US" dirty="0">
                <a:solidFill>
                  <a:srgbClr val="000000"/>
                </a:solidFill>
                <a:latin typeface="Consolas" panose="020B0609020204030204" pitchFamily="49" charset="0"/>
              </a:rPr>
              <a:t>()</a:t>
            </a:r>
            <a:r>
              <a:rPr lang="he-IL" dirty="0">
                <a:solidFill>
                  <a:srgbClr val="000000"/>
                </a:solidFill>
                <a:latin typeface="Consolas" panose="020B0609020204030204" pitchFamily="49" charset="0"/>
              </a:rPr>
              <a:t> זה </a:t>
            </a:r>
            <a:r>
              <a:rPr lang="en-US" dirty="0">
                <a:solidFill>
                  <a:srgbClr val="000000"/>
                </a:solidFill>
                <a:latin typeface="Consolas" panose="020B0609020204030204" pitchFamily="49" charset="0"/>
              </a:rPr>
              <a:t>BLOCKING</a:t>
            </a:r>
            <a:r>
              <a:rPr lang="he-IL" dirty="0">
                <a:solidFill>
                  <a:srgbClr val="000000"/>
                </a:solidFill>
                <a:latin typeface="Consolas" panose="020B0609020204030204" pitchFamily="49" charset="0"/>
              </a:rPr>
              <a:t>! משמע זה יחסום לנו את הריצה. לא נהיה זמינים להפרעות.</a:t>
            </a:r>
          </a:p>
          <a:p>
            <a:pPr algn="r" rtl="1"/>
            <a:r>
              <a:rPr lang="he-IL" dirty="0"/>
              <a:t>כלומר, אם נשווה את זה שוב לארוחת הבוקר, אז הטבח יבהה במחבט בזמן הכנת הביצים ולא יענה לנו במידה ונקרא לו.</a:t>
            </a:r>
          </a:p>
          <a:p>
            <a:pPr algn="r" rtl="1"/>
            <a:endParaRPr lang="he-IL" dirty="0"/>
          </a:p>
          <a:p>
            <a:pPr algn="r" rtl="1"/>
            <a:r>
              <a:rPr lang="he-IL" b="1" dirty="0"/>
              <a:t>איך מתקנים את זה???</a:t>
            </a:r>
          </a:p>
          <a:p>
            <a:pPr algn="r" rtl="1"/>
            <a:r>
              <a:rPr lang="en-US" b="1" dirty="0"/>
              <a:t>AWAIT</a:t>
            </a:r>
            <a:r>
              <a:rPr lang="he-IL" b="1" dirty="0"/>
              <a:t>!!!</a:t>
            </a:r>
            <a:endParaRPr lang="en-US" b="1" dirty="0"/>
          </a:p>
        </p:txBody>
      </p:sp>
      <p:sp>
        <p:nvSpPr>
          <p:cNvPr id="4" name="Slide Number Placeholder 3"/>
          <p:cNvSpPr>
            <a:spLocks noGrp="1"/>
          </p:cNvSpPr>
          <p:nvPr>
            <p:ph type="sldNum" sz="quarter" idx="5"/>
          </p:nvPr>
        </p:nvSpPr>
        <p:spPr/>
        <p:txBody>
          <a:bodyPr/>
          <a:lstStyle/>
          <a:p>
            <a:fld id="{D284C3A6-D69F-400F-A280-9320914490CA}" type="slidenum">
              <a:rPr lang="en-US" smtClean="0"/>
              <a:t>7</a:t>
            </a:fld>
            <a:endParaRPr lang="en-US"/>
          </a:p>
        </p:txBody>
      </p:sp>
    </p:spTree>
    <p:extLst>
      <p:ext uri="{BB962C8B-B14F-4D97-AF65-F5344CB8AC3E}">
        <p14:creationId xmlns:p14="http://schemas.microsoft.com/office/powerpoint/2010/main" val="153640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מה הבעיה בקוד הבא?</a:t>
            </a:r>
          </a:p>
          <a:p>
            <a:pPr algn="r" rtl="1"/>
            <a:r>
              <a:rPr lang="he-IL" b="1" dirty="0"/>
              <a:t>הקוד רץ בצורה </a:t>
            </a:r>
            <a:r>
              <a:rPr lang="he-IL" b="1" dirty="0" err="1"/>
              <a:t>סנכרונית</a:t>
            </a:r>
            <a:r>
              <a:rPr lang="he-IL" b="1" dirty="0"/>
              <a:t>!</a:t>
            </a:r>
          </a:p>
          <a:p>
            <a:pPr algn="r" rtl="1"/>
            <a:endParaRPr lang="he-IL" b="1" dirty="0"/>
          </a:p>
          <a:p>
            <a:pPr algn="r" rtl="1"/>
            <a:r>
              <a:rPr lang="he-IL" b="1" dirty="0"/>
              <a:t>איך נפתור את זה?</a:t>
            </a:r>
          </a:p>
          <a:p>
            <a:pPr algn="r" rtl="1"/>
            <a:r>
              <a:rPr lang="he-IL" b="0" dirty="0"/>
              <a:t>מהו סדר הפעולות? איך אנחנו נבצע את המשימות?</a:t>
            </a:r>
          </a:p>
          <a:p>
            <a:pPr algn="r" rtl="1"/>
            <a:r>
              <a:rPr lang="he-IL" b="0" dirty="0"/>
              <a:t>איזה משימה חוסמת איזה משימה?</a:t>
            </a:r>
            <a:endParaRPr lang="en-US" b="0" dirty="0"/>
          </a:p>
        </p:txBody>
      </p:sp>
      <p:sp>
        <p:nvSpPr>
          <p:cNvPr id="4" name="Slide Number Placeholder 3"/>
          <p:cNvSpPr>
            <a:spLocks noGrp="1"/>
          </p:cNvSpPr>
          <p:nvPr>
            <p:ph type="sldNum" sz="quarter" idx="5"/>
          </p:nvPr>
        </p:nvSpPr>
        <p:spPr/>
        <p:txBody>
          <a:bodyPr/>
          <a:lstStyle/>
          <a:p>
            <a:fld id="{D284C3A6-D69F-400F-A280-9320914490CA}" type="slidenum">
              <a:rPr lang="en-US" smtClean="0"/>
              <a:t>8</a:t>
            </a:fld>
            <a:endParaRPr lang="en-US"/>
          </a:p>
        </p:txBody>
      </p:sp>
    </p:spTree>
    <p:extLst>
      <p:ext uri="{BB962C8B-B14F-4D97-AF65-F5344CB8AC3E}">
        <p14:creationId xmlns:p14="http://schemas.microsoft.com/office/powerpoint/2010/main" val="9147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בואו נדאג לכך שהתוכנה שלנו גם תעבוד בצורה הזו.</a:t>
            </a:r>
            <a:endParaRPr lang="en-US" b="0" dirty="0"/>
          </a:p>
        </p:txBody>
      </p:sp>
      <p:sp>
        <p:nvSpPr>
          <p:cNvPr id="4" name="Slide Number Placeholder 3"/>
          <p:cNvSpPr>
            <a:spLocks noGrp="1"/>
          </p:cNvSpPr>
          <p:nvPr>
            <p:ph type="sldNum" sz="quarter" idx="5"/>
          </p:nvPr>
        </p:nvSpPr>
        <p:spPr/>
        <p:txBody>
          <a:bodyPr/>
          <a:lstStyle/>
          <a:p>
            <a:fld id="{D284C3A6-D69F-400F-A280-9320914490CA}" type="slidenum">
              <a:rPr lang="en-US" smtClean="0"/>
              <a:t>9</a:t>
            </a:fld>
            <a:endParaRPr lang="en-US"/>
          </a:p>
        </p:txBody>
      </p:sp>
    </p:spTree>
    <p:extLst>
      <p:ext uri="{BB962C8B-B14F-4D97-AF65-F5344CB8AC3E}">
        <p14:creationId xmlns:p14="http://schemas.microsoft.com/office/powerpoint/2010/main" val="13397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0" dirty="0"/>
          </a:p>
        </p:txBody>
      </p:sp>
      <p:sp>
        <p:nvSpPr>
          <p:cNvPr id="4" name="Slide Number Placeholder 3"/>
          <p:cNvSpPr>
            <a:spLocks noGrp="1"/>
          </p:cNvSpPr>
          <p:nvPr>
            <p:ph type="sldNum" sz="quarter" idx="5"/>
          </p:nvPr>
        </p:nvSpPr>
        <p:spPr/>
        <p:txBody>
          <a:bodyPr/>
          <a:lstStyle/>
          <a:p>
            <a:fld id="{D284C3A6-D69F-400F-A280-9320914490CA}" type="slidenum">
              <a:rPr lang="en-US" smtClean="0"/>
              <a:t>10</a:t>
            </a:fld>
            <a:endParaRPr lang="en-US"/>
          </a:p>
        </p:txBody>
      </p:sp>
    </p:spTree>
    <p:extLst>
      <p:ext uri="{BB962C8B-B14F-4D97-AF65-F5344CB8AC3E}">
        <p14:creationId xmlns:p14="http://schemas.microsoft.com/office/powerpoint/2010/main" val="249570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659F-9EE4-42ED-9651-28A59C6EF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C3EEC-3F77-4A13-835B-2A1AD984E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5CEE7A-A8BA-4385-B3F0-0C39320BC49D}"/>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41BDF323-5258-4174-A125-205187B64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FA626-F350-422F-8D2A-1D66E10CD66D}"/>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7434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FFBD-41FC-43E8-9E89-D832A5F66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DC2B98-2F5D-4987-B68C-8B82FEF1F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EC21E-9787-4A5C-AD41-27ED27D4162C}"/>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4336805B-2CA6-4556-A8A1-166C69FA4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F880A-B0EA-4106-ABBD-9ED2952720BF}"/>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303425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757D3-5CCE-494D-98B0-0D5816932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A8AE4-D42C-4449-9626-0E87F4F5B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FF640-6647-45B1-BB9B-7DD646B786C5}"/>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1C7B50BF-9232-4DDF-9BEF-84B52445F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C2CC9-07B4-45DA-9813-A4603548A990}"/>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96649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0BDB-B447-437E-AEDE-B7BBDEC95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DC9A5-BF8B-482B-B0AA-C7AEC2815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1F1BF-8C3F-402D-B211-D5747DF0E053}"/>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0D5FBDE8-9854-41BE-8155-DD6E0BA9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14A2E-FE1E-4CCB-8A75-59EE23F4178D}"/>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6923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368E-A296-4E75-A05F-D7FCAAC24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E83F0-608C-4B1E-B176-1B5271D9A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104AF-A5A0-42D3-AD0C-3F1D591DD847}"/>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2C8EF1E9-5E84-495D-A99A-C33C612EC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38D5-DC8F-43F3-AA95-3488A3101620}"/>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77279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F71B-BBBB-48E0-9602-0B607F85B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6C1CB-5E5D-4BD8-B9DE-30821D7F8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6FA54-282F-46F8-BE27-E49E3C76A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BC3C9-FD80-40DA-A2C0-7316BE5FE2A6}"/>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6" name="Footer Placeholder 5">
            <a:extLst>
              <a:ext uri="{FF2B5EF4-FFF2-40B4-BE49-F238E27FC236}">
                <a16:creationId xmlns:a16="http://schemas.microsoft.com/office/drawing/2014/main" id="{E5411EEE-9BAC-4F06-877D-3013E68F5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FA332-ED54-4EA4-B477-804A8B325524}"/>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203674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82FD-0B98-49AA-9940-6D8FCF965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2F3E0C-1D21-479C-A1E1-C46B51680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2CCEF-00CE-4670-ABA2-A2FA95B41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95010-7CD3-4D90-BC5C-E107E5371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7908CE-31E9-4EC5-BFC3-0760F4F94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10FD98-A79B-4F01-BE7D-ABA1355BFFBF}"/>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8" name="Footer Placeholder 7">
            <a:extLst>
              <a:ext uri="{FF2B5EF4-FFF2-40B4-BE49-F238E27FC236}">
                <a16:creationId xmlns:a16="http://schemas.microsoft.com/office/drawing/2014/main" id="{9471D7B5-8BA2-49B2-B23C-486D8105A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623F-3721-42F5-89FD-AA55BF14DDEE}"/>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334645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DA4D-B429-4C5B-90B4-232ED5D51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2A9D34-3248-4CA9-96A3-A9DB057C96C4}"/>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4" name="Footer Placeholder 3">
            <a:extLst>
              <a:ext uri="{FF2B5EF4-FFF2-40B4-BE49-F238E27FC236}">
                <a16:creationId xmlns:a16="http://schemas.microsoft.com/office/drawing/2014/main" id="{D1EE4A8C-6E51-443E-9091-06E537809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8421D-7CFC-4820-8916-B411BD21FB6F}"/>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70627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5E1C0-F77F-4A7A-9BF7-14A0BE88F43C}"/>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3" name="Footer Placeholder 2">
            <a:extLst>
              <a:ext uri="{FF2B5EF4-FFF2-40B4-BE49-F238E27FC236}">
                <a16:creationId xmlns:a16="http://schemas.microsoft.com/office/drawing/2014/main" id="{8B75F629-ACC7-4693-886D-5EC5CB1B9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7B1E61-44A8-4BC7-B107-69AD5E89CB80}"/>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257822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6368-48E1-4ED2-8192-8AAA67D33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7EE54-3E40-402C-950F-4C90F50B2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4A132-1EFF-4DE1-802B-B9CE52DE5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2C6DE-CAC1-4FC0-8449-6B39142DD532}"/>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6" name="Footer Placeholder 5">
            <a:extLst>
              <a:ext uri="{FF2B5EF4-FFF2-40B4-BE49-F238E27FC236}">
                <a16:creationId xmlns:a16="http://schemas.microsoft.com/office/drawing/2014/main" id="{F67BB26E-32B0-4565-B69D-93D77CF1F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151F6-805B-4220-AA91-82C7BEE52DB0}"/>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360841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AFAF-3633-45BC-BDEE-481DFECA4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D681D6-1A56-448F-832A-B17E177FA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BE2DAA-4C3F-4B18-BE94-F57CC790E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C3A2C-CEC1-40A3-813C-E4E02EBDE037}"/>
              </a:ext>
            </a:extLst>
          </p:cNvPr>
          <p:cNvSpPr>
            <a:spLocks noGrp="1"/>
          </p:cNvSpPr>
          <p:nvPr>
            <p:ph type="dt" sz="half" idx="10"/>
          </p:nvPr>
        </p:nvSpPr>
        <p:spPr/>
        <p:txBody>
          <a:bodyPr/>
          <a:lstStyle/>
          <a:p>
            <a:fld id="{719AEA2D-5227-469B-9471-ABD16AF1615F}" type="datetimeFigureOut">
              <a:rPr lang="en-US" smtClean="0"/>
              <a:t>4/11/2020</a:t>
            </a:fld>
            <a:endParaRPr lang="en-US"/>
          </a:p>
        </p:txBody>
      </p:sp>
      <p:sp>
        <p:nvSpPr>
          <p:cNvPr id="6" name="Footer Placeholder 5">
            <a:extLst>
              <a:ext uri="{FF2B5EF4-FFF2-40B4-BE49-F238E27FC236}">
                <a16:creationId xmlns:a16="http://schemas.microsoft.com/office/drawing/2014/main" id="{BF8C0314-C226-4BE5-B335-BB0580A59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E992A-2721-44F1-A2AD-908CC2F65C7B}"/>
              </a:ext>
            </a:extLst>
          </p:cNvPr>
          <p:cNvSpPr>
            <a:spLocks noGrp="1"/>
          </p:cNvSpPr>
          <p:nvPr>
            <p:ph type="sldNum" sz="quarter" idx="12"/>
          </p:nvPr>
        </p:nvSpPr>
        <p:spPr/>
        <p:txBody>
          <a:bodyPr/>
          <a:lstStyle/>
          <a:p>
            <a:fld id="{0D203E0B-0F0E-4E15-AEBD-49E004B8DFE4}" type="slidenum">
              <a:rPr lang="en-US" smtClean="0"/>
              <a:t>‹#›</a:t>
            </a:fld>
            <a:endParaRPr lang="en-US"/>
          </a:p>
        </p:txBody>
      </p:sp>
    </p:spTree>
    <p:extLst>
      <p:ext uri="{BB962C8B-B14F-4D97-AF65-F5344CB8AC3E}">
        <p14:creationId xmlns:p14="http://schemas.microsoft.com/office/powerpoint/2010/main" val="272193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0BE98-51E5-4A75-A986-67029FB92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F094DC-766D-40EB-9C0C-02631F36C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75B3B-3824-474B-8CC0-88A953991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AEA2D-5227-469B-9471-ABD16AF1615F}" type="datetimeFigureOut">
              <a:rPr lang="en-US" smtClean="0"/>
              <a:t>4/11/2020</a:t>
            </a:fld>
            <a:endParaRPr lang="en-US"/>
          </a:p>
        </p:txBody>
      </p:sp>
      <p:sp>
        <p:nvSpPr>
          <p:cNvPr id="5" name="Footer Placeholder 4">
            <a:extLst>
              <a:ext uri="{FF2B5EF4-FFF2-40B4-BE49-F238E27FC236}">
                <a16:creationId xmlns:a16="http://schemas.microsoft.com/office/drawing/2014/main" id="{B8F35466-41AE-4927-A26E-D13741078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BE3C2-6C40-44D0-BCE5-0864EDD39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03E0B-0F0E-4E15-AEBD-49E004B8DFE4}" type="slidenum">
              <a:rPr lang="en-US" smtClean="0"/>
              <a:t>‹#›</a:t>
            </a:fld>
            <a:endParaRPr lang="en-US"/>
          </a:p>
        </p:txBody>
      </p:sp>
    </p:spTree>
    <p:extLst>
      <p:ext uri="{BB962C8B-B14F-4D97-AF65-F5344CB8AC3E}">
        <p14:creationId xmlns:p14="http://schemas.microsoft.com/office/powerpoint/2010/main" val="106208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86E6-4BA5-443B-BEA4-14B043E41332}"/>
              </a:ext>
            </a:extLst>
          </p:cNvPr>
          <p:cNvSpPr>
            <a:spLocks noGrp="1"/>
          </p:cNvSpPr>
          <p:nvPr>
            <p:ph type="ctrTitle"/>
          </p:nvPr>
        </p:nvSpPr>
        <p:spPr/>
        <p:txBody>
          <a:bodyPr>
            <a:normAutofit/>
          </a:bodyPr>
          <a:lstStyle/>
          <a:p>
            <a:r>
              <a:rPr lang="en-US" sz="8800" b="1" dirty="0"/>
              <a:t>Async Await</a:t>
            </a:r>
          </a:p>
        </p:txBody>
      </p:sp>
      <p:sp>
        <p:nvSpPr>
          <p:cNvPr id="3" name="Subtitle 2">
            <a:extLst>
              <a:ext uri="{FF2B5EF4-FFF2-40B4-BE49-F238E27FC236}">
                <a16:creationId xmlns:a16="http://schemas.microsoft.com/office/drawing/2014/main" id="{2BDB21E5-5D97-4C94-AE75-5763D1EDF1BA}"/>
              </a:ext>
            </a:extLst>
          </p:cNvPr>
          <p:cNvSpPr>
            <a:spLocks noGrp="1"/>
          </p:cNvSpPr>
          <p:nvPr>
            <p:ph type="subTitle" idx="1"/>
          </p:nvPr>
        </p:nvSpPr>
        <p:spPr/>
        <p:txBody>
          <a:bodyPr/>
          <a:lstStyle/>
          <a:p>
            <a:r>
              <a:rPr lang="en-US" b="1" dirty="0"/>
              <a:t>Asynchronous programming in C#</a:t>
            </a:r>
          </a:p>
        </p:txBody>
      </p:sp>
    </p:spTree>
    <p:extLst>
      <p:ext uri="{BB962C8B-B14F-4D97-AF65-F5344CB8AC3E}">
        <p14:creationId xmlns:p14="http://schemas.microsoft.com/office/powerpoint/2010/main" val="402919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DBE-0E52-4ED9-9144-08DF49D0AECE}"/>
              </a:ext>
            </a:extLst>
          </p:cNvPr>
          <p:cNvSpPr>
            <a:spLocks noGrp="1"/>
          </p:cNvSpPr>
          <p:nvPr>
            <p:ph type="title"/>
          </p:nvPr>
        </p:nvSpPr>
        <p:spPr>
          <a:xfrm>
            <a:off x="838200" y="130665"/>
            <a:ext cx="10515600" cy="1325563"/>
          </a:xfrm>
        </p:spPr>
        <p:txBody>
          <a:bodyPr/>
          <a:lstStyle/>
          <a:p>
            <a:pPr algn="ctr" rtl="1"/>
            <a:r>
              <a:rPr lang="en-US" dirty="0" err="1"/>
              <a:t>Task.WhenAll</a:t>
            </a:r>
            <a:r>
              <a:rPr lang="en-US" dirty="0"/>
              <a:t>()</a:t>
            </a:r>
          </a:p>
        </p:txBody>
      </p:sp>
      <p:sp>
        <p:nvSpPr>
          <p:cNvPr id="4" name="Rectangle 3">
            <a:extLst>
              <a:ext uri="{FF2B5EF4-FFF2-40B4-BE49-F238E27FC236}">
                <a16:creationId xmlns:a16="http://schemas.microsoft.com/office/drawing/2014/main" id="{10A05905-F327-4E12-A8F5-66D5949E29BB}"/>
              </a:ext>
            </a:extLst>
          </p:cNvPr>
          <p:cNvSpPr/>
          <p:nvPr/>
        </p:nvSpPr>
        <p:spPr>
          <a:xfrm>
            <a:off x="-597877" y="2209360"/>
            <a:ext cx="13082954" cy="3970318"/>
          </a:xfrm>
          <a:prstGeom prst="rect">
            <a:avLst/>
          </a:prstGeom>
        </p:spPr>
        <p:txBody>
          <a:bodyPr wrap="square">
            <a:spAutoFit/>
          </a:bodyPr>
          <a:lstStyle/>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getUser1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getUser2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he-IL" dirty="0">
                <a:solidFill>
                  <a:srgbClr val="000000"/>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getUser3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he-IL" dirty="0">
                <a:solidFill>
                  <a:srgbClr val="000000"/>
                </a:solidFill>
                <a:latin typeface="Consolas" panose="020B0609020204030204" pitchFamily="49" charset="0"/>
              </a:rPr>
              <a:t>3</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Task.WhenAll</a:t>
            </a:r>
            <a:r>
              <a:rPr lang="en-US" dirty="0">
                <a:solidFill>
                  <a:srgbClr val="000000"/>
                </a:solidFill>
                <a:latin typeface="Consolas" panose="020B0609020204030204" pitchFamily="49" charset="0"/>
              </a:rPr>
              <a:t>(getUser1, getUser2, getUser3);</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httpClient.GetStringAsync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$"http://localhost:8080/</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/v1/users/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41066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DBE-0E52-4ED9-9144-08DF49D0AECE}"/>
              </a:ext>
            </a:extLst>
          </p:cNvPr>
          <p:cNvSpPr>
            <a:spLocks noGrp="1"/>
          </p:cNvSpPr>
          <p:nvPr>
            <p:ph type="title"/>
          </p:nvPr>
        </p:nvSpPr>
        <p:spPr>
          <a:xfrm>
            <a:off x="838200" y="130665"/>
            <a:ext cx="10515600" cy="1325563"/>
          </a:xfrm>
        </p:spPr>
        <p:txBody>
          <a:bodyPr/>
          <a:lstStyle/>
          <a:p>
            <a:pPr algn="ctr" rtl="1"/>
            <a:r>
              <a:rPr lang="en-US" dirty="0" err="1"/>
              <a:t>Task.WhenAny</a:t>
            </a:r>
            <a:r>
              <a:rPr lang="en-US" dirty="0"/>
              <a:t>()</a:t>
            </a:r>
          </a:p>
        </p:txBody>
      </p:sp>
      <p:sp>
        <p:nvSpPr>
          <p:cNvPr id="4" name="Rectangle 3">
            <a:extLst>
              <a:ext uri="{FF2B5EF4-FFF2-40B4-BE49-F238E27FC236}">
                <a16:creationId xmlns:a16="http://schemas.microsoft.com/office/drawing/2014/main" id="{10A05905-F327-4E12-A8F5-66D5949E29BB}"/>
              </a:ext>
            </a:extLst>
          </p:cNvPr>
          <p:cNvSpPr/>
          <p:nvPr/>
        </p:nvSpPr>
        <p:spPr>
          <a:xfrm>
            <a:off x="-902677" y="1202243"/>
            <a:ext cx="13551877" cy="5632311"/>
          </a:xfrm>
          <a:prstGeom prst="rect">
            <a:avLst/>
          </a:prstGeom>
        </p:spPr>
        <p:txBody>
          <a:bodyPr wrap="square">
            <a:spAutoFit/>
          </a:bodyPr>
          <a:lstStyle/>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getUser1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getUser2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getUser3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(3);</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List&lt;Task&lt;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&gt;&gt; </a:t>
            </a:r>
            <a:r>
              <a:rPr lang="en-US" dirty="0" err="1">
                <a:solidFill>
                  <a:srgbClr val="000000"/>
                </a:solidFill>
                <a:latin typeface="Consolas" panose="020B0609020204030204" pitchFamily="49" charset="0"/>
              </a:rPr>
              <a:t>getUsersTasks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&gt;&gt; { getUser1, getUser2, getUser3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getUsersTasks.Any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finished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Task.WhenAny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getUsersTasks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finished.Result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getUsersTasks.Remove</a:t>
            </a:r>
            <a:r>
              <a:rPr lang="en-US" dirty="0">
                <a:solidFill>
                  <a:srgbClr val="000000"/>
                </a:solidFill>
                <a:latin typeface="Consolas" panose="020B0609020204030204" pitchFamily="49" charset="0"/>
              </a:rPr>
              <a:t>(finished);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httpClient.GetStringAsync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$"http://localhost:8080/</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/v1/users/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402513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DBE-0E52-4ED9-9144-08DF49D0AECE}"/>
              </a:ext>
            </a:extLst>
          </p:cNvPr>
          <p:cNvSpPr>
            <a:spLocks noGrp="1"/>
          </p:cNvSpPr>
          <p:nvPr>
            <p:ph type="title"/>
          </p:nvPr>
        </p:nvSpPr>
        <p:spPr>
          <a:xfrm>
            <a:off x="838200" y="130665"/>
            <a:ext cx="10515600" cy="1325563"/>
          </a:xfrm>
        </p:spPr>
        <p:txBody>
          <a:bodyPr/>
          <a:lstStyle/>
          <a:p>
            <a:pPr algn="ctr" rtl="1"/>
            <a:r>
              <a:rPr lang="he-IL" dirty="0"/>
              <a:t>מה למדנו?</a:t>
            </a:r>
            <a:endParaRPr lang="en-US" dirty="0"/>
          </a:p>
        </p:txBody>
      </p:sp>
      <p:sp>
        <p:nvSpPr>
          <p:cNvPr id="4" name="Rectangle 3">
            <a:extLst>
              <a:ext uri="{FF2B5EF4-FFF2-40B4-BE49-F238E27FC236}">
                <a16:creationId xmlns:a16="http://schemas.microsoft.com/office/drawing/2014/main" id="{10A05905-F327-4E12-A8F5-66D5949E29BB}"/>
              </a:ext>
            </a:extLst>
          </p:cNvPr>
          <p:cNvSpPr/>
          <p:nvPr/>
        </p:nvSpPr>
        <p:spPr>
          <a:xfrm>
            <a:off x="234462" y="1202243"/>
            <a:ext cx="11652738" cy="2031325"/>
          </a:xfrm>
          <a:prstGeom prst="rect">
            <a:avLst/>
          </a:prstGeom>
        </p:spPr>
        <p:txBody>
          <a:bodyPr wrap="square">
            <a:spAutoFit/>
          </a:bodyPr>
          <a:lstStyle/>
          <a:p>
            <a:pPr marL="285750" indent="-285750" algn="r" rtl="1">
              <a:buFont typeface="Arial" panose="020B0604020202020204" pitchFamily="34" charset="0"/>
              <a:buChar char="•"/>
            </a:pPr>
            <a:r>
              <a:rPr lang="he-IL" dirty="0">
                <a:solidFill>
                  <a:srgbClr val="0000FF"/>
                </a:solidFill>
                <a:latin typeface="Consolas" panose="020B0609020204030204" pitchFamily="49" charset="0"/>
              </a:rPr>
              <a:t>פונקציה אסינכרונית מכילה את בכותרת את המילה </a:t>
            </a:r>
            <a:r>
              <a:rPr lang="en-US" dirty="0">
                <a:solidFill>
                  <a:srgbClr val="0000FF"/>
                </a:solidFill>
                <a:latin typeface="Consolas" panose="020B0609020204030204" pitchFamily="49" charset="0"/>
              </a:rPr>
              <a:t>async</a:t>
            </a:r>
            <a:r>
              <a:rPr lang="he-IL" dirty="0">
                <a:solidFill>
                  <a:srgbClr val="0000FF"/>
                </a:solidFill>
                <a:latin typeface="Consolas" panose="020B0609020204030204" pitchFamily="49" charset="0"/>
              </a:rPr>
              <a:t> והיא מחזירה </a:t>
            </a:r>
            <a:r>
              <a:rPr lang="en-US" dirty="0">
                <a:solidFill>
                  <a:srgbClr val="0000FF"/>
                </a:solidFill>
                <a:latin typeface="Consolas" panose="020B0609020204030204" pitchFamily="49" charset="0"/>
              </a:rPr>
              <a:t>Task</a:t>
            </a:r>
            <a:r>
              <a:rPr lang="he-IL" dirty="0">
                <a:solidFill>
                  <a:srgbClr val="0000FF"/>
                </a:solidFill>
                <a:latin typeface="Consolas" panose="020B0609020204030204" pitchFamily="49" charset="0"/>
              </a:rPr>
              <a:t> (בד"כ משהו כמו </a:t>
            </a:r>
            <a:r>
              <a:rPr lang="en-US" dirty="0">
                <a:solidFill>
                  <a:srgbClr val="0000FF"/>
                </a:solidFill>
                <a:latin typeface="Consolas" panose="020B0609020204030204" pitchFamily="49" charset="0"/>
              </a:rPr>
              <a:t>Task&lt;string&gt;</a:t>
            </a:r>
            <a:r>
              <a:rPr lang="he-IL" dirty="0">
                <a:solidFill>
                  <a:srgbClr val="0000FF"/>
                </a:solidFill>
                <a:latin typeface="Consolas" panose="020B0609020204030204" pitchFamily="49" charset="0"/>
              </a:rPr>
              <a:t>).</a:t>
            </a:r>
            <a:endParaRPr lang="en-US" dirty="0">
              <a:solidFill>
                <a:srgbClr val="0000FF"/>
              </a:solidFill>
              <a:latin typeface="Consolas" panose="020B0609020204030204" pitchFamily="49" charset="0"/>
            </a:endParaRPr>
          </a:p>
          <a:p>
            <a:pPr marL="285750" indent="-285750" algn="r" rtl="1">
              <a:buFont typeface="Arial" panose="020B0604020202020204" pitchFamily="34" charset="0"/>
              <a:buChar char="•"/>
            </a:pPr>
            <a:r>
              <a:rPr lang="he-IL" dirty="0">
                <a:solidFill>
                  <a:srgbClr val="0000FF"/>
                </a:solidFill>
                <a:latin typeface="Consolas" panose="020B0609020204030204" pitchFamily="49" charset="0"/>
              </a:rPr>
              <a:t>את ערך ההחזרה מקבלים, בד"כ מאוחר יותר, על ידי הפקודה </a:t>
            </a:r>
            <a:r>
              <a:rPr lang="en-US" dirty="0">
                <a:solidFill>
                  <a:srgbClr val="0000FF"/>
                </a:solidFill>
                <a:latin typeface="Consolas" panose="020B0609020204030204" pitchFamily="49" charset="0"/>
              </a:rPr>
              <a:t>await</a:t>
            </a:r>
            <a:r>
              <a:rPr lang="he-IL">
                <a:solidFill>
                  <a:srgbClr val="0000FF"/>
                </a:solidFill>
                <a:latin typeface="Consolas" panose="020B0609020204030204" pitchFamily="49" charset="0"/>
              </a:rPr>
              <a:t>.</a:t>
            </a:r>
            <a:endParaRPr lang="he-IL" dirty="0">
              <a:solidFill>
                <a:srgbClr val="0000FF"/>
              </a:solidFill>
              <a:latin typeface="Consolas" panose="020B0609020204030204" pitchFamily="49" charset="0"/>
            </a:endParaRPr>
          </a:p>
          <a:p>
            <a:pPr marL="285750" indent="-285750" algn="r" rtl="1">
              <a:buFont typeface="Arial" panose="020B0604020202020204" pitchFamily="34" charset="0"/>
              <a:buChar char="•"/>
            </a:pPr>
            <a:r>
              <a:rPr lang="he-IL" dirty="0">
                <a:solidFill>
                  <a:srgbClr val="0000FF"/>
                </a:solidFill>
                <a:latin typeface="Consolas" panose="020B0609020204030204" pitchFamily="49" charset="0"/>
              </a:rPr>
              <a:t>ניתן להמתין לסיום סיום כל המשימות ברשימה נתונה על ידי </a:t>
            </a:r>
            <a:r>
              <a:rPr lang="en-US" dirty="0" err="1">
                <a:solidFill>
                  <a:srgbClr val="0000FF"/>
                </a:solidFill>
                <a:latin typeface="Consolas" panose="020B0609020204030204" pitchFamily="49" charset="0"/>
              </a:rPr>
              <a:t>Task.WhenAll</a:t>
            </a:r>
            <a:endParaRPr lang="en-US" dirty="0">
              <a:solidFill>
                <a:srgbClr val="0000FF"/>
              </a:solidFill>
              <a:latin typeface="Consolas" panose="020B0609020204030204" pitchFamily="49" charset="0"/>
            </a:endParaRPr>
          </a:p>
          <a:p>
            <a:pPr marL="285750" indent="-285750" algn="r" rtl="1">
              <a:buFont typeface="Arial" panose="020B0604020202020204" pitchFamily="34" charset="0"/>
              <a:buChar char="•"/>
            </a:pPr>
            <a:r>
              <a:rPr lang="he-IL" dirty="0">
                <a:solidFill>
                  <a:srgbClr val="0000FF"/>
                </a:solidFill>
                <a:latin typeface="Consolas" panose="020B0609020204030204" pitchFamily="49" charset="0"/>
              </a:rPr>
              <a:t>ניתן להמתין לסיום אחת המשימות ברשימה באמצעות </a:t>
            </a:r>
            <a:r>
              <a:rPr lang="en-US" dirty="0" err="1">
                <a:solidFill>
                  <a:srgbClr val="0000FF"/>
                </a:solidFill>
                <a:latin typeface="Consolas" panose="020B0609020204030204" pitchFamily="49" charset="0"/>
              </a:rPr>
              <a:t>Task.WhenAny</a:t>
            </a:r>
            <a:endParaRPr lang="en-US" dirty="0">
              <a:solidFill>
                <a:srgbClr val="0000FF"/>
              </a:solidFill>
              <a:latin typeface="Consolas" panose="020B0609020204030204" pitchFamily="49" charset="0"/>
            </a:endParaRPr>
          </a:p>
          <a:p>
            <a:pPr marL="285750" indent="-285750" algn="r" rtl="1">
              <a:buFont typeface="Arial" panose="020B0604020202020204" pitchFamily="34" charset="0"/>
              <a:buChar char="•"/>
            </a:pPr>
            <a:endParaRPr lang="en-US" dirty="0">
              <a:solidFill>
                <a:srgbClr val="0000FF"/>
              </a:solidFill>
              <a:latin typeface="Consolas" panose="020B0609020204030204" pitchFamily="49" charset="0"/>
            </a:endParaRPr>
          </a:p>
          <a:p>
            <a:pPr marL="285750" indent="-285750" algn="r" rtl="1">
              <a:buFont typeface="Arial" panose="020B0604020202020204" pitchFamily="34" charset="0"/>
              <a:buChar char="•"/>
            </a:pPr>
            <a:endParaRPr lang="en-US" dirty="0">
              <a:solidFill>
                <a:srgbClr val="0000FF"/>
              </a:solidFill>
              <a:latin typeface="Consolas" panose="020B0609020204030204" pitchFamily="49" charset="0"/>
            </a:endParaRPr>
          </a:p>
          <a:p>
            <a:pPr marL="285750" indent="-285750" algn="r" rtl="1">
              <a:buFont typeface="Arial" panose="020B0604020202020204" pitchFamily="34" charset="0"/>
              <a:buChar char="•"/>
            </a:pPr>
            <a:endParaRPr lang="en-US" dirty="0"/>
          </a:p>
        </p:txBody>
      </p:sp>
    </p:spTree>
    <p:extLst>
      <p:ext uri="{BB962C8B-B14F-4D97-AF65-F5344CB8AC3E}">
        <p14:creationId xmlns:p14="http://schemas.microsoft.com/office/powerpoint/2010/main" val="83664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865-1DA0-43EF-B833-822E49B3F2C6}"/>
              </a:ext>
            </a:extLst>
          </p:cNvPr>
          <p:cNvSpPr>
            <a:spLocks noGrp="1"/>
          </p:cNvSpPr>
          <p:nvPr>
            <p:ph type="ctrTitle"/>
          </p:nvPr>
        </p:nvSpPr>
        <p:spPr/>
        <p:txBody>
          <a:bodyPr>
            <a:normAutofit/>
          </a:bodyPr>
          <a:lstStyle/>
          <a:p>
            <a:r>
              <a:rPr lang="he-IL" sz="9600" dirty="0"/>
              <a:t>עכשיו תורכם</a:t>
            </a:r>
            <a:endParaRPr lang="en-US" sz="9600" dirty="0"/>
          </a:p>
        </p:txBody>
      </p:sp>
      <p:sp>
        <p:nvSpPr>
          <p:cNvPr id="3" name="Subtitle 2">
            <a:extLst>
              <a:ext uri="{FF2B5EF4-FFF2-40B4-BE49-F238E27FC236}">
                <a16:creationId xmlns:a16="http://schemas.microsoft.com/office/drawing/2014/main" id="{6357B478-1FE9-42C7-8C3B-5AB79D4F826D}"/>
              </a:ext>
            </a:extLst>
          </p:cNvPr>
          <p:cNvSpPr>
            <a:spLocks noGrp="1"/>
          </p:cNvSpPr>
          <p:nvPr>
            <p:ph type="subTitle" idx="1"/>
          </p:nvPr>
        </p:nvSpPr>
        <p:spPr/>
        <p:txBody>
          <a:bodyPr>
            <a:normAutofit/>
          </a:bodyPr>
          <a:lstStyle/>
          <a:p>
            <a:r>
              <a:rPr lang="he-IL" sz="1600" dirty="0"/>
              <a:t>אני רעב</a:t>
            </a:r>
            <a:endParaRPr lang="en-US" sz="1600" dirty="0"/>
          </a:p>
        </p:txBody>
      </p:sp>
    </p:spTree>
    <p:extLst>
      <p:ext uri="{BB962C8B-B14F-4D97-AF65-F5344CB8AC3E}">
        <p14:creationId xmlns:p14="http://schemas.microsoft.com/office/powerpoint/2010/main" val="402832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7BD63C5-8051-4E5A-818B-A9C0DD7D34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960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he-IL" dirty="0"/>
              <a:t>הבעיה – ארוחת בוקר</a:t>
            </a:r>
            <a:endParaRPr lang="en-US" dirty="0"/>
          </a:p>
        </p:txBody>
      </p:sp>
      <p:sp>
        <p:nvSpPr>
          <p:cNvPr id="3" name="Content Placeholder 2">
            <a:extLst>
              <a:ext uri="{FF2B5EF4-FFF2-40B4-BE49-F238E27FC236}">
                <a16:creationId xmlns:a16="http://schemas.microsoft.com/office/drawing/2014/main" id="{D3B444D8-D6EE-4ABF-BC56-DD869913A0D8}"/>
              </a:ext>
            </a:extLst>
          </p:cNvPr>
          <p:cNvSpPr>
            <a:spLocks noGrp="1"/>
          </p:cNvSpPr>
          <p:nvPr>
            <p:ph idx="1"/>
          </p:nvPr>
        </p:nvSpPr>
        <p:spPr/>
        <p:txBody>
          <a:bodyPr/>
          <a:lstStyle/>
          <a:p>
            <a:pPr marL="514350" indent="-514350" algn="r" rtl="1">
              <a:buFont typeface="+mj-lt"/>
              <a:buAutoNum type="arabicPeriod"/>
            </a:pPr>
            <a:r>
              <a:rPr lang="he-IL" dirty="0"/>
              <a:t>למזוג כוס קפה</a:t>
            </a:r>
          </a:p>
          <a:p>
            <a:pPr marL="514350" indent="-514350" algn="r" rtl="1">
              <a:buFont typeface="+mj-lt"/>
              <a:buAutoNum type="arabicPeriod"/>
            </a:pPr>
            <a:r>
              <a:rPr lang="he-IL" dirty="0"/>
              <a:t>לחמם מחבת</a:t>
            </a:r>
          </a:p>
          <a:p>
            <a:pPr marL="514350" indent="-514350" algn="r" rtl="1">
              <a:buFont typeface="+mj-lt"/>
              <a:buAutoNum type="arabicPeriod"/>
            </a:pPr>
            <a:r>
              <a:rPr lang="he-IL" dirty="0"/>
              <a:t>לטגן שתי ביצים</a:t>
            </a:r>
          </a:p>
          <a:p>
            <a:pPr marL="514350" indent="-514350" algn="r" rtl="1">
              <a:buFont typeface="+mj-lt"/>
              <a:buAutoNum type="arabicPeriod"/>
            </a:pPr>
            <a:r>
              <a:rPr lang="he-IL" dirty="0"/>
              <a:t>לטגן נקניקיות</a:t>
            </a:r>
          </a:p>
          <a:p>
            <a:pPr marL="514350" indent="-514350" algn="r" rtl="1">
              <a:buFont typeface="+mj-lt"/>
              <a:buAutoNum type="arabicPeriod"/>
            </a:pPr>
            <a:r>
              <a:rPr lang="he-IL" dirty="0"/>
              <a:t>לכבות את הגז</a:t>
            </a:r>
          </a:p>
          <a:p>
            <a:pPr marL="514350" indent="-514350" algn="r" rtl="1">
              <a:buFont typeface="+mj-lt"/>
              <a:buAutoNum type="arabicPeriod"/>
            </a:pPr>
            <a:r>
              <a:rPr lang="he-IL" dirty="0"/>
              <a:t>לשים שתי פרוסות לחם בטוסטר</a:t>
            </a:r>
          </a:p>
          <a:p>
            <a:pPr marL="514350" indent="-514350" algn="r" rtl="1">
              <a:buFont typeface="+mj-lt"/>
              <a:buAutoNum type="arabicPeriod"/>
            </a:pPr>
            <a:r>
              <a:rPr lang="he-IL" dirty="0"/>
              <a:t>למרוח חמאה וריבה על הטוסט</a:t>
            </a:r>
          </a:p>
          <a:p>
            <a:pPr marL="514350" indent="-514350" algn="r" rtl="1">
              <a:buFont typeface="+mj-lt"/>
              <a:buAutoNum type="arabicPeriod"/>
            </a:pPr>
            <a:r>
              <a:rPr lang="he-IL" dirty="0"/>
              <a:t>למזוג כוס של מיץ תפוזים</a:t>
            </a:r>
            <a:endParaRPr lang="en-US" dirty="0"/>
          </a:p>
        </p:txBody>
      </p:sp>
    </p:spTree>
    <p:extLst>
      <p:ext uri="{BB962C8B-B14F-4D97-AF65-F5344CB8AC3E}">
        <p14:creationId xmlns:p14="http://schemas.microsoft.com/office/powerpoint/2010/main" val="180305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he-IL" dirty="0"/>
              <a:t>הבעיה – ארוחת בוקר</a:t>
            </a:r>
            <a:endParaRPr lang="en-US" dirty="0"/>
          </a:p>
        </p:txBody>
      </p:sp>
      <p:sp>
        <p:nvSpPr>
          <p:cNvPr id="3" name="Content Placeholder 2">
            <a:extLst>
              <a:ext uri="{FF2B5EF4-FFF2-40B4-BE49-F238E27FC236}">
                <a16:creationId xmlns:a16="http://schemas.microsoft.com/office/drawing/2014/main" id="{D3B444D8-D6EE-4ABF-BC56-DD869913A0D8}"/>
              </a:ext>
            </a:extLst>
          </p:cNvPr>
          <p:cNvSpPr>
            <a:spLocks noGrp="1"/>
          </p:cNvSpPr>
          <p:nvPr>
            <p:ph idx="1"/>
          </p:nvPr>
        </p:nvSpPr>
        <p:spPr/>
        <p:txBody>
          <a:bodyPr>
            <a:normAutofit lnSpcReduction="10000"/>
          </a:bodyPr>
          <a:lstStyle/>
          <a:p>
            <a:r>
              <a:rPr lang="en-US" dirty="0"/>
              <a:t>Cooking breakfast is a good example of asynchronous work that isn't parallel. One person (or thread) can handle all these tasks. Continuing the breakfast analogy, one person can make breakfast asynchronously by starting the next task before the first completes. The cooking progresses whether or not someone is watching it. As soon as you start warming the pan for the eggs, you can begin frying the bacon. Once the bacon starts, you can put the bread into the toaster.</a:t>
            </a:r>
          </a:p>
          <a:p>
            <a:r>
              <a:rPr lang="en-US" dirty="0"/>
              <a:t>For a parallel algorithm, you'd need multiple cooks (or threads). One would make the eggs, one the bacon, and so on. Each one would be focused on just that one task. Each cook (or thread) would be blocked synchronously waiting for bacon to be ready to flip, or the toast to pop.</a:t>
            </a:r>
          </a:p>
        </p:txBody>
      </p:sp>
    </p:spTree>
    <p:extLst>
      <p:ext uri="{BB962C8B-B14F-4D97-AF65-F5344CB8AC3E}">
        <p14:creationId xmlns:p14="http://schemas.microsoft.com/office/powerpoint/2010/main" val="380131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he-IL" dirty="0"/>
              <a:t>המחשב קורא את הפקודות בצורה שונה</a:t>
            </a:r>
            <a:endParaRPr lang="en-US" dirty="0"/>
          </a:p>
        </p:txBody>
      </p:sp>
      <p:sp>
        <p:nvSpPr>
          <p:cNvPr id="7" name="TextBox 6">
            <a:extLst>
              <a:ext uri="{FF2B5EF4-FFF2-40B4-BE49-F238E27FC236}">
                <a16:creationId xmlns:a16="http://schemas.microsoft.com/office/drawing/2014/main" id="{EF6A1491-8423-43AC-9EA8-E07A277F20E6}"/>
              </a:ext>
            </a:extLst>
          </p:cNvPr>
          <p:cNvSpPr txBox="1"/>
          <p:nvPr/>
        </p:nvSpPr>
        <p:spPr>
          <a:xfrm>
            <a:off x="3030096" y="1348800"/>
            <a:ext cx="6131807" cy="5509200"/>
          </a:xfrm>
          <a:prstGeom prst="rect">
            <a:avLst/>
          </a:prstGeom>
          <a:noFill/>
        </p:spPr>
        <p:txBody>
          <a:bodyPr wrap="none" rtlCol="0">
            <a:spAutoFit/>
          </a:bodyPr>
          <a:lstStyle/>
          <a:p>
            <a:r>
              <a:rPr lang="en-US" sz="1600" dirty="0">
                <a:solidFill>
                  <a:srgbClr val="0000FF"/>
                </a:solidFill>
                <a:latin typeface="Consolas" panose="020B0609020204030204" pitchFamily="49" charset="0"/>
              </a:rPr>
              <a:t>	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Coffee cup = </a:t>
            </a:r>
            <a:r>
              <a:rPr lang="en-US" sz="1600" dirty="0" err="1">
                <a:solidFill>
                  <a:srgbClr val="000000"/>
                </a:solidFill>
                <a:latin typeface="Consolas" panose="020B0609020204030204" pitchFamily="49" charset="0"/>
              </a:rPr>
              <a:t>Nespresso.MakeCoffee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"Coffee is ready!"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Stove.HeatUp</a:t>
            </a:r>
            <a:r>
              <a:rPr lang="en-US" sz="1600" dirty="0">
                <a:solidFill>
                  <a:srgbClr val="000000"/>
                </a:solidFill>
                <a:latin typeface="Consolas" panose="020B0609020204030204" pitchFamily="49" charset="0"/>
              </a:rPr>
              <a:t>();</a:t>
            </a:r>
          </a:p>
          <a:p>
            <a:r>
              <a:rPr lang="nn-NO" sz="1600" dirty="0">
                <a:solidFill>
                  <a:srgbClr val="000000"/>
                </a:solidFill>
                <a:latin typeface="Consolas" panose="020B0609020204030204" pitchFamily="49" charset="0"/>
              </a:rPr>
              <a:t>            Egg[] eggs = Stove.FryEggs(2);</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"Eggs are ready!"</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Sausage[] sausage = </a:t>
            </a:r>
            <a:r>
              <a:rPr lang="en-US" sz="1600" dirty="0" err="1">
                <a:solidFill>
                  <a:srgbClr val="000000"/>
                </a:solidFill>
                <a:latin typeface="Consolas" panose="020B0609020204030204" pitchFamily="49" charset="0"/>
              </a:rPr>
              <a:t>Stove.FrySausage</a:t>
            </a:r>
            <a:r>
              <a:rPr lang="en-US" sz="1600" dirty="0">
                <a:solidFill>
                  <a:srgbClr val="000000"/>
                </a:solidFill>
                <a:latin typeface="Consolas" panose="020B0609020204030204" pitchFamily="49" charset="0"/>
              </a:rPr>
              <a:t>(3);</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"Sausages are ready!"</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Toast[] toasts = </a:t>
            </a:r>
            <a:r>
              <a:rPr lang="en-US" sz="1600" dirty="0" err="1">
                <a:solidFill>
                  <a:srgbClr val="000000"/>
                </a:solidFill>
                <a:latin typeface="Consolas" panose="020B0609020204030204" pitchFamily="49" charset="0"/>
              </a:rPr>
              <a:t>Toaster.ToastBread</a:t>
            </a:r>
            <a:r>
              <a:rPr lang="en-US" sz="1600" dirty="0">
                <a:solidFill>
                  <a:srgbClr val="000000"/>
                </a:solidFill>
                <a:latin typeface="Consolas" panose="020B0609020204030204" pitchFamily="49" charset="0"/>
              </a:rPr>
              <a:t>(2);</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Knife.ButterToasts</a:t>
            </a:r>
            <a:r>
              <a:rPr lang="en-US" sz="1600" dirty="0">
                <a:solidFill>
                  <a:srgbClr val="000000"/>
                </a:solidFill>
                <a:latin typeface="Consolas" panose="020B0609020204030204" pitchFamily="49" charset="0"/>
              </a:rPr>
              <a:t>(toasts);</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Knife.JamToasts</a:t>
            </a:r>
            <a:r>
              <a:rPr lang="en-US" sz="1600" dirty="0">
                <a:solidFill>
                  <a:srgbClr val="000000"/>
                </a:solidFill>
                <a:latin typeface="Consolas" panose="020B0609020204030204" pitchFamily="49" charset="0"/>
              </a:rPr>
              <a:t>(toasts);</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"Toasts are ready!"</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Juice </a:t>
            </a:r>
            <a:r>
              <a:rPr lang="en-US" sz="1600" dirty="0" err="1">
                <a:solidFill>
                  <a:srgbClr val="000000"/>
                </a:solidFill>
                <a:latin typeface="Consolas" panose="020B0609020204030204" pitchFamily="49" charset="0"/>
              </a:rPr>
              <a:t>juice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JuiceBottle.PourJuice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"Juice is ready!"</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"Breakfast is ready!"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sz="1600" dirty="0"/>
          </a:p>
        </p:txBody>
      </p:sp>
    </p:spTree>
    <p:extLst>
      <p:ext uri="{BB962C8B-B14F-4D97-AF65-F5344CB8AC3E}">
        <p14:creationId xmlns:p14="http://schemas.microsoft.com/office/powerpoint/2010/main" val="219083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en-US" dirty="0"/>
              <a:t>Async Await</a:t>
            </a:r>
          </a:p>
        </p:txBody>
      </p:sp>
      <p:sp>
        <p:nvSpPr>
          <p:cNvPr id="3" name="Content Placeholder 2">
            <a:extLst>
              <a:ext uri="{FF2B5EF4-FFF2-40B4-BE49-F238E27FC236}">
                <a16:creationId xmlns:a16="http://schemas.microsoft.com/office/drawing/2014/main" id="{D3B444D8-D6EE-4ABF-BC56-DD869913A0D8}"/>
              </a:ext>
            </a:extLst>
          </p:cNvPr>
          <p:cNvSpPr>
            <a:spLocks noGrp="1"/>
          </p:cNvSpPr>
          <p:nvPr>
            <p:ph idx="1"/>
          </p:nvPr>
        </p:nvSpPr>
        <p:spPr/>
        <p:txBody>
          <a:bodyPr/>
          <a:lstStyle/>
          <a:p>
            <a:pPr algn="r" rtl="1"/>
            <a:r>
              <a:rPr lang="he-IL" dirty="0"/>
              <a:t>צורת עבודה אסינכרונית שיצאה ב-</a:t>
            </a:r>
            <a:r>
              <a:rPr lang="en-US" dirty="0"/>
              <a:t>C#</a:t>
            </a:r>
            <a:r>
              <a:rPr lang="he-IL" dirty="0"/>
              <a:t> גרסה </a:t>
            </a:r>
            <a:r>
              <a:rPr lang="en-US" dirty="0"/>
              <a:t>7.1</a:t>
            </a:r>
            <a:endParaRPr lang="he-IL" dirty="0"/>
          </a:p>
          <a:p>
            <a:pPr algn="r" rtl="1"/>
            <a:r>
              <a:rPr lang="he-IL" dirty="0"/>
              <a:t>פונקציות יחזירו אובייקט מסוג </a:t>
            </a:r>
            <a:r>
              <a:rPr lang="en-US" dirty="0"/>
              <a:t>Task</a:t>
            </a:r>
            <a:r>
              <a:rPr lang="he-IL" dirty="0"/>
              <a:t> המייצג את הביצוע שלהן, וכדי לקבל את התוצאה נשתמש במילת המפתח </a:t>
            </a:r>
            <a:r>
              <a:rPr lang="en-US" dirty="0"/>
              <a:t>await</a:t>
            </a:r>
          </a:p>
          <a:p>
            <a:pPr algn="r" rtl="1"/>
            <a:r>
              <a:rPr lang="he-IL" b="1" dirty="0"/>
              <a:t>עוזר לנו לכתוב קוד אסינכרוני שקריא כמו קוד סינכרוני</a:t>
            </a:r>
          </a:p>
          <a:p>
            <a:pPr algn="r" rtl="1"/>
            <a:endParaRPr lang="en-US" dirty="0"/>
          </a:p>
        </p:txBody>
      </p:sp>
    </p:spTree>
    <p:extLst>
      <p:ext uri="{BB962C8B-B14F-4D97-AF65-F5344CB8AC3E}">
        <p14:creationId xmlns:p14="http://schemas.microsoft.com/office/powerpoint/2010/main" val="29975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en-US" dirty="0"/>
              <a:t>Async Await Example</a:t>
            </a:r>
          </a:p>
        </p:txBody>
      </p:sp>
      <p:sp>
        <p:nvSpPr>
          <p:cNvPr id="4" name="Rectangle 3">
            <a:extLst>
              <a:ext uri="{FF2B5EF4-FFF2-40B4-BE49-F238E27FC236}">
                <a16:creationId xmlns:a16="http://schemas.microsoft.com/office/drawing/2014/main" id="{EC4F42BD-616C-4FCD-BF71-D4724D2CBFCA}"/>
              </a:ext>
            </a:extLst>
          </p:cNvPr>
          <p:cNvSpPr/>
          <p:nvPr/>
        </p:nvSpPr>
        <p:spPr>
          <a:xfrm>
            <a:off x="-564444" y="2108377"/>
            <a:ext cx="12677422" cy="4247317"/>
          </a:xfrm>
          <a:prstGeom prst="rect">
            <a:avLst/>
          </a:prstGeom>
        </p:spPr>
        <p:txBody>
          <a:bodyPr wrap="square">
            <a:spAutoFit/>
          </a:bodyPr>
          <a:lstStyle/>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(6);</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getUserTask.GetAwaiter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GetResult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"Continuing program execution..."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httpClient.GetStringAsync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$"http://localhost:8080/</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/v1/users/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cxnSp>
        <p:nvCxnSpPr>
          <p:cNvPr id="6" name="Straight Arrow Connector 5">
            <a:extLst>
              <a:ext uri="{FF2B5EF4-FFF2-40B4-BE49-F238E27FC236}">
                <a16:creationId xmlns:a16="http://schemas.microsoft.com/office/drawing/2014/main" id="{42EC2678-DC91-42E2-84E6-28EAA6A65E5F}"/>
              </a:ext>
            </a:extLst>
          </p:cNvPr>
          <p:cNvCxnSpPr>
            <a:cxnSpLocks/>
          </p:cNvCxnSpPr>
          <p:nvPr/>
        </p:nvCxnSpPr>
        <p:spPr>
          <a:xfrm flipH="1">
            <a:off x="6604001" y="1964267"/>
            <a:ext cx="1399821" cy="94826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3B2B05-6712-46F3-86CE-57ABB448923D}"/>
              </a:ext>
            </a:extLst>
          </p:cNvPr>
          <p:cNvCxnSpPr>
            <a:cxnSpLocks/>
          </p:cNvCxnSpPr>
          <p:nvPr/>
        </p:nvCxnSpPr>
        <p:spPr>
          <a:xfrm>
            <a:off x="2545646" y="4030133"/>
            <a:ext cx="1" cy="822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D991A81-C887-4BA8-B978-67CBB9986868}"/>
              </a:ext>
            </a:extLst>
          </p:cNvPr>
          <p:cNvCxnSpPr>
            <a:cxnSpLocks/>
          </p:cNvCxnSpPr>
          <p:nvPr/>
        </p:nvCxnSpPr>
        <p:spPr>
          <a:xfrm>
            <a:off x="3352801" y="4030133"/>
            <a:ext cx="1" cy="822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615-F9CE-46A2-A442-B08A30F8D0D0}"/>
              </a:ext>
            </a:extLst>
          </p:cNvPr>
          <p:cNvSpPr>
            <a:spLocks noGrp="1"/>
          </p:cNvSpPr>
          <p:nvPr>
            <p:ph type="title"/>
          </p:nvPr>
        </p:nvSpPr>
        <p:spPr/>
        <p:txBody>
          <a:bodyPr/>
          <a:lstStyle/>
          <a:p>
            <a:pPr algn="ctr" rtl="1"/>
            <a:r>
              <a:rPr lang="en-US" dirty="0"/>
              <a:t>Async Await Example</a:t>
            </a:r>
          </a:p>
        </p:txBody>
      </p:sp>
      <p:sp>
        <p:nvSpPr>
          <p:cNvPr id="4" name="Rectangle 3">
            <a:extLst>
              <a:ext uri="{FF2B5EF4-FFF2-40B4-BE49-F238E27FC236}">
                <a16:creationId xmlns:a16="http://schemas.microsoft.com/office/drawing/2014/main" id="{EC4F42BD-616C-4FCD-BF71-D4724D2CBFCA}"/>
              </a:ext>
            </a:extLst>
          </p:cNvPr>
          <p:cNvSpPr/>
          <p:nvPr/>
        </p:nvSpPr>
        <p:spPr>
          <a:xfrm>
            <a:off x="-564444" y="2108377"/>
            <a:ext cx="12677422" cy="4247317"/>
          </a:xfrm>
          <a:prstGeom prst="rect">
            <a:avLst/>
          </a:prstGeom>
        </p:spPr>
        <p:txBody>
          <a:bodyPr wrap="square">
            <a:spAutoFit/>
          </a:bodyPr>
          <a:lstStyle/>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(6);</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getUserTask</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"Continuing program execution..."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GetUserById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httpClient.GetStringAsync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$"http://localhost:8080/</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/v1/users/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17583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DBE-0E52-4ED9-9144-08DF49D0AECE}"/>
              </a:ext>
            </a:extLst>
          </p:cNvPr>
          <p:cNvSpPr>
            <a:spLocks noGrp="1"/>
          </p:cNvSpPr>
          <p:nvPr>
            <p:ph type="title"/>
          </p:nvPr>
        </p:nvSpPr>
        <p:spPr/>
        <p:txBody>
          <a:bodyPr/>
          <a:lstStyle/>
          <a:p>
            <a:pPr algn="ctr" rtl="1"/>
            <a:r>
              <a:rPr lang="he-IL" dirty="0"/>
              <a:t>סנכרון של </a:t>
            </a:r>
            <a:r>
              <a:rPr lang="en-US" dirty="0"/>
              <a:t>TASK</a:t>
            </a:r>
            <a:r>
              <a:rPr lang="he-IL" dirty="0"/>
              <a:t>ים</a:t>
            </a:r>
            <a:endParaRPr lang="en-US" dirty="0"/>
          </a:p>
        </p:txBody>
      </p:sp>
      <p:sp>
        <p:nvSpPr>
          <p:cNvPr id="4" name="Rectangle 3">
            <a:extLst>
              <a:ext uri="{FF2B5EF4-FFF2-40B4-BE49-F238E27FC236}">
                <a16:creationId xmlns:a16="http://schemas.microsoft.com/office/drawing/2014/main" id="{53935287-8650-4F7B-B689-A29DF8FDB433}"/>
              </a:ext>
            </a:extLst>
          </p:cNvPr>
          <p:cNvSpPr/>
          <p:nvPr/>
        </p:nvSpPr>
        <p:spPr>
          <a:xfrm>
            <a:off x="-1863970" y="2227385"/>
            <a:ext cx="12214578" cy="3785652"/>
          </a:xfrm>
          <a:prstGeom prst="rect">
            <a:avLst/>
          </a:prstGeom>
        </p:spPr>
        <p:txBody>
          <a:bodyPr wrap="square">
            <a:spAutoFit/>
          </a:bodyPr>
          <a:lstStyle/>
          <a:p>
            <a:r>
              <a:rPr lang="en-US" sz="2400" dirty="0">
                <a:solidFill>
                  <a:srgbClr val="000000"/>
                </a:solidFill>
                <a:latin typeface="Consolas" panose="020B0609020204030204" pitchFamily="49" charset="0"/>
              </a:rPr>
              <a:t>	     </a:t>
            </a:r>
            <a:r>
              <a:rPr lang="he-IL"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Coffee cup =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Nespresso.MakeCoffee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"Coffee is ready!"</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Stove.HeatUp</a:t>
            </a:r>
            <a:r>
              <a:rPr lang="en-US" sz="2400" dirty="0">
                <a:solidFill>
                  <a:srgbClr val="000000"/>
                </a:solidFill>
                <a:latin typeface="Consolas" panose="020B0609020204030204" pitchFamily="49" charset="0"/>
              </a:rPr>
              <a:t>();</a:t>
            </a:r>
          </a:p>
          <a:p>
            <a:r>
              <a:rPr lang="nn-NO" sz="2400" dirty="0">
                <a:solidFill>
                  <a:srgbClr val="000000"/>
                </a:solidFill>
                <a:latin typeface="Consolas" panose="020B0609020204030204" pitchFamily="49" charset="0"/>
              </a:rPr>
              <a:t>            Egg[] eggs = </a:t>
            </a:r>
            <a:r>
              <a:rPr lang="nn-NO" sz="2400" dirty="0">
                <a:solidFill>
                  <a:srgbClr val="0000FF"/>
                </a:solidFill>
                <a:latin typeface="Consolas" panose="020B0609020204030204" pitchFamily="49" charset="0"/>
              </a:rPr>
              <a:t>await</a:t>
            </a:r>
            <a:r>
              <a:rPr lang="nn-NO" sz="2400" dirty="0">
                <a:solidFill>
                  <a:srgbClr val="000000"/>
                </a:solidFill>
                <a:latin typeface="Consolas" panose="020B0609020204030204" pitchFamily="49" charset="0"/>
              </a:rPr>
              <a:t> Stove.FryEggs(2);</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"Eggs are ready!"</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de-DE" sz="2400" dirty="0">
                <a:solidFill>
                  <a:srgbClr val="000000"/>
                </a:solidFill>
                <a:latin typeface="Consolas" panose="020B0609020204030204" pitchFamily="49" charset="0"/>
              </a:rPr>
              <a:t>            Sausage[] </a:t>
            </a:r>
            <a:r>
              <a:rPr lang="en-US" sz="2400" dirty="0">
                <a:solidFill>
                  <a:srgbClr val="000000"/>
                </a:solidFill>
                <a:latin typeface="Consolas" panose="020B0609020204030204" pitchFamily="49" charset="0"/>
              </a:rPr>
              <a:t>sausage</a:t>
            </a:r>
            <a:r>
              <a:rPr lang="de-DE" sz="2400" dirty="0">
                <a:solidFill>
                  <a:srgbClr val="000000"/>
                </a:solidFill>
                <a:latin typeface="Consolas" panose="020B0609020204030204" pitchFamily="49" charset="0"/>
              </a:rPr>
              <a:t> = </a:t>
            </a:r>
            <a:r>
              <a:rPr lang="de-DE" sz="2400" dirty="0">
                <a:solidFill>
                  <a:srgbClr val="0000FF"/>
                </a:solidFill>
                <a:latin typeface="Consolas" panose="020B0609020204030204" pitchFamily="49" charset="0"/>
              </a:rPr>
              <a:t>await</a:t>
            </a:r>
            <a:r>
              <a:rPr lang="de-DE" sz="2400" dirty="0">
                <a:solidFill>
                  <a:srgbClr val="000000"/>
                </a:solidFill>
                <a:latin typeface="Consolas" panose="020B0609020204030204" pitchFamily="49" charset="0"/>
              </a:rPr>
              <a:t> Stove.FrySausage(3);</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"Sausages are ready!"</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Stove.CoolDown</a:t>
            </a:r>
            <a:r>
              <a:rPr lang="en-US" sz="2400" dirty="0">
                <a:solidFill>
                  <a:srgbClr val="000000"/>
                </a:solidFill>
                <a:latin typeface="Consolas" panose="020B0609020204030204" pitchFamily="49" charset="0"/>
              </a:rPr>
              <a:t>();</a:t>
            </a:r>
            <a:endParaRPr lang="en-US" sz="2400" dirty="0"/>
          </a:p>
        </p:txBody>
      </p:sp>
      <p:sp>
        <p:nvSpPr>
          <p:cNvPr id="5" name="TextBox 4">
            <a:extLst>
              <a:ext uri="{FF2B5EF4-FFF2-40B4-BE49-F238E27FC236}">
                <a16:creationId xmlns:a16="http://schemas.microsoft.com/office/drawing/2014/main" id="{4D6D3D7E-F6C8-4D3A-B69A-ED02C5BA4E34}"/>
              </a:ext>
            </a:extLst>
          </p:cNvPr>
          <p:cNvSpPr txBox="1"/>
          <p:nvPr/>
        </p:nvSpPr>
        <p:spPr>
          <a:xfrm>
            <a:off x="7537938" y="2227385"/>
            <a:ext cx="4504685" cy="1938992"/>
          </a:xfrm>
          <a:prstGeom prst="rect">
            <a:avLst/>
          </a:prstGeom>
          <a:noFill/>
        </p:spPr>
        <p:txBody>
          <a:bodyPr wrap="square" rtlCol="0">
            <a:spAutoFit/>
          </a:bodyPr>
          <a:lstStyle/>
          <a:p>
            <a:pPr marL="457200" indent="-457200" algn="r" rtl="1">
              <a:buFont typeface="+mj-lt"/>
              <a:buAutoNum type="arabicPeriod"/>
            </a:pPr>
            <a:r>
              <a:rPr lang="he-IL" sz="2400" dirty="0"/>
              <a:t>להכין קפה במכונת קפה</a:t>
            </a:r>
          </a:p>
          <a:p>
            <a:pPr marL="457200" indent="-457200" algn="r" rtl="1">
              <a:buFont typeface="+mj-lt"/>
              <a:buAutoNum type="arabicPeriod"/>
            </a:pPr>
            <a:r>
              <a:rPr lang="he-IL" sz="2400" dirty="0"/>
              <a:t>להדליק את הגז ולחכות שיתחמם</a:t>
            </a:r>
          </a:p>
          <a:p>
            <a:pPr marL="457200" indent="-457200" algn="r" rtl="1">
              <a:buFont typeface="+mj-lt"/>
              <a:buAutoNum type="arabicPeriod"/>
            </a:pPr>
            <a:r>
              <a:rPr lang="he-IL" sz="2400" dirty="0"/>
              <a:t>להכין ביצים</a:t>
            </a:r>
          </a:p>
          <a:p>
            <a:pPr marL="457200" indent="-457200" algn="r" rtl="1">
              <a:buFont typeface="+mj-lt"/>
              <a:buAutoNum type="arabicPeriod"/>
            </a:pPr>
            <a:r>
              <a:rPr lang="he-IL" sz="2400" dirty="0"/>
              <a:t>להכין נקניקיות</a:t>
            </a:r>
          </a:p>
          <a:p>
            <a:pPr marL="457200" indent="-457200" algn="r" rtl="1">
              <a:buFont typeface="+mj-lt"/>
              <a:buAutoNum type="arabicPeriod"/>
            </a:pPr>
            <a:r>
              <a:rPr lang="he-IL" sz="2400" dirty="0"/>
              <a:t>לכבות את הגז</a:t>
            </a:r>
            <a:endParaRPr lang="en-US" sz="2400" dirty="0"/>
          </a:p>
        </p:txBody>
      </p:sp>
    </p:spTree>
    <p:extLst>
      <p:ext uri="{BB962C8B-B14F-4D97-AF65-F5344CB8AC3E}">
        <p14:creationId xmlns:p14="http://schemas.microsoft.com/office/powerpoint/2010/main" val="198601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0DBE-0E52-4ED9-9144-08DF49D0AECE}"/>
              </a:ext>
            </a:extLst>
          </p:cNvPr>
          <p:cNvSpPr>
            <a:spLocks noGrp="1"/>
          </p:cNvSpPr>
          <p:nvPr>
            <p:ph type="title"/>
          </p:nvPr>
        </p:nvSpPr>
        <p:spPr/>
        <p:txBody>
          <a:bodyPr/>
          <a:lstStyle/>
          <a:p>
            <a:pPr algn="ctr" rtl="1"/>
            <a:r>
              <a:rPr lang="he-IL" dirty="0"/>
              <a:t>סנכרון של </a:t>
            </a:r>
            <a:r>
              <a:rPr lang="en-US" dirty="0"/>
              <a:t>TASK</a:t>
            </a:r>
            <a:r>
              <a:rPr lang="he-IL" dirty="0"/>
              <a:t>ים</a:t>
            </a:r>
            <a:endParaRPr lang="en-US" dirty="0"/>
          </a:p>
        </p:txBody>
      </p:sp>
      <p:sp>
        <p:nvSpPr>
          <p:cNvPr id="5" name="TextBox 4">
            <a:extLst>
              <a:ext uri="{FF2B5EF4-FFF2-40B4-BE49-F238E27FC236}">
                <a16:creationId xmlns:a16="http://schemas.microsoft.com/office/drawing/2014/main" id="{4D6D3D7E-F6C8-4D3A-B69A-ED02C5BA4E34}"/>
              </a:ext>
            </a:extLst>
          </p:cNvPr>
          <p:cNvSpPr txBox="1"/>
          <p:nvPr/>
        </p:nvSpPr>
        <p:spPr>
          <a:xfrm>
            <a:off x="6189785" y="2092921"/>
            <a:ext cx="5914495" cy="3046988"/>
          </a:xfrm>
          <a:prstGeom prst="rect">
            <a:avLst/>
          </a:prstGeom>
          <a:noFill/>
        </p:spPr>
        <p:txBody>
          <a:bodyPr wrap="square" rtlCol="0">
            <a:spAutoFit/>
          </a:bodyPr>
          <a:lstStyle/>
          <a:p>
            <a:pPr marL="457200" indent="-457200" algn="r" rtl="1">
              <a:buFont typeface="+mj-lt"/>
              <a:buAutoNum type="arabicPeriod"/>
            </a:pPr>
            <a:r>
              <a:rPr lang="he-IL" sz="2400" dirty="0"/>
              <a:t>נתחיל את הכנת הקפה</a:t>
            </a:r>
          </a:p>
          <a:p>
            <a:pPr marL="457200" indent="-457200" algn="r" rtl="1">
              <a:buFont typeface="+mj-lt"/>
              <a:buAutoNum type="arabicPeriod"/>
            </a:pPr>
            <a:r>
              <a:rPr lang="he-IL" sz="2400" dirty="0"/>
              <a:t>הדברים שעל הגז:</a:t>
            </a:r>
          </a:p>
          <a:p>
            <a:pPr marL="914400" lvl="1" indent="-457200" algn="r" rtl="1">
              <a:buFont typeface="+mj-lt"/>
              <a:buAutoNum type="arabicPeriod"/>
            </a:pPr>
            <a:r>
              <a:rPr lang="he-IL" sz="2400" dirty="0"/>
              <a:t> נדליק את הגז ונחכה שיתחמם </a:t>
            </a:r>
          </a:p>
          <a:p>
            <a:pPr marL="914400" lvl="1" indent="-457200" algn="r" rtl="1">
              <a:buFont typeface="+mj-lt"/>
              <a:buAutoNum type="arabicPeriod"/>
            </a:pPr>
            <a:r>
              <a:rPr lang="he-IL" sz="2400" dirty="0"/>
              <a:t> </a:t>
            </a:r>
            <a:r>
              <a:rPr lang="he-IL" sz="2400" b="1" dirty="0"/>
              <a:t>ואז</a:t>
            </a:r>
            <a:r>
              <a:rPr lang="he-IL" sz="2400" dirty="0"/>
              <a:t> נשים את הביצים על האש </a:t>
            </a:r>
          </a:p>
          <a:p>
            <a:pPr marL="914400" lvl="1" indent="-457200" algn="r" rtl="1">
              <a:buFont typeface="+mj-lt"/>
              <a:buAutoNum type="arabicPeriod"/>
            </a:pPr>
            <a:r>
              <a:rPr lang="he-IL" sz="2400" dirty="0"/>
              <a:t> </a:t>
            </a:r>
            <a:r>
              <a:rPr lang="he-IL" sz="2400" b="1" dirty="0"/>
              <a:t>ואז</a:t>
            </a:r>
            <a:r>
              <a:rPr lang="he-IL" sz="2400" dirty="0"/>
              <a:t> כשהביצים מוכנות נכין את הנקניקיות </a:t>
            </a:r>
          </a:p>
          <a:p>
            <a:pPr marL="914400" lvl="1" indent="-457200" algn="r" rtl="1">
              <a:buFont typeface="+mj-lt"/>
              <a:buAutoNum type="arabicPeriod"/>
            </a:pPr>
            <a:r>
              <a:rPr lang="he-IL" sz="2400" dirty="0"/>
              <a:t> </a:t>
            </a:r>
            <a:r>
              <a:rPr lang="he-IL" sz="2400" b="1" dirty="0"/>
              <a:t>ואז</a:t>
            </a:r>
            <a:r>
              <a:rPr lang="he-IL" sz="2400" dirty="0"/>
              <a:t> לכבות את הגז</a:t>
            </a:r>
            <a:endParaRPr lang="en-US" sz="2400" dirty="0"/>
          </a:p>
          <a:p>
            <a:pPr marL="457200" indent="-457200" algn="r" rtl="1">
              <a:buFont typeface="+mj-lt"/>
              <a:buAutoNum type="arabicPeriod"/>
            </a:pPr>
            <a:r>
              <a:rPr lang="he-IL" sz="2400" dirty="0"/>
              <a:t>אם הקפה עדיין לא מוכן,</a:t>
            </a:r>
            <a:r>
              <a:rPr lang="en-US" sz="2400" dirty="0"/>
              <a:t> </a:t>
            </a:r>
            <a:r>
              <a:rPr lang="he-IL" sz="2400" dirty="0"/>
              <a:t>נחכה שגם הקפה יהיה מוכן ואז נאכל </a:t>
            </a:r>
            <a:r>
              <a:rPr lang="he-IL" sz="2400" dirty="0" err="1"/>
              <a:t>הכל</a:t>
            </a:r>
            <a:endParaRPr lang="en-US" sz="2400" dirty="0"/>
          </a:p>
        </p:txBody>
      </p:sp>
      <p:sp>
        <p:nvSpPr>
          <p:cNvPr id="3" name="Rectangle 2">
            <a:extLst>
              <a:ext uri="{FF2B5EF4-FFF2-40B4-BE49-F238E27FC236}">
                <a16:creationId xmlns:a16="http://schemas.microsoft.com/office/drawing/2014/main" id="{F535294E-0F85-4D1E-8ABB-75AE24A50005}"/>
              </a:ext>
            </a:extLst>
          </p:cNvPr>
          <p:cNvSpPr/>
          <p:nvPr/>
        </p:nvSpPr>
        <p:spPr>
          <a:xfrm>
            <a:off x="-1382455" y="1908255"/>
            <a:ext cx="9144000" cy="3416320"/>
          </a:xfrm>
          <a:prstGeom prst="rect">
            <a:avLst/>
          </a:prstGeom>
        </p:spPr>
        <p:txBody>
          <a:bodyPr wrap="square">
            <a:spAutoFit/>
          </a:bodyPr>
          <a:lstStyle/>
          <a:p>
            <a:r>
              <a:rPr lang="en-US" dirty="0">
                <a:solidFill>
                  <a:srgbClr val="000000"/>
                </a:solidFill>
                <a:latin typeface="Consolas" panose="020B0609020204030204" pitchFamily="49" charset="0"/>
              </a:rPr>
              <a:t>	     Task&lt;Coffee&gt; </a:t>
            </a:r>
            <a:r>
              <a:rPr lang="en-US" dirty="0" err="1">
                <a:solidFill>
                  <a:srgbClr val="000000"/>
                </a:solidFill>
                <a:latin typeface="Consolas" panose="020B0609020204030204" pitchFamily="49" charset="0"/>
              </a:rPr>
              <a:t>coffeeTask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Nespresso.MakeCoffee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Stove.HeatUp</a:t>
            </a:r>
            <a:r>
              <a:rPr lang="en-US"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Egg[] eggs = </a:t>
            </a:r>
            <a:r>
              <a:rPr lang="nn-NO" dirty="0">
                <a:solidFill>
                  <a:srgbClr val="0000FF"/>
                </a:solidFill>
                <a:latin typeface="Consolas" panose="020B0609020204030204" pitchFamily="49" charset="0"/>
              </a:rPr>
              <a:t>await</a:t>
            </a:r>
            <a:r>
              <a:rPr lang="nn-NO" dirty="0">
                <a:solidFill>
                  <a:srgbClr val="000000"/>
                </a:solidFill>
                <a:latin typeface="Consolas" panose="020B0609020204030204" pitchFamily="49" charset="0"/>
              </a:rPr>
              <a:t> Stove.FryEggs(2);</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"Eggs are ready!"</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Sausage[] </a:t>
            </a:r>
            <a:r>
              <a:rPr lang="en-US" dirty="0">
                <a:solidFill>
                  <a:srgbClr val="000000"/>
                </a:solidFill>
                <a:latin typeface="Consolas" panose="020B0609020204030204" pitchFamily="49" charset="0"/>
              </a:rPr>
              <a:t>sausage</a:t>
            </a:r>
            <a:r>
              <a:rPr lang="de-DE" dirty="0">
                <a:solidFill>
                  <a:srgbClr val="000000"/>
                </a:solidFill>
                <a:latin typeface="Consolas" panose="020B0609020204030204" pitchFamily="49" charset="0"/>
              </a:rPr>
              <a:t> = </a:t>
            </a:r>
            <a:r>
              <a:rPr lang="de-DE" dirty="0">
                <a:solidFill>
                  <a:srgbClr val="0000FF"/>
                </a:solidFill>
                <a:latin typeface="Consolas" panose="020B0609020204030204" pitchFamily="49" charset="0"/>
              </a:rPr>
              <a:t>await</a:t>
            </a:r>
            <a:r>
              <a:rPr lang="de-DE" dirty="0">
                <a:solidFill>
                  <a:srgbClr val="000000"/>
                </a:solidFill>
                <a:latin typeface="Consolas" panose="020B0609020204030204" pitchFamily="49" charset="0"/>
              </a:rPr>
              <a:t> Stove.FrySausage(3);</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"Sausages are ready!"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Stove.CoolDown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Coffee cup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coffeeTask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"Coffee is ready!"</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11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1606</Words>
  <Application>Microsoft Office PowerPoint</Application>
  <PresentationFormat>Widescreen</PresentationFormat>
  <Paragraphs>205</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Async Await</vt:lpstr>
      <vt:lpstr>הבעיה – ארוחת בוקר</vt:lpstr>
      <vt:lpstr>הבעיה – ארוחת בוקר</vt:lpstr>
      <vt:lpstr>המחשב קורא את הפקודות בצורה שונה</vt:lpstr>
      <vt:lpstr>Async Await</vt:lpstr>
      <vt:lpstr>Async Await Example</vt:lpstr>
      <vt:lpstr>Async Await Example</vt:lpstr>
      <vt:lpstr>סנכרון של TASKים</vt:lpstr>
      <vt:lpstr>סנכרון של TASKים</vt:lpstr>
      <vt:lpstr>Task.WhenAll()</vt:lpstr>
      <vt:lpstr>Task.WhenAny()</vt:lpstr>
      <vt:lpstr>מה למדנו?</vt:lpstr>
      <vt:lpstr>עכשיו תורכם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Await</dc:title>
  <dc:creator>Ron Weiss</dc:creator>
  <cp:lastModifiedBy>Ron Weiss</cp:lastModifiedBy>
  <cp:revision>137</cp:revision>
  <dcterms:created xsi:type="dcterms:W3CDTF">2020-04-09T11:07:40Z</dcterms:created>
  <dcterms:modified xsi:type="dcterms:W3CDTF">2020-04-11T18:10:20Z</dcterms:modified>
</cp:coreProperties>
</file>