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61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7A840F7-D6A1-40E9-8C2B-38F65D11C88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3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3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A840F7-D6A1-40E9-8C2B-38F65D11C88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38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A840F7-D6A1-40E9-8C2B-38F65D11C88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8960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A840F7-D6A1-40E9-8C2B-38F65D11C88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56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41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48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64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A840F7-D6A1-40E9-8C2B-38F65D11C88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5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A840F7-D6A1-40E9-8C2B-38F65D11C88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0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1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9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0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9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8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840F7-D6A1-40E9-8C2B-38F65D11C88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10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nGarlit/RESTfulApiDem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Protocols/HTTP/1.0/spec.html" TargetMode="External"/><Relationship Id="rId2" Type="http://schemas.openxmlformats.org/officeDocument/2006/relationships/hyperlink" Target="https://www.ics.uci.edu/~fielding/pubs/dissertation/fielding_dissertation_2up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ttpd.apache.org/" TargetMode="External"/><Relationship Id="rId4" Type="http://schemas.openxmlformats.org/officeDocument/2006/relationships/hyperlink" Target="http://httpd.apache.org/contributor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s.uci.edu/~fielding/pubs/dissertation/rest_arch_style.htm" TargetMode="External"/><Relationship Id="rId2" Type="http://schemas.openxmlformats.org/officeDocument/2006/relationships/hyperlink" Target="https://roy.gbiv.com/untangled/2008/rest-apis-must-be-hypertext-drive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54DD-18CE-4E40-8BB9-6E37D181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6C542-5668-49B0-859A-D99F5E608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Knowledge is not power; Implementation is power.</a:t>
            </a:r>
          </a:p>
          <a:p>
            <a:pPr marL="0" indent="0">
              <a:buNone/>
            </a:pPr>
            <a:r>
              <a:rPr lang="en-US" dirty="0"/>
              <a:t>The opinions expressed in this presentation are my own and developed separate from my current employer.</a:t>
            </a:r>
          </a:p>
          <a:p>
            <a:pPr marL="0" indent="0">
              <a:buNone/>
            </a:pPr>
            <a:r>
              <a:rPr lang="en-US" dirty="0"/>
              <a:t>All software code and tooling is mine and was developed personally and not in conjunction with my current employer.  They do not have rights to this code.</a:t>
            </a:r>
          </a:p>
          <a:p>
            <a:pPr marL="0" indent="0">
              <a:buNone/>
            </a:pPr>
            <a:r>
              <a:rPr lang="en-US" dirty="0"/>
              <a:t>I have placed this in the public domain for educational purposes and the betterment of the community.</a:t>
            </a:r>
          </a:p>
          <a:p>
            <a:pPr marL="0" indent="0">
              <a:buNone/>
            </a:pPr>
            <a:r>
              <a:rPr lang="en-US" dirty="0"/>
              <a:t>Variations of this code I may later use in software projects for my employer at the time or in contract work.</a:t>
            </a:r>
          </a:p>
          <a:p>
            <a:pPr marL="0" indent="0">
              <a:buNone/>
            </a:pPr>
            <a:r>
              <a:rPr lang="en-US" dirty="0"/>
              <a:t>Everything is located at this public repository: </a:t>
            </a:r>
          </a:p>
          <a:p>
            <a:pPr marL="0" indent="0">
              <a:buNone/>
            </a:pPr>
            <a:r>
              <a:rPr lang="en-US" dirty="0" err="1">
                <a:hlinkClick r:id="rId2"/>
              </a:rPr>
              <a:t>RonGarlit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RESTfulApiDemo</a:t>
            </a:r>
            <a:r>
              <a:rPr lang="en-US" dirty="0">
                <a:hlinkClick r:id="rId2"/>
              </a:rPr>
              <a:t>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9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AD4B-681E-460D-9AE7-6AE9F8646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RESTful API the HATEOAS 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BE190-E31D-42B4-8F79-D703BC8E4F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Everything you wanted to know and didn’t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8C383-9537-4B48-87E0-C3221B03CB5E}"/>
              </a:ext>
            </a:extLst>
          </p:cNvPr>
          <p:cNvSpPr txBox="1"/>
          <p:nvPr/>
        </p:nvSpPr>
        <p:spPr>
          <a:xfrm>
            <a:off x="9370501" y="6388000"/>
            <a:ext cx="219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Ronald Garlit</a:t>
            </a:r>
          </a:p>
        </p:txBody>
      </p:sp>
    </p:spTree>
    <p:extLst>
      <p:ext uri="{BB962C8B-B14F-4D97-AF65-F5344CB8AC3E}">
        <p14:creationId xmlns:p14="http://schemas.microsoft.com/office/powerpoint/2010/main" val="74118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picture containing text&#10;&#10;Description automatically generated">
            <a:extLst>
              <a:ext uri="{FF2B5EF4-FFF2-40B4-BE49-F238E27FC236}">
                <a16:creationId xmlns:a16="http://schemas.microsoft.com/office/drawing/2014/main" id="{00DD170E-892F-4272-AE35-355F209AB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71" y="1228436"/>
            <a:ext cx="8388830" cy="5095578"/>
          </a:xfrm>
        </p:spPr>
      </p:pic>
    </p:spTree>
    <p:extLst>
      <p:ext uri="{BB962C8B-B14F-4D97-AF65-F5344CB8AC3E}">
        <p14:creationId xmlns:p14="http://schemas.microsoft.com/office/powerpoint/2010/main" val="312225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6F4E-3ED2-4F0C-8361-381E00F8C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history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E73F2-239E-4826-81FE-7F7FB0E66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about 20 years ago Roy Thomas Fielding submitted his PhD dissertation paper on “</a:t>
            </a:r>
            <a:r>
              <a:rPr lang="en-US" dirty="0">
                <a:hlinkClick r:id="rId2"/>
              </a:rPr>
              <a:t>Architectural Styles and the Design of Network-based Software Architectures</a:t>
            </a:r>
            <a:r>
              <a:rPr lang="en-US" dirty="0"/>
              <a:t>”.  There is much controversy today about this.  But it is generally accepted that this is the foundational document of what we call  REST. </a:t>
            </a:r>
          </a:p>
          <a:p>
            <a:r>
              <a:rPr lang="en-US" dirty="0"/>
              <a:t>Roy was not just some PhD student in 1994, he began working at and for the World Wide Web Consortium.</a:t>
            </a:r>
          </a:p>
          <a:p>
            <a:r>
              <a:rPr lang="en-US" dirty="0"/>
              <a:t>He co-authored the </a:t>
            </a:r>
            <a:r>
              <a:rPr lang="en-US" dirty="0">
                <a:hlinkClick r:id="rId3"/>
              </a:rPr>
              <a:t>HTTP 1.0 specification</a:t>
            </a:r>
            <a:r>
              <a:rPr lang="en-US" dirty="0"/>
              <a:t> in 1996.</a:t>
            </a:r>
          </a:p>
          <a:p>
            <a:r>
              <a:rPr lang="en-US" dirty="0"/>
              <a:t>Whose other claim to fame is having </a:t>
            </a:r>
            <a:r>
              <a:rPr lang="en-US" dirty="0">
                <a:hlinkClick r:id="rId4"/>
              </a:rPr>
              <a:t>co-founded</a:t>
            </a:r>
            <a:r>
              <a:rPr lang="en-US" dirty="0"/>
              <a:t> the </a:t>
            </a:r>
            <a:r>
              <a:rPr lang="en-US" dirty="0">
                <a:hlinkClick r:id="rId5"/>
              </a:rPr>
              <a:t>Apache web server project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9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4F9F-6A60-4C71-9E35-424DA728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 am getting frustrated”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DA246-D4CB-4C4A-B1F3-6733FC53D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2008 Roy was shouting from the roof tops that “</a:t>
            </a:r>
            <a:r>
              <a:rPr lang="en-US" dirty="0">
                <a:hlinkClick r:id="rId2"/>
              </a:rPr>
              <a:t>REST APIs must be hypertext-driven</a:t>
            </a:r>
            <a:r>
              <a:rPr lang="en-US" dirty="0"/>
              <a:t>”.  The state of REST (</a:t>
            </a:r>
            <a:r>
              <a:rPr lang="en-US" dirty="0">
                <a:hlinkClick r:id="rId3"/>
              </a:rPr>
              <a:t>Representational State Transfer</a:t>
            </a:r>
            <a:r>
              <a:rPr lang="en-US" dirty="0"/>
              <a:t>) was being perverted by those who just misunderstood what he had meant.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be clear:</a:t>
            </a:r>
          </a:p>
          <a:p>
            <a:pPr marL="0" indent="0">
              <a:buNone/>
            </a:pPr>
            <a:r>
              <a:rPr lang="en-US" dirty="0"/>
              <a:t>“In other words, if the engine of application state (and hence the API) is not being driven by hypertext, then it cannot be RESTful and cannot be a REST API. Period.” – Roy Fielding, October 20, 2008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 then laid out the “rules before calling your creation a REST API”. </a:t>
            </a:r>
          </a:p>
          <a:p>
            <a:pPr marL="0" indent="0">
              <a:buNone/>
            </a:pPr>
            <a:r>
              <a:rPr lang="en-US" sz="1400" dirty="0"/>
              <a:t>(Which to many were as clear as mud.)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63122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A5F8-BF55-4506-A5EE-514F583C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are not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9E657-52D3-47EC-825A-30B83B9BB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 nutshell you need to understand that REST is an Architecture, NOT a Standard.  </a:t>
            </a:r>
          </a:p>
          <a:p>
            <a:pPr marL="0" indent="0">
              <a:buNone/>
            </a:pPr>
            <a:r>
              <a:rPr lang="en-US" dirty="0"/>
              <a:t>There are many “Standards” out there for various aspects of software design that are used in REST.  </a:t>
            </a:r>
          </a:p>
          <a:p>
            <a:pPr marL="0" indent="0">
              <a:buNone/>
            </a:pPr>
            <a:r>
              <a:rPr lang="en-US" dirty="0"/>
              <a:t>But REST itself is an architecture.</a:t>
            </a:r>
          </a:p>
          <a:p>
            <a:pPr marL="0" indent="0">
              <a:buNone/>
            </a:pPr>
            <a:r>
              <a:rPr lang="en-US" dirty="0"/>
              <a:t>My point is this.</a:t>
            </a:r>
          </a:p>
          <a:p>
            <a:r>
              <a:rPr lang="en-US" dirty="0"/>
              <a:t>REST can be implemented following the guidelines Roy outlined.</a:t>
            </a:r>
          </a:p>
          <a:p>
            <a:r>
              <a:rPr lang="en-US" dirty="0"/>
              <a:t>It is today generally implemented on top of the HTTP “Standard”.</a:t>
            </a:r>
          </a:p>
          <a:p>
            <a:r>
              <a:rPr lang="en-US" dirty="0"/>
              <a:t>But REST itself is not a standard, but rather it is an architectural style that provides constraints for the design.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7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C8AC-EBDB-4519-A1C6-391BA969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defined?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521E-96E2-4C04-ADCD-2650CE0B6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should be noted that MANY APIs do not conform to every element of REST.</a:t>
            </a:r>
          </a:p>
          <a:p>
            <a:pPr marL="0" indent="0">
              <a:buNone/>
            </a:pPr>
            <a:r>
              <a:rPr lang="en-US" dirty="0"/>
              <a:t>These are called ‘RESTful” APIs.  </a:t>
            </a:r>
          </a:p>
          <a:p>
            <a:pPr marL="0" indent="0">
              <a:buNone/>
            </a:pPr>
            <a:r>
              <a:rPr lang="en-US" dirty="0"/>
              <a:t>But they are really HTTP APIs.  </a:t>
            </a:r>
          </a:p>
          <a:p>
            <a:pPr marL="0" indent="0">
              <a:buNone/>
            </a:pPr>
            <a:r>
              <a:rPr lang="en-US" dirty="0"/>
              <a:t>Most people today assume that REST and RESTful are the same things.  </a:t>
            </a:r>
          </a:p>
          <a:p>
            <a:pPr marL="0" indent="0">
              <a:buNone/>
            </a:pPr>
            <a:r>
              <a:rPr lang="en-US" dirty="0"/>
              <a:t>They are in the same, but only in the way that a skyscraper is the same as a residential single-family home.  </a:t>
            </a:r>
          </a:p>
          <a:p>
            <a:pPr lvl="1"/>
            <a:r>
              <a:rPr lang="en-US" dirty="0"/>
              <a:t>They are building.</a:t>
            </a:r>
          </a:p>
          <a:p>
            <a:pPr lvl="1"/>
            <a:r>
              <a:rPr lang="en-US" dirty="0"/>
              <a:t>They provide have similar features and functionality.</a:t>
            </a:r>
          </a:p>
          <a:p>
            <a:pPr lvl="1"/>
            <a:r>
              <a:rPr lang="en-US" dirty="0"/>
              <a:t>But they are different.</a:t>
            </a:r>
          </a:p>
        </p:txBody>
      </p:sp>
    </p:spTree>
    <p:extLst>
      <p:ext uri="{BB962C8B-B14F-4D97-AF65-F5344CB8AC3E}">
        <p14:creationId xmlns:p14="http://schemas.microsoft.com/office/powerpoint/2010/main" val="283315209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220</TotalTime>
  <Words>532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Disclaimer</vt:lpstr>
      <vt:lpstr>RESTful API the HATEOAS Way</vt:lpstr>
      <vt:lpstr>PowerPoint Presentation</vt:lpstr>
      <vt:lpstr>A little history first</vt:lpstr>
      <vt:lpstr>“I am getting frustrated”</vt:lpstr>
      <vt:lpstr>Rules are not standards</vt:lpstr>
      <vt:lpstr>RESTful defined?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 the HATEOAS Way</dc:title>
  <dc:creator>Ronald Garlit</dc:creator>
  <cp:lastModifiedBy>Ronald A. Garlit</cp:lastModifiedBy>
  <cp:revision>33</cp:revision>
  <dcterms:created xsi:type="dcterms:W3CDTF">2021-06-30T00:32:40Z</dcterms:created>
  <dcterms:modified xsi:type="dcterms:W3CDTF">2021-06-30T19:43:08Z</dcterms:modified>
</cp:coreProperties>
</file>