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Garlit/RESTfulApiDem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AP" TargetMode="External"/><Relationship Id="rId2" Type="http://schemas.openxmlformats.org/officeDocument/2006/relationships/hyperlink" Target="https://en.wikipedia.org/wiki/Plain_Old_X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article/1" TargetMode="External"/><Relationship Id="rId2" Type="http://schemas.openxmlformats.org/officeDocument/2006/relationships/hyperlink" Target="http://example.org/artic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.org/article/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ess.group/hal_specific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Garlit/RESTfulApi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HTTP/1.0/spec.html" TargetMode="External"/><Relationship Id="rId2" Type="http://schemas.openxmlformats.org/officeDocument/2006/relationships/hyperlink" Target="https://www.ics.uci.edu/~fielding/pubs/dissertation/fielding_dissertation_2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" TargetMode="External"/><Relationship Id="rId4" Type="http://schemas.openxmlformats.org/officeDocument/2006/relationships/hyperlink" Target="http://httpd.apache.org/contributor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roy.gbiv.com/untangled/2008/rest-apis-must-be-hypertext-driv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54DD-18CE-4E40-8BB9-6E37D181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C542-5668-49B0-859A-D99F5E60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Knowledge is not power; Implementation is power.</a:t>
            </a:r>
          </a:p>
          <a:p>
            <a:pPr marL="0" indent="0">
              <a:buNone/>
            </a:pPr>
            <a:r>
              <a:rPr lang="en-US" dirty="0"/>
              <a:t>The opinions expressed in this presentation are my own and developed separate from my current employer.</a:t>
            </a:r>
          </a:p>
          <a:p>
            <a:pPr marL="0" indent="0">
              <a:buNone/>
            </a:pPr>
            <a:r>
              <a:rPr lang="en-US" dirty="0"/>
              <a:t>All software code is mine and was developed personally and not in conjunction with my current employer.  They do not have rights to this code.</a:t>
            </a:r>
          </a:p>
          <a:p>
            <a:pPr marL="0" indent="0">
              <a:buNone/>
            </a:pPr>
            <a:r>
              <a:rPr lang="en-US" dirty="0"/>
              <a:t>I have placed this in the public domain for educational purposes and the betterment of the community.</a:t>
            </a:r>
          </a:p>
          <a:p>
            <a:pPr marL="0" indent="0">
              <a:buNone/>
            </a:pPr>
            <a:r>
              <a:rPr lang="en-US" dirty="0"/>
              <a:t>However, future I may create variations of this code later for use in software projects for my employer at the time or in contract work.</a:t>
            </a:r>
          </a:p>
          <a:p>
            <a:pPr marL="0" indent="0">
              <a:buNone/>
            </a:pPr>
            <a:r>
              <a:rPr lang="en-US" dirty="0"/>
              <a:t>Everything is located at this public repository: 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RonGarlit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RESTfulApiDemo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E46D-D9F0-4621-B1BA-D16BC144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0D03-B845-4F26-B3D8-BF8E27A6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Leonard Richardson created this for “Web APIs” based on the HTTP Protocol.</a:t>
            </a:r>
          </a:p>
          <a:p>
            <a:pPr marL="0" indent="0">
              <a:buNone/>
            </a:pPr>
            <a:r>
              <a:rPr lang="en-US" sz="2800" dirty="0"/>
              <a:t>There are only four levels (for now)</a:t>
            </a:r>
          </a:p>
          <a:p>
            <a:pPr marL="0" indent="0">
              <a:buNone/>
            </a:pPr>
            <a:endParaRPr lang="en-US" sz="2800" dirty="0"/>
          </a:p>
          <a:p>
            <a:pPr lvl="2"/>
            <a:r>
              <a:rPr lang="en-US" sz="2600" dirty="0"/>
              <a:t>Level 0: Swamp of POX</a:t>
            </a:r>
          </a:p>
          <a:p>
            <a:pPr lvl="2"/>
            <a:r>
              <a:rPr lang="en-US" sz="2600" dirty="0"/>
              <a:t>Level 1: Resources</a:t>
            </a:r>
          </a:p>
          <a:p>
            <a:pPr lvl="2"/>
            <a:r>
              <a:rPr lang="en-US" sz="2600" dirty="0"/>
              <a:t>Level 2: HTTP verbs</a:t>
            </a:r>
          </a:p>
          <a:p>
            <a:pPr lvl="2"/>
            <a:r>
              <a:rPr lang="en-US" sz="2600" dirty="0"/>
              <a:t>Level 3: Hypermedia controls</a:t>
            </a:r>
          </a:p>
        </p:txBody>
      </p:sp>
    </p:spTree>
    <p:extLst>
      <p:ext uri="{BB962C8B-B14F-4D97-AF65-F5344CB8AC3E}">
        <p14:creationId xmlns:p14="http://schemas.microsoft.com/office/powerpoint/2010/main" val="365133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283C-B0C2-46AB-A45B-04A11B7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swamp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4A5-BC0C-4EF3-8D50-1B9038D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Level 0: Swamp of POX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are typical </a:t>
            </a:r>
            <a:r>
              <a:rPr lang="en-US" sz="2400" dirty="0">
                <a:hlinkClick r:id="rId2"/>
              </a:rPr>
              <a:t>RPC POX</a:t>
            </a:r>
            <a:r>
              <a:rPr lang="en-US" sz="2400" dirty="0"/>
              <a:t> and many </a:t>
            </a:r>
            <a:r>
              <a:rPr lang="en-US" sz="2400" dirty="0">
                <a:hlinkClick r:id="rId3"/>
              </a:rPr>
              <a:t>SOAP</a:t>
            </a:r>
            <a:r>
              <a:rPr lang="en-US" sz="2400" dirty="0"/>
              <a:t> web services. </a:t>
            </a:r>
          </a:p>
          <a:p>
            <a:pPr marL="0" indent="0">
              <a:buNone/>
            </a:pPr>
            <a:r>
              <a:rPr lang="en-US" sz="2400" dirty="0"/>
              <a:t>It exposes only one universal endpoint as the entry point (URI) and one kind of method which in HTTP, this normally is the POST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356-D398-4E7A-9728-1B88D2B4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33E1-2755-4658-B91D-81ADBA9C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1: Resources</a:t>
            </a:r>
          </a:p>
          <a:p>
            <a:pPr marL="0" indent="0">
              <a:buNone/>
            </a:pPr>
            <a:r>
              <a:rPr lang="en-US" dirty="0"/>
              <a:t>APIs that can distinguish between different resources are level 1. </a:t>
            </a:r>
          </a:p>
          <a:p>
            <a:pPr marL="0" indent="0">
              <a:buNone/>
            </a:pPr>
            <a:r>
              <a:rPr lang="en-US" dirty="0"/>
              <a:t>This level uses multiple URIs.</a:t>
            </a:r>
          </a:p>
          <a:p>
            <a:pPr marL="0" indent="0">
              <a:buNone/>
            </a:pPr>
            <a:r>
              <a:rPr lang="en-US" dirty="0"/>
              <a:t>Every URI is the entry point to a specific resource. </a:t>
            </a:r>
          </a:p>
          <a:p>
            <a:pPr marL="0" indent="0">
              <a:buNone/>
            </a:pPr>
            <a:r>
              <a:rPr lang="en-US" dirty="0"/>
              <a:t>Examples are: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http://example.org/articles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http://example.org/article/1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http://example.org/article/2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this level uses only one single method like POST.</a:t>
            </a:r>
          </a:p>
        </p:txBody>
      </p:sp>
    </p:spTree>
    <p:extLst>
      <p:ext uri="{BB962C8B-B14F-4D97-AF65-F5344CB8AC3E}">
        <p14:creationId xmlns:p14="http://schemas.microsoft.com/office/powerpoint/2010/main" val="340266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8436-C69C-464B-B6A4-70C8171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89F9-0DA3-4328-948D-3EEC0D42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2: HTTP verbs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 you would be right to think Roy Feilding would have a fit.</a:t>
            </a:r>
          </a:p>
          <a:p>
            <a:pPr marL="0" indent="0">
              <a:buNone/>
            </a:pPr>
            <a:r>
              <a:rPr lang="en-US" dirty="0"/>
              <a:t>Richardson said that at this level 2 that the API MUST use HTTP verbs.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REST is an architectural style that should be completely protocol agnostic.</a:t>
            </a:r>
          </a:p>
          <a:p>
            <a:pPr marL="0" indent="0">
              <a:buNone/>
            </a:pPr>
            <a:r>
              <a:rPr lang="en-US" dirty="0"/>
              <a:t>So if you want to use a different protocol, your API can still be RESTful.</a:t>
            </a:r>
          </a:p>
        </p:txBody>
      </p:sp>
    </p:spTree>
    <p:extLst>
      <p:ext uri="{BB962C8B-B14F-4D97-AF65-F5344CB8AC3E}">
        <p14:creationId xmlns:p14="http://schemas.microsoft.com/office/powerpoint/2010/main" val="55548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04A0-210C-4813-AACB-6BA18F4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Hypermedia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F71A-6910-43AE-8BF6-4BE30ADB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3: Hypermedia controls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highest level, uses HATEOAS to deal with discovering the possibilities of your API towards the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that my friends is what we are here for.</a:t>
            </a:r>
          </a:p>
        </p:txBody>
      </p:sp>
    </p:spTree>
    <p:extLst>
      <p:ext uri="{BB962C8B-B14F-4D97-AF65-F5344CB8AC3E}">
        <p14:creationId xmlns:p14="http://schemas.microsoft.com/office/powerpoint/2010/main" val="374366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C353-6F91-4E97-BAE7-ABD2FB64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E9FE-42A9-4F95-91BF-AF203DF5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Typically, when we perform a REST request, we only get the data and not any actions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HATEOAS comes in the fill in the gap.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HATEOAS request allows you to not only send the data but also specify the related actions.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HAL-Hypertext Application Language </a:t>
            </a:r>
            <a:r>
              <a:rPr lang="en-US" dirty="0"/>
              <a:t>for detailed examples.</a:t>
            </a:r>
          </a:p>
        </p:txBody>
      </p:sp>
    </p:spTree>
    <p:extLst>
      <p:ext uri="{BB962C8B-B14F-4D97-AF65-F5344CB8AC3E}">
        <p14:creationId xmlns:p14="http://schemas.microsoft.com/office/powerpoint/2010/main" val="199399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9B1-7024-49CF-A35E-97A0A44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08B2-41A7-4A4A-A702-189174F3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time for the walkthrough and demo.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0E0C3-438B-4CF7-9729-3A7015B8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19" y="2966071"/>
            <a:ext cx="4653516" cy="32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2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D227-8F76-4906-9705-BE008010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the goodies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9FB3-0DB7-4A2A-A7B7-35B3A815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located at this public repository: 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RonGarlit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RESTfulApiDemo</a:t>
            </a:r>
            <a:r>
              <a:rPr lang="en-US">
                <a:hlinkClick r:id="rId2"/>
              </a:rPr>
              <a:t> (github.com)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D4B-681E-460D-9AE7-6AE9F864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RESTful API the HATEOAS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E190-E31D-42B4-8F79-D703BC8E4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Everything you wanted to know and didn’t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8C383-9537-4B48-87E0-C3221B03CB5E}"/>
              </a:ext>
            </a:extLst>
          </p:cNvPr>
          <p:cNvSpPr txBox="1"/>
          <p:nvPr/>
        </p:nvSpPr>
        <p:spPr>
          <a:xfrm>
            <a:off x="9370501" y="6388000"/>
            <a:ext cx="21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Ronald Garlit</a:t>
            </a:r>
          </a:p>
        </p:txBody>
      </p:sp>
    </p:spTree>
    <p:extLst>
      <p:ext uri="{BB962C8B-B14F-4D97-AF65-F5344CB8AC3E}">
        <p14:creationId xmlns:p14="http://schemas.microsoft.com/office/powerpoint/2010/main" val="74118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00DD170E-892F-4272-AE35-355F209AB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1" y="1228436"/>
            <a:ext cx="8388830" cy="5095578"/>
          </a:xfrm>
        </p:spPr>
      </p:pic>
    </p:spTree>
    <p:extLst>
      <p:ext uri="{BB962C8B-B14F-4D97-AF65-F5344CB8AC3E}">
        <p14:creationId xmlns:p14="http://schemas.microsoft.com/office/powerpoint/2010/main" val="31222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F4E-3ED2-4F0C-8361-381E00F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73F2-239E-4826-81FE-7F7FB0E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about 20 years ago Roy Thomas Fielding submitted his PhD dissertation paper on “</a:t>
            </a:r>
            <a:r>
              <a:rPr lang="en-US" dirty="0">
                <a:hlinkClick r:id="rId2"/>
              </a:rPr>
              <a:t>Architectural Styles and the Design of Network-based Software Architectures</a:t>
            </a:r>
            <a:r>
              <a:rPr lang="en-US" dirty="0"/>
              <a:t>”.  There is much controversy today about this.  But it is generally accepted that this is the foundational document of what we call  REST. </a:t>
            </a:r>
          </a:p>
          <a:p>
            <a:r>
              <a:rPr lang="en-US" dirty="0"/>
              <a:t>Roy was not just some PhD student in 1994, he began working at and for the World Wide Web Consortium.</a:t>
            </a:r>
          </a:p>
          <a:p>
            <a:r>
              <a:rPr lang="en-US" dirty="0"/>
              <a:t>He co-authored the </a:t>
            </a:r>
            <a:r>
              <a:rPr lang="en-US" dirty="0">
                <a:hlinkClick r:id="rId3"/>
              </a:rPr>
              <a:t>HTTP 1.0 specification</a:t>
            </a:r>
            <a:r>
              <a:rPr lang="en-US" dirty="0"/>
              <a:t> in 1996.</a:t>
            </a:r>
          </a:p>
          <a:p>
            <a:r>
              <a:rPr lang="en-US" dirty="0"/>
              <a:t>Whose other claim to fame is having </a:t>
            </a:r>
            <a:r>
              <a:rPr lang="en-US" dirty="0">
                <a:hlinkClick r:id="rId4"/>
              </a:rPr>
              <a:t>co-founded</a:t>
            </a:r>
            <a:r>
              <a:rPr lang="en-US" dirty="0"/>
              <a:t> the </a:t>
            </a:r>
            <a:r>
              <a:rPr lang="en-US" dirty="0">
                <a:hlinkClick r:id="rId5"/>
              </a:rPr>
              <a:t>Apache web server project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4F9F-6A60-4C71-9E35-424DA728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am getting frustrated”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A246-D4CB-4C4A-B1F3-6733FC53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2008 Roy was shouting from the roof tops that “</a:t>
            </a:r>
            <a:r>
              <a:rPr lang="en-US" dirty="0">
                <a:hlinkClick r:id="rId2"/>
              </a:rPr>
              <a:t>REST APIs must be hypertext-driven</a:t>
            </a:r>
            <a:r>
              <a:rPr lang="en-US" dirty="0"/>
              <a:t>”.  The state of REST (</a:t>
            </a:r>
            <a:r>
              <a:rPr lang="en-US" dirty="0">
                <a:hlinkClick r:id="rId3"/>
              </a:rPr>
              <a:t>Representational State Transfer</a:t>
            </a:r>
            <a:r>
              <a:rPr lang="en-US" dirty="0"/>
              <a:t>) was being perverted by those who just misunderstood what he had meant.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clear:</a:t>
            </a:r>
          </a:p>
          <a:p>
            <a:pPr marL="0" indent="0">
              <a:buNone/>
            </a:pPr>
            <a:r>
              <a:rPr lang="en-US" dirty="0"/>
              <a:t>“In other words, if the engine of application state (and hence the API) is not being driven by hypertext, then it cannot be RESTful and cannot be a REST API. Period.” – Roy Fielding, October 20, 2008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then laid out the “rules before calling your creation a REST API”. </a:t>
            </a:r>
          </a:p>
          <a:p>
            <a:pPr marL="0" indent="0">
              <a:buNone/>
            </a:pPr>
            <a:r>
              <a:rPr lang="en-US" sz="1400" dirty="0"/>
              <a:t>(Which to many were as clear as mud.)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12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5F8-BF55-4506-A5EE-514F583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not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E657-52D3-47EC-825A-30B83B9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nutshell you need to understand that REST is an Architecture, NOT a Standard.  </a:t>
            </a:r>
          </a:p>
          <a:p>
            <a:pPr marL="0" indent="0">
              <a:buNone/>
            </a:pPr>
            <a:r>
              <a:rPr lang="en-US" dirty="0"/>
              <a:t>There are many “Standards” out there for various aspects of software design that are used in REST.  </a:t>
            </a:r>
          </a:p>
          <a:p>
            <a:pPr marL="0" indent="0">
              <a:buNone/>
            </a:pPr>
            <a:r>
              <a:rPr lang="en-US" dirty="0"/>
              <a:t>But REST itself is an architecture.</a:t>
            </a:r>
          </a:p>
          <a:p>
            <a:pPr marL="0" indent="0">
              <a:buNone/>
            </a:pPr>
            <a:r>
              <a:rPr lang="en-US" dirty="0"/>
              <a:t>My point is this.</a:t>
            </a:r>
          </a:p>
          <a:p>
            <a:r>
              <a:rPr lang="en-US" dirty="0"/>
              <a:t>REST can be implemented following the guidelines Roy outlined.</a:t>
            </a:r>
          </a:p>
          <a:p>
            <a:r>
              <a:rPr lang="en-US" dirty="0"/>
              <a:t>It is today generally implemented on top of the HTTP “Standard”.</a:t>
            </a:r>
          </a:p>
          <a:p>
            <a:r>
              <a:rPr lang="en-US" dirty="0"/>
              <a:t>But REST itself is not a standard, but rather it is an architectural style that provides constraints for the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C8AC-EBDB-4519-A1C6-391BA96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521E-96E2-4C04-ADCD-2650CE0B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should be noted that MANY APIs do not conform to every element of REST.</a:t>
            </a:r>
          </a:p>
          <a:p>
            <a:pPr marL="0" indent="0">
              <a:buNone/>
            </a:pPr>
            <a:r>
              <a:rPr lang="en-US" dirty="0"/>
              <a:t>These are called ‘RESTful” APIs.  </a:t>
            </a:r>
          </a:p>
          <a:p>
            <a:pPr marL="0" indent="0">
              <a:buNone/>
            </a:pPr>
            <a:r>
              <a:rPr lang="en-US" dirty="0"/>
              <a:t>But they are really HTTP APIs.  </a:t>
            </a:r>
          </a:p>
          <a:p>
            <a:pPr marL="0" indent="0">
              <a:buNone/>
            </a:pPr>
            <a:r>
              <a:rPr lang="en-US" dirty="0"/>
              <a:t>Most people today assume that REST and RESTful are the same things.  </a:t>
            </a:r>
          </a:p>
          <a:p>
            <a:pPr marL="0" indent="0">
              <a:buNone/>
            </a:pPr>
            <a:r>
              <a:rPr lang="en-US" dirty="0"/>
              <a:t>GRAY AREA ALERT!</a:t>
            </a:r>
          </a:p>
          <a:p>
            <a:pPr marL="0" indent="0">
              <a:buNone/>
            </a:pPr>
            <a:r>
              <a:rPr lang="en-US" dirty="0"/>
              <a:t>They are the same, but only in the way that a skyscraper is the same as a residential single-family home.  </a:t>
            </a:r>
          </a:p>
          <a:p>
            <a:pPr lvl="1"/>
            <a:r>
              <a:rPr lang="en-US" dirty="0"/>
              <a:t>They are building.</a:t>
            </a:r>
          </a:p>
          <a:p>
            <a:pPr lvl="1"/>
            <a:r>
              <a:rPr lang="en-US" dirty="0"/>
              <a:t>They provide have similar features and functionality.</a:t>
            </a:r>
          </a:p>
          <a:p>
            <a:pPr lvl="1"/>
            <a:r>
              <a:rPr lang="en-US" dirty="0"/>
              <a:t>But they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8331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64F-D23C-4C50-A7C1-C2B5E848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fight for 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B7E0-81C1-49AB-B92F-DEEF2D61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Opinions are varied and strong.</a:t>
            </a:r>
          </a:p>
          <a:p>
            <a:pPr marL="914400" lvl="2" indent="0">
              <a:buNone/>
            </a:pPr>
            <a:r>
              <a:rPr lang="en-US" dirty="0"/>
              <a:t>Developer A: It’s REST.</a:t>
            </a:r>
          </a:p>
          <a:p>
            <a:pPr marL="914400" lvl="2" indent="0">
              <a:buNone/>
            </a:pPr>
            <a:r>
              <a:rPr lang="en-US" dirty="0"/>
              <a:t>Developer B: No RESTful.</a:t>
            </a:r>
          </a:p>
          <a:p>
            <a:pPr marL="914400" lvl="2" indent="0">
              <a:buNone/>
            </a:pPr>
            <a:r>
              <a:rPr lang="en-US" dirty="0"/>
              <a:t>Developer A: They are NOT the same!</a:t>
            </a:r>
          </a:p>
          <a:p>
            <a:pPr marL="914400" lvl="2" indent="0">
              <a:buNone/>
            </a:pPr>
            <a:r>
              <a:rPr lang="en-US" dirty="0"/>
              <a:t>Developer B: Yes they are!</a:t>
            </a:r>
          </a:p>
          <a:p>
            <a:pPr marL="914400" lvl="2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An that argument continues even to this day.</a:t>
            </a:r>
          </a:p>
          <a:p>
            <a:pPr marL="0" indent="0">
              <a:buNone/>
            </a:pPr>
            <a:r>
              <a:rPr lang="en-US" dirty="0"/>
              <a:t>But, meanwhile in 2008 while Roy Feilding was having a fit. </a:t>
            </a:r>
          </a:p>
          <a:p>
            <a:pPr marL="0" indent="0">
              <a:buNone/>
            </a:pPr>
            <a:r>
              <a:rPr lang="en-US" dirty="0"/>
              <a:t>Leonard Richardson defined a “Maturity Model” that classifies Web APIs based on their adherence and conformity to each of the model's four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7605-5528-47DA-813C-70F84E18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Leonard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6623-DB44-48A5-80E7-EB4E288D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 is when the “Richardson Maturity Model” (RMM) was born.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4DEEE-2EC5-4FCD-ADBF-F414D931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10" y="2679092"/>
            <a:ext cx="6442384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4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412</TotalTime>
  <Words>1011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Disclaimer</vt:lpstr>
      <vt:lpstr>RESTful API the HATEOAS Way</vt:lpstr>
      <vt:lpstr>PowerPoint Presentation</vt:lpstr>
      <vt:lpstr>A little history first</vt:lpstr>
      <vt:lpstr>“I am getting frustrated”</vt:lpstr>
      <vt:lpstr>Rules are not standards</vt:lpstr>
      <vt:lpstr>RESTful defined?</vt:lpstr>
      <vt:lpstr>The fight for sanity</vt:lpstr>
      <vt:lpstr>Leonard to the rescue!</vt:lpstr>
      <vt:lpstr>Simply put</vt:lpstr>
      <vt:lpstr>Welcome to the swamp</vt:lpstr>
      <vt:lpstr>Uniform Resource Identifiers</vt:lpstr>
      <vt:lpstr>Actions</vt:lpstr>
      <vt:lpstr>Hypermedia controls</vt:lpstr>
      <vt:lpstr>HATEOAS</vt:lpstr>
      <vt:lpstr>Enough talk!!</vt:lpstr>
      <vt:lpstr>Where to get the goodies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the HATEOAS Way</dc:title>
  <dc:creator>Ronald Garlit</dc:creator>
  <cp:lastModifiedBy>Ronald Garlit</cp:lastModifiedBy>
  <cp:revision>56</cp:revision>
  <dcterms:created xsi:type="dcterms:W3CDTF">2021-06-30T00:32:40Z</dcterms:created>
  <dcterms:modified xsi:type="dcterms:W3CDTF">2021-07-05T00:49:33Z</dcterms:modified>
</cp:coreProperties>
</file>