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F29C0-DCD7-F74F-88DF-F8315092EC80}" type="datetimeFigureOut">
              <a:rPr lang="en-US" smtClean="0"/>
              <a:t>5/2/19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AA8B2-2FC9-6349-8112-6BAAB8BD97B1}" type="slidenum">
              <a:rPr lang="en-US" smtClean="0"/>
              <a:t>‹#›</a:t>
            </a:fld>
            <a:endParaRPr lang="en-US"/>
          </a:p>
        </p:txBody>
      </p:sp>
    </p:spTree>
    <p:extLst>
      <p:ext uri="{BB962C8B-B14F-4D97-AF65-F5344CB8AC3E}">
        <p14:creationId xmlns:p14="http://schemas.microsoft.com/office/powerpoint/2010/main" val="76707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AA8B2-2FC9-6349-8112-6BAAB8BD97B1}" type="slidenum">
              <a:rPr lang="en-US" smtClean="0"/>
              <a:t>10</a:t>
            </a:fld>
            <a:endParaRPr lang="en-US"/>
          </a:p>
        </p:txBody>
      </p:sp>
    </p:spTree>
    <p:extLst>
      <p:ext uri="{BB962C8B-B14F-4D97-AF65-F5344CB8AC3E}">
        <p14:creationId xmlns:p14="http://schemas.microsoft.com/office/powerpoint/2010/main" val="3760728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AA45-EDBC-9749-A823-0716CEA66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329EF-940D-EA42-B0AE-74F74C410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64961B-3D18-584E-A87C-C82CAE58D1F4}"/>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5" name="Footer Placeholder 4">
            <a:extLst>
              <a:ext uri="{FF2B5EF4-FFF2-40B4-BE49-F238E27FC236}">
                <a16:creationId xmlns:a16="http://schemas.microsoft.com/office/drawing/2014/main" id="{A92AA7F4-985E-9241-B86E-01B6D76D7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D9631-4641-594F-8D92-7B106FF37922}"/>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167685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5F99-BE0C-AE4F-AE51-ACA68B119A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7A156-EEBB-0E48-8E45-F06E44226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417AA-EA77-BA4F-BAEE-05AAF8D38DB0}"/>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5" name="Footer Placeholder 4">
            <a:extLst>
              <a:ext uri="{FF2B5EF4-FFF2-40B4-BE49-F238E27FC236}">
                <a16:creationId xmlns:a16="http://schemas.microsoft.com/office/drawing/2014/main" id="{40370FEE-128B-D442-9244-9C8FE3729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1F087-6848-5D4A-B2BF-0C351611E1BC}"/>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210506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ACE22-ED6F-2D48-B766-DD4509F19E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548FD2-27C4-1549-86B6-2FDEB6C79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22E2D-A294-3942-9D50-70CBD724028A}"/>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5" name="Footer Placeholder 4">
            <a:extLst>
              <a:ext uri="{FF2B5EF4-FFF2-40B4-BE49-F238E27FC236}">
                <a16:creationId xmlns:a16="http://schemas.microsoft.com/office/drawing/2014/main" id="{D6DE604E-8C82-EC43-9B48-D75825C3E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24681-3C06-1346-B860-C972D77E661F}"/>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143745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190A-141C-6641-84FD-566AD94A7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63E178-E5F3-4844-A1DB-5FC35D4CAF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D6669-726C-E340-9625-342F6A504442}"/>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5" name="Footer Placeholder 4">
            <a:extLst>
              <a:ext uri="{FF2B5EF4-FFF2-40B4-BE49-F238E27FC236}">
                <a16:creationId xmlns:a16="http://schemas.microsoft.com/office/drawing/2014/main" id="{4E25593C-CD63-D54A-9968-B038AB549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4B094-AD75-CE4E-8039-1581F7850E9D}"/>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306977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6649-0EFD-8945-A1BE-AC79CD0CA4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DC2CA0-E8DD-B94E-824F-5D9B4F843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5594EC-40BA-6F4C-A71E-A2BE204A84E1}"/>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5" name="Footer Placeholder 4">
            <a:extLst>
              <a:ext uri="{FF2B5EF4-FFF2-40B4-BE49-F238E27FC236}">
                <a16:creationId xmlns:a16="http://schemas.microsoft.com/office/drawing/2014/main" id="{6FC06F4D-D933-8A43-BC4C-47F47B3BA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98FE9-3B4B-664F-8155-071FC6BDB80A}"/>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420117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97C7-9E30-4345-9C79-74379D14A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88127-3E86-8B4C-BC85-EDFA066AA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33D7D-ED1A-AE4A-9A22-FEE26D7715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3C0418-57F7-2B42-A512-337F893DEA71}"/>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6" name="Footer Placeholder 5">
            <a:extLst>
              <a:ext uri="{FF2B5EF4-FFF2-40B4-BE49-F238E27FC236}">
                <a16:creationId xmlns:a16="http://schemas.microsoft.com/office/drawing/2014/main" id="{9493FBC3-B82E-004E-AE59-343C33D34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72E8ED-7815-3B4F-A275-98D9BC494F6D}"/>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174890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81B9-5B86-A141-911C-2C42860BEF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77A594-5FBC-084E-A49D-63757C4E1B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E96AA-EE00-474A-B7A6-8FADE6FEF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360AEF-BA7D-8346-B021-37DBC8C102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DB88AF-37E8-E549-8351-5DFBB4136A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2D802-5DDC-5E4E-BA5E-1CABC77CD6F4}"/>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8" name="Footer Placeholder 7">
            <a:extLst>
              <a:ext uri="{FF2B5EF4-FFF2-40B4-BE49-F238E27FC236}">
                <a16:creationId xmlns:a16="http://schemas.microsoft.com/office/drawing/2014/main" id="{B403F6E9-4130-BE44-99BA-2B9A8EB02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1BB93B-7DFC-614C-91D8-9DCE55C1B313}"/>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371975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8E4A-0B89-4045-AFF8-2CA6BA7C56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30E60-3A76-7C4A-BA66-7AE93CE0B18F}"/>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4" name="Footer Placeholder 3">
            <a:extLst>
              <a:ext uri="{FF2B5EF4-FFF2-40B4-BE49-F238E27FC236}">
                <a16:creationId xmlns:a16="http://schemas.microsoft.com/office/drawing/2014/main" id="{B501C2E4-5157-D646-9440-101F0B81EA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431BAD-E6D8-764C-9830-72FFE7C23345}"/>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22713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F9DD6A-421C-1D49-8063-8AFB15CBA8BB}"/>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3" name="Footer Placeholder 2">
            <a:extLst>
              <a:ext uri="{FF2B5EF4-FFF2-40B4-BE49-F238E27FC236}">
                <a16:creationId xmlns:a16="http://schemas.microsoft.com/office/drawing/2014/main" id="{032186C2-9BAA-1442-9CE4-A60814E16F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9E25D-3938-3747-A1F2-D65CAF7A3D2C}"/>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51855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C230-7F1C-AA40-9069-854CE967A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509402-AA0A-3847-95B5-FC4552B008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F0337C-99D9-6942-AA7C-EA48F366D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E9B6E-D848-B34F-89AE-7339FBB8A341}"/>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6" name="Footer Placeholder 5">
            <a:extLst>
              <a:ext uri="{FF2B5EF4-FFF2-40B4-BE49-F238E27FC236}">
                <a16:creationId xmlns:a16="http://schemas.microsoft.com/office/drawing/2014/main" id="{E45E20DF-0326-B54E-A38B-B1C5E375E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1CE4E-4833-2E4E-BD8A-17EB78AB2701}"/>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264073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9636-5E3F-984B-8A40-457AFCFFC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4E7A91-0DE6-4447-A03D-38448EAE9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AAF29C-D7A3-2646-8ACC-23460D3B3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37D90-33FF-5146-83BC-D82E914AAD13}"/>
              </a:ext>
            </a:extLst>
          </p:cNvPr>
          <p:cNvSpPr>
            <a:spLocks noGrp="1"/>
          </p:cNvSpPr>
          <p:nvPr>
            <p:ph type="dt" sz="half" idx="10"/>
          </p:nvPr>
        </p:nvSpPr>
        <p:spPr/>
        <p:txBody>
          <a:bodyPr/>
          <a:lstStyle/>
          <a:p>
            <a:fld id="{2F2F1093-1B37-D840-8FEB-CBD479309B35}" type="datetimeFigureOut">
              <a:rPr lang="en-US" smtClean="0"/>
              <a:t>5/2/19</a:t>
            </a:fld>
            <a:endParaRPr lang="en-US"/>
          </a:p>
        </p:txBody>
      </p:sp>
      <p:sp>
        <p:nvSpPr>
          <p:cNvPr id="6" name="Footer Placeholder 5">
            <a:extLst>
              <a:ext uri="{FF2B5EF4-FFF2-40B4-BE49-F238E27FC236}">
                <a16:creationId xmlns:a16="http://schemas.microsoft.com/office/drawing/2014/main" id="{7AAD1410-49CC-4747-98AC-7AF80A2C5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C0598-F5BA-DE43-A2E7-C9F01CB76DE2}"/>
              </a:ext>
            </a:extLst>
          </p:cNvPr>
          <p:cNvSpPr>
            <a:spLocks noGrp="1"/>
          </p:cNvSpPr>
          <p:nvPr>
            <p:ph type="sldNum" sz="quarter" idx="12"/>
          </p:nvPr>
        </p:nvSpPr>
        <p:spPr/>
        <p:txBody>
          <a:bodyPr/>
          <a:lstStyle/>
          <a:p>
            <a:fld id="{3CAA53F4-EB37-DE4F-8CBB-C9DD8899CD39}" type="slidenum">
              <a:rPr lang="en-US" smtClean="0"/>
              <a:t>‹#›</a:t>
            </a:fld>
            <a:endParaRPr lang="en-US"/>
          </a:p>
        </p:txBody>
      </p:sp>
    </p:spTree>
    <p:extLst>
      <p:ext uri="{BB962C8B-B14F-4D97-AF65-F5344CB8AC3E}">
        <p14:creationId xmlns:p14="http://schemas.microsoft.com/office/powerpoint/2010/main" val="56604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39A06-5A25-AC42-8B86-E21449924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121A66-A3AC-A042-B3DE-98F35A79EA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F2A69-B160-EA47-93EC-6D857A481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F1093-1B37-D840-8FEB-CBD479309B35}" type="datetimeFigureOut">
              <a:rPr lang="en-US" smtClean="0"/>
              <a:t>5/2/19</a:t>
            </a:fld>
            <a:endParaRPr lang="en-US"/>
          </a:p>
        </p:txBody>
      </p:sp>
      <p:sp>
        <p:nvSpPr>
          <p:cNvPr id="5" name="Footer Placeholder 4">
            <a:extLst>
              <a:ext uri="{FF2B5EF4-FFF2-40B4-BE49-F238E27FC236}">
                <a16:creationId xmlns:a16="http://schemas.microsoft.com/office/drawing/2014/main" id="{BE767BB2-8D25-A44A-A7E3-72558E401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5FD200-B128-3649-9E85-B420EC42F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A53F4-EB37-DE4F-8CBB-C9DD8899CD39}" type="slidenum">
              <a:rPr lang="en-US" smtClean="0"/>
              <a:t>‹#›</a:t>
            </a:fld>
            <a:endParaRPr lang="en-US"/>
          </a:p>
        </p:txBody>
      </p:sp>
    </p:spTree>
    <p:extLst>
      <p:ext uri="{BB962C8B-B14F-4D97-AF65-F5344CB8AC3E}">
        <p14:creationId xmlns:p14="http://schemas.microsoft.com/office/powerpoint/2010/main" val="865532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fb.com/ai-research/unsupervised-machine-translation-a-novel-approach-to-provide-fast-accurate-translations-for-more-languag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2B23-B6C6-5943-9838-E5BF482688A1}"/>
              </a:ext>
            </a:extLst>
          </p:cNvPr>
          <p:cNvSpPr>
            <a:spLocks noGrp="1"/>
          </p:cNvSpPr>
          <p:nvPr>
            <p:ph type="ctrTitle"/>
          </p:nvPr>
        </p:nvSpPr>
        <p:spPr>
          <a:xfrm>
            <a:off x="1437503" y="560131"/>
            <a:ext cx="9144000" cy="1040069"/>
          </a:xfrm>
        </p:spPr>
        <p:txBody>
          <a:bodyPr/>
          <a:lstStyle/>
          <a:p>
            <a:r>
              <a:rPr lang="en-US" dirty="0"/>
              <a:t>Agoda – Home Test</a:t>
            </a:r>
          </a:p>
        </p:txBody>
      </p:sp>
      <p:sp>
        <p:nvSpPr>
          <p:cNvPr id="3" name="Subtitle 2">
            <a:extLst>
              <a:ext uri="{FF2B5EF4-FFF2-40B4-BE49-F238E27FC236}">
                <a16:creationId xmlns:a16="http://schemas.microsoft.com/office/drawing/2014/main" id="{78451A6A-4915-1146-BE89-44D3D151258D}"/>
              </a:ext>
            </a:extLst>
          </p:cNvPr>
          <p:cNvSpPr>
            <a:spLocks noGrp="1"/>
          </p:cNvSpPr>
          <p:nvPr>
            <p:ph type="subTitle" idx="1"/>
          </p:nvPr>
        </p:nvSpPr>
        <p:spPr>
          <a:xfrm>
            <a:off x="1524000" y="5611004"/>
            <a:ext cx="9144000" cy="586946"/>
          </a:xfrm>
        </p:spPr>
        <p:txBody>
          <a:bodyPr/>
          <a:lstStyle/>
          <a:p>
            <a:r>
              <a:rPr lang="en-US" dirty="0"/>
              <a:t>Ron </a:t>
            </a:r>
            <a:r>
              <a:rPr lang="en-US" dirty="0" err="1"/>
              <a:t>Litman</a:t>
            </a:r>
            <a:endParaRPr lang="en-US" dirty="0"/>
          </a:p>
        </p:txBody>
      </p:sp>
      <p:pic>
        <p:nvPicPr>
          <p:cNvPr id="4" name="Picture 3">
            <a:extLst>
              <a:ext uri="{FF2B5EF4-FFF2-40B4-BE49-F238E27FC236}">
                <a16:creationId xmlns:a16="http://schemas.microsoft.com/office/drawing/2014/main" id="{8AB6DDC8-0139-BA4D-9A07-7A1FCEC59B0B}"/>
              </a:ext>
            </a:extLst>
          </p:cNvPr>
          <p:cNvPicPr>
            <a:picLocks noChangeAspect="1"/>
          </p:cNvPicPr>
          <p:nvPr/>
        </p:nvPicPr>
        <p:blipFill>
          <a:blip r:embed="rId2"/>
          <a:stretch>
            <a:fillRect/>
          </a:stretch>
        </p:blipFill>
        <p:spPr>
          <a:xfrm>
            <a:off x="4877572" y="2665452"/>
            <a:ext cx="2436856" cy="1527096"/>
          </a:xfrm>
          <a:prstGeom prst="rect">
            <a:avLst/>
          </a:prstGeom>
        </p:spPr>
      </p:pic>
    </p:spTree>
    <p:extLst>
      <p:ext uri="{BB962C8B-B14F-4D97-AF65-F5344CB8AC3E}">
        <p14:creationId xmlns:p14="http://schemas.microsoft.com/office/powerpoint/2010/main" val="34419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F31C-A017-DF4E-8B86-594A226D0A8C}"/>
              </a:ext>
            </a:extLst>
          </p:cNvPr>
          <p:cNvSpPr>
            <a:spLocks noGrp="1"/>
          </p:cNvSpPr>
          <p:nvPr>
            <p:ph type="title"/>
          </p:nvPr>
        </p:nvSpPr>
        <p:spPr>
          <a:xfrm>
            <a:off x="838200" y="31488"/>
            <a:ext cx="10515600" cy="1325563"/>
          </a:xfrm>
        </p:spPr>
        <p:txBody>
          <a:bodyPr/>
          <a:lstStyle/>
          <a:p>
            <a:r>
              <a:rPr lang="en-US" dirty="0"/>
              <a:t>Improvement – Given more time</a:t>
            </a:r>
          </a:p>
        </p:txBody>
      </p:sp>
      <p:sp>
        <p:nvSpPr>
          <p:cNvPr id="3" name="Content Placeholder 2">
            <a:extLst>
              <a:ext uri="{FF2B5EF4-FFF2-40B4-BE49-F238E27FC236}">
                <a16:creationId xmlns:a16="http://schemas.microsoft.com/office/drawing/2014/main" id="{A347ACC1-A423-E74E-865B-EF7497458D25}"/>
              </a:ext>
            </a:extLst>
          </p:cNvPr>
          <p:cNvSpPr>
            <a:spLocks noGrp="1"/>
          </p:cNvSpPr>
          <p:nvPr>
            <p:ph idx="1"/>
          </p:nvPr>
        </p:nvSpPr>
        <p:spPr>
          <a:xfrm>
            <a:off x="333633" y="1136822"/>
            <a:ext cx="11602994" cy="5498756"/>
          </a:xfrm>
        </p:spPr>
        <p:txBody>
          <a:bodyPr>
            <a:normAutofit lnSpcReduction="10000"/>
          </a:bodyPr>
          <a:lstStyle/>
          <a:p>
            <a:pPr>
              <a:lnSpc>
                <a:spcPct val="150000"/>
              </a:lnSpc>
            </a:pPr>
            <a:r>
              <a:rPr lang="en-US" sz="2000" dirty="0"/>
              <a:t>Data cleaning – think of a way to clean name entities (stop word?)</a:t>
            </a:r>
          </a:p>
          <a:p>
            <a:pPr>
              <a:lnSpc>
                <a:spcPct val="150000"/>
              </a:lnSpc>
            </a:pPr>
            <a:r>
              <a:rPr lang="en-US" sz="2000" dirty="0"/>
              <a:t>TF-IDF base on a long string with postal code, stars…</a:t>
            </a:r>
          </a:p>
          <a:p>
            <a:pPr>
              <a:lnSpc>
                <a:spcPct val="150000"/>
              </a:lnSpc>
            </a:pPr>
            <a:r>
              <a:rPr lang="en-US" sz="2000" dirty="0"/>
              <a:t>A policy for adjusting the the score using weights for the postal code &amp; stars - try and learn the weights</a:t>
            </a:r>
          </a:p>
          <a:p>
            <a:pPr>
              <a:lnSpc>
                <a:spcPct val="150000"/>
              </a:lnSpc>
            </a:pPr>
            <a:r>
              <a:rPr lang="en-US" sz="2000" dirty="0"/>
              <a:t>Efficiency</a:t>
            </a:r>
          </a:p>
          <a:p>
            <a:pPr>
              <a:lnSpc>
                <a:spcPct val="150000"/>
              </a:lnSpc>
            </a:pPr>
            <a:r>
              <a:rPr lang="en-US" sz="2000" dirty="0"/>
              <a:t>Using word2vec as a model for getting the embeddings</a:t>
            </a:r>
          </a:p>
          <a:p>
            <a:pPr fontAlgn="base">
              <a:lnSpc>
                <a:spcPct val="150000"/>
              </a:lnSpc>
            </a:pPr>
            <a:r>
              <a:rPr lang="en-US" sz="2000" dirty="0"/>
              <a:t> Trying different distance methods – </a:t>
            </a:r>
          </a:p>
          <a:p>
            <a:pPr lvl="1" fontAlgn="base">
              <a:lnSpc>
                <a:spcPct val="150000"/>
              </a:lnSpc>
            </a:pPr>
            <a:r>
              <a:rPr lang="en-US" sz="1700" dirty="0"/>
              <a:t>Word Mover’s Distance (WMD) - The WMD distance measures the dissimilarity between two text documents as the minimum amount of distance that the embedded words of one document need to "travel" to reach the embedded words of another document.</a:t>
            </a:r>
          </a:p>
          <a:p>
            <a:pPr>
              <a:lnSpc>
                <a:spcPct val="150000"/>
              </a:lnSpc>
            </a:pPr>
            <a:r>
              <a:rPr lang="en-US" sz="2000" dirty="0"/>
              <a:t>Unsupervised machine translation: A novel approach to provide fast, accurate translations for more languages (</a:t>
            </a:r>
            <a:r>
              <a:rPr lang="en-US" sz="2000" dirty="0">
                <a:hlinkClick r:id="rId3"/>
              </a:rPr>
              <a:t>here</a:t>
            </a:r>
            <a:r>
              <a:rPr lang="en-US" sz="2000" dirty="0"/>
              <a:t>)</a:t>
            </a:r>
          </a:p>
        </p:txBody>
      </p:sp>
    </p:spTree>
    <p:extLst>
      <p:ext uri="{BB962C8B-B14F-4D97-AF65-F5344CB8AC3E}">
        <p14:creationId xmlns:p14="http://schemas.microsoft.com/office/powerpoint/2010/main" val="7632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1B33-E9D4-6D4D-86E2-38915A80A87B}"/>
              </a:ext>
            </a:extLst>
          </p:cNvPr>
          <p:cNvSpPr>
            <a:spLocks noGrp="1"/>
          </p:cNvSpPr>
          <p:nvPr>
            <p:ph type="title"/>
          </p:nvPr>
        </p:nvSpPr>
        <p:spPr/>
        <p:txBody>
          <a:bodyPr/>
          <a:lstStyle/>
          <a:p>
            <a:r>
              <a:rPr lang="en-US" dirty="0"/>
              <a:t>Problem – Definition </a:t>
            </a:r>
          </a:p>
        </p:txBody>
      </p:sp>
      <p:sp>
        <p:nvSpPr>
          <p:cNvPr id="3" name="Content Placeholder 2">
            <a:extLst>
              <a:ext uri="{FF2B5EF4-FFF2-40B4-BE49-F238E27FC236}">
                <a16:creationId xmlns:a16="http://schemas.microsoft.com/office/drawing/2014/main" id="{E864BC80-8310-B44C-AEB1-955C2907041F}"/>
              </a:ext>
            </a:extLst>
          </p:cNvPr>
          <p:cNvSpPr>
            <a:spLocks noGrp="1"/>
          </p:cNvSpPr>
          <p:nvPr>
            <p:ph idx="1"/>
          </p:nvPr>
        </p:nvSpPr>
        <p:spPr/>
        <p:txBody>
          <a:bodyPr/>
          <a:lstStyle/>
          <a:p>
            <a:pPr marL="0" indent="0">
              <a:buNone/>
            </a:pPr>
            <a:r>
              <a:rPr lang="en-US" dirty="0"/>
              <a:t>Based on the provided data, map hotels between the 2 provided partners into pairs.</a:t>
            </a:r>
          </a:p>
          <a:p>
            <a:pPr marL="0" indent="0">
              <a:buNone/>
            </a:pPr>
            <a:r>
              <a:rPr lang="en-US" dirty="0"/>
              <a:t>You will be judged on an unseen test set and should reach a minimum of 98% accuracy, and maximize coverage </a:t>
            </a:r>
          </a:p>
          <a:p>
            <a:endParaRPr lang="en-US" dirty="0"/>
          </a:p>
        </p:txBody>
      </p:sp>
    </p:spTree>
    <p:extLst>
      <p:ext uri="{BB962C8B-B14F-4D97-AF65-F5344CB8AC3E}">
        <p14:creationId xmlns:p14="http://schemas.microsoft.com/office/powerpoint/2010/main" val="30143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F4AB-94F9-854C-BB84-7A885C31675C}"/>
              </a:ext>
            </a:extLst>
          </p:cNvPr>
          <p:cNvSpPr>
            <a:spLocks noGrp="1"/>
          </p:cNvSpPr>
          <p:nvPr>
            <p:ph type="title"/>
          </p:nvPr>
        </p:nvSpPr>
        <p:spPr>
          <a:xfrm>
            <a:off x="412658" y="33030"/>
            <a:ext cx="10515600" cy="1325563"/>
          </a:xfrm>
        </p:spPr>
        <p:txBody>
          <a:bodyPr/>
          <a:lstStyle/>
          <a:p>
            <a:r>
              <a:rPr lang="en-US" dirty="0"/>
              <a:t>EDA - Stats</a:t>
            </a:r>
          </a:p>
        </p:txBody>
      </p:sp>
      <p:pic>
        <p:nvPicPr>
          <p:cNvPr id="6" name="Picture 5">
            <a:extLst>
              <a:ext uri="{FF2B5EF4-FFF2-40B4-BE49-F238E27FC236}">
                <a16:creationId xmlns:a16="http://schemas.microsoft.com/office/drawing/2014/main" id="{D7CA5F45-9CCB-1C47-85EF-B9236A5C212C}"/>
              </a:ext>
            </a:extLst>
          </p:cNvPr>
          <p:cNvPicPr>
            <a:picLocks noChangeAspect="1"/>
          </p:cNvPicPr>
          <p:nvPr/>
        </p:nvPicPr>
        <p:blipFill rotWithShape="1">
          <a:blip r:embed="rId2"/>
          <a:srcRect t="6769" b="49191"/>
          <a:stretch/>
        </p:blipFill>
        <p:spPr>
          <a:xfrm>
            <a:off x="838200" y="1839913"/>
            <a:ext cx="4901298" cy="2143126"/>
          </a:xfrm>
          <a:prstGeom prst="rect">
            <a:avLst/>
          </a:prstGeom>
        </p:spPr>
      </p:pic>
      <p:pic>
        <p:nvPicPr>
          <p:cNvPr id="7" name="Picture 6">
            <a:extLst>
              <a:ext uri="{FF2B5EF4-FFF2-40B4-BE49-F238E27FC236}">
                <a16:creationId xmlns:a16="http://schemas.microsoft.com/office/drawing/2014/main" id="{742F9FA4-C613-7A40-A807-C1D59CB777AD}"/>
              </a:ext>
            </a:extLst>
          </p:cNvPr>
          <p:cNvPicPr>
            <a:picLocks noChangeAspect="1"/>
          </p:cNvPicPr>
          <p:nvPr/>
        </p:nvPicPr>
        <p:blipFill rotWithShape="1">
          <a:blip r:embed="rId2"/>
          <a:srcRect t="55034" b="-1422"/>
          <a:stretch/>
        </p:blipFill>
        <p:spPr>
          <a:xfrm>
            <a:off x="838200" y="4235450"/>
            <a:ext cx="4901298" cy="2257425"/>
          </a:xfrm>
          <a:prstGeom prst="rect">
            <a:avLst/>
          </a:prstGeom>
        </p:spPr>
      </p:pic>
      <p:pic>
        <p:nvPicPr>
          <p:cNvPr id="8" name="Picture 7">
            <a:extLst>
              <a:ext uri="{FF2B5EF4-FFF2-40B4-BE49-F238E27FC236}">
                <a16:creationId xmlns:a16="http://schemas.microsoft.com/office/drawing/2014/main" id="{1B4068BE-9423-6843-8AA5-EFA73D97DB95}"/>
              </a:ext>
            </a:extLst>
          </p:cNvPr>
          <p:cNvPicPr>
            <a:picLocks noChangeAspect="1"/>
          </p:cNvPicPr>
          <p:nvPr/>
        </p:nvPicPr>
        <p:blipFill rotWithShape="1">
          <a:blip r:embed="rId3"/>
          <a:srcRect t="10206" b="47158"/>
          <a:stretch/>
        </p:blipFill>
        <p:spPr>
          <a:xfrm>
            <a:off x="5953125" y="1825625"/>
            <a:ext cx="5086348" cy="2214760"/>
          </a:xfrm>
          <a:prstGeom prst="rect">
            <a:avLst/>
          </a:prstGeom>
        </p:spPr>
      </p:pic>
      <p:pic>
        <p:nvPicPr>
          <p:cNvPr id="9" name="Picture 8">
            <a:extLst>
              <a:ext uri="{FF2B5EF4-FFF2-40B4-BE49-F238E27FC236}">
                <a16:creationId xmlns:a16="http://schemas.microsoft.com/office/drawing/2014/main" id="{7D34F667-F0A0-A147-8D40-2001F97F65CA}"/>
              </a:ext>
            </a:extLst>
          </p:cNvPr>
          <p:cNvPicPr>
            <a:picLocks noChangeAspect="1"/>
          </p:cNvPicPr>
          <p:nvPr/>
        </p:nvPicPr>
        <p:blipFill rotWithShape="1">
          <a:blip r:embed="rId3"/>
          <a:srcRect t="57322" b="42"/>
          <a:stretch/>
        </p:blipFill>
        <p:spPr>
          <a:xfrm>
            <a:off x="5953125" y="4235449"/>
            <a:ext cx="5086346" cy="2214759"/>
          </a:xfrm>
          <a:prstGeom prst="rect">
            <a:avLst/>
          </a:prstGeom>
        </p:spPr>
      </p:pic>
      <p:sp>
        <p:nvSpPr>
          <p:cNvPr id="10" name="TextBox 9">
            <a:extLst>
              <a:ext uri="{FF2B5EF4-FFF2-40B4-BE49-F238E27FC236}">
                <a16:creationId xmlns:a16="http://schemas.microsoft.com/office/drawing/2014/main" id="{DBE28206-8D8E-FD46-9F35-1D541ABE9D33}"/>
              </a:ext>
            </a:extLst>
          </p:cNvPr>
          <p:cNvSpPr txBox="1"/>
          <p:nvPr/>
        </p:nvSpPr>
        <p:spPr>
          <a:xfrm>
            <a:off x="2871787" y="1402313"/>
            <a:ext cx="771525" cy="369332"/>
          </a:xfrm>
          <a:prstGeom prst="rect">
            <a:avLst/>
          </a:prstGeom>
          <a:noFill/>
        </p:spPr>
        <p:txBody>
          <a:bodyPr wrap="square" rtlCol="0">
            <a:spAutoFit/>
          </a:bodyPr>
          <a:lstStyle/>
          <a:p>
            <a:r>
              <a:rPr lang="en-US" dirty="0"/>
              <a:t>P1</a:t>
            </a:r>
          </a:p>
        </p:txBody>
      </p:sp>
      <p:sp>
        <p:nvSpPr>
          <p:cNvPr id="11" name="TextBox 10">
            <a:extLst>
              <a:ext uri="{FF2B5EF4-FFF2-40B4-BE49-F238E27FC236}">
                <a16:creationId xmlns:a16="http://schemas.microsoft.com/office/drawing/2014/main" id="{865AC99C-8CB3-9D4B-9A9F-3D0CE454DC66}"/>
              </a:ext>
            </a:extLst>
          </p:cNvPr>
          <p:cNvSpPr txBox="1"/>
          <p:nvPr/>
        </p:nvSpPr>
        <p:spPr>
          <a:xfrm>
            <a:off x="8110535" y="1427439"/>
            <a:ext cx="771525" cy="369332"/>
          </a:xfrm>
          <a:prstGeom prst="rect">
            <a:avLst/>
          </a:prstGeom>
          <a:noFill/>
        </p:spPr>
        <p:txBody>
          <a:bodyPr wrap="square" rtlCol="0">
            <a:spAutoFit/>
          </a:bodyPr>
          <a:lstStyle/>
          <a:p>
            <a:r>
              <a:rPr lang="en-US" dirty="0"/>
              <a:t>P2</a:t>
            </a:r>
          </a:p>
        </p:txBody>
      </p:sp>
    </p:spTree>
    <p:extLst>
      <p:ext uri="{BB962C8B-B14F-4D97-AF65-F5344CB8AC3E}">
        <p14:creationId xmlns:p14="http://schemas.microsoft.com/office/powerpoint/2010/main" val="21292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380C-CD92-454E-999F-AE84AD3883AF}"/>
              </a:ext>
            </a:extLst>
          </p:cNvPr>
          <p:cNvSpPr>
            <a:spLocks noGrp="1"/>
          </p:cNvSpPr>
          <p:nvPr>
            <p:ph type="title"/>
          </p:nvPr>
        </p:nvSpPr>
        <p:spPr/>
        <p:txBody>
          <a:bodyPr/>
          <a:lstStyle/>
          <a:p>
            <a:r>
              <a:rPr lang="en-US" dirty="0"/>
              <a:t>Naive model</a:t>
            </a:r>
          </a:p>
        </p:txBody>
      </p:sp>
      <p:graphicFrame>
        <p:nvGraphicFramePr>
          <p:cNvPr id="4" name="Table 3">
            <a:extLst>
              <a:ext uri="{FF2B5EF4-FFF2-40B4-BE49-F238E27FC236}">
                <a16:creationId xmlns:a16="http://schemas.microsoft.com/office/drawing/2014/main" id="{85156CEB-0DE2-0240-A93E-8CC7DAF6FD23}"/>
              </a:ext>
            </a:extLst>
          </p:cNvPr>
          <p:cNvGraphicFramePr>
            <a:graphicFrameLocks noGrp="1"/>
          </p:cNvGraphicFramePr>
          <p:nvPr>
            <p:extLst>
              <p:ext uri="{D42A27DB-BD31-4B8C-83A1-F6EECF244321}">
                <p14:modId xmlns:p14="http://schemas.microsoft.com/office/powerpoint/2010/main" val="3969789754"/>
              </p:ext>
            </p:extLst>
          </p:nvPr>
        </p:nvGraphicFramePr>
        <p:xfrm>
          <a:off x="815385" y="4185508"/>
          <a:ext cx="10538415" cy="2404075"/>
        </p:xfrm>
        <a:graphic>
          <a:graphicData uri="http://schemas.openxmlformats.org/drawingml/2006/table">
            <a:tbl>
              <a:tblPr firstRow="1" bandRow="1">
                <a:tableStyleId>{5C22544A-7EE6-4342-B048-85BDC9FD1C3A}</a:tableStyleId>
              </a:tblPr>
              <a:tblGrid>
                <a:gridCol w="2681577">
                  <a:extLst>
                    <a:ext uri="{9D8B030D-6E8A-4147-A177-3AD203B41FA5}">
                      <a16:colId xmlns:a16="http://schemas.microsoft.com/office/drawing/2014/main" val="1304825992"/>
                    </a:ext>
                  </a:extLst>
                </a:gridCol>
                <a:gridCol w="1533789">
                  <a:extLst>
                    <a:ext uri="{9D8B030D-6E8A-4147-A177-3AD203B41FA5}">
                      <a16:colId xmlns:a16="http://schemas.microsoft.com/office/drawing/2014/main" val="1193389253"/>
                    </a:ext>
                  </a:extLst>
                </a:gridCol>
                <a:gridCol w="1691325">
                  <a:extLst>
                    <a:ext uri="{9D8B030D-6E8A-4147-A177-3AD203B41FA5}">
                      <a16:colId xmlns:a16="http://schemas.microsoft.com/office/drawing/2014/main" val="4245545533"/>
                    </a:ext>
                  </a:extLst>
                </a:gridCol>
                <a:gridCol w="2248929">
                  <a:extLst>
                    <a:ext uri="{9D8B030D-6E8A-4147-A177-3AD203B41FA5}">
                      <a16:colId xmlns:a16="http://schemas.microsoft.com/office/drawing/2014/main" val="2398673671"/>
                    </a:ext>
                  </a:extLst>
                </a:gridCol>
                <a:gridCol w="2382795">
                  <a:extLst>
                    <a:ext uri="{9D8B030D-6E8A-4147-A177-3AD203B41FA5}">
                      <a16:colId xmlns:a16="http://schemas.microsoft.com/office/drawing/2014/main" val="3956026255"/>
                    </a:ext>
                  </a:extLst>
                </a:gridCol>
              </a:tblGrid>
              <a:tr h="480815">
                <a:tc>
                  <a:txBody>
                    <a:bodyPr/>
                    <a:lstStyle/>
                    <a:p>
                      <a:r>
                        <a:rPr lang="en-US" sz="2300" dirty="0"/>
                        <a:t>Method</a:t>
                      </a:r>
                    </a:p>
                  </a:txBody>
                  <a:tcPr marL="118557" marR="118557" marT="59279" marB="59279"/>
                </a:tc>
                <a:tc>
                  <a:txBody>
                    <a:bodyPr/>
                    <a:lstStyle/>
                    <a:p>
                      <a:r>
                        <a:rPr lang="en-US" sz="2300" dirty="0"/>
                        <a:t>Threshold</a:t>
                      </a:r>
                    </a:p>
                  </a:txBody>
                  <a:tcPr marL="118557" marR="118557" marT="59279" marB="59279"/>
                </a:tc>
                <a:tc>
                  <a:txBody>
                    <a:bodyPr/>
                    <a:lstStyle/>
                    <a:p>
                      <a:r>
                        <a:rPr lang="en-US" sz="2300" dirty="0"/>
                        <a:t>Time (Sec) </a:t>
                      </a:r>
                    </a:p>
                  </a:txBody>
                  <a:tcPr marL="118557" marR="118557" marT="59279" marB="59279"/>
                </a:tc>
                <a:tc>
                  <a:txBody>
                    <a:bodyPr/>
                    <a:lstStyle/>
                    <a:p>
                      <a:r>
                        <a:rPr lang="en-US" sz="2300" b="1" kern="1200" dirty="0">
                          <a:solidFill>
                            <a:schemeClr val="lt1"/>
                          </a:solidFill>
                          <a:latin typeface="+mn-lt"/>
                          <a:ea typeface="+mn-ea"/>
                          <a:cs typeface="+mn-cs"/>
                        </a:rPr>
                        <a:t>Accuracy</a:t>
                      </a:r>
                    </a:p>
                  </a:txBody>
                  <a:tcPr marL="118557" marR="118557" marT="59279" marB="5927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b="1" kern="1200" dirty="0">
                          <a:solidFill>
                            <a:schemeClr val="lt1"/>
                          </a:solidFill>
                          <a:latin typeface="+mn-lt"/>
                          <a:ea typeface="+mn-ea"/>
                          <a:cs typeface="+mn-cs"/>
                        </a:rPr>
                        <a:t>Coverage </a:t>
                      </a:r>
                    </a:p>
                  </a:txBody>
                  <a:tcPr marL="118557" marR="118557" marT="59279" marB="59279"/>
                </a:tc>
                <a:extLst>
                  <a:ext uri="{0D108BD9-81ED-4DB2-BD59-A6C34878D82A}">
                    <a16:rowId xmlns:a16="http://schemas.microsoft.com/office/drawing/2014/main" val="1455849887"/>
                  </a:ext>
                </a:extLst>
              </a:tr>
              <a:tr h="480815">
                <a:tc>
                  <a:txBody>
                    <a:bodyPr/>
                    <a:lstStyle/>
                    <a:p>
                      <a:r>
                        <a:rPr lang="en-US" sz="2000" kern="1200" dirty="0">
                          <a:solidFill>
                            <a:schemeClr val="dk1"/>
                          </a:solidFill>
                          <a:latin typeface="+mn-lt"/>
                          <a:ea typeface="+mn-ea"/>
                          <a:cs typeface="+mn-cs"/>
                        </a:rPr>
                        <a:t>ratio</a:t>
                      </a:r>
                    </a:p>
                  </a:txBody>
                  <a:tcPr marL="118557" marR="118557" marT="59279" marB="59279"/>
                </a:tc>
                <a:tc>
                  <a:txBody>
                    <a:bodyPr/>
                    <a:lstStyle/>
                    <a:p>
                      <a:pPr algn="ctr"/>
                      <a:r>
                        <a:rPr lang="en-US" sz="2000" dirty="0"/>
                        <a:t>70</a:t>
                      </a:r>
                    </a:p>
                  </a:txBody>
                  <a:tcPr marL="118557" marR="118557" marT="59279" marB="59279"/>
                </a:tc>
                <a:tc>
                  <a:txBody>
                    <a:bodyPr/>
                    <a:lstStyle/>
                    <a:p>
                      <a:pPr algn="ctr"/>
                      <a:r>
                        <a:rPr lang="en-US" sz="2000" dirty="0"/>
                        <a:t>1.19071</a:t>
                      </a:r>
                    </a:p>
                  </a:txBody>
                  <a:tcPr marL="118557" marR="118557" marT="59279" marB="59279"/>
                </a:tc>
                <a:tc>
                  <a:txBody>
                    <a:bodyPr/>
                    <a:lstStyle/>
                    <a:p>
                      <a:pPr algn="ctr"/>
                      <a:r>
                        <a:rPr lang="en-US" sz="2000" dirty="0"/>
                        <a:t>437/443 (98.645%)</a:t>
                      </a:r>
                    </a:p>
                  </a:txBody>
                  <a:tcPr marL="118557" marR="118557" marT="59279" marB="59279"/>
                </a:tc>
                <a:tc>
                  <a:txBody>
                    <a:bodyPr/>
                    <a:lstStyle/>
                    <a:p>
                      <a:pPr algn="ctr"/>
                      <a:r>
                        <a:rPr lang="en-US" sz="2000" dirty="0"/>
                        <a:t>437/499 (87.575%)</a:t>
                      </a:r>
                    </a:p>
                  </a:txBody>
                  <a:tcPr marL="118557" marR="118557" marT="59279" marB="59279"/>
                </a:tc>
                <a:extLst>
                  <a:ext uri="{0D108BD9-81ED-4DB2-BD59-A6C34878D82A}">
                    <a16:rowId xmlns:a16="http://schemas.microsoft.com/office/drawing/2014/main" val="3460761161"/>
                  </a:ext>
                </a:extLst>
              </a:tr>
              <a:tr h="480815">
                <a:tc>
                  <a:txBody>
                    <a:bodyPr/>
                    <a:lstStyle/>
                    <a:p>
                      <a:r>
                        <a:rPr lang="en-US" sz="2000" kern="1200" dirty="0">
                          <a:solidFill>
                            <a:schemeClr val="dk1"/>
                          </a:solidFill>
                          <a:latin typeface="+mn-lt"/>
                          <a:ea typeface="+mn-ea"/>
                          <a:cs typeface="+mn-cs"/>
                        </a:rPr>
                        <a:t>Partial ratio</a:t>
                      </a:r>
                    </a:p>
                  </a:txBody>
                  <a:tcPr marL="118557" marR="118557" marT="59279" marB="59279"/>
                </a:tc>
                <a:tc>
                  <a:txBody>
                    <a:bodyPr/>
                    <a:lstStyle/>
                    <a:p>
                      <a:pPr algn="ctr"/>
                      <a:r>
                        <a:rPr lang="en-US" sz="2000" dirty="0"/>
                        <a:t>75</a:t>
                      </a:r>
                    </a:p>
                  </a:txBody>
                  <a:tcPr marL="118557" marR="118557" marT="59279" marB="59279"/>
                </a:tc>
                <a:tc>
                  <a:txBody>
                    <a:bodyPr/>
                    <a:lstStyle/>
                    <a:p>
                      <a:pPr algn="ctr"/>
                      <a:r>
                        <a:rPr lang="en-US" sz="2000" dirty="0"/>
                        <a:t>6.39853</a:t>
                      </a:r>
                    </a:p>
                  </a:txBody>
                  <a:tcPr marL="118557" marR="118557" marT="59279" marB="59279"/>
                </a:tc>
                <a:tc>
                  <a:txBody>
                    <a:bodyPr/>
                    <a:lstStyle/>
                    <a:p>
                      <a:pPr algn="ctr"/>
                      <a:r>
                        <a:rPr lang="en-US" sz="2000" dirty="0"/>
                        <a:t>450/459 (98.039%)</a:t>
                      </a:r>
                    </a:p>
                  </a:txBody>
                  <a:tcPr marL="118557" marR="118557" marT="59279" marB="59279"/>
                </a:tc>
                <a:tc>
                  <a:txBody>
                    <a:bodyPr/>
                    <a:lstStyle/>
                    <a:p>
                      <a:pPr algn="ctr"/>
                      <a:r>
                        <a:rPr lang="en-US" sz="2000" dirty="0"/>
                        <a:t>450/499 (90.18%)</a:t>
                      </a:r>
                    </a:p>
                  </a:txBody>
                  <a:tcPr marL="118557" marR="118557" marT="59279" marB="59279"/>
                </a:tc>
                <a:extLst>
                  <a:ext uri="{0D108BD9-81ED-4DB2-BD59-A6C34878D82A}">
                    <a16:rowId xmlns:a16="http://schemas.microsoft.com/office/drawing/2014/main" val="113847636"/>
                  </a:ext>
                </a:extLst>
              </a:tr>
              <a:tr h="480815">
                <a:tc>
                  <a:txBody>
                    <a:bodyPr/>
                    <a:lstStyle/>
                    <a:p>
                      <a:r>
                        <a:rPr lang="en-US" sz="2000" kern="1200" dirty="0">
                          <a:solidFill>
                            <a:schemeClr val="dk1"/>
                          </a:solidFill>
                          <a:latin typeface="+mn-lt"/>
                          <a:ea typeface="+mn-ea"/>
                          <a:cs typeface="+mn-cs"/>
                        </a:rPr>
                        <a:t>token sort ratio</a:t>
                      </a:r>
                    </a:p>
                  </a:txBody>
                  <a:tcPr marL="118557" marR="118557" marT="59279" marB="59279"/>
                </a:tc>
                <a:tc>
                  <a:txBody>
                    <a:bodyPr/>
                    <a:lstStyle/>
                    <a:p>
                      <a:pPr algn="ctr"/>
                      <a:r>
                        <a:rPr lang="en-US" sz="2000" dirty="0"/>
                        <a:t>70</a:t>
                      </a:r>
                    </a:p>
                  </a:txBody>
                  <a:tcPr marL="118557" marR="118557" marT="59279" marB="59279"/>
                </a:tc>
                <a:tc>
                  <a:txBody>
                    <a:bodyPr/>
                    <a:lstStyle/>
                    <a:p>
                      <a:pPr algn="ctr"/>
                      <a:r>
                        <a:rPr lang="en-US" sz="2000" dirty="0"/>
                        <a:t>4.23800</a:t>
                      </a:r>
                    </a:p>
                  </a:txBody>
                  <a:tcPr marL="118557" marR="118557" marT="59279" marB="59279"/>
                </a:tc>
                <a:tc>
                  <a:txBody>
                    <a:bodyPr/>
                    <a:lstStyle/>
                    <a:p>
                      <a:pPr algn="ctr"/>
                      <a:r>
                        <a:rPr lang="en-US" sz="2000" dirty="0"/>
                        <a:t>441/450 (98.0%)</a:t>
                      </a:r>
                    </a:p>
                  </a:txBody>
                  <a:tcPr marL="118557" marR="118557" marT="59279" marB="59279"/>
                </a:tc>
                <a:tc>
                  <a:txBody>
                    <a:bodyPr/>
                    <a:lstStyle/>
                    <a:p>
                      <a:pPr algn="ctr"/>
                      <a:r>
                        <a:rPr lang="en-US" sz="2000" dirty="0"/>
                        <a:t>441/499 (88.37%)</a:t>
                      </a:r>
                    </a:p>
                  </a:txBody>
                  <a:tcPr marL="118557" marR="118557" marT="59279" marB="59279"/>
                </a:tc>
                <a:extLst>
                  <a:ext uri="{0D108BD9-81ED-4DB2-BD59-A6C34878D82A}">
                    <a16:rowId xmlns:a16="http://schemas.microsoft.com/office/drawing/2014/main" val="3847397154"/>
                  </a:ext>
                </a:extLst>
              </a:tr>
              <a:tr h="480815">
                <a:tc>
                  <a:txBody>
                    <a:bodyPr/>
                    <a:lstStyle/>
                    <a:p>
                      <a:r>
                        <a:rPr lang="en-US" sz="2000" dirty="0"/>
                        <a:t>Token set ratio</a:t>
                      </a:r>
                    </a:p>
                  </a:txBody>
                  <a:tcPr marL="118557" marR="118557" marT="59279" marB="59279"/>
                </a:tc>
                <a:tc>
                  <a:txBody>
                    <a:bodyPr/>
                    <a:lstStyle/>
                    <a:p>
                      <a:pPr algn="ctr"/>
                      <a:r>
                        <a:rPr lang="en-US" sz="2000" dirty="0"/>
                        <a:t>80</a:t>
                      </a:r>
                    </a:p>
                  </a:txBody>
                  <a:tcPr marL="118557" marR="118557" marT="59279" marB="59279"/>
                </a:tc>
                <a:tc>
                  <a:txBody>
                    <a:bodyPr/>
                    <a:lstStyle/>
                    <a:p>
                      <a:pPr algn="ctr"/>
                      <a:r>
                        <a:rPr lang="en-US" sz="2000" dirty="0"/>
                        <a:t>5.7599</a:t>
                      </a:r>
                    </a:p>
                  </a:txBody>
                  <a:tcPr marL="118557" marR="118557" marT="59279" marB="59279"/>
                </a:tc>
                <a:tc>
                  <a:txBody>
                    <a:bodyPr/>
                    <a:lstStyle/>
                    <a:p>
                      <a:pPr algn="ctr"/>
                      <a:r>
                        <a:rPr lang="en-US" sz="2000" dirty="0"/>
                        <a:t>456/465 (98.06%)</a:t>
                      </a:r>
                    </a:p>
                  </a:txBody>
                  <a:tcPr marL="118557" marR="118557" marT="59279" marB="5927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456/499 (91.38%)</a:t>
                      </a:r>
                    </a:p>
                  </a:txBody>
                  <a:tcPr marL="118557" marR="118557" marT="59279" marB="59279"/>
                </a:tc>
                <a:extLst>
                  <a:ext uri="{0D108BD9-81ED-4DB2-BD59-A6C34878D82A}">
                    <a16:rowId xmlns:a16="http://schemas.microsoft.com/office/drawing/2014/main" val="1181803449"/>
                  </a:ext>
                </a:extLst>
              </a:tr>
            </a:tbl>
          </a:graphicData>
        </a:graphic>
      </p:graphicFrame>
      <p:sp>
        <p:nvSpPr>
          <p:cNvPr id="5" name="TextBox 4">
            <a:extLst>
              <a:ext uri="{FF2B5EF4-FFF2-40B4-BE49-F238E27FC236}">
                <a16:creationId xmlns:a16="http://schemas.microsoft.com/office/drawing/2014/main" id="{557039CB-D915-9D4C-9FB2-486FAEE377BC}"/>
              </a:ext>
            </a:extLst>
          </p:cNvPr>
          <p:cNvSpPr txBox="1"/>
          <p:nvPr/>
        </p:nvSpPr>
        <p:spPr>
          <a:xfrm>
            <a:off x="667265" y="1470454"/>
            <a:ext cx="10686535"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Method - Using </a:t>
            </a:r>
            <a:r>
              <a:rPr lang="en-US" dirty="0" err="1"/>
              <a:t>fuzzywuzzy</a:t>
            </a:r>
            <a:r>
              <a:rPr lang="en-US" dirty="0"/>
              <a:t> different methods I tried them on the 499 example pairs, when the run time is O(N^2).</a:t>
            </a:r>
          </a:p>
          <a:p>
            <a:pPr marL="285750" indent="-285750">
              <a:lnSpc>
                <a:spcPct val="150000"/>
              </a:lnSpc>
              <a:buFont typeface="Arial" panose="020B0604020202020204" pitchFamily="34" charset="0"/>
              <a:buChar char="•"/>
            </a:pPr>
            <a:r>
              <a:rPr lang="en-US" dirty="0"/>
              <a:t>Threshold - used a minimum score to predict only pair with a certain amount of confidence, filtered all pairs that are not from the same country </a:t>
            </a:r>
          </a:p>
          <a:p>
            <a:pPr marL="285750" indent="-285750">
              <a:lnSpc>
                <a:spcPct val="150000"/>
              </a:lnSpc>
              <a:buFont typeface="Arial" panose="020B0604020202020204" pitchFamily="34" charset="0"/>
              <a:buChar char="•"/>
            </a:pPr>
            <a:r>
              <a:rPr lang="en-US" dirty="0"/>
              <a:t>Accuracy – Correct labels / # Predicted labels</a:t>
            </a:r>
          </a:p>
          <a:p>
            <a:pPr marL="285750" indent="-285750">
              <a:lnSpc>
                <a:spcPct val="150000"/>
              </a:lnSpc>
              <a:buFont typeface="Arial" panose="020B0604020202020204" pitchFamily="34" charset="0"/>
              <a:buChar char="•"/>
            </a:pPr>
            <a:r>
              <a:rPr lang="en-US" dirty="0"/>
              <a:t>Coverage - – Correct labels / # labels</a:t>
            </a:r>
          </a:p>
        </p:txBody>
      </p:sp>
    </p:spTree>
    <p:extLst>
      <p:ext uri="{BB962C8B-B14F-4D97-AF65-F5344CB8AC3E}">
        <p14:creationId xmlns:p14="http://schemas.microsoft.com/office/powerpoint/2010/main" val="212136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5E90-F4F7-864C-94CE-2FF91E478BAD}"/>
              </a:ext>
            </a:extLst>
          </p:cNvPr>
          <p:cNvSpPr>
            <a:spLocks noGrp="1"/>
          </p:cNvSpPr>
          <p:nvPr>
            <p:ph type="title"/>
          </p:nvPr>
        </p:nvSpPr>
        <p:spPr/>
        <p:txBody>
          <a:bodyPr/>
          <a:lstStyle/>
          <a:p>
            <a:r>
              <a:rPr lang="en-US" dirty="0"/>
              <a:t>Methods different:</a:t>
            </a:r>
          </a:p>
        </p:txBody>
      </p:sp>
      <p:sp>
        <p:nvSpPr>
          <p:cNvPr id="3" name="Content Placeholder 2">
            <a:extLst>
              <a:ext uri="{FF2B5EF4-FFF2-40B4-BE49-F238E27FC236}">
                <a16:creationId xmlns:a16="http://schemas.microsoft.com/office/drawing/2014/main" id="{FD26C3F6-2915-C54A-A610-BC69C251ADC6}"/>
              </a:ext>
            </a:extLst>
          </p:cNvPr>
          <p:cNvSpPr>
            <a:spLocks noGrp="1"/>
          </p:cNvSpPr>
          <p:nvPr>
            <p:ph idx="1"/>
          </p:nvPr>
        </p:nvSpPr>
        <p:spPr>
          <a:xfrm>
            <a:off x="838200" y="1763840"/>
            <a:ext cx="10515600" cy="4351338"/>
          </a:xfrm>
        </p:spPr>
        <p:txBody>
          <a:bodyPr>
            <a:normAutofit fontScale="92500" lnSpcReduction="10000"/>
          </a:bodyPr>
          <a:lstStyle/>
          <a:p>
            <a:pPr>
              <a:lnSpc>
                <a:spcPct val="150000"/>
              </a:lnSpc>
            </a:pPr>
            <a:r>
              <a:rPr lang="en-US" dirty="0">
                <a:solidFill>
                  <a:schemeClr val="dk1"/>
                </a:solidFill>
              </a:rPr>
              <a:t>Ratio – </a:t>
            </a:r>
            <a:r>
              <a:rPr lang="en-US" sz="2400" dirty="0">
                <a:solidFill>
                  <a:schemeClr val="dk1"/>
                </a:solidFill>
              </a:rPr>
              <a:t>Normal </a:t>
            </a:r>
            <a:r>
              <a:rPr lang="en-US" sz="2400" dirty="0" err="1"/>
              <a:t>Levenshtein</a:t>
            </a:r>
            <a:r>
              <a:rPr lang="en-US" sz="2400" dirty="0"/>
              <a:t> distance (edit distance)</a:t>
            </a:r>
            <a:endParaRPr lang="en-US" sz="2400" dirty="0">
              <a:solidFill>
                <a:schemeClr val="dk1"/>
              </a:solidFill>
            </a:endParaRPr>
          </a:p>
          <a:p>
            <a:pPr>
              <a:lnSpc>
                <a:spcPct val="150000"/>
              </a:lnSpc>
            </a:pPr>
            <a:r>
              <a:rPr lang="en-US" dirty="0">
                <a:solidFill>
                  <a:schemeClr val="dk1"/>
                </a:solidFill>
              </a:rPr>
              <a:t>Partial ratio – </a:t>
            </a:r>
            <a:r>
              <a:rPr lang="en-US" sz="2400" dirty="0"/>
              <a:t>substring Ratio</a:t>
            </a:r>
          </a:p>
          <a:p>
            <a:pPr>
              <a:lnSpc>
                <a:spcPct val="150000"/>
              </a:lnSpc>
            </a:pPr>
            <a:r>
              <a:rPr lang="en-US" dirty="0"/>
              <a:t>Token sort ratio - </a:t>
            </a:r>
            <a:r>
              <a:rPr lang="en-US" sz="2400" dirty="0"/>
              <a:t>The token sort approach involves tokenizing the string in question, sorting the tokens alphabetically, and then joining them back into a string. We then compare the transformed strings with a simple ratio</a:t>
            </a:r>
          </a:p>
          <a:p>
            <a:pPr>
              <a:lnSpc>
                <a:spcPct val="150000"/>
              </a:lnSpc>
            </a:pPr>
            <a:r>
              <a:rPr lang="en-US" dirty="0"/>
              <a:t>Token set ratio – </a:t>
            </a:r>
            <a:r>
              <a:rPr lang="en-US" sz="2400" dirty="0"/>
              <a:t>Take the common words, use sort ratio and add the rest of the phrase </a:t>
            </a:r>
          </a:p>
          <a:p>
            <a:pPr>
              <a:lnSpc>
                <a:spcPct val="150000"/>
              </a:lnSpc>
            </a:pPr>
            <a:endParaRPr lang="en-US" dirty="0">
              <a:solidFill>
                <a:schemeClr val="dk1"/>
              </a:solidFill>
            </a:endParaRPr>
          </a:p>
          <a:p>
            <a:pPr>
              <a:lnSpc>
                <a:spcPct val="150000"/>
              </a:lnSpc>
            </a:pPr>
            <a:endParaRPr lang="en-US" dirty="0"/>
          </a:p>
        </p:txBody>
      </p:sp>
    </p:spTree>
    <p:extLst>
      <p:ext uri="{BB962C8B-B14F-4D97-AF65-F5344CB8AC3E}">
        <p14:creationId xmlns:p14="http://schemas.microsoft.com/office/powerpoint/2010/main" val="193361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4283-2410-DA43-9B8D-7D3E65D95A0D}"/>
              </a:ext>
            </a:extLst>
          </p:cNvPr>
          <p:cNvSpPr>
            <a:spLocks noGrp="1"/>
          </p:cNvSpPr>
          <p:nvPr>
            <p:ph type="title"/>
          </p:nvPr>
        </p:nvSpPr>
        <p:spPr>
          <a:xfrm>
            <a:off x="815385" y="139014"/>
            <a:ext cx="10515600" cy="1325563"/>
          </a:xfrm>
        </p:spPr>
        <p:txBody>
          <a:bodyPr/>
          <a:lstStyle/>
          <a:p>
            <a:r>
              <a:rPr lang="en-US" dirty="0"/>
              <a:t>TF-IDF with 3-Grams (Cosine similarity)</a:t>
            </a:r>
          </a:p>
        </p:txBody>
      </p:sp>
      <p:sp>
        <p:nvSpPr>
          <p:cNvPr id="3" name="Content Placeholder 2">
            <a:extLst>
              <a:ext uri="{FF2B5EF4-FFF2-40B4-BE49-F238E27FC236}">
                <a16:creationId xmlns:a16="http://schemas.microsoft.com/office/drawing/2014/main" id="{0B484D27-A9C7-FF4E-AFB6-098D8E001230}"/>
              </a:ext>
            </a:extLst>
          </p:cNvPr>
          <p:cNvSpPr>
            <a:spLocks noGrp="1"/>
          </p:cNvSpPr>
          <p:nvPr>
            <p:ph idx="1"/>
          </p:nvPr>
        </p:nvSpPr>
        <p:spPr>
          <a:xfrm>
            <a:off x="815385" y="1464577"/>
            <a:ext cx="10888362" cy="1028786"/>
          </a:xfrm>
        </p:spPr>
        <p:txBody>
          <a:bodyPr>
            <a:normAutofit fontScale="92500" lnSpcReduction="10000"/>
          </a:bodyPr>
          <a:lstStyle/>
          <a:p>
            <a:r>
              <a:rPr lang="en-US" sz="2400" dirty="0"/>
              <a:t>Get for each 3-gram: IDF(t) = </a:t>
            </a:r>
            <a:r>
              <a:rPr lang="en-US" sz="2400" dirty="0" err="1"/>
              <a:t>log_e</a:t>
            </a:r>
            <a:r>
              <a:rPr lang="en-US" sz="2400" dirty="0"/>
              <a:t>(Total number of documents / Number of documents with term t in it).</a:t>
            </a:r>
          </a:p>
          <a:p>
            <a:r>
              <a:rPr lang="en-US" sz="2400" dirty="0"/>
              <a:t>Measure the similarity using cosine distance</a:t>
            </a:r>
          </a:p>
          <a:p>
            <a:pPr>
              <a:lnSpc>
                <a:spcPct val="150000"/>
              </a:lnSpc>
            </a:pPr>
            <a:endParaRPr lang="en-US" sz="2000" dirty="0"/>
          </a:p>
        </p:txBody>
      </p:sp>
      <p:graphicFrame>
        <p:nvGraphicFramePr>
          <p:cNvPr id="4" name="Table 3">
            <a:extLst>
              <a:ext uri="{FF2B5EF4-FFF2-40B4-BE49-F238E27FC236}">
                <a16:creationId xmlns:a16="http://schemas.microsoft.com/office/drawing/2014/main" id="{012EBA00-BF44-8E4F-9B0A-49C78862CCCE}"/>
              </a:ext>
            </a:extLst>
          </p:cNvPr>
          <p:cNvGraphicFramePr>
            <a:graphicFrameLocks noGrp="1"/>
          </p:cNvGraphicFramePr>
          <p:nvPr>
            <p:extLst>
              <p:ext uri="{D42A27DB-BD31-4B8C-83A1-F6EECF244321}">
                <p14:modId xmlns:p14="http://schemas.microsoft.com/office/powerpoint/2010/main" val="872951796"/>
              </p:ext>
            </p:extLst>
          </p:nvPr>
        </p:nvGraphicFramePr>
        <p:xfrm>
          <a:off x="826792" y="2790140"/>
          <a:ext cx="10538415" cy="1923260"/>
        </p:xfrm>
        <a:graphic>
          <a:graphicData uri="http://schemas.openxmlformats.org/drawingml/2006/table">
            <a:tbl>
              <a:tblPr firstRow="1" bandRow="1">
                <a:tableStyleId>{5C22544A-7EE6-4342-B048-85BDC9FD1C3A}</a:tableStyleId>
              </a:tblPr>
              <a:tblGrid>
                <a:gridCol w="2681577">
                  <a:extLst>
                    <a:ext uri="{9D8B030D-6E8A-4147-A177-3AD203B41FA5}">
                      <a16:colId xmlns:a16="http://schemas.microsoft.com/office/drawing/2014/main" val="1304825992"/>
                    </a:ext>
                  </a:extLst>
                </a:gridCol>
                <a:gridCol w="1533789">
                  <a:extLst>
                    <a:ext uri="{9D8B030D-6E8A-4147-A177-3AD203B41FA5}">
                      <a16:colId xmlns:a16="http://schemas.microsoft.com/office/drawing/2014/main" val="1193389253"/>
                    </a:ext>
                  </a:extLst>
                </a:gridCol>
                <a:gridCol w="1691325">
                  <a:extLst>
                    <a:ext uri="{9D8B030D-6E8A-4147-A177-3AD203B41FA5}">
                      <a16:colId xmlns:a16="http://schemas.microsoft.com/office/drawing/2014/main" val="4245545533"/>
                    </a:ext>
                  </a:extLst>
                </a:gridCol>
                <a:gridCol w="2248929">
                  <a:extLst>
                    <a:ext uri="{9D8B030D-6E8A-4147-A177-3AD203B41FA5}">
                      <a16:colId xmlns:a16="http://schemas.microsoft.com/office/drawing/2014/main" val="2398673671"/>
                    </a:ext>
                  </a:extLst>
                </a:gridCol>
                <a:gridCol w="2382795">
                  <a:extLst>
                    <a:ext uri="{9D8B030D-6E8A-4147-A177-3AD203B41FA5}">
                      <a16:colId xmlns:a16="http://schemas.microsoft.com/office/drawing/2014/main" val="3956026255"/>
                    </a:ext>
                  </a:extLst>
                </a:gridCol>
              </a:tblGrid>
              <a:tr h="480815">
                <a:tc>
                  <a:txBody>
                    <a:bodyPr/>
                    <a:lstStyle/>
                    <a:p>
                      <a:r>
                        <a:rPr lang="en-US" sz="2300" dirty="0"/>
                        <a:t>Method</a:t>
                      </a:r>
                    </a:p>
                  </a:txBody>
                  <a:tcPr marL="118557" marR="118557" marT="59279" marB="59279"/>
                </a:tc>
                <a:tc>
                  <a:txBody>
                    <a:bodyPr/>
                    <a:lstStyle/>
                    <a:p>
                      <a:r>
                        <a:rPr lang="en-US" sz="2300" dirty="0"/>
                        <a:t>Threshold</a:t>
                      </a:r>
                    </a:p>
                  </a:txBody>
                  <a:tcPr marL="118557" marR="118557" marT="59279" marB="59279"/>
                </a:tc>
                <a:tc>
                  <a:txBody>
                    <a:bodyPr/>
                    <a:lstStyle/>
                    <a:p>
                      <a:r>
                        <a:rPr lang="en-US" sz="2300" dirty="0"/>
                        <a:t>Time (Sec) </a:t>
                      </a:r>
                    </a:p>
                  </a:txBody>
                  <a:tcPr marL="118557" marR="118557" marT="59279" marB="59279"/>
                </a:tc>
                <a:tc>
                  <a:txBody>
                    <a:bodyPr/>
                    <a:lstStyle/>
                    <a:p>
                      <a:r>
                        <a:rPr lang="en-US" sz="2300" b="1" kern="1200" dirty="0">
                          <a:solidFill>
                            <a:schemeClr val="lt1"/>
                          </a:solidFill>
                          <a:latin typeface="+mn-lt"/>
                          <a:ea typeface="+mn-ea"/>
                          <a:cs typeface="+mn-cs"/>
                        </a:rPr>
                        <a:t>Accuracy</a:t>
                      </a:r>
                    </a:p>
                  </a:txBody>
                  <a:tcPr marL="118557" marR="118557" marT="59279" marB="5927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b="1" kern="1200" dirty="0">
                          <a:solidFill>
                            <a:schemeClr val="lt1"/>
                          </a:solidFill>
                          <a:latin typeface="+mn-lt"/>
                          <a:ea typeface="+mn-ea"/>
                          <a:cs typeface="+mn-cs"/>
                        </a:rPr>
                        <a:t>Coverage </a:t>
                      </a:r>
                    </a:p>
                  </a:txBody>
                  <a:tcPr marL="118557" marR="118557" marT="59279" marB="59279"/>
                </a:tc>
                <a:extLst>
                  <a:ext uri="{0D108BD9-81ED-4DB2-BD59-A6C34878D82A}">
                    <a16:rowId xmlns:a16="http://schemas.microsoft.com/office/drawing/2014/main" val="1455849887"/>
                  </a:ext>
                </a:extLst>
              </a:tr>
              <a:tr h="480815">
                <a:tc>
                  <a:txBody>
                    <a:bodyPr/>
                    <a:lstStyle/>
                    <a:p>
                      <a:r>
                        <a:rPr lang="en-US" sz="2000" kern="1200" dirty="0">
                          <a:solidFill>
                            <a:schemeClr val="dk1"/>
                          </a:solidFill>
                          <a:latin typeface="+mn-lt"/>
                          <a:ea typeface="+mn-ea"/>
                          <a:cs typeface="+mn-cs"/>
                        </a:rPr>
                        <a:t>TF-IDF</a:t>
                      </a:r>
                    </a:p>
                  </a:txBody>
                  <a:tcPr marL="118557" marR="118557" marT="59279" marB="59279"/>
                </a:tc>
                <a:tc>
                  <a:txBody>
                    <a:bodyPr/>
                    <a:lstStyle/>
                    <a:p>
                      <a:pPr algn="ctr"/>
                      <a:r>
                        <a:rPr lang="he-IL" sz="2000" dirty="0"/>
                        <a:t>0.0</a:t>
                      </a:r>
                      <a:endParaRPr lang="en-US" sz="2000" dirty="0"/>
                    </a:p>
                  </a:txBody>
                  <a:tcPr marL="118557" marR="118557" marT="59279" marB="59279"/>
                </a:tc>
                <a:tc>
                  <a:txBody>
                    <a:bodyPr/>
                    <a:lstStyle/>
                    <a:p>
                      <a:pPr algn="ctr"/>
                      <a:r>
                        <a:rPr lang="he-IL" sz="2000" dirty="0"/>
                        <a:t>3.06</a:t>
                      </a:r>
                      <a:endParaRPr lang="en-US" sz="2000" dirty="0"/>
                    </a:p>
                  </a:txBody>
                  <a:tcPr marL="118557" marR="118557" marT="59279" marB="59279"/>
                </a:tc>
                <a:tc>
                  <a:txBody>
                    <a:bodyPr/>
                    <a:lstStyle/>
                    <a:p>
                      <a:pPr algn="ctr"/>
                      <a:r>
                        <a:rPr lang="en-US" sz="2000" dirty="0"/>
                        <a:t>487/498 (97.79%)</a:t>
                      </a:r>
                    </a:p>
                  </a:txBody>
                  <a:tcPr marL="118557" marR="118557" marT="59279" marB="59279"/>
                </a:tc>
                <a:tc>
                  <a:txBody>
                    <a:bodyPr/>
                    <a:lstStyle/>
                    <a:p>
                      <a:pPr algn="ctr"/>
                      <a:r>
                        <a:rPr lang="en-US" sz="2000" dirty="0"/>
                        <a:t>487/499 (97.59%)</a:t>
                      </a:r>
                    </a:p>
                  </a:txBody>
                  <a:tcPr marL="118557" marR="118557" marT="59279" marB="59279"/>
                </a:tc>
                <a:extLst>
                  <a:ext uri="{0D108BD9-81ED-4DB2-BD59-A6C34878D82A}">
                    <a16:rowId xmlns:a16="http://schemas.microsoft.com/office/drawing/2014/main" val="3460761161"/>
                  </a:ext>
                </a:extLst>
              </a:tr>
              <a:tr h="4808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latin typeface="+mn-lt"/>
                          <a:ea typeface="+mn-ea"/>
                          <a:cs typeface="+mn-cs"/>
                        </a:rPr>
                        <a:t>TF-IDF (*)</a:t>
                      </a:r>
                    </a:p>
                  </a:txBody>
                  <a:tcPr marL="118557" marR="118557" marT="59279" marB="59279"/>
                </a:tc>
                <a:tc>
                  <a:txBody>
                    <a:bodyPr/>
                    <a:lstStyle/>
                    <a:p>
                      <a:pPr algn="ctr"/>
                      <a:r>
                        <a:rPr lang="en-US" sz="2000" dirty="0"/>
                        <a:t>0.0</a:t>
                      </a:r>
                    </a:p>
                  </a:txBody>
                  <a:tcPr marL="118557" marR="118557" marT="59279" marB="59279"/>
                </a:tc>
                <a:tc>
                  <a:txBody>
                    <a:bodyPr/>
                    <a:lstStyle/>
                    <a:p>
                      <a:pPr algn="ctr"/>
                      <a:r>
                        <a:rPr lang="en-US" sz="2000" dirty="0"/>
                        <a:t>1.953</a:t>
                      </a:r>
                    </a:p>
                  </a:txBody>
                  <a:tcPr marL="118557" marR="118557" marT="59279" marB="59279"/>
                </a:tc>
                <a:tc>
                  <a:txBody>
                    <a:bodyPr/>
                    <a:lstStyle/>
                    <a:p>
                      <a:pPr marL="0" algn="ctr" defTabSz="914400" rtl="0" eaLnBrk="1" latinLnBrk="0" hangingPunct="1"/>
                      <a:r>
                        <a:rPr lang="en-US" sz="2000" dirty="0"/>
                        <a:t>488/499 (97.79%)</a:t>
                      </a:r>
                    </a:p>
                  </a:txBody>
                  <a:tcPr marL="118557" marR="118557" marT="59279" marB="59279"/>
                </a:tc>
                <a:tc>
                  <a:txBody>
                    <a:bodyPr/>
                    <a:lstStyle/>
                    <a:p>
                      <a:pPr algn="ctr"/>
                      <a:r>
                        <a:rPr lang="en-US" sz="2000" dirty="0"/>
                        <a:t>488/499 (97.79%)</a:t>
                      </a:r>
                    </a:p>
                  </a:txBody>
                  <a:tcPr marL="118557" marR="118557" marT="59279" marB="59279"/>
                </a:tc>
                <a:extLst>
                  <a:ext uri="{0D108BD9-81ED-4DB2-BD59-A6C34878D82A}">
                    <a16:rowId xmlns:a16="http://schemas.microsoft.com/office/drawing/2014/main" val="113847636"/>
                  </a:ext>
                </a:extLst>
              </a:tr>
              <a:tr h="4808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latin typeface="+mn-lt"/>
                          <a:ea typeface="+mn-ea"/>
                          <a:cs typeface="+mn-cs"/>
                        </a:rPr>
                        <a:t>TF-IDF (**)</a:t>
                      </a:r>
                    </a:p>
                  </a:txBody>
                  <a:tcPr marL="118557" marR="118557" marT="59279" marB="59279"/>
                </a:tc>
                <a:tc>
                  <a:txBody>
                    <a:bodyPr/>
                    <a:lstStyle/>
                    <a:p>
                      <a:pPr algn="ctr"/>
                      <a:r>
                        <a:rPr lang="en-US" sz="2000" dirty="0"/>
                        <a:t>0.0</a:t>
                      </a:r>
                    </a:p>
                  </a:txBody>
                  <a:tcPr marL="118557" marR="118557" marT="59279" marB="59279"/>
                </a:tc>
                <a:tc>
                  <a:txBody>
                    <a:bodyPr/>
                    <a:lstStyle/>
                    <a:p>
                      <a:pPr algn="ctr"/>
                      <a:r>
                        <a:rPr lang="en-US" sz="2000" dirty="0"/>
                        <a:t>2.35</a:t>
                      </a:r>
                    </a:p>
                  </a:txBody>
                  <a:tcPr marL="118557" marR="118557" marT="59279" marB="59279"/>
                </a:tc>
                <a:tc>
                  <a:txBody>
                    <a:bodyPr/>
                    <a:lstStyle/>
                    <a:p>
                      <a:pPr marL="0" algn="ctr" defTabSz="914400" rtl="0" eaLnBrk="1" latinLnBrk="0" hangingPunct="1"/>
                      <a:r>
                        <a:rPr lang="en-US" sz="2000" dirty="0"/>
                        <a:t>496/499 (99.39%)</a:t>
                      </a:r>
                    </a:p>
                  </a:txBody>
                  <a:tcPr marL="118557" marR="118557" marT="59279" marB="59279"/>
                </a:tc>
                <a:tc>
                  <a:txBody>
                    <a:bodyPr/>
                    <a:lstStyle/>
                    <a:p>
                      <a:pPr algn="ctr"/>
                      <a:r>
                        <a:rPr lang="en-US" sz="2000" dirty="0"/>
                        <a:t>496/499 (99.39%)</a:t>
                      </a:r>
                    </a:p>
                  </a:txBody>
                  <a:tcPr marL="118557" marR="118557" marT="59279" marB="59279"/>
                </a:tc>
                <a:extLst>
                  <a:ext uri="{0D108BD9-81ED-4DB2-BD59-A6C34878D82A}">
                    <a16:rowId xmlns:a16="http://schemas.microsoft.com/office/drawing/2014/main" val="532587413"/>
                  </a:ext>
                </a:extLst>
              </a:tr>
            </a:tbl>
          </a:graphicData>
        </a:graphic>
      </p:graphicFrame>
      <p:sp>
        <p:nvSpPr>
          <p:cNvPr id="5" name="Content Placeholder 2">
            <a:extLst>
              <a:ext uri="{FF2B5EF4-FFF2-40B4-BE49-F238E27FC236}">
                <a16:creationId xmlns:a16="http://schemas.microsoft.com/office/drawing/2014/main" id="{35355EED-D081-D346-964F-2EF6AF5487C0}"/>
              </a:ext>
            </a:extLst>
          </p:cNvPr>
          <p:cNvSpPr txBox="1">
            <a:spLocks/>
          </p:cNvSpPr>
          <p:nvPr/>
        </p:nvSpPr>
        <p:spPr>
          <a:xfrm>
            <a:off x="651818" y="5010177"/>
            <a:ext cx="10888362" cy="10287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*Adding the city name to the hotel name</a:t>
            </a:r>
          </a:p>
          <a:p>
            <a:pPr marL="0" indent="0">
              <a:lnSpc>
                <a:spcPct val="150000"/>
              </a:lnSpc>
              <a:buNone/>
            </a:pPr>
            <a:r>
              <a:rPr lang="en-US" sz="2000" dirty="0"/>
              <a:t>** Adding the city name and the address to the hotel name</a:t>
            </a:r>
          </a:p>
        </p:txBody>
      </p:sp>
    </p:spTree>
    <p:extLst>
      <p:ext uri="{BB962C8B-B14F-4D97-AF65-F5344CB8AC3E}">
        <p14:creationId xmlns:p14="http://schemas.microsoft.com/office/powerpoint/2010/main" val="375423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3D9A-FCF5-874C-A68E-BC0BD4453786}"/>
              </a:ext>
            </a:extLst>
          </p:cNvPr>
          <p:cNvSpPr>
            <a:spLocks noGrp="1"/>
          </p:cNvSpPr>
          <p:nvPr>
            <p:ph type="title"/>
          </p:nvPr>
        </p:nvSpPr>
        <p:spPr>
          <a:xfrm>
            <a:off x="170935" y="80812"/>
            <a:ext cx="10515600" cy="1325563"/>
          </a:xfrm>
        </p:spPr>
        <p:txBody>
          <a:bodyPr/>
          <a:lstStyle/>
          <a:p>
            <a:r>
              <a:rPr lang="en-US"/>
              <a:t>“ROC” Curve </a:t>
            </a:r>
            <a:endParaRPr lang="en-US" dirty="0"/>
          </a:p>
        </p:txBody>
      </p:sp>
      <p:pic>
        <p:nvPicPr>
          <p:cNvPr id="5" name="Content Placeholder 4">
            <a:extLst>
              <a:ext uri="{FF2B5EF4-FFF2-40B4-BE49-F238E27FC236}">
                <a16:creationId xmlns:a16="http://schemas.microsoft.com/office/drawing/2014/main" id="{5FCD1BDE-235E-4545-8073-21637E3DEC16}"/>
              </a:ext>
            </a:extLst>
          </p:cNvPr>
          <p:cNvPicPr>
            <a:picLocks noGrp="1" noChangeAspect="1"/>
          </p:cNvPicPr>
          <p:nvPr>
            <p:ph idx="1"/>
          </p:nvPr>
        </p:nvPicPr>
        <p:blipFill>
          <a:blip r:embed="rId2"/>
          <a:stretch>
            <a:fillRect/>
          </a:stretch>
        </p:blipFill>
        <p:spPr>
          <a:xfrm>
            <a:off x="252269" y="1955762"/>
            <a:ext cx="3998680" cy="2999010"/>
          </a:xfrm>
        </p:spPr>
      </p:pic>
      <p:pic>
        <p:nvPicPr>
          <p:cNvPr id="9" name="Picture 8">
            <a:extLst>
              <a:ext uri="{FF2B5EF4-FFF2-40B4-BE49-F238E27FC236}">
                <a16:creationId xmlns:a16="http://schemas.microsoft.com/office/drawing/2014/main" id="{0EB4F19F-E3F1-2345-8810-AEEEF67DC558}"/>
              </a:ext>
            </a:extLst>
          </p:cNvPr>
          <p:cNvPicPr>
            <a:picLocks noChangeAspect="1"/>
          </p:cNvPicPr>
          <p:nvPr/>
        </p:nvPicPr>
        <p:blipFill>
          <a:blip r:embed="rId3"/>
          <a:stretch>
            <a:fillRect/>
          </a:stretch>
        </p:blipFill>
        <p:spPr>
          <a:xfrm>
            <a:off x="3942373" y="1955762"/>
            <a:ext cx="3998680" cy="2999010"/>
          </a:xfrm>
          <a:prstGeom prst="rect">
            <a:avLst/>
          </a:prstGeom>
        </p:spPr>
      </p:pic>
      <p:sp>
        <p:nvSpPr>
          <p:cNvPr id="10" name="TextBox 9">
            <a:extLst>
              <a:ext uri="{FF2B5EF4-FFF2-40B4-BE49-F238E27FC236}">
                <a16:creationId xmlns:a16="http://schemas.microsoft.com/office/drawing/2014/main" id="{044F35E4-2F70-4E4D-BB3F-DFB72FE6E10F}"/>
              </a:ext>
            </a:extLst>
          </p:cNvPr>
          <p:cNvSpPr txBox="1"/>
          <p:nvPr/>
        </p:nvSpPr>
        <p:spPr>
          <a:xfrm>
            <a:off x="1571987" y="1560163"/>
            <a:ext cx="1359243" cy="369332"/>
          </a:xfrm>
          <a:prstGeom prst="rect">
            <a:avLst/>
          </a:prstGeom>
          <a:noFill/>
        </p:spPr>
        <p:txBody>
          <a:bodyPr wrap="square" rtlCol="0">
            <a:spAutoFit/>
          </a:bodyPr>
          <a:lstStyle/>
          <a:p>
            <a:pPr lvl="0" algn="ctr">
              <a:defRPr/>
            </a:pPr>
            <a:r>
              <a:rPr lang="en-US" dirty="0">
                <a:solidFill>
                  <a:schemeClr val="dk1"/>
                </a:solidFill>
              </a:rPr>
              <a:t>TF-IDF (*)</a:t>
            </a:r>
          </a:p>
        </p:txBody>
      </p:sp>
      <p:sp>
        <p:nvSpPr>
          <p:cNvPr id="15" name="TextBox 14">
            <a:extLst>
              <a:ext uri="{FF2B5EF4-FFF2-40B4-BE49-F238E27FC236}">
                <a16:creationId xmlns:a16="http://schemas.microsoft.com/office/drawing/2014/main" id="{90196AE3-5227-6A40-9D8A-3B653FAAF907}"/>
              </a:ext>
            </a:extLst>
          </p:cNvPr>
          <p:cNvSpPr txBox="1"/>
          <p:nvPr/>
        </p:nvSpPr>
        <p:spPr>
          <a:xfrm>
            <a:off x="5262089" y="1586430"/>
            <a:ext cx="1359243" cy="369332"/>
          </a:xfrm>
          <a:prstGeom prst="rect">
            <a:avLst/>
          </a:prstGeom>
          <a:noFill/>
        </p:spPr>
        <p:txBody>
          <a:bodyPr wrap="square" rtlCol="0">
            <a:spAutoFit/>
          </a:bodyPr>
          <a:lstStyle/>
          <a:p>
            <a:pPr lvl="0" algn="ctr">
              <a:defRPr/>
            </a:pPr>
            <a:r>
              <a:rPr lang="en-US" dirty="0">
                <a:solidFill>
                  <a:schemeClr val="dk1"/>
                </a:solidFill>
              </a:rPr>
              <a:t>TF-IDF</a:t>
            </a:r>
          </a:p>
        </p:txBody>
      </p:sp>
      <p:pic>
        <p:nvPicPr>
          <p:cNvPr id="12" name="Picture 11">
            <a:extLst>
              <a:ext uri="{FF2B5EF4-FFF2-40B4-BE49-F238E27FC236}">
                <a16:creationId xmlns:a16="http://schemas.microsoft.com/office/drawing/2014/main" id="{22AC9B7B-173B-2242-9882-7290BC7199D6}"/>
              </a:ext>
            </a:extLst>
          </p:cNvPr>
          <p:cNvPicPr>
            <a:picLocks noChangeAspect="1"/>
          </p:cNvPicPr>
          <p:nvPr/>
        </p:nvPicPr>
        <p:blipFill>
          <a:blip r:embed="rId4"/>
          <a:stretch>
            <a:fillRect/>
          </a:stretch>
        </p:blipFill>
        <p:spPr>
          <a:xfrm>
            <a:off x="7941051" y="1929495"/>
            <a:ext cx="3998680" cy="2999010"/>
          </a:xfrm>
          <a:prstGeom prst="rect">
            <a:avLst/>
          </a:prstGeom>
        </p:spPr>
      </p:pic>
      <p:sp>
        <p:nvSpPr>
          <p:cNvPr id="17" name="TextBox 16">
            <a:extLst>
              <a:ext uri="{FF2B5EF4-FFF2-40B4-BE49-F238E27FC236}">
                <a16:creationId xmlns:a16="http://schemas.microsoft.com/office/drawing/2014/main" id="{F9FEE080-461E-954A-93C4-4B1D200E7DC2}"/>
              </a:ext>
            </a:extLst>
          </p:cNvPr>
          <p:cNvSpPr txBox="1"/>
          <p:nvPr/>
        </p:nvSpPr>
        <p:spPr>
          <a:xfrm>
            <a:off x="9260770" y="1560163"/>
            <a:ext cx="1359243" cy="369332"/>
          </a:xfrm>
          <a:prstGeom prst="rect">
            <a:avLst/>
          </a:prstGeom>
          <a:noFill/>
        </p:spPr>
        <p:txBody>
          <a:bodyPr wrap="square" rtlCol="0">
            <a:spAutoFit/>
          </a:bodyPr>
          <a:lstStyle/>
          <a:p>
            <a:pPr lvl="0" algn="ctr">
              <a:defRPr/>
            </a:pPr>
            <a:r>
              <a:rPr lang="en-US" dirty="0">
                <a:solidFill>
                  <a:schemeClr val="dk1"/>
                </a:solidFill>
              </a:rPr>
              <a:t>TF-IDF (**)</a:t>
            </a:r>
          </a:p>
        </p:txBody>
      </p:sp>
    </p:spTree>
    <p:extLst>
      <p:ext uri="{BB962C8B-B14F-4D97-AF65-F5344CB8AC3E}">
        <p14:creationId xmlns:p14="http://schemas.microsoft.com/office/powerpoint/2010/main" val="169859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3AAB-2172-5D44-A842-21DAA15537D6}"/>
              </a:ext>
            </a:extLst>
          </p:cNvPr>
          <p:cNvSpPr>
            <a:spLocks noGrp="1"/>
          </p:cNvSpPr>
          <p:nvPr>
            <p:ph type="title"/>
          </p:nvPr>
        </p:nvSpPr>
        <p:spPr>
          <a:xfrm>
            <a:off x="306859" y="0"/>
            <a:ext cx="10515600" cy="1325563"/>
          </a:xfrm>
        </p:spPr>
        <p:txBody>
          <a:bodyPr/>
          <a:lstStyle/>
          <a:p>
            <a:r>
              <a:rPr lang="en-US" dirty="0"/>
              <a:t>Submission </a:t>
            </a:r>
          </a:p>
        </p:txBody>
      </p:sp>
      <p:sp>
        <p:nvSpPr>
          <p:cNvPr id="3" name="Content Placeholder 2">
            <a:extLst>
              <a:ext uri="{FF2B5EF4-FFF2-40B4-BE49-F238E27FC236}">
                <a16:creationId xmlns:a16="http://schemas.microsoft.com/office/drawing/2014/main" id="{67580886-4F75-9640-BE0B-BF2FDD6AA079}"/>
              </a:ext>
            </a:extLst>
          </p:cNvPr>
          <p:cNvSpPr>
            <a:spLocks noGrp="1"/>
          </p:cNvSpPr>
          <p:nvPr>
            <p:ph idx="1"/>
          </p:nvPr>
        </p:nvSpPr>
        <p:spPr>
          <a:xfrm>
            <a:off x="492211" y="1121288"/>
            <a:ext cx="11392930" cy="5254797"/>
          </a:xfrm>
        </p:spPr>
        <p:txBody>
          <a:bodyPr>
            <a:normAutofit/>
          </a:bodyPr>
          <a:lstStyle/>
          <a:p>
            <a:r>
              <a:rPr lang="en-US" sz="1800" dirty="0"/>
              <a:t>Using the TF-IDF** (3 Grams with cosine distance)</a:t>
            </a:r>
          </a:p>
          <a:p>
            <a:r>
              <a:rPr lang="en-US" sz="1800" dirty="0"/>
              <a:t>Dropping results with different county code</a:t>
            </a:r>
          </a:p>
          <a:p>
            <a:r>
              <a:rPr lang="en-US" sz="1800" dirty="0"/>
              <a:t>Time to run the model – 236.31 sec</a:t>
            </a:r>
          </a:p>
          <a:p>
            <a:r>
              <a:rPr lang="en-US" sz="1800" dirty="0"/>
              <a:t>Threshold was hard to chose base on 500 examples, so given accuracy is more important I will chose as threshold 50 and get 9412 predicted pairs</a:t>
            </a:r>
          </a:p>
        </p:txBody>
      </p:sp>
      <p:pic>
        <p:nvPicPr>
          <p:cNvPr id="7" name="Picture 6">
            <a:extLst>
              <a:ext uri="{FF2B5EF4-FFF2-40B4-BE49-F238E27FC236}">
                <a16:creationId xmlns:a16="http://schemas.microsoft.com/office/drawing/2014/main" id="{D31C27CF-7B79-D94A-AEB4-89D12DA18EE3}"/>
              </a:ext>
            </a:extLst>
          </p:cNvPr>
          <p:cNvPicPr>
            <a:picLocks noChangeAspect="1"/>
          </p:cNvPicPr>
          <p:nvPr/>
        </p:nvPicPr>
        <p:blipFill>
          <a:blip r:embed="rId2"/>
          <a:stretch>
            <a:fillRect/>
          </a:stretch>
        </p:blipFill>
        <p:spPr>
          <a:xfrm>
            <a:off x="3345122" y="3136605"/>
            <a:ext cx="4961860" cy="3721395"/>
          </a:xfrm>
          <a:prstGeom prst="rect">
            <a:avLst/>
          </a:prstGeom>
        </p:spPr>
      </p:pic>
    </p:spTree>
    <p:extLst>
      <p:ext uri="{BB962C8B-B14F-4D97-AF65-F5344CB8AC3E}">
        <p14:creationId xmlns:p14="http://schemas.microsoft.com/office/powerpoint/2010/main" val="270376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C86D-BFEC-B241-BB5C-2FF20B5D4957}"/>
              </a:ext>
            </a:extLst>
          </p:cNvPr>
          <p:cNvSpPr>
            <a:spLocks noGrp="1"/>
          </p:cNvSpPr>
          <p:nvPr>
            <p:ph type="title"/>
          </p:nvPr>
        </p:nvSpPr>
        <p:spPr/>
        <p:txBody>
          <a:bodyPr>
            <a:normAutofit/>
          </a:bodyPr>
          <a:lstStyle/>
          <a:p>
            <a:r>
              <a:rPr lang="en-US" sz="4000" dirty="0"/>
              <a:t>Manually Error analysis – using 50 as threshold</a:t>
            </a:r>
          </a:p>
        </p:txBody>
      </p:sp>
      <p:graphicFrame>
        <p:nvGraphicFramePr>
          <p:cNvPr id="4" name="Table 3">
            <a:extLst>
              <a:ext uri="{FF2B5EF4-FFF2-40B4-BE49-F238E27FC236}">
                <a16:creationId xmlns:a16="http://schemas.microsoft.com/office/drawing/2014/main" id="{46D69FDB-886D-0B46-AB5D-20F4CA9794F5}"/>
              </a:ext>
            </a:extLst>
          </p:cNvPr>
          <p:cNvGraphicFramePr>
            <a:graphicFrameLocks noGrp="1"/>
          </p:cNvGraphicFramePr>
          <p:nvPr>
            <p:extLst>
              <p:ext uri="{D42A27DB-BD31-4B8C-83A1-F6EECF244321}">
                <p14:modId xmlns:p14="http://schemas.microsoft.com/office/powerpoint/2010/main" val="2498658707"/>
              </p:ext>
            </p:extLst>
          </p:nvPr>
        </p:nvGraphicFramePr>
        <p:xfrm>
          <a:off x="520995" y="1690687"/>
          <a:ext cx="11291777" cy="3018473"/>
        </p:xfrm>
        <a:graphic>
          <a:graphicData uri="http://schemas.openxmlformats.org/drawingml/2006/table">
            <a:tbl>
              <a:tblPr firstRow="1" bandRow="1">
                <a:tableStyleId>{5C22544A-7EE6-4342-B048-85BDC9FD1C3A}</a:tableStyleId>
              </a:tblPr>
              <a:tblGrid>
                <a:gridCol w="4964090">
                  <a:extLst>
                    <a:ext uri="{9D8B030D-6E8A-4147-A177-3AD203B41FA5}">
                      <a16:colId xmlns:a16="http://schemas.microsoft.com/office/drawing/2014/main" val="2131791589"/>
                    </a:ext>
                  </a:extLst>
                </a:gridCol>
                <a:gridCol w="4201175">
                  <a:extLst>
                    <a:ext uri="{9D8B030D-6E8A-4147-A177-3AD203B41FA5}">
                      <a16:colId xmlns:a16="http://schemas.microsoft.com/office/drawing/2014/main" val="1770365343"/>
                    </a:ext>
                  </a:extLst>
                </a:gridCol>
                <a:gridCol w="1094100">
                  <a:extLst>
                    <a:ext uri="{9D8B030D-6E8A-4147-A177-3AD203B41FA5}">
                      <a16:colId xmlns:a16="http://schemas.microsoft.com/office/drawing/2014/main" val="3262592912"/>
                    </a:ext>
                  </a:extLst>
                </a:gridCol>
                <a:gridCol w="1032412">
                  <a:extLst>
                    <a:ext uri="{9D8B030D-6E8A-4147-A177-3AD203B41FA5}">
                      <a16:colId xmlns:a16="http://schemas.microsoft.com/office/drawing/2014/main" val="3036518450"/>
                    </a:ext>
                  </a:extLst>
                </a:gridCol>
              </a:tblGrid>
              <a:tr h="412912">
                <a:tc>
                  <a:txBody>
                    <a:bodyPr/>
                    <a:lstStyle/>
                    <a:p>
                      <a:pPr algn="ctr"/>
                      <a:r>
                        <a:rPr lang="en-US" dirty="0"/>
                        <a:t>P1.hotel name</a:t>
                      </a:r>
                    </a:p>
                  </a:txBody>
                  <a:tcPr/>
                </a:tc>
                <a:tc>
                  <a:txBody>
                    <a:bodyPr/>
                    <a:lstStyle/>
                    <a:p>
                      <a:pPr algn="ctr"/>
                      <a:r>
                        <a:rPr lang="en-US" dirty="0"/>
                        <a:t>P1.hotel name</a:t>
                      </a:r>
                    </a:p>
                  </a:txBody>
                  <a:tcPr/>
                </a:tc>
                <a:tc>
                  <a:txBody>
                    <a:bodyPr/>
                    <a:lstStyle/>
                    <a:p>
                      <a:pPr algn="ctr"/>
                      <a:r>
                        <a:rPr lang="en-US" dirty="0"/>
                        <a:t>Score</a:t>
                      </a:r>
                    </a:p>
                  </a:txBody>
                  <a:tcPr/>
                </a:tc>
                <a:tc>
                  <a:txBody>
                    <a:bodyPr/>
                    <a:lstStyle/>
                    <a:p>
                      <a:pPr algn="ctr"/>
                      <a:r>
                        <a:rPr lang="en-US" dirty="0"/>
                        <a:t>Label</a:t>
                      </a:r>
                    </a:p>
                  </a:txBody>
                  <a:tcPr/>
                </a:tc>
                <a:extLst>
                  <a:ext uri="{0D108BD9-81ED-4DB2-BD59-A6C34878D82A}">
                    <a16:rowId xmlns:a16="http://schemas.microsoft.com/office/drawing/2014/main" val="1451970677"/>
                  </a:ext>
                </a:extLst>
              </a:tr>
              <a:tr h="722596">
                <a:tc>
                  <a:txBody>
                    <a:bodyPr/>
                    <a:lstStyle/>
                    <a:p>
                      <a:r>
                        <a:rPr lang="en-US" dirty="0" err="1"/>
                        <a:t>Econo</a:t>
                      </a:r>
                      <a:r>
                        <a:rPr lang="en-US" dirty="0"/>
                        <a:t> Lodge   Syracuse (NY)   3400 Erie Boulevard East</a:t>
                      </a:r>
                    </a:p>
                  </a:txBody>
                  <a:tcPr/>
                </a:tc>
                <a:tc>
                  <a:txBody>
                    <a:bodyPr/>
                    <a:lstStyle/>
                    <a:p>
                      <a:r>
                        <a:rPr lang="en-US" dirty="0" err="1"/>
                        <a:t>Econo</a:t>
                      </a:r>
                      <a:r>
                        <a:rPr lang="en-US" dirty="0"/>
                        <a:t> Lodge DeWitt   DeWitt   3400 Erie Boulevard East</a:t>
                      </a:r>
                    </a:p>
                  </a:txBody>
                  <a:tcPr/>
                </a:tc>
                <a:tc>
                  <a:txBody>
                    <a:bodyPr/>
                    <a:lstStyle/>
                    <a:p>
                      <a:pPr algn="ctr"/>
                      <a:r>
                        <a:rPr lang="en-US" dirty="0"/>
                        <a:t>48.7</a:t>
                      </a:r>
                    </a:p>
                  </a:txBody>
                  <a:tcPr/>
                </a:tc>
                <a:tc>
                  <a:txBody>
                    <a:bodyPr/>
                    <a:lstStyle/>
                    <a:p>
                      <a:pPr algn="ctr"/>
                      <a:r>
                        <a:rPr lang="en-US" dirty="0"/>
                        <a:t>FN</a:t>
                      </a:r>
                    </a:p>
                  </a:txBody>
                  <a:tcPr/>
                </a:tc>
                <a:extLst>
                  <a:ext uri="{0D108BD9-81ED-4DB2-BD59-A6C34878D82A}">
                    <a16:rowId xmlns:a16="http://schemas.microsoft.com/office/drawing/2014/main" val="293608273"/>
                  </a:ext>
                </a:extLst>
              </a:tr>
              <a:tr h="602805">
                <a:tc>
                  <a:txBody>
                    <a:bodyPr/>
                    <a:lstStyle/>
                    <a:p>
                      <a:r>
                        <a:rPr lang="en-US" dirty="0"/>
                        <a:t>Hotel Maui   Seoul   14 Jongro-66 </a:t>
                      </a:r>
                      <a:r>
                        <a:rPr lang="en-US" dirty="0" err="1"/>
                        <a:t>ga</a:t>
                      </a:r>
                      <a:r>
                        <a:rPr lang="en-US" dirty="0"/>
                        <a:t> </a:t>
                      </a:r>
                      <a:r>
                        <a:rPr lang="en-US" dirty="0" err="1"/>
                        <a:t>gil</a:t>
                      </a:r>
                      <a:r>
                        <a:rPr lang="en-US" dirty="0"/>
                        <a:t>, </a:t>
                      </a:r>
                      <a:r>
                        <a:rPr lang="en-US" dirty="0" err="1"/>
                        <a:t>Jongro-gu</a:t>
                      </a:r>
                      <a:r>
                        <a:rPr lang="en-US" dirty="0"/>
                        <a:t>(201-15 </a:t>
                      </a:r>
                      <a:r>
                        <a:rPr lang="en-US" dirty="0" err="1"/>
                        <a:t>Sungin</a:t>
                      </a:r>
                      <a:r>
                        <a:rPr lang="en-US" dirty="0"/>
                        <a:t>-dong)</a:t>
                      </a:r>
                    </a:p>
                  </a:txBody>
                  <a:tcPr/>
                </a:tc>
                <a:tc>
                  <a:txBody>
                    <a:bodyPr/>
                    <a:lstStyle/>
                    <a:p>
                      <a:r>
                        <a:rPr lang="en-US" dirty="0"/>
                        <a:t>Hotel Maui </a:t>
                      </a:r>
                      <a:r>
                        <a:rPr lang="en-US" dirty="0" err="1"/>
                        <a:t>Dongdaemun</a:t>
                      </a:r>
                      <a:r>
                        <a:rPr lang="en-US" dirty="0"/>
                        <a:t>   Seoul   14, Jong-</a:t>
                      </a:r>
                      <a:r>
                        <a:rPr lang="en-US" dirty="0" err="1"/>
                        <a:t>ro</a:t>
                      </a:r>
                      <a:r>
                        <a:rPr lang="en-US" dirty="0"/>
                        <a:t> 66ga-gil, </a:t>
                      </a:r>
                      <a:r>
                        <a:rPr lang="en-US" dirty="0" err="1"/>
                        <a:t>Jongno-gu</a:t>
                      </a:r>
                      <a:endParaRPr lang="en-US" dirty="0"/>
                    </a:p>
                  </a:txBody>
                  <a:tcPr/>
                </a:tc>
                <a:tc>
                  <a:txBody>
                    <a:bodyPr/>
                    <a:lstStyle/>
                    <a:p>
                      <a:pPr algn="ctr"/>
                      <a:r>
                        <a:rPr lang="en-US" dirty="0"/>
                        <a:t>48.9</a:t>
                      </a:r>
                    </a:p>
                  </a:txBody>
                  <a:tcPr/>
                </a:tc>
                <a:tc>
                  <a:txBody>
                    <a:bodyPr/>
                    <a:lstStyle/>
                    <a:p>
                      <a:pPr algn="ctr"/>
                      <a:r>
                        <a:rPr lang="en-US" dirty="0"/>
                        <a:t>FN</a:t>
                      </a:r>
                    </a:p>
                  </a:txBody>
                  <a:tcPr/>
                </a:tc>
                <a:extLst>
                  <a:ext uri="{0D108BD9-81ED-4DB2-BD59-A6C34878D82A}">
                    <a16:rowId xmlns:a16="http://schemas.microsoft.com/office/drawing/2014/main" val="1775391214"/>
                  </a:ext>
                </a:extLst>
              </a:tr>
              <a:tr h="602805">
                <a:tc>
                  <a:txBody>
                    <a:bodyPr/>
                    <a:lstStyle/>
                    <a:p>
                      <a:r>
                        <a:rPr lang="en-US" dirty="0"/>
                        <a:t>HOTEL BONFIRE   Nagano   4423 </a:t>
                      </a:r>
                      <a:r>
                        <a:rPr lang="en-US" dirty="0" err="1"/>
                        <a:t>Happo</a:t>
                      </a:r>
                      <a:r>
                        <a:rPr lang="en-US" dirty="0"/>
                        <a:t> </a:t>
                      </a:r>
                      <a:r>
                        <a:rPr lang="en-US" dirty="0" err="1"/>
                        <a:t>Hokujo</a:t>
                      </a:r>
                      <a:endParaRPr lang="en-US" dirty="0"/>
                    </a:p>
                  </a:txBody>
                  <a:tcPr/>
                </a:tc>
                <a:tc>
                  <a:txBody>
                    <a:bodyPr/>
                    <a:lstStyle/>
                    <a:p>
                      <a:r>
                        <a:rPr lang="en-US" dirty="0"/>
                        <a:t>Hotel Bonfire   </a:t>
                      </a:r>
                      <a:r>
                        <a:rPr lang="en-US" dirty="0" err="1"/>
                        <a:t>Hakuba</a:t>
                      </a:r>
                      <a:r>
                        <a:rPr lang="en-US" dirty="0"/>
                        <a:t>   </a:t>
                      </a:r>
                      <a:r>
                        <a:rPr lang="en-US" dirty="0" err="1"/>
                        <a:t>Hokujo</a:t>
                      </a:r>
                      <a:r>
                        <a:rPr lang="en-US" dirty="0"/>
                        <a:t> 4423</a:t>
                      </a:r>
                    </a:p>
                  </a:txBody>
                  <a:tcPr/>
                </a:tc>
                <a:tc>
                  <a:txBody>
                    <a:bodyPr/>
                    <a:lstStyle/>
                    <a:p>
                      <a:pPr algn="ctr"/>
                      <a:r>
                        <a:rPr lang="en-US" dirty="0"/>
                        <a:t>27.8</a:t>
                      </a:r>
                    </a:p>
                  </a:txBody>
                  <a:tcPr/>
                </a:tc>
                <a:tc>
                  <a:txBody>
                    <a:bodyPr/>
                    <a:lstStyle/>
                    <a:p>
                      <a:pPr algn="ctr"/>
                      <a:r>
                        <a:rPr lang="en-US" dirty="0"/>
                        <a:t>FN</a:t>
                      </a:r>
                    </a:p>
                  </a:txBody>
                  <a:tcPr/>
                </a:tc>
                <a:extLst>
                  <a:ext uri="{0D108BD9-81ED-4DB2-BD59-A6C34878D82A}">
                    <a16:rowId xmlns:a16="http://schemas.microsoft.com/office/drawing/2014/main" val="3147218846"/>
                  </a:ext>
                </a:extLst>
              </a:tr>
              <a:tr h="602805">
                <a:tc>
                  <a:txBody>
                    <a:bodyPr/>
                    <a:lstStyle/>
                    <a:p>
                      <a:r>
                        <a:rPr lang="en-US" dirty="0" err="1"/>
                        <a:t>Onetangi</a:t>
                      </a:r>
                      <a:r>
                        <a:rPr lang="en-US" dirty="0"/>
                        <a:t> Beach Apartments   Auckland   4-7 Fourth Ave</a:t>
                      </a:r>
                    </a:p>
                  </a:txBody>
                  <a:tcPr/>
                </a:tc>
                <a:tc>
                  <a:txBody>
                    <a:bodyPr/>
                    <a:lstStyle/>
                    <a:p>
                      <a:r>
                        <a:rPr lang="en-US" dirty="0" err="1"/>
                        <a:t>Onetangi</a:t>
                      </a:r>
                      <a:r>
                        <a:rPr lang="en-US" dirty="0"/>
                        <a:t> Beach Apartments   </a:t>
                      </a:r>
                      <a:r>
                        <a:rPr lang="en-US" dirty="0" err="1"/>
                        <a:t>Onetangi</a:t>
                      </a:r>
                      <a:r>
                        <a:rPr lang="en-US" dirty="0"/>
                        <a:t>   5-7 Fourth Avenue, </a:t>
                      </a:r>
                      <a:r>
                        <a:rPr lang="en-US" dirty="0" err="1"/>
                        <a:t>Onetangi</a:t>
                      </a:r>
                      <a:r>
                        <a:rPr lang="en-US" dirty="0"/>
                        <a:t> Beach</a:t>
                      </a:r>
                    </a:p>
                  </a:txBody>
                  <a:tcPr/>
                </a:tc>
                <a:tc>
                  <a:txBody>
                    <a:bodyPr/>
                    <a:lstStyle/>
                    <a:p>
                      <a:pPr algn="ctr"/>
                      <a:r>
                        <a:rPr lang="en-US" dirty="0"/>
                        <a:t>69.5</a:t>
                      </a:r>
                    </a:p>
                  </a:txBody>
                  <a:tcPr/>
                </a:tc>
                <a:tc>
                  <a:txBody>
                    <a:bodyPr/>
                    <a:lstStyle/>
                    <a:p>
                      <a:pPr algn="ctr"/>
                      <a:r>
                        <a:rPr lang="en-US" dirty="0"/>
                        <a:t>FP</a:t>
                      </a:r>
                    </a:p>
                  </a:txBody>
                  <a:tcPr/>
                </a:tc>
                <a:extLst>
                  <a:ext uri="{0D108BD9-81ED-4DB2-BD59-A6C34878D82A}">
                    <a16:rowId xmlns:a16="http://schemas.microsoft.com/office/drawing/2014/main" val="2185634847"/>
                  </a:ext>
                </a:extLst>
              </a:tr>
            </a:tbl>
          </a:graphicData>
        </a:graphic>
      </p:graphicFrame>
    </p:spTree>
    <p:extLst>
      <p:ext uri="{BB962C8B-B14F-4D97-AF65-F5344CB8AC3E}">
        <p14:creationId xmlns:p14="http://schemas.microsoft.com/office/powerpoint/2010/main" val="118994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2238</TotalTime>
  <Words>650</Words>
  <Application>Microsoft Macintosh PowerPoint</Application>
  <PresentationFormat>Widescreen</PresentationFormat>
  <Paragraphs>108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Agoda – Home Test</vt:lpstr>
      <vt:lpstr>Problem – Definition </vt:lpstr>
      <vt:lpstr>EDA - Stats</vt:lpstr>
      <vt:lpstr>Naive model</vt:lpstr>
      <vt:lpstr>Methods different:</vt:lpstr>
      <vt:lpstr>TF-IDF with 3-Grams (Cosine similarity)</vt:lpstr>
      <vt:lpstr>“ROC” Curve </vt:lpstr>
      <vt:lpstr>Submission </vt:lpstr>
      <vt:lpstr>Manually Error analysis – using 50 as threshold</vt:lpstr>
      <vt:lpstr>Improvement – Given more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Agoda – Home Test</dc:title>
  <dc:creator>ron litman</dc:creator>
  <cp:lastModifiedBy>ron litman</cp:lastModifiedBy>
  <cp:revision>18</cp:revision>
  <dcterms:created xsi:type="dcterms:W3CDTF">2019-05-01T12:37:25Z</dcterms:created>
  <dcterms:modified xsi:type="dcterms:W3CDTF">2019-05-04T05:57:16Z</dcterms:modified>
</cp:coreProperties>
</file>