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4"/>
  </p:notesMasterIdLst>
  <p:sldIdLst>
    <p:sldId id="256" r:id="rId2"/>
    <p:sldId id="258" r:id="rId3"/>
    <p:sldId id="259" r:id="rId4"/>
    <p:sldId id="260" r:id="rId5"/>
    <p:sldId id="261" r:id="rId6"/>
    <p:sldId id="262" r:id="rId7"/>
    <p:sldId id="263" r:id="rId8"/>
    <p:sldId id="267" r:id="rId9"/>
    <p:sldId id="268" r:id="rId10"/>
    <p:sldId id="271" r:id="rId11"/>
    <p:sldId id="280" r:id="rId12"/>
    <p:sldId id="279" r:id="rId13"/>
  </p:sldIdLst>
  <p:sldSz cx="9144000" cy="5143500" type="screen16x9"/>
  <p:notesSz cx="6858000" cy="9144000"/>
  <p:embeddedFontLst>
    <p:embeddedFont>
      <p:font typeface="Roboto Condensed Light" panose="020B0604020202020204" charset="0"/>
      <p:regular r:id="rId15"/>
      <p:bold r:id="rId16"/>
      <p:italic r:id="rId17"/>
      <p:boldItalic r:id="rId18"/>
    </p:embeddedFont>
    <p:embeddedFont>
      <p:font typeface="Fira Sans Extra Condensed Medium" panose="020B0604020202020204" charset="0"/>
      <p:regular r:id="rId19"/>
      <p:bold r:id="rId20"/>
      <p:italic r:id="rId21"/>
      <p:boldItalic r:id="rId22"/>
    </p:embeddedFont>
    <p:embeddedFont>
      <p:font typeface="Roboto Condensed" panose="020B0604020202020204" charset="0"/>
      <p:regular r:id="rId23"/>
      <p:bold r:id="rId24"/>
      <p:italic r:id="rId25"/>
      <p:boldItalic r:id="rId26"/>
    </p:embeddedFont>
    <p:embeddedFont>
      <p:font typeface="Exo 2"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0E5C3DA-0045-4001-9D7E-1F1DBCD3A6C6}">
  <a:tblStyle styleId="{B0E5C3DA-0045-4001-9D7E-1F1DBCD3A6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69" y="-1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61947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baafe93df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baafe93df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9baafe93df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9baafe93df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9baafe93df_0_10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9baafe93df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9baafe93df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baafe93d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9baafe93d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baafe93d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baafe93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baafe93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9baafe93d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baafe93d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a:buNone/>
              <a:defRPr sz="1400">
                <a:latin typeface="Roboto Condensed Light"/>
                <a:ea typeface="Roboto Condensed Light"/>
                <a:cs typeface="Roboto Condensed Light"/>
                <a:sym typeface="Roboto Condensed Light"/>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4" name="Google Shape;64;p14"/>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2">
  <p:cSld name="CUSTOM_4">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a:endParaRPr/>
          </a:p>
        </p:txBody>
      </p:sp>
      <p:sp>
        <p:nvSpPr>
          <p:cNvPr id="68" name="Google Shape;68;p15"/>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3">
  <p:cSld name="CUSTOM_5">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72" name="Google Shape;72;p16"/>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3">
  <p:cSld name="CUSTOM_37">
    <p:bg>
      <p:bgPr>
        <a:blipFill>
          <a:blip r:embed="rId2">
            <a:alphaModFix/>
          </a:blip>
          <a:stretch>
            <a:fillRect/>
          </a:stretch>
        </a:blipFill>
        <a:effectLst/>
      </p:bgPr>
    </p:bg>
    <p:spTree>
      <p:nvGrpSpPr>
        <p:cNvPr id="1" name="Shape 82"/>
        <p:cNvGrpSpPr/>
        <p:nvPr/>
      </p:nvGrpSpPr>
      <p:grpSpPr>
        <a:xfrm>
          <a:off x="0" y="0"/>
          <a:ext cx="0" cy="0"/>
          <a:chOff x="0" y="0"/>
          <a:chExt cx="0" cy="0"/>
        </a:xfrm>
      </p:grpSpPr>
      <p:sp>
        <p:nvSpPr>
          <p:cNvPr id="83" name="Google Shape;83;p19"/>
          <p:cNvSpPr txBox="1">
            <a:spLocks noGrp="1"/>
          </p:cNvSpPr>
          <p:nvPr>
            <p:ph type="body" idx="1"/>
          </p:nvPr>
        </p:nvSpPr>
        <p:spPr>
          <a:xfrm>
            <a:off x="722375"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4" name="Google Shape;84;p19"/>
          <p:cNvSpPr txBox="1">
            <a:spLocks noGrp="1"/>
          </p:cNvSpPr>
          <p:nvPr>
            <p:ph type="body" idx="2"/>
          </p:nvPr>
        </p:nvSpPr>
        <p:spPr>
          <a:xfrm>
            <a:off x="4832400"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5" name="Google Shape;85;p19"/>
          <p:cNvSpPr txBox="1">
            <a:spLocks noGrp="1"/>
          </p:cNvSpPr>
          <p:nvPr>
            <p:ph type="subTitle" idx="3"/>
          </p:nvPr>
        </p:nvSpPr>
        <p:spPr>
          <a:xfrm>
            <a:off x="723900" y="952500"/>
            <a:ext cx="7699200" cy="3999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SzPts val="1200"/>
              <a:buNone/>
              <a:defRPr>
                <a:solidFill>
                  <a:schemeClr val="hlink"/>
                </a:solidFill>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a:endParaRPr/>
          </a:p>
        </p:txBody>
      </p:sp>
      <p:sp>
        <p:nvSpPr>
          <p:cNvPr id="86" name="Google Shape;86;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13">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107" name="Google Shape;107;p2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08" name="Google Shape;108;p2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09" name="Google Shape;109;p2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0" name="Google Shape;110;p2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1" name="Google Shape;111;p2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2" name="Google Shape;112;p2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3" name="Google Shape;113;p2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4" name="Google Shape;114;p2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5" name="Google Shape;115;p2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6" name="Google Shape;116;p2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
        <p:nvSpPr>
          <p:cNvPr id="117" name="Google Shape;117;p2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a:endParaRPr/>
          </a:p>
        </p:txBody>
      </p:sp>
      <p:sp>
        <p:nvSpPr>
          <p:cNvPr id="118" name="Google Shape;118;p2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0">
    <p:bg>
      <p:bgPr>
        <a:blipFill>
          <a:blip r:embed="rId2">
            <a:alphaModFix/>
          </a:blip>
          <a:stretch>
            <a:fillRect/>
          </a:stretch>
        </a:blipFill>
        <a:effectLst/>
      </p:bgPr>
    </p:bg>
    <p:spTree>
      <p:nvGrpSpPr>
        <p:cNvPr id="1" name="Shape 135"/>
        <p:cNvGrpSpPr/>
        <p:nvPr/>
      </p:nvGrpSpPr>
      <p:grpSpPr>
        <a:xfrm>
          <a:off x="0" y="0"/>
          <a:ext cx="0" cy="0"/>
          <a:chOff x="0" y="0"/>
          <a:chExt cx="0" cy="0"/>
        </a:xfrm>
      </p:grpSpPr>
      <p:sp>
        <p:nvSpPr>
          <p:cNvPr id="136" name="Google Shape;136;p28"/>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4800"/>
              <a:buNone/>
              <a:defRPr sz="4800"/>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37" name="Google Shape;137;p28"/>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8"/>
          <p:cNvSpPr txBox="1"/>
          <p:nvPr/>
        </p:nvSpPr>
        <p:spPr>
          <a:xfrm>
            <a:off x="625906" y="3722418"/>
            <a:ext cx="3830100" cy="1784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300"/>
              </a:spcBef>
              <a:spcAft>
                <a:spcPts val="0"/>
              </a:spcAft>
              <a:buNone/>
            </a:pPr>
            <a:r>
              <a:rPr lang="en" sz="1000">
                <a:solidFill>
                  <a:srgbClr val="434343"/>
                </a:solidFill>
                <a:latin typeface="Roboto Condensed Light"/>
                <a:ea typeface="Roboto Condensed Light"/>
                <a:cs typeface="Roboto Condensed Light"/>
                <a:sym typeface="Roboto Condensed Light"/>
              </a:rPr>
              <a:t>CREDITS: This presentation template was created by </a:t>
            </a:r>
            <a:r>
              <a:rPr lang="en" sz="1000" b="1">
                <a:solidFill>
                  <a:srgbClr val="434343"/>
                </a:solidFill>
                <a:uFill>
                  <a:noFill/>
                </a:uFill>
                <a:latin typeface="Roboto Condensed"/>
                <a:ea typeface="Roboto Condensed"/>
                <a:cs typeface="Roboto Condensed"/>
                <a:sym typeface="Roboto Condensed"/>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000">
                <a:solidFill>
                  <a:srgbClr val="434343"/>
                </a:solidFill>
                <a:latin typeface="Roboto Condensed Light"/>
                <a:ea typeface="Roboto Condensed Light"/>
                <a:cs typeface="Roboto Condensed Light"/>
                <a:sym typeface="Roboto Condensed Light"/>
              </a:rPr>
              <a:t>, including icons by </a:t>
            </a:r>
            <a:r>
              <a:rPr lang="en" sz="1000" b="1">
                <a:solidFill>
                  <a:srgbClr val="434343"/>
                </a:solidFill>
                <a:uFill>
                  <a:noFill/>
                </a:uFill>
                <a:latin typeface="Roboto Condensed"/>
                <a:ea typeface="Roboto Condensed"/>
                <a:cs typeface="Roboto Condensed"/>
                <a:sym typeface="Roboto Condensed"/>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000">
                <a:solidFill>
                  <a:srgbClr val="434343"/>
                </a:solidFill>
                <a:latin typeface="Roboto Condensed Light"/>
                <a:ea typeface="Roboto Condensed Light"/>
                <a:cs typeface="Roboto Condensed Light"/>
                <a:sym typeface="Roboto Condensed Light"/>
              </a:rPr>
              <a:t>, and infographics &amp; images by </a:t>
            </a:r>
            <a:r>
              <a:rPr lang="en" sz="1000" b="1">
                <a:solidFill>
                  <a:srgbClr val="434343"/>
                </a:solidFill>
                <a:uFill>
                  <a:noFill/>
                </a:uFill>
                <a:latin typeface="Roboto Condensed"/>
                <a:ea typeface="Roboto Condensed"/>
                <a:cs typeface="Roboto Condensed"/>
                <a:sym typeface="Roboto Condensed"/>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000">
                <a:solidFill>
                  <a:srgbClr val="434343"/>
                </a:solidFill>
                <a:latin typeface="Roboto Condensed Light"/>
                <a:ea typeface="Roboto Condensed Light"/>
                <a:cs typeface="Roboto Condensed Light"/>
                <a:sym typeface="Roboto Condensed Light"/>
              </a:rPr>
              <a:t>. </a:t>
            </a:r>
            <a:endParaRPr sz="1000">
              <a:solidFill>
                <a:srgbClr val="434343"/>
              </a:solidFill>
              <a:latin typeface="Roboto Condensed Light"/>
              <a:ea typeface="Roboto Condensed Light"/>
              <a:cs typeface="Roboto Condensed Light"/>
              <a:sym typeface="Roboto Condensed Light"/>
            </a:endParaRPr>
          </a:p>
          <a:p>
            <a:pPr marL="0" lvl="0" indent="0" algn="l" rtl="0">
              <a:lnSpc>
                <a:spcPct val="100000"/>
              </a:lnSpc>
              <a:spcBef>
                <a:spcPts val="300"/>
              </a:spcBef>
              <a:spcAft>
                <a:spcPts val="0"/>
              </a:spcAft>
              <a:buNone/>
            </a:pPr>
            <a:r>
              <a:rPr lang="en" sz="900" b="1">
                <a:solidFill>
                  <a:srgbClr val="434343"/>
                </a:solidFill>
                <a:latin typeface="Roboto Condensed"/>
                <a:ea typeface="Roboto Condensed"/>
                <a:cs typeface="Roboto Condensed"/>
                <a:sym typeface="Roboto Condensed"/>
              </a:rPr>
              <a:t>Please keep this slide for attribution.</a:t>
            </a:r>
            <a:endParaRPr sz="900" b="1">
              <a:solidFill>
                <a:srgbClr val="434343"/>
              </a:solidFill>
              <a:latin typeface="Roboto Condensed"/>
              <a:ea typeface="Roboto Condensed"/>
              <a:cs typeface="Roboto Condensed"/>
              <a:sym typeface="Roboto Condensed"/>
            </a:endParaRPr>
          </a:p>
          <a:p>
            <a:pPr marL="0" lvl="0" indent="0" algn="l" rtl="0">
              <a:lnSpc>
                <a:spcPct val="115000"/>
              </a:lnSpc>
              <a:spcBef>
                <a:spcPts val="300"/>
              </a:spcBef>
              <a:spcAft>
                <a:spcPts val="0"/>
              </a:spcAft>
              <a:buNone/>
            </a:pPr>
            <a:endParaRPr>
              <a:solidFill>
                <a:schemeClr val="dk1"/>
              </a:solidFill>
              <a:latin typeface="Roboto Condensed Light"/>
              <a:ea typeface="Roboto Condensed Light"/>
              <a:cs typeface="Roboto Condensed Light"/>
              <a:sym typeface="Roboto Condensed Light"/>
            </a:endParaRPr>
          </a:p>
          <a:p>
            <a:pPr marL="0" lvl="0" indent="0" algn="l" rtl="0">
              <a:spcBef>
                <a:spcPts val="0"/>
              </a:spcBef>
              <a:spcAft>
                <a:spcPts val="0"/>
              </a:spcAft>
              <a:buNone/>
            </a:pPr>
            <a:endParaRPr>
              <a:solidFill>
                <a:schemeClr val="dk1"/>
              </a:solidFill>
              <a:latin typeface="Roboto Condensed Light"/>
              <a:ea typeface="Roboto Condensed Light"/>
              <a:cs typeface="Roboto Condensed Light"/>
              <a:sym typeface="Roboto Condensed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a:endParaRPr/>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a:endParaRPr/>
          </a:p>
        </p:txBody>
      </p:sp>
      <p:sp>
        <p:nvSpPr>
          <p:cNvPr id="33" name="Google Shape;33;p9"/>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dk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a:endParaRPr/>
          </a:p>
        </p:txBody>
      </p:sp>
      <p:sp>
        <p:nvSpPr>
          <p:cNvPr id="34" name="Google Shape;34;p9"/>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a:endParaRPr/>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1pPr>
            <a:lvl2pPr marL="914400" lvl="1"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2pPr>
            <a:lvl3pPr marL="1371600" lvl="2"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3pPr>
            <a:lvl4pPr marL="1828800" lvl="3"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4pPr>
            <a:lvl5pPr marL="2286000" lvl="4"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5pPr>
            <a:lvl6pPr marL="2743200" lvl="5"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6pPr>
            <a:lvl7pPr marL="3200400" lvl="6"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7pPr>
            <a:lvl8pPr marL="3657600" lvl="7" indent="-304800">
              <a:lnSpc>
                <a:spcPct val="115000"/>
              </a:lnSpc>
              <a:spcBef>
                <a:spcPts val="1600"/>
              </a:spcBef>
              <a:spcAft>
                <a:spcPts val="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8pPr>
            <a:lvl9pPr marL="4114800" lvl="8" indent="-304800">
              <a:lnSpc>
                <a:spcPct val="115000"/>
              </a:lnSpc>
              <a:spcBef>
                <a:spcPts val="1600"/>
              </a:spcBef>
              <a:spcAft>
                <a:spcPts val="1600"/>
              </a:spcAft>
              <a:buClr>
                <a:srgbClr val="434343"/>
              </a:buClr>
              <a:buSzPts val="1200"/>
              <a:buFont typeface="Roboto Condensed Light"/>
              <a:buChar char="■"/>
              <a:defRPr sz="1200">
                <a:solidFill>
                  <a:srgbClr val="434343"/>
                </a:solidFill>
                <a:latin typeface="Roboto Condensed Light"/>
                <a:ea typeface="Roboto Condensed Light"/>
                <a:cs typeface="Roboto Condensed Light"/>
                <a:sym typeface="Roboto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5" r:id="rId13"/>
    <p:sldLayoutId id="2147483668" r:id="rId14"/>
    <p:sldLayoutId id="214748367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smtClean="0"/>
              <a:t>MÔN</a:t>
            </a:r>
            <a:endParaRPr dirty="0"/>
          </a:p>
          <a:p>
            <a:pPr marL="0" lvl="0" indent="0" algn="r" rtl="0">
              <a:spcBef>
                <a:spcPts val="0"/>
              </a:spcBef>
              <a:spcAft>
                <a:spcPts val="0"/>
              </a:spcAft>
              <a:buClr>
                <a:schemeClr val="dk1"/>
              </a:buClr>
              <a:buSzPts val="1100"/>
              <a:buFont typeface="Arial"/>
              <a:buNone/>
            </a:pPr>
            <a:r>
              <a:rPr lang="en" dirty="0" smtClean="0"/>
              <a:t>KIỂM THỬ PHẦN </a:t>
            </a:r>
            <a:r>
              <a:rPr lang="en" dirty="0" smtClean="0"/>
              <a:t>MỀM</a:t>
            </a:r>
            <a:endParaRPr dirty="0"/>
          </a:p>
        </p:txBody>
      </p:sp>
      <p:sp>
        <p:nvSpPr>
          <p:cNvPr id="152" name="Google Shape;152;p33"/>
          <p:cNvSpPr txBox="1">
            <a:spLocks noGrp="1"/>
          </p:cNvSpPr>
          <p:nvPr>
            <p:ph type="subTitle" idx="1"/>
          </p:nvPr>
        </p:nvSpPr>
        <p:spPr>
          <a:xfrm>
            <a:off x="3670681" y="2876550"/>
            <a:ext cx="4352100" cy="717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Sinh viên thực hiện: Nguyễn Hoàng Rôn</a:t>
            </a:r>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8">
            <a:hlinkClick r:id="rId3" action="ppaction://hlinksldjump"/>
          </p:cNvPr>
          <p:cNvSpPr/>
          <p:nvPr/>
        </p:nvSpPr>
        <p:spPr>
          <a:xfrm>
            <a:off x="7991475" y="463300"/>
            <a:ext cx="620100" cy="617400"/>
          </a:xfrm>
          <a:prstGeom prst="snip2DiagRect">
            <a:avLst>
              <a:gd name="adj1" fmla="val 0"/>
              <a:gd name="adj2" fmla="val 16667"/>
            </a:avLst>
          </a:prstGeom>
          <a:solidFill>
            <a:srgbClr val="D9D9D9"/>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8"/>
          <p:cNvSpPr txBox="1">
            <a:spLocks noGrp="1"/>
          </p:cNvSpPr>
          <p:nvPr>
            <p:ph type="ctrTitle"/>
          </p:nvPr>
        </p:nvSpPr>
        <p:spPr>
          <a:xfrm flipH="1">
            <a:off x="1180002" y="1347038"/>
            <a:ext cx="5906597" cy="1921200"/>
          </a:xfrm>
          <a:prstGeom prst="rect">
            <a:avLst/>
          </a:prstGeom>
        </p:spPr>
        <p:txBody>
          <a:bodyPr spcFirstLastPara="1" wrap="square" lIns="91425" tIns="91425" rIns="91425" bIns="91425" anchor="ctr" anchorCtr="0">
            <a:noAutofit/>
          </a:bodyPr>
          <a:lstStyle/>
          <a:p>
            <a:r>
              <a:rPr lang="en-US" dirty="0" smtClean="0"/>
              <a:t>THỰC THI POM VÀ VÍ DỤ</a:t>
            </a:r>
            <a:endParaRPr lang="en-US" dirty="0"/>
          </a:p>
        </p:txBody>
      </p:sp>
      <p:sp>
        <p:nvSpPr>
          <p:cNvPr id="437" name="Google Shape;437;p48"/>
          <p:cNvSpPr txBox="1">
            <a:spLocks noGrp="1"/>
          </p:cNvSpPr>
          <p:nvPr>
            <p:ph type="title" idx="2"/>
          </p:nvPr>
        </p:nvSpPr>
        <p:spPr>
          <a:xfrm flipH="1">
            <a:off x="1180003" y="1035213"/>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cxnSp>
        <p:nvCxnSpPr>
          <p:cNvPr id="439" name="Google Shape;439;p48"/>
          <p:cNvCxnSpPr/>
          <p:nvPr/>
        </p:nvCxnSpPr>
        <p:spPr>
          <a:xfrm>
            <a:off x="0" y="2737950"/>
            <a:ext cx="1676700" cy="0"/>
          </a:xfrm>
          <a:prstGeom prst="straightConnector1">
            <a:avLst/>
          </a:prstGeom>
          <a:noFill/>
          <a:ln w="9525" cap="flat" cmpd="sng">
            <a:solidFill>
              <a:srgbClr val="434343"/>
            </a:solidFill>
            <a:prstDash val="solid"/>
            <a:round/>
            <a:headEnd type="none" w="med" len="med"/>
            <a:tailEnd type="none" w="med" len="med"/>
          </a:ln>
        </p:spPr>
      </p:cxnSp>
      <p:grpSp>
        <p:nvGrpSpPr>
          <p:cNvPr id="440" name="Google Shape;440;p48"/>
          <p:cNvGrpSpPr/>
          <p:nvPr/>
        </p:nvGrpSpPr>
        <p:grpSpPr>
          <a:xfrm>
            <a:off x="8089940" y="561326"/>
            <a:ext cx="423413" cy="421569"/>
            <a:chOff x="7703675" y="2541175"/>
            <a:chExt cx="499425" cy="497250"/>
          </a:xfrm>
        </p:grpSpPr>
        <p:sp>
          <p:nvSpPr>
            <p:cNvPr id="441" name="Google Shape;441;p48"/>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8"/>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8"/>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8"/>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8"/>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39"/>
                                        </p:tgtEl>
                                        <p:attrNameLst>
                                          <p:attrName>style.visibility</p:attrName>
                                        </p:attrNameLst>
                                      </p:cBhvr>
                                      <p:to>
                                        <p:strVal val="visible"/>
                                      </p:to>
                                    </p:set>
                                    <p:anim calcmode="lin" valueType="num">
                                      <p:cBhvr additive="base">
                                        <p:cTn id="7" dur="1000"/>
                                        <p:tgtEl>
                                          <p:spTgt spid="439"/>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437"/>
                                        </p:tgtEl>
                                        <p:attrNameLst>
                                          <p:attrName>style.visibility</p:attrName>
                                        </p:attrNameLst>
                                      </p:cBhvr>
                                      <p:to>
                                        <p:strVal val="visible"/>
                                      </p:to>
                                    </p:set>
                                    <p:animEffect transition="in" filter="fade">
                                      <p:cBhvr>
                                        <p:cTn id="11" dur="8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3" name="Google Shape;683;p5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r>
              <a:rPr lang="en-US" dirty="0" smtClean="0"/>
              <a:t>4. </a:t>
            </a:r>
            <a:r>
              <a:rPr lang="en-US" dirty="0" err="1" smtClean="0"/>
              <a:t>Thực</a:t>
            </a:r>
            <a:r>
              <a:rPr lang="en-US" dirty="0" smtClean="0"/>
              <a:t> </a:t>
            </a:r>
            <a:r>
              <a:rPr lang="en-US" dirty="0" err="1"/>
              <a:t>thi</a:t>
            </a:r>
            <a:r>
              <a:rPr lang="en-US" dirty="0"/>
              <a:t> POM </a:t>
            </a:r>
            <a:r>
              <a:rPr lang="en-US" dirty="0" err="1"/>
              <a:t>và</a:t>
            </a:r>
            <a:r>
              <a:rPr lang="en-US" dirty="0"/>
              <a:t> </a:t>
            </a:r>
            <a:r>
              <a:rPr lang="en-US" dirty="0" err="1"/>
              <a:t>ví</a:t>
            </a:r>
            <a:r>
              <a:rPr lang="en-US" dirty="0"/>
              <a:t> </a:t>
            </a:r>
            <a:r>
              <a:rPr lang="en-US" dirty="0" err="1"/>
              <a:t>dụ</a:t>
            </a:r>
            <a:r>
              <a:rPr lang="en-US" dirty="0"/>
              <a:t/>
            </a:r>
            <a:br>
              <a:rPr lang="en-US" dirty="0"/>
            </a:br>
            <a:endParaRPr dirty="0"/>
          </a:p>
        </p:txBody>
      </p:sp>
      <p:sp>
        <p:nvSpPr>
          <p:cNvPr id="685" name="Google Shape;685;p57"/>
          <p:cNvSpPr txBox="1">
            <a:spLocks noGrp="1"/>
          </p:cNvSpPr>
          <p:nvPr>
            <p:ph type="subTitle" idx="3"/>
          </p:nvPr>
        </p:nvSpPr>
        <p:spPr>
          <a:xfrm>
            <a:off x="685800" y="895350"/>
            <a:ext cx="7699200" cy="399900"/>
          </a:xfrm>
          <a:prstGeom prst="rect">
            <a:avLst/>
          </a:prstGeom>
        </p:spPr>
        <p:txBody>
          <a:bodyPr spcFirstLastPara="1" wrap="square" lIns="91425" tIns="91425" rIns="91425" bIns="91425" anchor="t" anchorCtr="0">
            <a:noAutofit/>
          </a:bodyPr>
          <a:lstStyle/>
          <a:p>
            <a:pPr marL="0" lvl="0" indent="0"/>
            <a:r>
              <a:rPr lang="en-US" dirty="0" err="1"/>
              <a:t>Tôi</a:t>
            </a:r>
            <a:r>
              <a:rPr lang="en-US" dirty="0"/>
              <a:t> </a:t>
            </a:r>
            <a:r>
              <a:rPr lang="en-US" dirty="0" err="1"/>
              <a:t>sẽ</a:t>
            </a:r>
            <a:r>
              <a:rPr lang="en-US" dirty="0"/>
              <a:t> </a:t>
            </a:r>
            <a:r>
              <a:rPr lang="en-US" dirty="0" err="1"/>
              <a:t>trình</a:t>
            </a:r>
            <a:r>
              <a:rPr lang="en-US" dirty="0"/>
              <a:t> </a:t>
            </a:r>
            <a:r>
              <a:rPr lang="en-US" dirty="0" err="1"/>
              <a:t>bày</a:t>
            </a:r>
            <a:r>
              <a:rPr lang="en-US" dirty="0"/>
              <a:t> </a:t>
            </a:r>
            <a:r>
              <a:rPr lang="en-US" dirty="0" err="1"/>
              <a:t>thực</a:t>
            </a:r>
            <a:r>
              <a:rPr lang="en-US" dirty="0"/>
              <a:t> </a:t>
            </a:r>
            <a:r>
              <a:rPr lang="en-US" dirty="0" err="1"/>
              <a:t>thi</a:t>
            </a:r>
            <a:r>
              <a:rPr lang="en-US" dirty="0"/>
              <a:t> </a:t>
            </a:r>
            <a:r>
              <a:rPr lang="en-US" dirty="0" err="1"/>
              <a:t>tạo</a:t>
            </a:r>
            <a:r>
              <a:rPr lang="en-US" dirty="0"/>
              <a:t> </a:t>
            </a:r>
            <a:r>
              <a:rPr lang="en-US" dirty="0" err="1"/>
              <a:t>một</a:t>
            </a:r>
            <a:r>
              <a:rPr lang="en-US" dirty="0"/>
              <a:t> project POM </a:t>
            </a:r>
            <a:r>
              <a:rPr lang="en-US" dirty="0" err="1"/>
              <a:t>trong</a:t>
            </a:r>
            <a:r>
              <a:rPr lang="en-US" dirty="0"/>
              <a:t> </a:t>
            </a:r>
            <a:r>
              <a:rPr lang="en-US" dirty="0" smtClean="0"/>
              <a:t>Visual Studio Code </a:t>
            </a:r>
            <a:r>
              <a:rPr lang="en-US" dirty="0" err="1" smtClean="0"/>
              <a:t>bằng</a:t>
            </a:r>
            <a:r>
              <a:rPr lang="en-US" dirty="0" smtClean="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smtClean="0"/>
              <a:t>python.</a:t>
            </a: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52550"/>
            <a:ext cx="6302894"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56"/>
          <p:cNvSpPr txBox="1">
            <a:spLocks noGrp="1"/>
          </p:cNvSpPr>
          <p:nvPr>
            <p:ph type="ctrTitle"/>
          </p:nvPr>
        </p:nvSpPr>
        <p:spPr>
          <a:xfrm flipH="1">
            <a:off x="1974150" y="1161000"/>
            <a:ext cx="5195700" cy="136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
        <p:nvSpPr>
          <p:cNvPr id="663" name="Google Shape;663;p56"/>
          <p:cNvSpPr txBox="1">
            <a:spLocks noGrp="1"/>
          </p:cNvSpPr>
          <p:nvPr>
            <p:ph type="subTitle" idx="1"/>
          </p:nvPr>
        </p:nvSpPr>
        <p:spPr>
          <a:xfrm>
            <a:off x="2152500" y="2494850"/>
            <a:ext cx="4839000" cy="100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434343"/>
              </a:buClr>
              <a:buSzPts val="1100"/>
              <a:buFont typeface="Arial"/>
              <a:buNone/>
            </a:pPr>
            <a:r>
              <a:rPr lang="en">
                <a:solidFill>
                  <a:srgbClr val="434343"/>
                </a:solidFill>
              </a:rPr>
              <a:t>Does anyone have any questions?</a:t>
            </a:r>
            <a:endParaRPr>
              <a:solidFill>
                <a:srgbClr val="434343"/>
              </a:solidFill>
            </a:endParaRPr>
          </a:p>
          <a:p>
            <a:pPr marL="0" lvl="0" indent="0" algn="ctr" rtl="0">
              <a:spcBef>
                <a:spcPts val="0"/>
              </a:spcBef>
              <a:spcAft>
                <a:spcPts val="0"/>
              </a:spcAft>
              <a:buClr>
                <a:srgbClr val="434343"/>
              </a:buClr>
              <a:buSzPts val="1100"/>
              <a:buFont typeface="Arial"/>
              <a:buNone/>
            </a:pPr>
            <a:endParaRPr>
              <a:solidFill>
                <a:srgbClr val="434343"/>
              </a:solidFill>
            </a:endParaRPr>
          </a:p>
          <a:p>
            <a:pPr marL="0" lvl="0" indent="0" algn="ctr" rtl="0">
              <a:spcBef>
                <a:spcPts val="0"/>
              </a:spcBef>
              <a:spcAft>
                <a:spcPts val="0"/>
              </a:spcAft>
              <a:buClr>
                <a:srgbClr val="434343"/>
              </a:buClr>
              <a:buSzPts val="1100"/>
              <a:buFont typeface="Arial"/>
              <a:buNone/>
            </a:pPr>
            <a:r>
              <a:rPr lang="en">
                <a:solidFill>
                  <a:srgbClr val="434343"/>
                </a:solidFill>
              </a:rPr>
              <a:t>addyouremail@freepik.com </a:t>
            </a:r>
            <a:endParaRPr>
              <a:solidFill>
                <a:srgbClr val="434343"/>
              </a:solidFill>
            </a:endParaRPr>
          </a:p>
          <a:p>
            <a:pPr marL="0" lvl="0" indent="0" algn="ctr" rtl="0">
              <a:spcBef>
                <a:spcPts val="0"/>
              </a:spcBef>
              <a:spcAft>
                <a:spcPts val="0"/>
              </a:spcAft>
              <a:buClr>
                <a:srgbClr val="434343"/>
              </a:buClr>
              <a:buSzPts val="1100"/>
              <a:buFont typeface="Arial"/>
              <a:buNone/>
            </a:pPr>
            <a:r>
              <a:rPr lang="en">
                <a:solidFill>
                  <a:srgbClr val="434343"/>
                </a:solidFill>
              </a:rPr>
              <a:t>+91  620 421 838 </a:t>
            </a:r>
            <a:endParaRPr>
              <a:solidFill>
                <a:srgbClr val="434343"/>
              </a:solidFill>
            </a:endParaRPr>
          </a:p>
          <a:p>
            <a:pPr marL="0" lvl="0" indent="0" algn="ctr" rtl="0">
              <a:spcBef>
                <a:spcPts val="0"/>
              </a:spcBef>
              <a:spcAft>
                <a:spcPts val="0"/>
              </a:spcAft>
              <a:buClr>
                <a:schemeClr val="dk1"/>
              </a:buClr>
              <a:buSzPts val="1100"/>
              <a:buFont typeface="Arial"/>
              <a:buNone/>
            </a:pPr>
            <a:r>
              <a:rPr lang="en">
                <a:solidFill>
                  <a:srgbClr val="434343"/>
                </a:solidFill>
              </a:rPr>
              <a:t>yourcompany.com</a:t>
            </a:r>
            <a:endParaRPr/>
          </a:p>
        </p:txBody>
      </p:sp>
      <p:cxnSp>
        <p:nvCxnSpPr>
          <p:cNvPr id="664" name="Google Shape;664;p56"/>
          <p:cNvCxnSpPr/>
          <p:nvPr/>
        </p:nvCxnSpPr>
        <p:spPr>
          <a:xfrm rot="10800000">
            <a:off x="8156400" y="630088"/>
            <a:ext cx="1236300" cy="0"/>
          </a:xfrm>
          <a:prstGeom prst="straightConnector1">
            <a:avLst/>
          </a:prstGeom>
          <a:noFill/>
          <a:ln w="9525" cap="flat" cmpd="sng">
            <a:solidFill>
              <a:srgbClr val="595959"/>
            </a:solidFill>
            <a:prstDash val="solid"/>
            <a:round/>
            <a:headEnd type="none" w="med" len="med"/>
            <a:tailEnd type="none" w="med" len="med"/>
          </a:ln>
        </p:spPr>
      </p:cxnSp>
      <p:grpSp>
        <p:nvGrpSpPr>
          <p:cNvPr id="665" name="Google Shape;665;p56"/>
          <p:cNvGrpSpPr/>
          <p:nvPr/>
        </p:nvGrpSpPr>
        <p:grpSpPr>
          <a:xfrm>
            <a:off x="8090523" y="808178"/>
            <a:ext cx="279476" cy="279476"/>
            <a:chOff x="1379798" y="1723250"/>
            <a:chExt cx="397887" cy="397887"/>
          </a:xfrm>
        </p:grpSpPr>
        <p:sp>
          <p:nvSpPr>
            <p:cNvPr id="666" name="Google Shape;666;p56"/>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6"/>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6"/>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6"/>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56"/>
          <p:cNvGrpSpPr/>
          <p:nvPr/>
        </p:nvGrpSpPr>
        <p:grpSpPr>
          <a:xfrm>
            <a:off x="7341818" y="808178"/>
            <a:ext cx="279490" cy="279476"/>
            <a:chOff x="266768" y="1721375"/>
            <a:chExt cx="397907" cy="397887"/>
          </a:xfrm>
        </p:grpSpPr>
        <p:sp>
          <p:nvSpPr>
            <p:cNvPr id="671" name="Google Shape;671;p56"/>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6"/>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56"/>
          <p:cNvGrpSpPr/>
          <p:nvPr/>
        </p:nvGrpSpPr>
        <p:grpSpPr>
          <a:xfrm>
            <a:off x="7716184" y="808178"/>
            <a:ext cx="279461" cy="279476"/>
            <a:chOff x="864491" y="1723250"/>
            <a:chExt cx="397866" cy="397887"/>
          </a:xfrm>
        </p:grpSpPr>
        <p:sp>
          <p:nvSpPr>
            <p:cNvPr id="674" name="Google Shape;674;p56"/>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6"/>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6"/>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7" name="Google Shape;677;p56"/>
          <p:cNvCxnSpPr/>
          <p:nvPr/>
        </p:nvCxnSpPr>
        <p:spPr>
          <a:xfrm rot="10800000">
            <a:off x="-125" y="4765850"/>
            <a:ext cx="958500" cy="0"/>
          </a:xfrm>
          <a:prstGeom prst="straightConnector1">
            <a:avLst/>
          </a:prstGeom>
          <a:noFill/>
          <a:ln w="9525" cap="flat" cmpd="sng">
            <a:solidFill>
              <a:srgbClr val="595959"/>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77"/>
                                        </p:tgtEl>
                                        <p:attrNameLst>
                                          <p:attrName>style.visibility</p:attrName>
                                        </p:attrNameLst>
                                      </p:cBhvr>
                                      <p:to>
                                        <p:strVal val="visible"/>
                                      </p:to>
                                    </p:set>
                                    <p:anim calcmode="lin" valueType="num">
                                      <p:cBhvr additive="base">
                                        <p:cTn id="7" dur="1400"/>
                                        <p:tgtEl>
                                          <p:spTgt spid="67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64"/>
                                        </p:tgtEl>
                                        <p:attrNameLst>
                                          <p:attrName>style.visibility</p:attrName>
                                        </p:attrNameLst>
                                      </p:cBhvr>
                                      <p:to>
                                        <p:strVal val="visible"/>
                                      </p:to>
                                    </p:set>
                                    <p:anim calcmode="lin" valueType="num">
                                      <p:cBhvr additive="base">
                                        <p:cTn id="10" dur="1400"/>
                                        <p:tgtEl>
                                          <p:spTgt spid="664"/>
                                        </p:tgtEl>
                                        <p:attrNameLst>
                                          <p:attrName>ppt_x</p:attrName>
                                        </p:attrNameLst>
                                      </p:cBhvr>
                                      <p:tavLst>
                                        <p:tav tm="0">
                                          <p:val>
                                            <p:strVal val="#ppt_x+1"/>
                                          </p:val>
                                        </p:tav>
                                        <p:tav tm="100000">
                                          <p:val>
                                            <p:strVal val="#ppt_x"/>
                                          </p:val>
                                        </p:tav>
                                      </p:tavLst>
                                    </p:anim>
                                  </p:childTnLst>
                                </p:cTn>
                              </p:par>
                            </p:childTnLst>
                          </p:cTn>
                        </p:par>
                        <p:par>
                          <p:cTn id="11" fill="hold">
                            <p:stCondLst>
                              <p:cond delay="1400"/>
                            </p:stCondLst>
                            <p:childTnLst>
                              <p:par>
                                <p:cTn id="12" presetID="10" presetClass="entr" presetSubtype="0" fill="hold" nodeType="afterEffect">
                                  <p:stCondLst>
                                    <p:cond delay="0"/>
                                  </p:stCondLst>
                                  <p:childTnLst>
                                    <p:set>
                                      <p:cBhvr>
                                        <p:cTn id="13" dur="1" fill="hold">
                                          <p:stCondLst>
                                            <p:cond delay="0"/>
                                          </p:stCondLst>
                                        </p:cTn>
                                        <p:tgtEl>
                                          <p:spTgt spid="670"/>
                                        </p:tgtEl>
                                        <p:attrNameLst>
                                          <p:attrName>style.visibility</p:attrName>
                                        </p:attrNameLst>
                                      </p:cBhvr>
                                      <p:to>
                                        <p:strVal val="visible"/>
                                      </p:to>
                                    </p:set>
                                    <p:animEffect transition="in" filter="fade">
                                      <p:cBhvr>
                                        <p:cTn id="14" dur="1200"/>
                                        <p:tgtEl>
                                          <p:spTgt spid="670"/>
                                        </p:tgtEl>
                                      </p:cBhvr>
                                    </p:animEffect>
                                  </p:childTnLst>
                                </p:cTn>
                              </p:par>
                              <p:par>
                                <p:cTn id="15" presetID="10" presetClass="entr" presetSubtype="0" fill="hold" nodeType="withEffect">
                                  <p:stCondLst>
                                    <p:cond delay="0"/>
                                  </p:stCondLst>
                                  <p:childTnLst>
                                    <p:set>
                                      <p:cBhvr>
                                        <p:cTn id="16" dur="1" fill="hold">
                                          <p:stCondLst>
                                            <p:cond delay="0"/>
                                          </p:stCondLst>
                                        </p:cTn>
                                        <p:tgtEl>
                                          <p:spTgt spid="673"/>
                                        </p:tgtEl>
                                        <p:attrNameLst>
                                          <p:attrName>style.visibility</p:attrName>
                                        </p:attrNameLst>
                                      </p:cBhvr>
                                      <p:to>
                                        <p:strVal val="visible"/>
                                      </p:to>
                                    </p:set>
                                    <p:animEffect transition="in" filter="fade">
                                      <p:cBhvr>
                                        <p:cTn id="17" dur="1100"/>
                                        <p:tgtEl>
                                          <p:spTgt spid="673"/>
                                        </p:tgtEl>
                                      </p:cBhvr>
                                    </p:animEffect>
                                  </p:childTnLst>
                                </p:cTn>
                              </p:par>
                              <p:par>
                                <p:cTn id="18" presetID="10" presetClass="entr" presetSubtype="0" fill="hold" nodeType="withEffect">
                                  <p:stCondLst>
                                    <p:cond delay="0"/>
                                  </p:stCondLst>
                                  <p:childTnLst>
                                    <p:set>
                                      <p:cBhvr>
                                        <p:cTn id="19" dur="1" fill="hold">
                                          <p:stCondLst>
                                            <p:cond delay="0"/>
                                          </p:stCondLst>
                                        </p:cTn>
                                        <p:tgtEl>
                                          <p:spTgt spid="665"/>
                                        </p:tgtEl>
                                        <p:attrNameLst>
                                          <p:attrName>style.visibility</p:attrName>
                                        </p:attrNameLst>
                                      </p:cBhvr>
                                      <p:to>
                                        <p:strVal val="visible"/>
                                      </p:to>
                                    </p:set>
                                    <p:animEffect transition="in" filter="fade">
                                      <p:cBhvr>
                                        <p:cTn id="20" dur="900"/>
                                        <p:tgtEl>
                                          <p:spTgt spid="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5"/>
          <p:cNvSpPr txBox="1">
            <a:spLocks noGrp="1"/>
          </p:cNvSpPr>
          <p:nvPr>
            <p:ph type="ctrTitle"/>
          </p:nvPr>
        </p:nvSpPr>
        <p:spPr>
          <a:xfrm>
            <a:off x="3352800" y="2235150"/>
            <a:ext cx="2372400" cy="94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CONTENTS</a:t>
            </a:r>
            <a:endParaRPr dirty="0"/>
          </a:p>
        </p:txBody>
      </p:sp>
      <p:sp>
        <p:nvSpPr>
          <p:cNvPr id="167" name="Google Shape;167;p35"/>
          <p:cNvSpPr txBox="1">
            <a:spLocks noGrp="1"/>
          </p:cNvSpPr>
          <p:nvPr>
            <p:ph type="ctrTitle" idx="2"/>
          </p:nvPr>
        </p:nvSpPr>
        <p:spPr>
          <a:xfrm>
            <a:off x="381000" y="1079550"/>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smtClean="0"/>
              <a:t>SELENIUM</a:t>
            </a:r>
            <a:endParaRPr dirty="0"/>
          </a:p>
        </p:txBody>
      </p:sp>
      <p:sp>
        <p:nvSpPr>
          <p:cNvPr id="169" name="Google Shape;169;p35">
            <a:hlinkClick r:id="rId3" action="ppaction://hlinksldjump"/>
          </p:cNvPr>
          <p:cNvSpPr txBox="1">
            <a:spLocks noGrp="1"/>
          </p:cNvSpPr>
          <p:nvPr>
            <p:ph type="title" idx="3"/>
          </p:nvPr>
        </p:nvSpPr>
        <p:spPr>
          <a:xfrm>
            <a:off x="2109152" y="1219041"/>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70" name="Google Shape;170;p35">
            <a:hlinkClick r:id="rId4" action="ppaction://hlinksldjump"/>
          </p:cNvPr>
          <p:cNvSpPr txBox="1">
            <a:spLocks noGrp="1"/>
          </p:cNvSpPr>
          <p:nvPr>
            <p:ph type="title" idx="4"/>
          </p:nvPr>
        </p:nvSpPr>
        <p:spPr>
          <a:xfrm>
            <a:off x="2096110" y="2190401"/>
            <a:ext cx="1107600" cy="577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72" name="Google Shape;172;p35">
            <a:hlinkClick r:id="" action="ppaction://noaction"/>
          </p:cNvPr>
          <p:cNvSpPr txBox="1">
            <a:spLocks noGrp="1"/>
          </p:cNvSpPr>
          <p:nvPr>
            <p:ph type="title" idx="7"/>
          </p:nvPr>
        </p:nvSpPr>
        <p:spPr>
          <a:xfrm>
            <a:off x="5922008" y="3048676"/>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sp>
        <p:nvSpPr>
          <p:cNvPr id="173" name="Google Shape;173;p35">
            <a:hlinkClick r:id=""/>
          </p:cNvPr>
          <p:cNvSpPr txBox="1">
            <a:spLocks noGrp="1"/>
          </p:cNvSpPr>
          <p:nvPr>
            <p:ph type="title" idx="8"/>
          </p:nvPr>
        </p:nvSpPr>
        <p:spPr>
          <a:xfrm>
            <a:off x="5922008" y="4068374"/>
            <a:ext cx="10722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04</a:t>
            </a:r>
            <a:endParaRPr dirty="0"/>
          </a:p>
        </p:txBody>
      </p:sp>
      <p:sp>
        <p:nvSpPr>
          <p:cNvPr id="174" name="Google Shape;174;p35"/>
          <p:cNvSpPr txBox="1">
            <a:spLocks noGrp="1"/>
          </p:cNvSpPr>
          <p:nvPr>
            <p:ph type="ctrTitle" idx="9"/>
          </p:nvPr>
        </p:nvSpPr>
        <p:spPr>
          <a:xfrm>
            <a:off x="381000" y="2070150"/>
            <a:ext cx="197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GIỚI THIỆU POM</a:t>
            </a:r>
            <a:endParaRPr dirty="0"/>
          </a:p>
        </p:txBody>
      </p:sp>
      <p:sp>
        <p:nvSpPr>
          <p:cNvPr id="180" name="Google Shape;180;p35"/>
          <p:cNvSpPr txBox="1">
            <a:spLocks noGrp="1"/>
          </p:cNvSpPr>
          <p:nvPr>
            <p:ph type="ctrTitle" idx="18"/>
          </p:nvPr>
        </p:nvSpPr>
        <p:spPr>
          <a:xfrm>
            <a:off x="6811558" y="2952750"/>
            <a:ext cx="19743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LỢI ÍCH CỦA POM</a:t>
            </a:r>
            <a:endParaRPr dirty="0"/>
          </a:p>
        </p:txBody>
      </p:sp>
      <p:sp>
        <p:nvSpPr>
          <p:cNvPr id="182" name="Google Shape;182;p35"/>
          <p:cNvSpPr txBox="1">
            <a:spLocks noGrp="1"/>
          </p:cNvSpPr>
          <p:nvPr>
            <p:ph type="ctrTitle" idx="20"/>
          </p:nvPr>
        </p:nvSpPr>
        <p:spPr>
          <a:xfrm>
            <a:off x="6811558" y="3943350"/>
            <a:ext cx="2180042" cy="577800"/>
          </a:xfrm>
          <a:prstGeom prst="rect">
            <a:avLst/>
          </a:prstGeom>
        </p:spPr>
        <p:txBody>
          <a:bodyPr spcFirstLastPara="1" wrap="square" lIns="91425" tIns="91425" rIns="91425" bIns="91425" anchor="b" anchorCtr="0">
            <a:noAutofit/>
          </a:bodyPr>
          <a:lstStyle/>
          <a:p>
            <a:r>
              <a:rPr lang="en-US" dirty="0" err="1"/>
              <a:t>Thực</a:t>
            </a:r>
            <a:r>
              <a:rPr lang="en-US" dirty="0"/>
              <a:t> </a:t>
            </a:r>
            <a:r>
              <a:rPr lang="en-US" dirty="0" err="1"/>
              <a:t>thi</a:t>
            </a:r>
            <a:r>
              <a:rPr lang="en-US" dirty="0"/>
              <a:t> POM </a:t>
            </a:r>
            <a:r>
              <a:rPr lang="en-US" dirty="0" err="1"/>
              <a:t>và</a:t>
            </a:r>
            <a:r>
              <a:rPr lang="en-US" dirty="0"/>
              <a:t> </a:t>
            </a:r>
            <a:r>
              <a:rPr lang="en-US" dirty="0" err="1"/>
              <a:t>ví</a:t>
            </a:r>
            <a:r>
              <a:rPr lang="en-US" dirty="0"/>
              <a:t> </a:t>
            </a:r>
            <a:r>
              <a:rPr lang="en-US" dirty="0" err="1"/>
              <a:t>dụ</a:t>
            </a:r>
            <a:endParaRPr lang="en-US" dirty="0"/>
          </a:p>
        </p:txBody>
      </p:sp>
      <p:cxnSp>
        <p:nvCxnSpPr>
          <p:cNvPr id="184" name="Google Shape;184;p35"/>
          <p:cNvCxnSpPr/>
          <p:nvPr/>
        </p:nvCxnSpPr>
        <p:spPr>
          <a:xfrm>
            <a:off x="3297225" y="1047750"/>
            <a:ext cx="0" cy="1498350"/>
          </a:xfrm>
          <a:prstGeom prst="straightConnector1">
            <a:avLst/>
          </a:prstGeom>
          <a:noFill/>
          <a:ln w="9525" cap="flat" cmpd="sng">
            <a:solidFill>
              <a:srgbClr val="595959"/>
            </a:solidFill>
            <a:prstDash val="solid"/>
            <a:round/>
            <a:headEnd type="none" w="med" len="med"/>
            <a:tailEnd type="none" w="med" len="med"/>
          </a:ln>
        </p:spPr>
      </p:cxnSp>
      <p:cxnSp>
        <p:nvCxnSpPr>
          <p:cNvPr id="185" name="Google Shape;185;p35"/>
          <p:cNvCxnSpPr/>
          <p:nvPr/>
        </p:nvCxnSpPr>
        <p:spPr>
          <a:xfrm>
            <a:off x="5861950" y="3333750"/>
            <a:ext cx="0" cy="1827750"/>
          </a:xfrm>
          <a:prstGeom prst="straightConnector1">
            <a:avLst/>
          </a:prstGeom>
          <a:noFill/>
          <a:ln w="9525" cap="flat" cmpd="sng">
            <a:solidFill>
              <a:srgbClr val="595959"/>
            </a:solidFill>
            <a:prstDash val="solid"/>
            <a:round/>
            <a:headEnd type="none" w="med" len="med"/>
            <a:tailEnd type="none" w="med" len="med"/>
          </a:ln>
        </p:spPr>
      </p:cxnSp>
      <p:sp>
        <p:nvSpPr>
          <p:cNvPr id="33" name="Google Shape;165;p35"/>
          <p:cNvSpPr txBox="1">
            <a:spLocks noGrp="1"/>
          </p:cNvSpPr>
          <p:nvPr>
            <p:ph type="ctrTitle"/>
          </p:nvPr>
        </p:nvSpPr>
        <p:spPr>
          <a:xfrm>
            <a:off x="152400" y="133350"/>
            <a:ext cx="7772400" cy="762000"/>
          </a:xfrm>
          <a:prstGeom prst="rect">
            <a:avLst/>
          </a:prstGeom>
        </p:spPr>
        <p:txBody>
          <a:bodyPr spcFirstLastPara="1" wrap="square" lIns="91425" tIns="91425" rIns="91425" bIns="91425" anchor="ctr" anchorCtr="0">
            <a:noAutofit/>
          </a:bodyPr>
          <a:lstStyle/>
          <a:p>
            <a:r>
              <a:rPr lang="en-US" dirty="0" err="1" smtClean="0"/>
              <a:t>Mô</a:t>
            </a:r>
            <a:r>
              <a:rPr lang="en-US" dirty="0" smtClean="0"/>
              <a:t> </a:t>
            </a:r>
            <a:r>
              <a:rPr lang="en-US" dirty="0" err="1"/>
              <a:t>h</a:t>
            </a:r>
            <a:r>
              <a:rPr lang="en-US" dirty="0" err="1" smtClean="0"/>
              <a:t>ình</a:t>
            </a:r>
            <a:r>
              <a:rPr lang="en-US" dirty="0" smtClean="0"/>
              <a:t> Page </a:t>
            </a:r>
            <a:r>
              <a:rPr lang="en-US" dirty="0"/>
              <a:t>Object Model </a:t>
            </a:r>
            <a:r>
              <a:rPr lang="en-US" dirty="0" err="1"/>
              <a:t>trong</a:t>
            </a:r>
            <a:r>
              <a:rPr lang="en-US" dirty="0"/>
              <a:t> </a:t>
            </a:r>
            <a:r>
              <a:rPr lang="en-US" dirty="0" smtClean="0"/>
              <a:t>selenium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4"/>
                                        </p:tgtEl>
                                        <p:attrNameLst>
                                          <p:attrName>style.visibility</p:attrName>
                                        </p:attrNameLst>
                                      </p:cBhvr>
                                      <p:to>
                                        <p:strVal val="visible"/>
                                      </p:to>
                                    </p:set>
                                    <p:anim calcmode="lin" valueType="num">
                                      <p:cBhvr additive="base">
                                        <p:cTn id="7" dur="1000"/>
                                        <p:tgtEl>
                                          <p:spTgt spid="184"/>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85"/>
                                        </p:tgtEl>
                                        <p:attrNameLst>
                                          <p:attrName>style.visibility</p:attrName>
                                        </p:attrNameLst>
                                      </p:cBhvr>
                                      <p:to>
                                        <p:strVal val="visible"/>
                                      </p:to>
                                    </p:set>
                                    <p:anim calcmode="lin" valueType="num">
                                      <p:cBhvr additive="base">
                                        <p:cTn id="10" dur="1000"/>
                                        <p:tgtEl>
                                          <p:spTgt spid="185"/>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169"/>
                                        </p:tgtEl>
                                        <p:attrNameLst>
                                          <p:attrName>style.visibility</p:attrName>
                                        </p:attrNameLst>
                                      </p:cBhvr>
                                      <p:to>
                                        <p:strVal val="visible"/>
                                      </p:to>
                                    </p:set>
                                    <p:animEffect transition="in" filter="fade">
                                      <p:cBhvr>
                                        <p:cTn id="13" dur="1000"/>
                                        <p:tgtEl>
                                          <p:spTgt spid="169"/>
                                        </p:tgtEl>
                                      </p:cBhvr>
                                    </p:animEffect>
                                  </p:childTnLst>
                                </p:cTn>
                              </p:par>
                              <p:par>
                                <p:cTn id="14" presetID="10" presetClass="entr" presetSubtype="0" fill="hold" nodeType="withEffect">
                                  <p:stCondLst>
                                    <p:cond delay="0"/>
                                  </p:stCondLst>
                                  <p:childTnLst>
                                    <p:set>
                                      <p:cBhvr>
                                        <p:cTn id="15" dur="1" fill="hold">
                                          <p:stCondLst>
                                            <p:cond delay="0"/>
                                          </p:stCondLst>
                                        </p:cTn>
                                        <p:tgtEl>
                                          <p:spTgt spid="170"/>
                                        </p:tgtEl>
                                        <p:attrNameLst>
                                          <p:attrName>style.visibility</p:attrName>
                                        </p:attrNameLst>
                                      </p:cBhvr>
                                      <p:to>
                                        <p:strVal val="visible"/>
                                      </p:to>
                                    </p:set>
                                    <p:animEffect transition="in" filter="fade">
                                      <p:cBhvr>
                                        <p:cTn id="16" dur="1000"/>
                                        <p:tgtEl>
                                          <p:spTgt spid="170"/>
                                        </p:tgtEl>
                                      </p:cBhvr>
                                    </p:animEffect>
                                  </p:childTnLst>
                                </p:cTn>
                              </p:par>
                              <p:par>
                                <p:cTn id="17" presetID="10" presetClass="entr" presetSubtype="0" fill="hold"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fade">
                                      <p:cBhvr>
                                        <p:cTn id="19" dur="1000"/>
                                        <p:tgtEl>
                                          <p:spTgt spid="172"/>
                                        </p:tgtEl>
                                      </p:cBhvr>
                                    </p:animEffect>
                                  </p:childTnLst>
                                </p:cTn>
                              </p:par>
                              <p:par>
                                <p:cTn id="20" presetID="10" presetClass="entr" presetSubtype="0" fill="hold"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fade">
                                      <p:cBhvr>
                                        <p:cTn id="22" dur="10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a:hlinkClick r:id="rId3" action="ppaction://hlinksldjump"/>
          </p:cNvPr>
          <p:cNvSpPr/>
          <p:nvPr/>
        </p:nvSpPr>
        <p:spPr>
          <a:xfrm>
            <a:off x="7991475" y="463300"/>
            <a:ext cx="620100" cy="617400"/>
          </a:xfrm>
          <a:prstGeom prst="snip2DiagRect">
            <a:avLst>
              <a:gd name="adj1" fmla="val 0"/>
              <a:gd name="adj2" fmla="val 16667"/>
            </a:avLst>
          </a:prstGeom>
          <a:solidFill>
            <a:schemeClr val="accent1"/>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p>
            <a:pPr lvl="0"/>
            <a:r>
              <a:rPr lang="en" dirty="0"/>
              <a:t>SELENIUM</a:t>
            </a:r>
            <a:endParaRPr dirty="0"/>
          </a:p>
        </p:txBody>
      </p:sp>
      <p:sp>
        <p:nvSpPr>
          <p:cNvPr id="192" name="Google Shape;192;p36"/>
          <p:cNvSpPr txBox="1">
            <a:spLocks noGrp="1"/>
          </p:cNvSpPr>
          <p:nvPr>
            <p:ph type="title" idx="2"/>
          </p:nvPr>
        </p:nvSpPr>
        <p:spPr>
          <a:xfrm flipH="1">
            <a:off x="1147579" y="2323850"/>
            <a:ext cx="2979300" cy="75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194" name="Google Shape;194;p36"/>
          <p:cNvCxnSpPr/>
          <p:nvPr/>
        </p:nvCxnSpPr>
        <p:spPr>
          <a:xfrm>
            <a:off x="0" y="4028275"/>
            <a:ext cx="1561500" cy="0"/>
          </a:xfrm>
          <a:prstGeom prst="straightConnector1">
            <a:avLst/>
          </a:prstGeom>
          <a:noFill/>
          <a:ln w="9525" cap="flat" cmpd="sng">
            <a:solidFill>
              <a:srgbClr val="434343"/>
            </a:solidFill>
            <a:prstDash val="solid"/>
            <a:round/>
            <a:headEnd type="none" w="med" len="med"/>
            <a:tailEnd type="none" w="med" len="med"/>
          </a:ln>
        </p:spPr>
      </p:cxnSp>
      <p:grpSp>
        <p:nvGrpSpPr>
          <p:cNvPr id="195" name="Google Shape;195;p36"/>
          <p:cNvGrpSpPr/>
          <p:nvPr/>
        </p:nvGrpSpPr>
        <p:grpSpPr>
          <a:xfrm>
            <a:off x="8089940" y="561326"/>
            <a:ext cx="423413" cy="421569"/>
            <a:chOff x="7703675" y="2541175"/>
            <a:chExt cx="499425" cy="497250"/>
          </a:xfrm>
        </p:grpSpPr>
        <p:sp>
          <p:nvSpPr>
            <p:cNvPr id="196" name="Google Shape;196;p36"/>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2"/>
                                        </p:tgtEl>
                                        <p:attrNameLst>
                                          <p:attrName>style.visibility</p:attrName>
                                        </p:attrNameLst>
                                      </p:cBhvr>
                                      <p:to>
                                        <p:strVal val="visible"/>
                                      </p:to>
                                    </p:set>
                                    <p:animEffect transition="in" filter="fade">
                                      <p:cBhvr>
                                        <p:cTn id="11" dur="10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subTitle" idx="1"/>
          </p:nvPr>
        </p:nvSpPr>
        <p:spPr>
          <a:xfrm>
            <a:off x="916800" y="1428750"/>
            <a:ext cx="7467599" cy="1371600"/>
          </a:xfrm>
          <a:prstGeom prst="rect">
            <a:avLst/>
          </a:prstGeom>
        </p:spPr>
        <p:txBody>
          <a:bodyPr spcFirstLastPara="1" wrap="square" lIns="91425" tIns="91425" rIns="91425" bIns="91425" anchor="t" anchorCtr="0">
            <a:noAutofit/>
          </a:bodyPr>
          <a:lstStyle/>
          <a:p>
            <a:pPr marL="0" lvl="0" indent="0" algn="l"/>
            <a:r>
              <a:rPr lang="vi-VN" dirty="0"/>
              <a:t>Selenium là một bộ kiểm thử tự động (mã nguồn mở) miễn phí cho các ứng dụng web trên các trình duyệt và nền tảng khác nhau. Nó khá giống với HP Quick Test Pro mà Selenium chỉ tập trung vào việc tự động hóa các ứng dụng dựa trên web. Việc kiểm thử được sử dụng bằng công cụ Selenium thường được gọi là Selenium Testing. Selenium không chỉ là một công cụ duy nhất mà nó là một bộ phần mềm, mỗi bộ nó cung cấp các nhu cầu thử nghiệm khác nhau của một tổ chức.</a:t>
            </a:r>
            <a:endParaRPr dirty="0"/>
          </a:p>
        </p:txBody>
      </p:sp>
      <p:sp>
        <p:nvSpPr>
          <p:cNvPr id="206" name="Google Shape;206;p37"/>
          <p:cNvSpPr txBox="1">
            <a:spLocks noGrp="1"/>
          </p:cNvSpPr>
          <p:nvPr>
            <p:ph type="ctrTitle"/>
          </p:nvPr>
        </p:nvSpPr>
        <p:spPr>
          <a:xfrm>
            <a:off x="914400" y="376498"/>
            <a:ext cx="7315200" cy="595052"/>
          </a:xfrm>
          <a:prstGeom prst="rect">
            <a:avLst/>
          </a:prstGeom>
        </p:spPr>
        <p:txBody>
          <a:bodyPr spcFirstLastPara="1" wrap="square" lIns="91425" tIns="91425" rIns="91425" bIns="91425" anchor="b" anchorCtr="0">
            <a:noAutofit/>
          </a:bodyPr>
          <a:lstStyle/>
          <a:p>
            <a:r>
              <a:rPr lang="en-US" dirty="0" smtClean="0"/>
              <a:t>1. </a:t>
            </a:r>
            <a:r>
              <a:rPr lang="en" dirty="0"/>
              <a:t>Selenium</a:t>
            </a:r>
            <a:endParaRPr lang="en-US" dirty="0"/>
          </a:p>
        </p:txBody>
      </p:sp>
      <p:cxnSp>
        <p:nvCxnSpPr>
          <p:cNvPr id="207" name="Google Shape;207;p37"/>
          <p:cNvCxnSpPr/>
          <p:nvPr/>
        </p:nvCxnSpPr>
        <p:spPr>
          <a:xfrm>
            <a:off x="4569600" y="1047750"/>
            <a:ext cx="4574400" cy="0"/>
          </a:xfrm>
          <a:prstGeom prst="straightConnector1">
            <a:avLst/>
          </a:prstGeom>
          <a:noFill/>
          <a:ln w="9525" cap="flat" cmpd="sng">
            <a:solidFill>
              <a:srgbClr val="434343"/>
            </a:solidFill>
            <a:prstDash val="solid"/>
            <a:round/>
            <a:headEnd type="none" w="med" len="med"/>
            <a:tailEnd type="none" w="med" len="med"/>
          </a:ln>
        </p:spPr>
      </p:cxnSp>
      <p:cxnSp>
        <p:nvCxnSpPr>
          <p:cNvPr id="208" name="Google Shape;208;p37"/>
          <p:cNvCxnSpPr/>
          <p:nvPr/>
        </p:nvCxnSpPr>
        <p:spPr>
          <a:xfrm>
            <a:off x="76200" y="4629150"/>
            <a:ext cx="4574400" cy="0"/>
          </a:xfrm>
          <a:prstGeom prst="straightConnector1">
            <a:avLst/>
          </a:prstGeom>
          <a:noFill/>
          <a:ln w="9525" cap="flat" cmpd="sng">
            <a:solidFill>
              <a:srgbClr val="434343"/>
            </a:solidFill>
            <a:prstDash val="solid"/>
            <a:round/>
            <a:headEnd type="none" w="med" len="med"/>
            <a:tailEnd type="none" w="med" len="med"/>
          </a:ln>
        </p:spPr>
      </p:cxnSp>
      <p:sp>
        <p:nvSpPr>
          <p:cNvPr id="6" name="Google Shape;205;p37"/>
          <p:cNvSpPr txBox="1">
            <a:spLocks/>
          </p:cNvSpPr>
          <p:nvPr/>
        </p:nvSpPr>
        <p:spPr>
          <a:xfrm>
            <a:off x="762000" y="2705100"/>
            <a:ext cx="7467599"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2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9pPr>
          </a:lstStyle>
          <a:p>
            <a:pPr algn="l"/>
            <a:r>
              <a:rPr lang="en-US" dirty="0" err="1" smtClean="0"/>
              <a:t>Gồm</a:t>
            </a:r>
            <a:r>
              <a:rPr lang="en-US" dirty="0" smtClean="0"/>
              <a:t> </a:t>
            </a:r>
            <a:r>
              <a:rPr lang="en-US" dirty="0" err="1"/>
              <a:t>có</a:t>
            </a:r>
            <a:r>
              <a:rPr lang="en-US" dirty="0"/>
              <a:t> 4 </a:t>
            </a:r>
            <a:r>
              <a:rPr lang="en-US" dirty="0" err="1"/>
              <a:t>thành</a:t>
            </a:r>
            <a:r>
              <a:rPr lang="en-US" dirty="0"/>
              <a:t> </a:t>
            </a:r>
            <a:r>
              <a:rPr lang="en-US" dirty="0" err="1"/>
              <a:t>phần</a:t>
            </a:r>
            <a:r>
              <a:rPr lang="en-US" dirty="0"/>
              <a:t>:</a:t>
            </a:r>
          </a:p>
          <a:p>
            <a:pPr algn="l"/>
            <a:r>
              <a:rPr lang="en-US" dirty="0" smtClean="0"/>
              <a:t>	Selenium </a:t>
            </a:r>
            <a:r>
              <a:rPr lang="en-US" dirty="0"/>
              <a:t>Integrated Development Environment (Selenium IDE)</a:t>
            </a:r>
          </a:p>
          <a:p>
            <a:pPr algn="l"/>
            <a:r>
              <a:rPr lang="en-US" dirty="0" smtClean="0"/>
              <a:t>	Selenium </a:t>
            </a:r>
            <a:r>
              <a:rPr lang="en-US" dirty="0"/>
              <a:t>Remote Control (Selenium RC)</a:t>
            </a:r>
          </a:p>
          <a:p>
            <a:pPr algn="l"/>
            <a:r>
              <a:rPr lang="en-US" dirty="0" smtClean="0"/>
              <a:t>	WebDriver</a:t>
            </a:r>
            <a:endParaRPr lang="en-US" dirty="0"/>
          </a:p>
          <a:p>
            <a:pPr algn="l"/>
            <a:r>
              <a:rPr lang="en-US" dirty="0" smtClean="0"/>
              <a:t>	Selenium </a:t>
            </a:r>
            <a:r>
              <a:rPr lang="en-US" dirty="0"/>
              <a:t>Grid</a:t>
            </a:r>
          </a:p>
        </p:txBody>
      </p:sp>
      <p:sp>
        <p:nvSpPr>
          <p:cNvPr id="7" name="Google Shape;1063;p62"/>
          <p:cNvSpPr/>
          <p:nvPr/>
        </p:nvSpPr>
        <p:spPr>
          <a:xfrm>
            <a:off x="1066800" y="3064650"/>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63;p62"/>
          <p:cNvSpPr/>
          <p:nvPr/>
        </p:nvSpPr>
        <p:spPr>
          <a:xfrm>
            <a:off x="1070700" y="3275400"/>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63;p62"/>
          <p:cNvSpPr/>
          <p:nvPr/>
        </p:nvSpPr>
        <p:spPr>
          <a:xfrm>
            <a:off x="1066800" y="3473730"/>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3;p62"/>
          <p:cNvSpPr/>
          <p:nvPr/>
        </p:nvSpPr>
        <p:spPr>
          <a:xfrm>
            <a:off x="1066800" y="3692100"/>
            <a:ext cx="148500" cy="116700"/>
          </a:xfrm>
          <a:prstGeom prst="stripedRightArrow">
            <a:avLst>
              <a:gd name="adj1" fmla="val 50000"/>
              <a:gd name="adj2" fmla="val 50000"/>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0"/>
                                        <p:tgtEl>
                                          <p:spTgt spid="20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08"/>
                                        </p:tgtEl>
                                        <p:attrNameLst>
                                          <p:attrName>style.visibility</p:attrName>
                                        </p:attrNameLst>
                                      </p:cBhvr>
                                      <p:to>
                                        <p:strVal val="visible"/>
                                      </p:to>
                                    </p:set>
                                    <p:anim calcmode="lin" valueType="num">
                                      <p:cBhvr additive="base">
                                        <p:cTn id="10" dur="1000"/>
                                        <p:tgtEl>
                                          <p:spTgt spid="2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8"/>
          <p:cNvSpPr txBox="1">
            <a:spLocks noGrp="1"/>
          </p:cNvSpPr>
          <p:nvPr>
            <p:ph type="ctrTitle"/>
          </p:nvPr>
        </p:nvSpPr>
        <p:spPr>
          <a:xfrm>
            <a:off x="1964851" y="2857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1. Selenium</a:t>
            </a:r>
            <a:endParaRPr dirty="0"/>
          </a:p>
        </p:txBody>
      </p:sp>
      <p:sp>
        <p:nvSpPr>
          <p:cNvPr id="214" name="Google Shape;214;p38"/>
          <p:cNvSpPr/>
          <p:nvPr/>
        </p:nvSpPr>
        <p:spPr>
          <a:xfrm>
            <a:off x="838200" y="763724"/>
            <a:ext cx="1486200" cy="371625"/>
          </a:xfrm>
          <a:prstGeom prst="snip2DiagRect">
            <a:avLst>
              <a:gd name="adj1" fmla="val 0"/>
              <a:gd name="adj2" fmla="val 16667"/>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6;p38"/>
          <p:cNvSpPr txBox="1"/>
          <p:nvPr/>
        </p:nvSpPr>
        <p:spPr>
          <a:xfrm>
            <a:off x="1124100" y="762655"/>
            <a:ext cx="914400" cy="37269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b="1" dirty="0" err="1" smtClean="0">
                <a:solidFill>
                  <a:schemeClr val="bg1"/>
                </a:solidFill>
                <a:latin typeface="Roboto Condensed Light"/>
                <a:ea typeface="Roboto Condensed Light"/>
                <a:cs typeface="Roboto Condensed Light"/>
                <a:sym typeface="Roboto Condensed Light"/>
              </a:rPr>
              <a:t>Mô</a:t>
            </a:r>
            <a:r>
              <a:rPr lang="en-US" b="1" dirty="0" smtClean="0">
                <a:solidFill>
                  <a:schemeClr val="bg1"/>
                </a:solidFill>
                <a:latin typeface="Roboto Condensed Light"/>
                <a:ea typeface="Roboto Condensed Light"/>
                <a:cs typeface="Roboto Condensed Light"/>
                <a:sym typeface="Roboto Condensed Light"/>
              </a:rPr>
              <a:t> </a:t>
            </a:r>
            <a:r>
              <a:rPr lang="en-US" b="1" dirty="0" err="1" smtClean="0">
                <a:solidFill>
                  <a:schemeClr val="bg1"/>
                </a:solidFill>
                <a:latin typeface="Roboto Condensed Light"/>
                <a:ea typeface="Roboto Condensed Light"/>
                <a:cs typeface="Roboto Condensed Light"/>
                <a:sym typeface="Roboto Condensed Light"/>
              </a:rPr>
              <a:t>hình</a:t>
            </a:r>
            <a:r>
              <a:rPr lang="en-US" b="1" dirty="0" smtClean="0">
                <a:solidFill>
                  <a:schemeClr val="bg1"/>
                </a:solidFill>
                <a:latin typeface="Roboto Condensed Light"/>
                <a:ea typeface="Roboto Condensed Light"/>
                <a:cs typeface="Roboto Condensed Light"/>
                <a:sym typeface="Roboto Condensed Light"/>
              </a:rPr>
              <a:t>:</a:t>
            </a:r>
            <a:endParaRPr b="1" dirty="0">
              <a:solidFill>
                <a:schemeClr val="bg1"/>
              </a:solidFill>
              <a:latin typeface="Roboto Condensed Light"/>
              <a:ea typeface="Roboto Condensed Light"/>
              <a:cs typeface="Roboto Condensed Light"/>
              <a:sym typeface="Roboto Condensed Light"/>
            </a:endParaRPr>
          </a:p>
          <a:p>
            <a:pPr marL="0" lvl="0" indent="0" rtl="0">
              <a:spcBef>
                <a:spcPts val="0"/>
              </a:spcBef>
              <a:spcAft>
                <a:spcPts val="0"/>
              </a:spcAft>
              <a:buNone/>
            </a:pPr>
            <a:endParaRPr b="1" dirty="0">
              <a:solidFill>
                <a:srgbClr val="434343"/>
              </a:solidFill>
              <a:latin typeface="Roboto Condensed Light"/>
              <a:ea typeface="Roboto Condensed Light"/>
              <a:cs typeface="Roboto Condensed Light"/>
              <a:sym typeface="Roboto Condensed Light"/>
            </a:endParaRPr>
          </a:p>
        </p:txBody>
      </p:sp>
      <p:grpSp>
        <p:nvGrpSpPr>
          <p:cNvPr id="22" name="Google Shape;4053;p64"/>
          <p:cNvGrpSpPr/>
          <p:nvPr/>
        </p:nvGrpSpPr>
        <p:grpSpPr>
          <a:xfrm>
            <a:off x="1726028" y="1155432"/>
            <a:ext cx="5773422" cy="2823613"/>
            <a:chOff x="838100" y="2529299"/>
            <a:chExt cx="7420221" cy="2636187"/>
          </a:xfrm>
        </p:grpSpPr>
        <p:sp>
          <p:nvSpPr>
            <p:cNvPr id="23" name="Google Shape;4054;p64"/>
            <p:cNvSpPr/>
            <p:nvPr/>
          </p:nvSpPr>
          <p:spPr>
            <a:xfrm>
              <a:off x="3802943" y="2529299"/>
              <a:ext cx="1538100" cy="442500"/>
            </a:xfrm>
            <a:prstGeom prst="roundRect">
              <a:avLst>
                <a:gd name="adj" fmla="val 50000"/>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rPr>
                <a:t>Selenium Suite</a:t>
              </a:r>
              <a:endParaRPr dirty="0">
                <a:solidFill>
                  <a:srgbClr val="FFFFFF"/>
                </a:solidFill>
              </a:endParaRPr>
            </a:p>
          </p:txBody>
        </p:sp>
        <p:sp>
          <p:nvSpPr>
            <p:cNvPr id="24" name="Google Shape;4055;p64"/>
            <p:cNvSpPr/>
            <p:nvPr/>
          </p:nvSpPr>
          <p:spPr>
            <a:xfrm>
              <a:off x="6720220" y="3429001"/>
              <a:ext cx="1538101"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rPr>
                <a:t>Selenium Grid</a:t>
              </a:r>
              <a:endParaRPr dirty="0">
                <a:solidFill>
                  <a:srgbClr val="FFFFFF"/>
                </a:solidFill>
              </a:endParaRPr>
            </a:p>
          </p:txBody>
        </p:sp>
        <p:sp>
          <p:nvSpPr>
            <p:cNvPr id="25" name="Google Shape;4056;p64"/>
            <p:cNvSpPr/>
            <p:nvPr/>
          </p:nvSpPr>
          <p:spPr>
            <a:xfrm>
              <a:off x="838100" y="3415660"/>
              <a:ext cx="1538101" cy="442500"/>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rPr>
                <a:t>Selenium IDE</a:t>
              </a:r>
              <a:endParaRPr dirty="0">
                <a:solidFill>
                  <a:srgbClr val="FFFFFF"/>
                </a:solidFill>
              </a:endParaRPr>
            </a:p>
          </p:txBody>
        </p:sp>
        <p:sp>
          <p:nvSpPr>
            <p:cNvPr id="28" name="Google Shape;4059;p64"/>
            <p:cNvSpPr/>
            <p:nvPr/>
          </p:nvSpPr>
          <p:spPr>
            <a:xfrm>
              <a:off x="4985527" y="4064811"/>
              <a:ext cx="1538101"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rPr>
                <a:t>Selenium2</a:t>
              </a:r>
              <a:endParaRPr dirty="0">
                <a:solidFill>
                  <a:srgbClr val="FFFFFF"/>
                </a:solidFill>
              </a:endParaRPr>
            </a:p>
          </p:txBody>
        </p:sp>
        <p:sp>
          <p:nvSpPr>
            <p:cNvPr id="29" name="Google Shape;4060;p64"/>
            <p:cNvSpPr/>
            <p:nvPr/>
          </p:nvSpPr>
          <p:spPr>
            <a:xfrm>
              <a:off x="4985527" y="4722986"/>
              <a:ext cx="1538101" cy="442500"/>
            </a:xfrm>
            <a:prstGeom prst="roundRect">
              <a:avLst>
                <a:gd name="adj" fmla="val 50000"/>
              </a:avLst>
            </a:prstGeom>
            <a:solidFill>
              <a:srgbClr val="CFD9E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rPr>
                <a:t>Selenium3</a:t>
              </a:r>
              <a:endParaRPr dirty="0">
                <a:solidFill>
                  <a:srgbClr val="FFFFFF"/>
                </a:solidFill>
              </a:endParaRPr>
            </a:p>
          </p:txBody>
        </p:sp>
        <p:cxnSp>
          <p:nvCxnSpPr>
            <p:cNvPr id="30" name="Google Shape;4061;p64"/>
            <p:cNvCxnSpPr>
              <a:stCxn id="23" idx="2"/>
              <a:endCxn id="24" idx="0"/>
            </p:cNvCxnSpPr>
            <p:nvPr/>
          </p:nvCxnSpPr>
          <p:spPr>
            <a:xfrm rot="16200000" flipH="1">
              <a:off x="5802031" y="1741760"/>
              <a:ext cx="457201" cy="2917278"/>
            </a:xfrm>
            <a:prstGeom prst="bentConnector3">
              <a:avLst>
                <a:gd name="adj1" fmla="val 48444"/>
              </a:avLst>
            </a:prstGeom>
            <a:noFill/>
            <a:ln w="9525" cap="flat" cmpd="sng">
              <a:solidFill>
                <a:schemeClr val="bg2"/>
              </a:solidFill>
              <a:prstDash val="solid"/>
              <a:round/>
              <a:headEnd type="none" w="sm" len="sm"/>
              <a:tailEnd type="none" w="sm" len="sm"/>
            </a:ln>
          </p:spPr>
        </p:cxnSp>
        <p:cxnSp>
          <p:nvCxnSpPr>
            <p:cNvPr id="31" name="Google Shape;4062;p64"/>
            <p:cNvCxnSpPr>
              <a:stCxn id="25" idx="0"/>
              <a:endCxn id="23" idx="2"/>
            </p:cNvCxnSpPr>
            <p:nvPr/>
          </p:nvCxnSpPr>
          <p:spPr>
            <a:xfrm rot="5400000" flipH="1" flipV="1">
              <a:off x="2867642" y="1711308"/>
              <a:ext cx="443861" cy="2964843"/>
            </a:xfrm>
            <a:prstGeom prst="bentConnector3">
              <a:avLst>
                <a:gd name="adj1" fmla="val 50000"/>
              </a:avLst>
            </a:prstGeom>
            <a:noFill/>
            <a:ln w="9525" cap="flat" cmpd="sng">
              <a:solidFill>
                <a:schemeClr val="bg2"/>
              </a:solidFill>
              <a:prstDash val="solid"/>
              <a:round/>
              <a:headEnd type="none" w="sm" len="sm"/>
              <a:tailEnd type="none" w="sm" len="sm"/>
            </a:ln>
          </p:spPr>
        </p:cxnSp>
      </p:grpSp>
      <p:sp>
        <p:nvSpPr>
          <p:cNvPr id="50" name="Google Shape;4055;p64"/>
          <p:cNvSpPr/>
          <p:nvPr/>
        </p:nvSpPr>
        <p:spPr>
          <a:xfrm>
            <a:off x="3101744" y="2111954"/>
            <a:ext cx="1196744" cy="473961"/>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rPr>
              <a:t>Selenium RC</a:t>
            </a:r>
            <a:endParaRPr dirty="0">
              <a:solidFill>
                <a:srgbClr val="FFFFFF"/>
              </a:solidFill>
            </a:endParaRPr>
          </a:p>
        </p:txBody>
      </p:sp>
      <p:cxnSp>
        <p:nvCxnSpPr>
          <p:cNvPr id="51" name="Google Shape;4062;p64"/>
          <p:cNvCxnSpPr>
            <a:stCxn id="50" idx="0"/>
            <a:endCxn id="23" idx="2"/>
          </p:cNvCxnSpPr>
          <p:nvPr/>
        </p:nvCxnSpPr>
        <p:spPr>
          <a:xfrm rot="5400000" flipH="1" flipV="1">
            <a:off x="3924399" y="1405111"/>
            <a:ext cx="482561" cy="931127"/>
          </a:xfrm>
          <a:prstGeom prst="bentConnector3">
            <a:avLst>
              <a:gd name="adj1" fmla="val 50000"/>
            </a:avLst>
          </a:prstGeom>
          <a:noFill/>
          <a:ln w="9525" cap="flat" cmpd="sng">
            <a:solidFill>
              <a:schemeClr val="bg2"/>
            </a:solidFill>
            <a:prstDash val="solid"/>
            <a:round/>
            <a:headEnd type="none" w="sm" len="sm"/>
            <a:tailEnd type="none" w="sm" len="sm"/>
          </a:ln>
        </p:spPr>
      </p:cxnSp>
      <p:sp>
        <p:nvSpPr>
          <p:cNvPr id="63" name="Google Shape;4055;p64"/>
          <p:cNvSpPr/>
          <p:nvPr/>
        </p:nvSpPr>
        <p:spPr>
          <a:xfrm>
            <a:off x="4953000" y="2114549"/>
            <a:ext cx="1196744" cy="473961"/>
          </a:xfrm>
          <a:prstGeom prst="roundRect">
            <a:avLst>
              <a:gd name="adj" fmla="val 50000"/>
            </a:avLst>
          </a:prstGeom>
          <a:solidFill>
            <a:srgbClr val="869FB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rgbClr val="FFFFFF"/>
                </a:solidFill>
              </a:rPr>
              <a:t>WebDriver</a:t>
            </a:r>
            <a:endParaRPr dirty="0">
              <a:solidFill>
                <a:srgbClr val="FFFFFF"/>
              </a:solidFill>
            </a:endParaRPr>
          </a:p>
        </p:txBody>
      </p:sp>
      <p:cxnSp>
        <p:nvCxnSpPr>
          <p:cNvPr id="64" name="Google Shape;4062;p64"/>
          <p:cNvCxnSpPr>
            <a:stCxn id="63" idx="0"/>
            <a:endCxn id="23" idx="2"/>
          </p:cNvCxnSpPr>
          <p:nvPr/>
        </p:nvCxnSpPr>
        <p:spPr>
          <a:xfrm rot="16200000" flipV="1">
            <a:off x="4848730" y="1411907"/>
            <a:ext cx="485156" cy="920128"/>
          </a:xfrm>
          <a:prstGeom prst="bentConnector3">
            <a:avLst>
              <a:gd name="adj1" fmla="val 51571"/>
            </a:avLst>
          </a:prstGeom>
          <a:noFill/>
          <a:ln w="9525" cap="flat" cmpd="sng">
            <a:solidFill>
              <a:schemeClr val="bg2"/>
            </a:solidFill>
            <a:prstDash val="solid"/>
            <a:round/>
            <a:headEnd type="none" w="sm" len="sm"/>
            <a:tailEnd type="none" w="sm" len="sm"/>
          </a:ln>
        </p:spPr>
      </p:cxnSp>
      <p:sp>
        <p:nvSpPr>
          <p:cNvPr id="80" name="Google Shape;234;p39"/>
          <p:cNvSpPr txBox="1">
            <a:spLocks/>
          </p:cNvSpPr>
          <p:nvPr/>
        </p:nvSpPr>
        <p:spPr>
          <a:xfrm>
            <a:off x="4032872" y="2571515"/>
            <a:ext cx="914400" cy="457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sz="1200" dirty="0" smtClean="0"/>
              <a:t>Merged</a:t>
            </a:r>
            <a:endParaRPr lang="en-GB" sz="1200" dirty="0"/>
          </a:p>
        </p:txBody>
      </p:sp>
      <p:sp>
        <p:nvSpPr>
          <p:cNvPr id="81" name="Google Shape;234;p39"/>
          <p:cNvSpPr txBox="1">
            <a:spLocks/>
          </p:cNvSpPr>
          <p:nvPr/>
        </p:nvSpPr>
        <p:spPr>
          <a:xfrm>
            <a:off x="5446501" y="3173413"/>
            <a:ext cx="1712410" cy="457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sz="1200" dirty="0" smtClean="0"/>
              <a:t>New &amp; Improved</a:t>
            </a:r>
            <a:endParaRPr lang="en-GB" sz="1200" dirty="0"/>
          </a:p>
        </p:txBody>
      </p:sp>
      <p:cxnSp>
        <p:nvCxnSpPr>
          <p:cNvPr id="105" name="Straight Arrow Connector 104"/>
          <p:cNvCxnSpPr>
            <a:stCxn id="50" idx="2"/>
            <a:endCxn id="28" idx="1"/>
          </p:cNvCxnSpPr>
          <p:nvPr/>
        </p:nvCxnSpPr>
        <p:spPr>
          <a:xfrm>
            <a:off x="3700116" y="2585915"/>
            <a:ext cx="1252884" cy="451181"/>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63" idx="2"/>
            <a:endCxn id="28" idx="0"/>
          </p:cNvCxnSpPr>
          <p:nvPr/>
        </p:nvCxnSpPr>
        <p:spPr>
          <a:xfrm>
            <a:off x="5551372" y="2588510"/>
            <a:ext cx="0" cy="211605"/>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28" idx="2"/>
            <a:endCxn id="29" idx="0"/>
          </p:cNvCxnSpPr>
          <p:nvPr/>
        </p:nvCxnSpPr>
        <p:spPr>
          <a:xfrm>
            <a:off x="5551372" y="3274076"/>
            <a:ext cx="0" cy="231008"/>
          </a:xfrm>
          <a:prstGeom prst="straightConnector1">
            <a:avLst/>
          </a:prstGeom>
          <a:ln>
            <a:solidFill>
              <a:schemeClr val="bg2"/>
            </a:solidFill>
            <a:tailEnd type="arrow"/>
          </a:ln>
        </p:spPr>
        <p:style>
          <a:lnRef idx="1">
            <a:schemeClr val="accent1"/>
          </a:lnRef>
          <a:fillRef idx="0">
            <a:schemeClr val="accent1"/>
          </a:fillRef>
          <a:effectRef idx="0">
            <a:schemeClr val="accent1"/>
          </a:effectRef>
          <a:fontRef idx="minor">
            <a:schemeClr val="tx1"/>
          </a:fontRef>
        </p:style>
      </p:cxnSp>
      <p:sp>
        <p:nvSpPr>
          <p:cNvPr id="134" name="Google Shape;205;p37"/>
          <p:cNvSpPr txBox="1">
            <a:spLocks/>
          </p:cNvSpPr>
          <p:nvPr/>
        </p:nvSpPr>
        <p:spPr>
          <a:xfrm>
            <a:off x="95930" y="4019550"/>
            <a:ext cx="7467599" cy="896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434343"/>
              </a:buClr>
              <a:buSzPts val="1200"/>
              <a:buFont typeface="Roboto Condensed Light"/>
              <a:buNone/>
              <a:defRPr sz="1400" b="0" i="0" u="none" strike="noStrike" cap="none">
                <a:solidFill>
                  <a:srgbClr val="434343"/>
                </a:solidFill>
                <a:latin typeface="Roboto Condensed Light"/>
                <a:ea typeface="Roboto Condensed Light"/>
                <a:cs typeface="Roboto Condensed Light"/>
                <a:sym typeface="Roboto Condensed Light"/>
              </a:defRPr>
            </a:lvl1pPr>
            <a:lvl2pPr marL="914400" marR="0" lvl="1"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2pPr>
            <a:lvl3pPr marL="1371600" marR="0" lvl="2"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3pPr>
            <a:lvl4pPr marL="1828800" marR="0" lvl="3"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4pPr>
            <a:lvl5pPr marL="2286000" marR="0" lvl="4"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5pPr>
            <a:lvl6pPr marL="2743200" marR="0" lvl="5"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6pPr>
            <a:lvl7pPr marL="3200400" marR="0" lvl="6"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7pPr>
            <a:lvl8pPr marL="3657600" marR="0" lvl="7"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8pPr>
            <a:lvl9pPr marL="4114800" marR="0" lvl="8" indent="-304800" algn="l" rtl="0">
              <a:lnSpc>
                <a:spcPct val="100000"/>
              </a:lnSpc>
              <a:spcBef>
                <a:spcPts val="0"/>
              </a:spcBef>
              <a:spcAft>
                <a:spcPts val="0"/>
              </a:spcAft>
              <a:buClr>
                <a:srgbClr val="434343"/>
              </a:buClr>
              <a:buSzPts val="1200"/>
              <a:buFont typeface="Roboto Condensed Light"/>
              <a:buNone/>
              <a:defRPr sz="1200" b="0" i="0" u="none" strike="noStrike" cap="none">
                <a:solidFill>
                  <a:srgbClr val="434343"/>
                </a:solidFill>
                <a:latin typeface="Roboto Condensed Light"/>
                <a:ea typeface="Roboto Condensed Light"/>
                <a:cs typeface="Roboto Condensed Light"/>
                <a:sym typeface="Roboto Condensed Light"/>
              </a:defRPr>
            </a:lvl9pPr>
          </a:lstStyle>
          <a:p>
            <a:pPr indent="0" algn="l"/>
            <a:r>
              <a:rPr lang="vi-VN" dirty="0"/>
              <a:t>Hiện tại, Selenium RC và WebDriver được sáp nhập vào một khuôn khổ duy nhất để tạo thành </a:t>
            </a:r>
            <a:r>
              <a:rPr lang="vi-VN" dirty="0" smtClean="0"/>
              <a:t>Selenium</a:t>
            </a:r>
            <a:r>
              <a:rPr lang="en-US" dirty="0" smtClean="0"/>
              <a:t> </a:t>
            </a:r>
            <a:r>
              <a:rPr lang="vi-VN" dirty="0" smtClean="0"/>
              <a:t>2</a:t>
            </a:r>
            <a:r>
              <a:rPr lang="vi-VN" dirty="0"/>
              <a:t>. Selenium 1 đề cập đến Selenium RC.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r>
              <a:rPr lang="en-US" dirty="0" err="1"/>
              <a:t>Giới</a:t>
            </a:r>
            <a:r>
              <a:rPr lang="en-US" dirty="0"/>
              <a:t> </a:t>
            </a:r>
            <a:r>
              <a:rPr lang="en-US" dirty="0" err="1"/>
              <a:t>thiệu</a:t>
            </a:r>
            <a:r>
              <a:rPr lang="en-US" dirty="0"/>
              <a:t> </a:t>
            </a:r>
            <a:r>
              <a:rPr lang="en-US" dirty="0" err="1"/>
              <a:t>về</a:t>
            </a:r>
            <a:r>
              <a:rPr lang="en-US" dirty="0"/>
              <a:t> POM</a:t>
            </a:r>
          </a:p>
        </p:txBody>
      </p:sp>
      <p:sp>
        <p:nvSpPr>
          <p:cNvPr id="235" name="Google Shape;235;p39"/>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236" name="Google Shape;236;p39"/>
          <p:cNvCxnSpPr/>
          <p:nvPr/>
        </p:nvCxnSpPr>
        <p:spPr>
          <a:xfrm>
            <a:off x="7578325" y="4028400"/>
            <a:ext cx="1565700" cy="0"/>
          </a:xfrm>
          <a:prstGeom prst="straightConnector1">
            <a:avLst/>
          </a:prstGeom>
          <a:noFill/>
          <a:ln w="9525" cap="flat" cmpd="sng">
            <a:solidFill>
              <a:srgbClr val="434343"/>
            </a:solidFill>
            <a:prstDash val="solid"/>
            <a:round/>
            <a:headEnd type="none" w="med" len="med"/>
            <a:tailEnd type="none" w="med" len="med"/>
          </a:ln>
        </p:spPr>
      </p:cxnSp>
      <p:grpSp>
        <p:nvGrpSpPr>
          <p:cNvPr id="237" name="Google Shape;237;p39"/>
          <p:cNvGrpSpPr/>
          <p:nvPr/>
        </p:nvGrpSpPr>
        <p:grpSpPr>
          <a:xfrm>
            <a:off x="8089940" y="561326"/>
            <a:ext cx="423413" cy="421569"/>
            <a:chOff x="7703675" y="2541175"/>
            <a:chExt cx="499425" cy="497250"/>
          </a:xfrm>
        </p:grpSpPr>
        <p:sp>
          <p:nvSpPr>
            <p:cNvPr id="238" name="Google Shape;238;p39"/>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9"/>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9"/>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39">
            <a:hlinkClick r:id="rId3" action="ppaction://hlinksldjump"/>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1000"/>
                                        <p:tgtEl>
                                          <p:spTgt spid="236"/>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5"/>
                                        </p:tgtEl>
                                        <p:attrNameLst>
                                          <p:attrName>style.visibility</p:attrName>
                                        </p:attrNameLst>
                                      </p:cBhvr>
                                      <p:to>
                                        <p:strVal val="visible"/>
                                      </p:to>
                                    </p:set>
                                    <p:animEffect transition="in" filter="fade">
                                      <p:cBhvr>
                                        <p:cTn id="11" dur="7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idx="2"/>
          </p:nvPr>
        </p:nvSpPr>
        <p:spPr>
          <a:xfrm>
            <a:off x="1434800" y="352850"/>
            <a:ext cx="62744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2. Giới thiệu về POM(Page Object Model)</a:t>
            </a:r>
            <a:endParaRPr dirty="0"/>
          </a:p>
        </p:txBody>
      </p:sp>
      <p:sp>
        <p:nvSpPr>
          <p:cNvPr id="249" name="Google Shape;249;p40"/>
          <p:cNvSpPr txBox="1">
            <a:spLocks noGrp="1"/>
          </p:cNvSpPr>
          <p:nvPr>
            <p:ph type="subTitle" idx="1"/>
          </p:nvPr>
        </p:nvSpPr>
        <p:spPr>
          <a:xfrm>
            <a:off x="838200" y="1581150"/>
            <a:ext cx="7020975" cy="3276600"/>
          </a:xfrm>
          <a:prstGeom prst="rect">
            <a:avLst/>
          </a:prstGeom>
        </p:spPr>
        <p:txBody>
          <a:bodyPr spcFirstLastPara="1" wrap="square" lIns="91425" tIns="91425" rIns="91425" bIns="91425" anchor="t" anchorCtr="0">
            <a:noAutofit/>
          </a:bodyPr>
          <a:lstStyle/>
          <a:p>
            <a:pPr marL="0" lvl="0" indent="0" algn="l">
              <a:spcBef>
                <a:spcPts val="600"/>
              </a:spcBef>
              <a:spcAft>
                <a:spcPts val="600"/>
              </a:spcAft>
            </a:pPr>
            <a:r>
              <a:rPr lang="vi-VN" dirty="0" smtClean="0"/>
              <a:t>POM </a:t>
            </a:r>
            <a:r>
              <a:rPr lang="vi-VN" dirty="0"/>
              <a:t>là một mô hình thiết kế testscript và có các đặc điểm sau</a:t>
            </a:r>
            <a:r>
              <a:rPr lang="vi-VN" dirty="0" smtClean="0"/>
              <a:t>:</a:t>
            </a:r>
            <a:endParaRPr lang="en-US" dirty="0" smtClean="0"/>
          </a:p>
          <a:p>
            <a:pPr marL="400050" indent="-285750" algn="l">
              <a:spcBef>
                <a:spcPts val="600"/>
              </a:spcBef>
              <a:spcAft>
                <a:spcPts val="600"/>
              </a:spcAft>
              <a:buFont typeface="Wingdings" panose="05000000000000000000" pitchFamily="2" charset="2"/>
              <a:buChar char="Ø"/>
            </a:pPr>
            <a:r>
              <a:rPr lang="vi-VN" dirty="0"/>
              <a:t>Tạo Kho đối tượng (object repository) cho các phần tử giao diện của web.</a:t>
            </a:r>
          </a:p>
          <a:p>
            <a:pPr marL="400050" indent="-285750" algn="l">
              <a:spcBef>
                <a:spcPts val="600"/>
              </a:spcBef>
              <a:spcAft>
                <a:spcPts val="600"/>
              </a:spcAft>
              <a:buFont typeface="Wingdings" panose="05000000000000000000" pitchFamily="2" charset="2"/>
              <a:buChar char="Ø"/>
            </a:pPr>
            <a:r>
              <a:rPr lang="vi-VN" dirty="0"/>
              <a:t>Dưới mô hình này, mỗi trang web trong ứng dụng đang viết có thể tương ứng với một lớp.</a:t>
            </a:r>
          </a:p>
          <a:p>
            <a:pPr marL="400050" indent="-285750" algn="l">
              <a:spcBef>
                <a:spcPts val="600"/>
              </a:spcBef>
              <a:spcAft>
                <a:spcPts val="600"/>
              </a:spcAft>
              <a:buFont typeface="Wingdings" panose="05000000000000000000" pitchFamily="2" charset="2"/>
              <a:buChar char="Ø"/>
            </a:pPr>
            <a:r>
              <a:rPr lang="vi-VN" dirty="0"/>
              <a:t>Lớp này sẽ tìm kiếm tất cả phần tử của web và chỉ chứa các phương thức để thực hiện vận </a:t>
            </a:r>
            <a:r>
              <a:rPr lang="vi-VN" dirty="0" smtClean="0"/>
              <a:t>hành trên </a:t>
            </a:r>
            <a:r>
              <a:rPr lang="vi-VN" dirty="0"/>
              <a:t>các phần tử của trang web </a:t>
            </a:r>
            <a:r>
              <a:rPr lang="vi-VN" dirty="0" smtClean="0"/>
              <a:t>đó.</a:t>
            </a:r>
            <a:endParaRPr lang="en-US" dirty="0" smtClean="0"/>
          </a:p>
          <a:p>
            <a:pPr marL="400050" indent="-285750" algn="l">
              <a:spcBef>
                <a:spcPts val="600"/>
              </a:spcBef>
              <a:spcAft>
                <a:spcPts val="600"/>
              </a:spcAft>
              <a:buFont typeface="Wingdings" panose="05000000000000000000" pitchFamily="2" charset="2"/>
              <a:buChar char="Ø"/>
            </a:pPr>
            <a:r>
              <a:rPr lang="vi-VN" dirty="0" smtClean="0"/>
              <a:t>Tên </a:t>
            </a:r>
            <a:r>
              <a:rPr lang="vi-VN" dirty="0"/>
              <a:t>của các phương thức này có thể được đặt như là công việc mà chúng đang thực hiện . Nó rất dễ dàng ánh xạ với các hoạt động xảy ra trong giao diện với người dùng. Ví dụ, Nếu muốn nhập user cho textbox user trên một trang, tên phương thức đó có thể là “setUserName”.</a:t>
            </a:r>
          </a:p>
          <a:p>
            <a:pPr marL="0" lvl="0" indent="0" algn="l">
              <a:spcBef>
                <a:spcPts val="600"/>
              </a:spcBef>
              <a:spcAft>
                <a:spcPts val="600"/>
              </a:spcAft>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LỢI ÍCH CỦA POM</a:t>
            </a:r>
            <a:endParaRPr dirty="0"/>
          </a:p>
        </p:txBody>
      </p:sp>
      <p:sp>
        <p:nvSpPr>
          <p:cNvPr id="346" name="Google Shape;346;p44"/>
          <p:cNvSpPr txBox="1">
            <a:spLocks noGrp="1"/>
          </p:cNvSpPr>
          <p:nvPr>
            <p:ph type="title" idx="2"/>
          </p:nvPr>
        </p:nvSpPr>
        <p:spPr>
          <a:xfrm flipH="1">
            <a:off x="4970943" y="103521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cxnSp>
        <p:nvCxnSpPr>
          <p:cNvPr id="347" name="Google Shape;347;p44"/>
          <p:cNvCxnSpPr/>
          <p:nvPr/>
        </p:nvCxnSpPr>
        <p:spPr>
          <a:xfrm>
            <a:off x="7626825" y="2744700"/>
            <a:ext cx="1560600" cy="0"/>
          </a:xfrm>
          <a:prstGeom prst="straightConnector1">
            <a:avLst/>
          </a:prstGeom>
          <a:noFill/>
          <a:ln w="9525" cap="flat" cmpd="sng">
            <a:solidFill>
              <a:srgbClr val="434343"/>
            </a:solidFill>
            <a:prstDash val="solid"/>
            <a:round/>
            <a:headEnd type="none" w="med" len="med"/>
            <a:tailEnd type="none" w="med" len="med"/>
          </a:ln>
        </p:spPr>
      </p:cxnSp>
      <p:grpSp>
        <p:nvGrpSpPr>
          <p:cNvPr id="348" name="Google Shape;348;p44"/>
          <p:cNvGrpSpPr/>
          <p:nvPr/>
        </p:nvGrpSpPr>
        <p:grpSpPr>
          <a:xfrm>
            <a:off x="8089940" y="561326"/>
            <a:ext cx="423413" cy="421569"/>
            <a:chOff x="7703675" y="2541175"/>
            <a:chExt cx="499425" cy="497250"/>
          </a:xfrm>
        </p:grpSpPr>
        <p:sp>
          <p:nvSpPr>
            <p:cNvPr id="349" name="Google Shape;349;p44"/>
            <p:cNvSpPr/>
            <p:nvPr/>
          </p:nvSpPr>
          <p:spPr>
            <a:xfrm>
              <a:off x="7847475" y="2698600"/>
              <a:ext cx="355625" cy="339825"/>
            </a:xfrm>
            <a:custGeom>
              <a:avLst/>
              <a:gdLst/>
              <a:ahLst/>
              <a:cxnLst/>
              <a:rect l="l" t="t" r="r" b="b"/>
              <a:pathLst>
                <a:path w="14225" h="13593" extrusionOk="0">
                  <a:moveTo>
                    <a:pt x="5439" y="1112"/>
                  </a:moveTo>
                  <a:cubicBezTo>
                    <a:pt x="6380" y="1112"/>
                    <a:pt x="7409" y="1547"/>
                    <a:pt x="8123" y="2262"/>
                  </a:cubicBezTo>
                  <a:cubicBezTo>
                    <a:pt x="9657" y="3726"/>
                    <a:pt x="9657" y="6184"/>
                    <a:pt x="8123" y="7648"/>
                  </a:cubicBezTo>
                  <a:cubicBezTo>
                    <a:pt x="7409" y="8363"/>
                    <a:pt x="6450" y="8799"/>
                    <a:pt x="5439" y="8799"/>
                  </a:cubicBezTo>
                  <a:cubicBezTo>
                    <a:pt x="4428" y="8799"/>
                    <a:pt x="3487" y="8363"/>
                    <a:pt x="2754" y="7648"/>
                  </a:cubicBezTo>
                  <a:cubicBezTo>
                    <a:pt x="1221" y="6184"/>
                    <a:pt x="1221" y="3726"/>
                    <a:pt x="2754" y="2262"/>
                  </a:cubicBezTo>
                  <a:cubicBezTo>
                    <a:pt x="3487" y="1547"/>
                    <a:pt x="4428" y="1112"/>
                    <a:pt x="5439" y="1112"/>
                  </a:cubicBezTo>
                  <a:close/>
                  <a:moveTo>
                    <a:pt x="5430" y="0"/>
                  </a:moveTo>
                  <a:cubicBezTo>
                    <a:pt x="4149" y="0"/>
                    <a:pt x="2859" y="493"/>
                    <a:pt x="1883" y="1478"/>
                  </a:cubicBezTo>
                  <a:cubicBezTo>
                    <a:pt x="0" y="3360"/>
                    <a:pt x="0" y="6550"/>
                    <a:pt x="1883" y="8520"/>
                  </a:cubicBezTo>
                  <a:cubicBezTo>
                    <a:pt x="2824" y="9461"/>
                    <a:pt x="4132" y="9967"/>
                    <a:pt x="5439" y="9967"/>
                  </a:cubicBezTo>
                  <a:cubicBezTo>
                    <a:pt x="6607" y="9967"/>
                    <a:pt x="7618" y="9601"/>
                    <a:pt x="8489" y="8886"/>
                  </a:cubicBezTo>
                  <a:lnTo>
                    <a:pt x="9797" y="10193"/>
                  </a:lnTo>
                  <a:lnTo>
                    <a:pt x="9221" y="10838"/>
                  </a:lnTo>
                  <a:lnTo>
                    <a:pt x="11540" y="13157"/>
                  </a:lnTo>
                  <a:cubicBezTo>
                    <a:pt x="11836" y="13453"/>
                    <a:pt x="12202" y="13592"/>
                    <a:pt x="12551" y="13592"/>
                  </a:cubicBezTo>
                  <a:cubicBezTo>
                    <a:pt x="12987" y="13592"/>
                    <a:pt x="13353" y="13453"/>
                    <a:pt x="13649" y="13157"/>
                  </a:cubicBezTo>
                  <a:cubicBezTo>
                    <a:pt x="14224" y="12581"/>
                    <a:pt x="14224" y="11570"/>
                    <a:pt x="13649" y="10978"/>
                  </a:cubicBezTo>
                  <a:lnTo>
                    <a:pt x="11331" y="8659"/>
                  </a:lnTo>
                  <a:lnTo>
                    <a:pt x="10668" y="9391"/>
                  </a:lnTo>
                  <a:lnTo>
                    <a:pt x="9361" y="8084"/>
                  </a:lnTo>
                  <a:cubicBezTo>
                    <a:pt x="10895" y="6114"/>
                    <a:pt x="10738" y="3221"/>
                    <a:pt x="8925" y="1478"/>
                  </a:cubicBezTo>
                  <a:cubicBezTo>
                    <a:pt x="7984" y="493"/>
                    <a:pt x="6711" y="0"/>
                    <a:pt x="5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4"/>
            <p:cNvSpPr/>
            <p:nvPr/>
          </p:nvSpPr>
          <p:spPr>
            <a:xfrm>
              <a:off x="7703675" y="2659275"/>
              <a:ext cx="323350" cy="87175"/>
            </a:xfrm>
            <a:custGeom>
              <a:avLst/>
              <a:gdLst/>
              <a:ahLst/>
              <a:cxnLst/>
              <a:rect l="l" t="t" r="r" b="b"/>
              <a:pathLst>
                <a:path w="12934" h="3487" extrusionOk="0">
                  <a:moveTo>
                    <a:pt x="1673" y="1151"/>
                  </a:moveTo>
                  <a:cubicBezTo>
                    <a:pt x="2039" y="1151"/>
                    <a:pt x="2266" y="1447"/>
                    <a:pt x="2266" y="1813"/>
                  </a:cubicBezTo>
                  <a:cubicBezTo>
                    <a:pt x="2336" y="2092"/>
                    <a:pt x="1970" y="2388"/>
                    <a:pt x="1673" y="2388"/>
                  </a:cubicBezTo>
                  <a:cubicBezTo>
                    <a:pt x="1307" y="2388"/>
                    <a:pt x="1098" y="2092"/>
                    <a:pt x="1098" y="1813"/>
                  </a:cubicBezTo>
                  <a:cubicBezTo>
                    <a:pt x="1028" y="1447"/>
                    <a:pt x="1395" y="1151"/>
                    <a:pt x="1673" y="1151"/>
                  </a:cubicBezTo>
                  <a:close/>
                  <a:moveTo>
                    <a:pt x="0" y="0"/>
                  </a:moveTo>
                  <a:lnTo>
                    <a:pt x="0" y="3487"/>
                  </a:lnTo>
                  <a:lnTo>
                    <a:pt x="5892" y="3487"/>
                  </a:lnTo>
                  <a:cubicBezTo>
                    <a:pt x="6101" y="3051"/>
                    <a:pt x="6467" y="2615"/>
                    <a:pt x="6833" y="2249"/>
                  </a:cubicBezTo>
                  <a:cubicBezTo>
                    <a:pt x="8001" y="1081"/>
                    <a:pt x="9517" y="436"/>
                    <a:pt x="11191" y="436"/>
                  </a:cubicBezTo>
                  <a:cubicBezTo>
                    <a:pt x="11766" y="436"/>
                    <a:pt x="12359" y="506"/>
                    <a:pt x="12934" y="645"/>
                  </a:cubicBez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4"/>
            <p:cNvSpPr/>
            <p:nvPr/>
          </p:nvSpPr>
          <p:spPr>
            <a:xfrm>
              <a:off x="7910650" y="2776925"/>
              <a:ext cx="116375" cy="87175"/>
            </a:xfrm>
            <a:custGeom>
              <a:avLst/>
              <a:gdLst/>
              <a:ahLst/>
              <a:cxnLst/>
              <a:rect l="l" t="t" r="r" b="b"/>
              <a:pathLst>
                <a:path w="4655" h="3487" extrusionOk="0">
                  <a:moveTo>
                    <a:pt x="872" y="1"/>
                  </a:moveTo>
                  <a:cubicBezTo>
                    <a:pt x="1" y="1029"/>
                    <a:pt x="1" y="2476"/>
                    <a:pt x="803" y="3487"/>
                  </a:cubicBezTo>
                  <a:lnTo>
                    <a:pt x="4655" y="3487"/>
                  </a:lnTo>
                  <a:lnTo>
                    <a:pt x="465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4"/>
            <p:cNvSpPr/>
            <p:nvPr/>
          </p:nvSpPr>
          <p:spPr>
            <a:xfrm>
              <a:off x="7703675" y="2776925"/>
              <a:ext cx="132925" cy="87175"/>
            </a:xfrm>
            <a:custGeom>
              <a:avLst/>
              <a:gdLst/>
              <a:ahLst/>
              <a:cxnLst/>
              <a:rect l="l" t="t" r="r" b="b"/>
              <a:pathLst>
                <a:path w="5317" h="3487" extrusionOk="0">
                  <a:moveTo>
                    <a:pt x="1673" y="1169"/>
                  </a:moveTo>
                  <a:cubicBezTo>
                    <a:pt x="2039" y="1169"/>
                    <a:pt x="2266" y="1465"/>
                    <a:pt x="2266" y="1744"/>
                  </a:cubicBezTo>
                  <a:cubicBezTo>
                    <a:pt x="2336" y="2110"/>
                    <a:pt x="1970" y="2406"/>
                    <a:pt x="1673" y="2406"/>
                  </a:cubicBezTo>
                  <a:cubicBezTo>
                    <a:pt x="1307" y="2406"/>
                    <a:pt x="1098" y="2110"/>
                    <a:pt x="1098" y="1744"/>
                  </a:cubicBezTo>
                  <a:cubicBezTo>
                    <a:pt x="1028" y="1465"/>
                    <a:pt x="1395" y="1169"/>
                    <a:pt x="1673" y="1169"/>
                  </a:cubicBezTo>
                  <a:close/>
                  <a:moveTo>
                    <a:pt x="0" y="1"/>
                  </a:moveTo>
                  <a:lnTo>
                    <a:pt x="0" y="3487"/>
                  </a:lnTo>
                  <a:lnTo>
                    <a:pt x="5317" y="3487"/>
                  </a:lnTo>
                  <a:cubicBezTo>
                    <a:pt x="5160" y="2981"/>
                    <a:pt x="5090" y="2406"/>
                    <a:pt x="5090" y="1831"/>
                  </a:cubicBezTo>
                  <a:cubicBezTo>
                    <a:pt x="5090" y="1238"/>
                    <a:pt x="5160" y="593"/>
                    <a:pt x="531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4"/>
            <p:cNvSpPr/>
            <p:nvPr/>
          </p:nvSpPr>
          <p:spPr>
            <a:xfrm>
              <a:off x="7703675" y="2541175"/>
              <a:ext cx="323350" cy="87175"/>
            </a:xfrm>
            <a:custGeom>
              <a:avLst/>
              <a:gdLst/>
              <a:ahLst/>
              <a:cxnLst/>
              <a:rect l="l" t="t" r="r" b="b"/>
              <a:pathLst>
                <a:path w="12934" h="3487" extrusionOk="0">
                  <a:moveTo>
                    <a:pt x="1673" y="1151"/>
                  </a:moveTo>
                  <a:cubicBezTo>
                    <a:pt x="2039" y="1151"/>
                    <a:pt x="2266" y="1447"/>
                    <a:pt x="2266" y="1813"/>
                  </a:cubicBezTo>
                  <a:cubicBezTo>
                    <a:pt x="2336" y="2110"/>
                    <a:pt x="1970" y="2388"/>
                    <a:pt x="1673" y="2388"/>
                  </a:cubicBezTo>
                  <a:cubicBezTo>
                    <a:pt x="1307" y="2388"/>
                    <a:pt x="1098" y="2110"/>
                    <a:pt x="1098" y="1813"/>
                  </a:cubicBezTo>
                  <a:cubicBezTo>
                    <a:pt x="1028" y="1447"/>
                    <a:pt x="1395" y="1151"/>
                    <a:pt x="1673" y="1151"/>
                  </a:cubicBezTo>
                  <a:close/>
                  <a:moveTo>
                    <a:pt x="0" y="0"/>
                  </a:moveTo>
                  <a:lnTo>
                    <a:pt x="0" y="3487"/>
                  </a:lnTo>
                  <a:lnTo>
                    <a:pt x="12934" y="3487"/>
                  </a:lnTo>
                  <a:lnTo>
                    <a:pt x="1293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4" name="Google Shape;354;p44">
            <a:hlinkClick r:id="rId3" action="ppaction://hlinksldjump"/>
          </p:cNvPr>
          <p:cNvSpPr/>
          <p:nvPr/>
        </p:nvSpPr>
        <p:spPr>
          <a:xfrm>
            <a:off x="7991475" y="463300"/>
            <a:ext cx="620100" cy="617400"/>
          </a:xfrm>
          <a:prstGeom prst="snip2DiagRect">
            <a:avLst>
              <a:gd name="adj1" fmla="val 0"/>
              <a:gd name="adj2"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1000"/>
                                        <p:tgtEl>
                                          <p:spTgt spid="34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6"/>
                                        </p:tgtEl>
                                        <p:attrNameLst>
                                          <p:attrName>style.visibility</p:attrName>
                                        </p:attrNameLst>
                                      </p:cBhvr>
                                      <p:to>
                                        <p:strVal val="visible"/>
                                      </p:to>
                                    </p:set>
                                    <p:animEffect transition="in" filter="fade">
                                      <p:cBhvr>
                                        <p:cTn id="11" dur="8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3. Lợi ích của POM</a:t>
            </a:r>
            <a:endParaRPr dirty="0"/>
          </a:p>
        </p:txBody>
      </p:sp>
      <p:sp>
        <p:nvSpPr>
          <p:cNvPr id="62" name="Google Shape;249;p40"/>
          <p:cNvSpPr txBox="1">
            <a:spLocks noGrp="1"/>
          </p:cNvSpPr>
          <p:nvPr>
            <p:ph type="subTitle" idx="1"/>
          </p:nvPr>
        </p:nvSpPr>
        <p:spPr>
          <a:xfrm>
            <a:off x="838200" y="1276350"/>
            <a:ext cx="7010400" cy="2286000"/>
          </a:xfrm>
          <a:prstGeom prst="rect">
            <a:avLst/>
          </a:prstGeom>
        </p:spPr>
        <p:txBody>
          <a:bodyPr spcFirstLastPara="1" wrap="square" lIns="91425" tIns="91425" rIns="91425" bIns="91425" anchor="t" anchorCtr="0">
            <a:noAutofit/>
          </a:bodyPr>
          <a:lstStyle/>
          <a:p>
            <a:pPr algn="l">
              <a:spcBef>
                <a:spcPts val="600"/>
              </a:spcBef>
              <a:spcAft>
                <a:spcPts val="600"/>
              </a:spcAft>
            </a:pPr>
            <a:r>
              <a:rPr lang="vi-VN" dirty="0"/>
              <a:t>Khi tổ chức theo mô hình POM, các lợi ích thu được là:</a:t>
            </a:r>
          </a:p>
          <a:p>
            <a:pPr algn="l">
              <a:spcBef>
                <a:spcPts val="600"/>
              </a:spcBef>
              <a:spcAft>
                <a:spcPts val="600"/>
              </a:spcAft>
              <a:buFont typeface="Wingdings" panose="05000000000000000000" pitchFamily="2" charset="2"/>
              <a:buChar char="Ø"/>
            </a:pPr>
            <a:r>
              <a:rPr lang="vi-VN" dirty="0"/>
              <a:t>Mô hình này làm cho code trở nên rõ ràng và dễ hiểu hơn, nó tránh sự lặp lại nhiều lần trong code. Do đó, Mô hình này sẽ trở nên dễ dàng hơn trong việc bảo trì và tái sử dụng.</a:t>
            </a:r>
          </a:p>
          <a:p>
            <a:pPr algn="l">
              <a:spcBef>
                <a:spcPts val="600"/>
              </a:spcBef>
              <a:spcAft>
                <a:spcPts val="600"/>
              </a:spcAft>
              <a:buFont typeface="Wingdings" panose="05000000000000000000" pitchFamily="2" charset="2"/>
              <a:buChar char="Ø"/>
            </a:pPr>
            <a:r>
              <a:rPr lang="vi-VN" dirty="0"/>
              <a:t>Các kho lưu trữ là độc lập với các kịch bản test. Vì vậy, chúng ta có thể sử các kho lưu trữ giống nhau cho các mục đích khác nhau với những tool khác nhau. Ví dụ, chũng ta có thể tích hợp POM với TNG cho việc test chức năng</a:t>
            </a:r>
          </a:p>
          <a:p>
            <a:pPr marL="0" lvl="0" indent="0" algn="l">
              <a:spcAft>
                <a:spcPts val="600"/>
              </a:spcAft>
            </a:pPr>
            <a:endParaRP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546</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Wingdings</vt:lpstr>
      <vt:lpstr>Roboto Condensed Light</vt:lpstr>
      <vt:lpstr>Fira Sans Extra Condensed Medium</vt:lpstr>
      <vt:lpstr>Roboto Condensed</vt:lpstr>
      <vt:lpstr>Exo 2</vt:lpstr>
      <vt:lpstr>Tech Newsletter XL by Slidesgo</vt:lpstr>
      <vt:lpstr>MÔN KIỂM THỬ PHẦN MỀM</vt:lpstr>
      <vt:lpstr>CONTENTS</vt:lpstr>
      <vt:lpstr>SELENIUM</vt:lpstr>
      <vt:lpstr>1. Selenium</vt:lpstr>
      <vt:lpstr>1. Selenium</vt:lpstr>
      <vt:lpstr>Giới thiệu về POM</vt:lpstr>
      <vt:lpstr>2. Giới thiệu về POM(Page Object Model)</vt:lpstr>
      <vt:lpstr>LỢI ÍCH CỦA POM</vt:lpstr>
      <vt:lpstr>3. Lợi ích của POM</vt:lpstr>
      <vt:lpstr>THỰC THI POM VÀ VÍ DỤ</vt:lpstr>
      <vt:lpstr>4. Thực thi POM và ví dụ </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KIỂM THỬ PHẦN MÊM</dc:title>
  <cp:lastModifiedBy>DELL</cp:lastModifiedBy>
  <cp:revision>11</cp:revision>
  <dcterms:modified xsi:type="dcterms:W3CDTF">2022-05-09T14:04:54Z</dcterms:modified>
</cp:coreProperties>
</file>