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0" r:id="rId4"/>
    <p:sldId id="258" r:id="rId5"/>
    <p:sldId id="290" r:id="rId6"/>
    <p:sldId id="289" r:id="rId7"/>
    <p:sldId id="284" r:id="rId8"/>
    <p:sldId id="262" r:id="rId9"/>
    <p:sldId id="263" r:id="rId10"/>
    <p:sldId id="264" r:id="rId11"/>
    <p:sldId id="285" r:id="rId12"/>
    <p:sldId id="266" r:id="rId13"/>
    <p:sldId id="268" r:id="rId14"/>
    <p:sldId id="270" r:id="rId15"/>
    <p:sldId id="279" r:id="rId16"/>
    <p:sldId id="286" r:id="rId17"/>
    <p:sldId id="273" r:id="rId18"/>
    <p:sldId id="272" r:id="rId19"/>
    <p:sldId id="278" r:id="rId20"/>
    <p:sldId id="287" r:id="rId21"/>
    <p:sldId id="274" r:id="rId22"/>
    <p:sldId id="277" r:id="rId23"/>
    <p:sldId id="281" r:id="rId24"/>
    <p:sldId id="282" r:id="rId25"/>
    <p:sldId id="275" r:id="rId26"/>
    <p:sldId id="276" r:id="rId27"/>
    <p:sldId id="291" r:id="rId28"/>
    <p:sldId id="28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  <a:srgbClr val="3333CC"/>
    <a:srgbClr val="800000"/>
    <a:srgbClr val="003399"/>
    <a:srgbClr val="993300"/>
    <a:srgbClr val="7780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6" autoAdjust="0"/>
    <p:restoredTop sz="86329" autoAdjust="0"/>
  </p:normalViewPr>
  <p:slideViewPr>
    <p:cSldViewPr>
      <p:cViewPr>
        <p:scale>
          <a:sx n="80" d="100"/>
          <a:sy n="80" d="100"/>
        </p:scale>
        <p:origin x="-1824" y="-4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1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47F42DB-126F-4924-940F-05B6B4390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7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4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80CF651-179C-4519-B891-093422DA8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39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2A078B5-CEC8-4FBF-AC6F-DDD4974F4DB6}" type="slidenum">
              <a:rPr lang="en-US" altLang="en-US" smtClean="0">
                <a:latin typeface="Times New Roman" pitchFamily="18" charset="0"/>
              </a:rPr>
              <a:pPr eaLnBrk="1" hangingPunct="1"/>
              <a:t>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D41395A5-57DA-485F-9C33-B88DEA8920E4}" type="slidenum">
              <a:rPr lang="en-US" altLang="en-US" smtClean="0">
                <a:latin typeface="Times New Roman" pitchFamily="18" charset="0"/>
              </a:rPr>
              <a:pPr eaLnBrk="1" hangingPunct="1"/>
              <a:t>12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8275363-D842-46D4-A82B-085BBD310625}" type="slidenum">
              <a:rPr lang="en-US" altLang="en-US" smtClean="0">
                <a:latin typeface="Times New Roman" pitchFamily="18" charset="0"/>
              </a:rPr>
              <a:pPr eaLnBrk="1" hangingPunct="1"/>
              <a:t>13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A0F0F93-246B-4177-A438-2239B15A4044}" type="slidenum">
              <a:rPr lang="en-US" altLang="en-US" smtClean="0">
                <a:latin typeface="Times New Roman" pitchFamily="18" charset="0"/>
              </a:rPr>
              <a:pPr eaLnBrk="1" hangingPunct="1"/>
              <a:t>16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6CA9574-A04B-4122-80FB-7134F25C6693}" type="slidenum">
              <a:rPr lang="en-US" altLang="en-US" smtClean="0">
                <a:latin typeface="Times New Roman" pitchFamily="18" charset="0"/>
              </a:rPr>
              <a:pPr eaLnBrk="1" hangingPunct="1"/>
              <a:t>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4952014-9FD2-4183-9F36-56490086C2F9}" type="slidenum">
              <a:rPr lang="en-US" altLang="en-US" smtClean="0">
                <a:latin typeface="Times New Roman" pitchFamily="18" charset="0"/>
              </a:rPr>
              <a:pPr eaLnBrk="1" hangingPunct="1"/>
              <a:t>20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F914179D-527C-470D-85A1-29D520DB9F30}" type="slidenum">
              <a:rPr lang="en-US" altLang="en-US" smtClean="0">
                <a:latin typeface="Times New Roman" pitchFamily="18" charset="0"/>
              </a:rPr>
              <a:pPr eaLnBrk="1" hangingPunct="1"/>
              <a:t>21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F09BB976-BA04-4F23-92E3-8B76F4307B10}" type="slidenum">
              <a:rPr lang="en-US" altLang="en-US" smtClean="0">
                <a:latin typeface="Times New Roman" pitchFamily="18" charset="0"/>
              </a:rPr>
              <a:pPr eaLnBrk="1" hangingPunct="1"/>
              <a:t>28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64DE412-24F4-4F94-A27E-F56DC3134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9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E17FF-A330-43BA-92F4-6ED0C216D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0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4B5D7-4801-49DE-A1C3-875E146E0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06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353425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484313"/>
            <a:ext cx="4100512" cy="4968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968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F26A7-35E3-444A-B245-9CEBE5CDC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3418E-D0D2-4A67-BFA0-10CB2EB191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8370DE-3BFC-461C-BC52-6F228B7F3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B5C08DF-1352-47ED-8DB0-45089B6AA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16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B30248-1F6B-4070-A48B-625CDBCE6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58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29C232-3DA4-436E-A524-9DA41845A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2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74CD-6D8E-4D3A-9971-2A92C4E05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9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CB76B23-4551-4EB9-8C6E-23626BD02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4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B546E34-A5A4-46E0-8A8F-1367799855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5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37D2F36-B32A-4A2C-9157-B33D4D78C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3" r:id="rId2"/>
    <p:sldLayoutId id="2147483839" r:id="rId3"/>
    <p:sldLayoutId id="2147483840" r:id="rId4"/>
    <p:sldLayoutId id="2147483841" r:id="rId5"/>
    <p:sldLayoutId id="2147483842" r:id="rId6"/>
    <p:sldLayoutId id="2147483834" r:id="rId7"/>
    <p:sldLayoutId id="2147483843" r:id="rId8"/>
    <p:sldLayoutId id="2147483844" r:id="rId9"/>
    <p:sldLayoutId id="2147483835" r:id="rId10"/>
    <p:sldLayoutId id="2147483836" r:id="rId11"/>
    <p:sldLayoutId id="214748383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90 Day Plan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</a:pPr>
            <a:endParaRPr lang="en-US" altLang="en-US" sz="20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353425" cy="5373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Formal and Informal.  Key here is knowing who to contact, when and how, both within IT and across the organization.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b="1" smtClean="0"/>
              <a:t>Budget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Tracking / Forecasting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Purchase Orders / Expenses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smtClean="0"/>
              <a:t>Project Intake (IT)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smtClean="0"/>
              <a:t>Prioritization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smtClean="0"/>
              <a:t>Change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smtClean="0"/>
              <a:t>Strategic Planning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smtClean="0"/>
              <a:t>Support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smtClean="0"/>
              <a:t>Accountability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Budget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IT Organization (Scorecards)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All other system and performance management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Categories: Three P’s -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Timeline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altLang="en-US" smtClean="0"/>
              <a:t>First 30, Middle 30 and Last 30 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3062" indent="-285750" eaLnBrk="1" hangingPunct="1">
              <a:lnSpc>
                <a:spcPct val="80000"/>
              </a:lnSpc>
              <a:defRPr/>
            </a:pPr>
            <a:r>
              <a:rPr lang="en-US" sz="1800" dirty="0" smtClean="0"/>
              <a:t>The first 30 days emphasizes high level conversations and getting to know the new organization.  </a:t>
            </a:r>
          </a:p>
          <a:p>
            <a:pPr indent="-2778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/>
          </a:p>
          <a:p>
            <a:pPr marL="373062" indent="-285750" eaLnBrk="1" hangingPunct="1">
              <a:lnSpc>
                <a:spcPct val="80000"/>
              </a:lnSpc>
              <a:defRPr/>
            </a:pPr>
            <a:r>
              <a:rPr lang="en-US" sz="1800" dirty="0"/>
              <a:t>M</a:t>
            </a:r>
            <a:r>
              <a:rPr lang="en-US" sz="1800" dirty="0" smtClean="0"/>
              <a:t>eeting with executives and technology staff while understanding the most critical products and immediately necessary processes is the goal.</a:t>
            </a:r>
          </a:p>
          <a:p>
            <a:pPr indent="-2778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 smtClean="0"/>
          </a:p>
          <a:p>
            <a:pPr indent="-2778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smtClean="0"/>
              <a:t>Major Themes:</a:t>
            </a:r>
          </a:p>
          <a:p>
            <a:pPr indent="-277813" eaLnBrk="1" hangingPunct="1">
              <a:lnSpc>
                <a:spcPct val="80000"/>
              </a:lnSpc>
              <a:defRPr/>
            </a:pPr>
            <a:r>
              <a:rPr lang="en-US" sz="1800" dirty="0" smtClean="0"/>
              <a:t>Research individuals</a:t>
            </a:r>
          </a:p>
          <a:p>
            <a:pPr indent="-277813" eaLnBrk="1" hangingPunct="1">
              <a:lnSpc>
                <a:spcPct val="80000"/>
              </a:lnSpc>
              <a:defRPr/>
            </a:pPr>
            <a:r>
              <a:rPr lang="en-US" sz="1800" dirty="0" smtClean="0"/>
              <a:t>Carefully prepare questions</a:t>
            </a:r>
          </a:p>
          <a:p>
            <a:pPr indent="-277813" eaLnBrk="1" hangingPunct="1">
              <a:lnSpc>
                <a:spcPct val="80000"/>
              </a:lnSpc>
              <a:defRPr/>
            </a:pPr>
            <a:r>
              <a:rPr lang="en-US" sz="1800" dirty="0" smtClean="0"/>
              <a:t>Be a sponge: listen, listen, listen and absorb</a:t>
            </a:r>
          </a:p>
          <a:p>
            <a:pPr indent="-277813" eaLnBrk="1" hangingPunct="1">
              <a:lnSpc>
                <a:spcPct val="80000"/>
              </a:lnSpc>
              <a:defRPr/>
            </a:pPr>
            <a:r>
              <a:rPr lang="en-US" sz="1800" dirty="0" smtClean="0"/>
              <a:t>Document and structure feedback</a:t>
            </a:r>
          </a:p>
          <a:p>
            <a:pPr marL="87312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1800" b="1" dirty="0" smtClean="0"/>
              <a:t>Goals</a:t>
            </a:r>
            <a:r>
              <a:rPr lang="en-US" sz="1800" dirty="0" smtClean="0"/>
              <a:t>:  </a:t>
            </a:r>
          </a:p>
          <a:p>
            <a:pPr marL="373062" indent="-285750" eaLnBrk="1" hangingPunct="1">
              <a:lnSpc>
                <a:spcPct val="80000"/>
              </a:lnSpc>
              <a:defRPr/>
            </a:pPr>
            <a:r>
              <a:rPr lang="en-US" sz="1800" dirty="0" smtClean="0"/>
              <a:t>Get a feel for the organization  </a:t>
            </a:r>
          </a:p>
          <a:p>
            <a:pPr marL="373062" indent="-285750" eaLnBrk="1" hangingPunct="1">
              <a:lnSpc>
                <a:spcPct val="80000"/>
              </a:lnSpc>
              <a:defRPr/>
            </a:pPr>
            <a:r>
              <a:rPr lang="en-US" sz="1800" dirty="0" smtClean="0"/>
              <a:t>Understand critical products</a:t>
            </a:r>
            <a:endParaRPr lang="en-US" sz="1800" dirty="0"/>
          </a:p>
          <a:p>
            <a:pPr marL="373062" indent="-285750" eaLnBrk="1" hangingPunct="1">
              <a:lnSpc>
                <a:spcPct val="80000"/>
              </a:lnSpc>
              <a:defRPr/>
            </a:pPr>
            <a:r>
              <a:rPr lang="en-US" sz="1800" dirty="0" smtClean="0"/>
              <a:t>Understand major pain points </a:t>
            </a:r>
          </a:p>
          <a:p>
            <a:pPr marL="373062" indent="-285750" eaLnBrk="1" hangingPunct="1">
              <a:lnSpc>
                <a:spcPct val="80000"/>
              </a:lnSpc>
              <a:defRPr/>
            </a:pPr>
            <a:r>
              <a:rPr lang="en-US" sz="1800" dirty="0" smtClean="0"/>
              <a:t>Initial review of existing technology direction and/or roadmaps</a:t>
            </a:r>
          </a:p>
          <a:p>
            <a:pPr marL="373062" indent="-285750" eaLnBrk="1" hangingPunct="1">
              <a:lnSpc>
                <a:spcPct val="80000"/>
              </a:lnSpc>
              <a:defRPr/>
            </a:pPr>
            <a:r>
              <a:rPr lang="en-US" sz="1800" dirty="0"/>
              <a:t>B</a:t>
            </a:r>
            <a:r>
              <a:rPr lang="en-US" sz="1800" dirty="0" smtClean="0"/>
              <a:t>egin a task list to focus your energies in the first year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Timeline: First 30 Days - 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/>
              <a:t>Heavy emphasis will be in this area</a:t>
            </a:r>
          </a:p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endParaRPr lang="en-US" sz="1800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/>
              <a:t>Three Main Questions</a:t>
            </a:r>
            <a:endParaRPr lang="en-US" sz="1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What has worked well and what has not?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What are the most urgent IT needs?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What are the re-occurring / cyclical needs?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400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/>
              <a:t>Executives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Most senior executives (</a:t>
            </a:r>
            <a:r>
              <a:rPr lang="en-US" sz="1600" dirty="0" err="1" smtClean="0"/>
              <a:t>CxO</a:t>
            </a:r>
            <a:r>
              <a:rPr lang="en-US" sz="1600" dirty="0" smtClean="0"/>
              <a:t>, </a:t>
            </a:r>
            <a:r>
              <a:rPr lang="en-US" sz="1600" dirty="0" err="1" smtClean="0"/>
              <a:t>SVPs</a:t>
            </a:r>
            <a:r>
              <a:rPr lang="en-US" sz="1600" dirty="0" smtClean="0"/>
              <a:t>)</a:t>
            </a:r>
          </a:p>
          <a:p>
            <a:pPr marL="392113" lvl="1" indent="0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/>
              <a:t>Technology Staff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Gather existing performance reviews &amp; resumes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Meet with leadership and key personnel (as many as possible)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Which relationships are strong / weak (internal or external)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Understand responsibilities of each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Quick Alignment exercise: Individual&lt;–&gt;Job Title or Role&lt;–&gt;Day to day tasks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Identify key responsibilities by individual / team – Development, Operations, Support, Security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sz="1600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Timeline: First 30 Days - People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1800" b="1" dirty="0" smtClean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Light emphasis in </a:t>
            </a:r>
            <a:r>
              <a:rPr lang="en-US" sz="1800" b="1" dirty="0">
                <a:solidFill>
                  <a:srgbClr val="FF0000"/>
                </a:solidFill>
              </a:rPr>
              <a:t>this area</a:t>
            </a:r>
          </a:p>
          <a:p>
            <a:pPr marL="109728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pitchFamily="18" charset="2"/>
              <a:buNone/>
              <a:defRPr/>
            </a:pPr>
            <a:endParaRPr lang="en-US" sz="1800" b="1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b="1" dirty="0" smtClean="0"/>
              <a:t>Infrastructure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dirty="0" smtClean="0"/>
              <a:t>Network &amp; Telecommunications</a:t>
            </a:r>
          </a:p>
          <a:p>
            <a:pPr marL="859536" lvl="2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Network overview</a:t>
            </a:r>
          </a:p>
          <a:p>
            <a:pPr marL="859536" lvl="2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Phone systems setup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dirty="0" smtClean="0"/>
              <a:t>Servers &amp; Hosting</a:t>
            </a:r>
          </a:p>
          <a:p>
            <a:pPr marL="859536" lvl="2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Number, types and ages of servers aligned by service</a:t>
            </a:r>
          </a:p>
          <a:p>
            <a:pPr marL="859536" lvl="2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Hosting / Co-Lo / Cloud &amp; </a:t>
            </a:r>
            <a:r>
              <a:rPr lang="en-US" sz="1600" dirty="0" err="1" smtClean="0"/>
              <a:t>SaaS</a:t>
            </a:r>
            <a:r>
              <a:rPr lang="en-US" sz="1600" dirty="0" smtClean="0"/>
              <a:t> providers overview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dirty="0" smtClean="0"/>
              <a:t>Workstation Environment</a:t>
            </a:r>
          </a:p>
          <a:p>
            <a:pPr marL="859536" lvl="2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Numbers, models, ages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dirty="0" smtClean="0"/>
              <a:t>Mobile Solutions (PDAs, Wireless)</a:t>
            </a:r>
          </a:p>
          <a:p>
            <a:pPr marL="393192" lvl="1" indent="0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 pitchFamily="34" charset="0"/>
              <a:buNone/>
              <a:defRPr/>
            </a:pPr>
            <a:endParaRPr lang="en-US" sz="1600" dirty="0" smtClean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b="1" dirty="0" smtClean="0"/>
              <a:t>Applications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dirty="0" smtClean="0"/>
              <a:t>Desktop services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dirty="0" smtClean="0"/>
              <a:t>Communication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dirty="0" smtClean="0"/>
              <a:t>Line of Business solutions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dirty="0" smtClean="0"/>
              <a:t>Data Map overview</a:t>
            </a:r>
          </a:p>
          <a:p>
            <a:pPr marL="393192" lvl="1" indent="0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 pitchFamily="34" charset="0"/>
              <a:buNone/>
              <a:defRPr/>
            </a:pPr>
            <a:endParaRPr lang="en-US" sz="1600" dirty="0" smtClean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b="1" dirty="0" smtClean="0"/>
              <a:t>Services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dirty="0" smtClean="0"/>
              <a:t>Overview of all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dirty="0" smtClean="0"/>
              <a:t>Support / Maintenance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dirty="0" smtClean="0"/>
              <a:t>Project Management</a:t>
            </a:r>
            <a:endParaRPr lang="en-US" sz="1400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Timeline: First 30 Days - 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FF0000"/>
                </a:solidFill>
              </a:rPr>
              <a:t>Light emphasis in this area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/>
              <a:t>Budget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Overview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Snapshot (Product too)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/>
              <a:t>Project Intake (IT)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New requests (Forms, approval)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/>
              <a:t>Strategic Planning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Technology Process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/>
              <a:t>Support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Service Level Agreements (SLAs)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Request Methods (Hotline, email, chat, after hours)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/>
              <a:t>Accountability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Budget Planning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SLA Tracking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Scorecard Tracking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Timeline: First 30 Days -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3062" indent="-285750" eaLnBrk="1" hangingPunct="1">
              <a:lnSpc>
                <a:spcPct val="80000"/>
              </a:lnSpc>
              <a:defRPr/>
            </a:pPr>
            <a:r>
              <a:rPr lang="en-US" sz="1800" dirty="0" smtClean="0"/>
              <a:t>The middle 30 days emphasizes continued conversations with organization leaders and getting to know more of the Technology team.  </a:t>
            </a:r>
          </a:p>
          <a:p>
            <a:pPr marL="373062" indent="-285750" eaLnBrk="1" hangingPunct="1">
              <a:lnSpc>
                <a:spcPct val="80000"/>
              </a:lnSpc>
              <a:defRPr/>
            </a:pPr>
            <a:r>
              <a:rPr lang="en-US" sz="1800" dirty="0" smtClean="0"/>
              <a:t>There is an increased emphasis on the products at this point – learning what exists and why..  i.e. </a:t>
            </a:r>
            <a:r>
              <a:rPr lang="en-US" sz="1800" u="sng" dirty="0" smtClean="0"/>
              <a:t>Digging into the details  </a:t>
            </a:r>
          </a:p>
          <a:p>
            <a:pPr indent="-2778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 smtClean="0"/>
          </a:p>
          <a:p>
            <a:pPr indent="-2778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smtClean="0"/>
              <a:t>Major Themes:</a:t>
            </a:r>
          </a:p>
          <a:p>
            <a:pPr indent="-277813" eaLnBrk="1" hangingPunct="1">
              <a:lnSpc>
                <a:spcPct val="80000"/>
              </a:lnSpc>
              <a:defRPr/>
            </a:pPr>
            <a:r>
              <a:rPr lang="en-US" sz="1800" dirty="0" smtClean="0"/>
              <a:t>Meeting as many people as possible</a:t>
            </a:r>
          </a:p>
          <a:p>
            <a:pPr indent="-277813" eaLnBrk="1" hangingPunct="1">
              <a:lnSpc>
                <a:spcPct val="80000"/>
              </a:lnSpc>
              <a:defRPr/>
            </a:pPr>
            <a:r>
              <a:rPr lang="en-US" sz="1800" dirty="0" smtClean="0"/>
              <a:t>Study the products in detail</a:t>
            </a:r>
          </a:p>
          <a:p>
            <a:pPr indent="-277813" eaLnBrk="1" hangingPunct="1">
              <a:lnSpc>
                <a:spcPct val="80000"/>
              </a:lnSpc>
              <a:defRPr/>
            </a:pPr>
            <a:r>
              <a:rPr lang="en-US" sz="1800" dirty="0" smtClean="0"/>
              <a:t>Document and structure feedback</a:t>
            </a:r>
          </a:p>
          <a:p>
            <a:pPr indent="-2778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 smtClean="0"/>
          </a:p>
          <a:p>
            <a:pPr indent="-2778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smtClean="0"/>
              <a:t>Goals</a:t>
            </a:r>
          </a:p>
          <a:p>
            <a:pPr marL="373062" indent="-285750" eaLnBrk="1" hangingPunct="1">
              <a:lnSpc>
                <a:spcPct val="80000"/>
              </a:lnSpc>
              <a:defRPr/>
            </a:pPr>
            <a:r>
              <a:rPr lang="en-US" sz="1800" dirty="0" smtClean="0"/>
              <a:t>Action plan should be coming together</a:t>
            </a:r>
          </a:p>
          <a:p>
            <a:pPr marL="373062" indent="-285750" eaLnBrk="1" hangingPunct="1">
              <a:lnSpc>
                <a:spcPct val="80000"/>
              </a:lnSpc>
              <a:defRPr/>
            </a:pPr>
            <a:r>
              <a:rPr lang="en-US" sz="1800" dirty="0" smtClean="0"/>
              <a:t>Capabilities Maturity / Matrix evaluation should be established</a:t>
            </a:r>
          </a:p>
          <a:p>
            <a:pPr marL="373062" indent="-285750" eaLnBrk="1" hangingPunct="1">
              <a:lnSpc>
                <a:spcPct val="80000"/>
              </a:lnSpc>
              <a:defRPr/>
            </a:pPr>
            <a:r>
              <a:rPr lang="en-US" sz="1800" dirty="0" smtClean="0"/>
              <a:t>Initial financial model &amp; budget information to work with in place</a:t>
            </a:r>
          </a:p>
          <a:p>
            <a:pPr marL="373062" indent="-285750" eaLnBrk="1" hangingPunct="1">
              <a:lnSpc>
                <a:spcPct val="80000"/>
              </a:lnSpc>
              <a:defRPr/>
            </a:pPr>
            <a:r>
              <a:rPr lang="en-US" sz="1800" dirty="0" smtClean="0"/>
              <a:t>Have all documentation (or lack thereof) in place to validate your planning with the organization in the final 30 days.</a:t>
            </a:r>
          </a:p>
          <a:p>
            <a:pPr marL="373062" indent="-285750" eaLnBrk="1" hangingPunct="1">
              <a:lnSpc>
                <a:spcPct val="80000"/>
              </a:lnSpc>
              <a:defRPr/>
            </a:pPr>
            <a:endParaRPr lang="en-US" sz="1800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Timeline: Middle 30 Days - Clarify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b="1" dirty="0" smtClean="0">
                <a:solidFill>
                  <a:srgbClr val="FF0000"/>
                </a:solidFill>
              </a:rPr>
              <a:t>Light emphasis will be in this area</a:t>
            </a:r>
          </a:p>
          <a:p>
            <a:pPr eaLnBrk="1" hangingPunct="1"/>
            <a:endParaRPr lang="en-US" altLang="en-US" sz="1800" b="1" dirty="0" smtClean="0"/>
          </a:p>
          <a:p>
            <a:pPr eaLnBrk="1" hangingPunct="1"/>
            <a:r>
              <a:rPr lang="en-US" altLang="en-US" sz="1800" b="1" dirty="0" smtClean="0"/>
              <a:t>Business Lieutenants</a:t>
            </a:r>
          </a:p>
          <a:p>
            <a:pPr lvl="1" eaLnBrk="1" hangingPunct="1"/>
            <a:r>
              <a:rPr lang="en-US" altLang="en-US" sz="1600" dirty="0" smtClean="0"/>
              <a:t>Directors, Managers</a:t>
            </a:r>
          </a:p>
          <a:p>
            <a:pPr lvl="1" eaLnBrk="1" hangingPunct="1"/>
            <a:r>
              <a:rPr lang="en-US" altLang="en-US" sz="1600" dirty="0" smtClean="0"/>
              <a:t>Same questions as executives</a:t>
            </a:r>
          </a:p>
          <a:p>
            <a:pPr eaLnBrk="1" hangingPunct="1"/>
            <a:r>
              <a:rPr lang="en-US" altLang="en-US" sz="1800" b="1" dirty="0" smtClean="0"/>
              <a:t>Technology Staff</a:t>
            </a:r>
          </a:p>
          <a:p>
            <a:pPr lvl="1" eaLnBrk="1" hangingPunct="1"/>
            <a:r>
              <a:rPr lang="en-US" altLang="en-US" sz="1600" dirty="0" smtClean="0"/>
              <a:t>Any remaining, as possible</a:t>
            </a:r>
          </a:p>
          <a:p>
            <a:pPr lvl="1" eaLnBrk="1" hangingPunct="1"/>
            <a:r>
              <a:rPr lang="en-US" altLang="en-US" sz="1600" dirty="0" smtClean="0"/>
              <a:t>Same questions, where applicable</a:t>
            </a:r>
          </a:p>
          <a:p>
            <a:pPr eaLnBrk="1" hangingPunct="1"/>
            <a:r>
              <a:rPr lang="en-US" altLang="en-US" sz="1800" b="1" dirty="0" smtClean="0"/>
              <a:t>Smaller Consultants / Contractors</a:t>
            </a:r>
          </a:p>
          <a:p>
            <a:pPr lvl="1" eaLnBrk="1" hangingPunct="1"/>
            <a:r>
              <a:rPr lang="en-US" altLang="en-US" sz="1600" dirty="0" smtClean="0"/>
              <a:t>Insights, feedback, plans</a:t>
            </a:r>
          </a:p>
          <a:p>
            <a:pPr eaLnBrk="1" hangingPunct="1"/>
            <a:endParaRPr lang="en-US" altLang="en-US" sz="1600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Timeline: Middle 30 Days - People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/>
              <a:t>Heavy emphasis will be in this area</a:t>
            </a:r>
          </a:p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endParaRPr lang="en-US" sz="1800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/>
              <a:t>Infrastructure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Network &amp; Telecommunications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600" dirty="0" smtClean="0"/>
              <a:t>Network specifics (vendors, WAN acceleration, traffic prioritization)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600" dirty="0" smtClean="0"/>
              <a:t>Security specifics (perimeter, passwords, intrusion detection)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Servers &amp; Hosting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600" dirty="0" smtClean="0"/>
              <a:t>Aging servers retirement plans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600" dirty="0" smtClean="0"/>
              <a:t>Capacity evaluation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Workstation Environment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600" dirty="0" smtClean="0"/>
              <a:t>Capacity evaluation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/>
              <a:t>Applications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Line of Business solutions (details)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Data Map (details)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Back Office Suite Overview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/>
              <a:t>Services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Application Development &amp; Architecture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Outsourcing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610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Timeline: Middle 30 Days - Products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0" y="6553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Arial" charset="0"/>
                <a:cs typeface="Arial" charset="0"/>
              </a:rPr>
              <a:t>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Light emphasis will be in this area</a:t>
            </a:r>
          </a:p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endParaRPr lang="en-US" sz="18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/>
              <a:t>Budget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Tracking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Purchase Orders / Expense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/>
              <a:t>Project Intake (IT)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Prioritization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/>
              <a:t>Support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err="1" smtClean="0"/>
              <a:t>SLAs</a:t>
            </a:r>
            <a:r>
              <a:rPr lang="en-US" sz="1600" dirty="0" smtClean="0"/>
              <a:t> – Internal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/>
              <a:t>Accountability (Who, What, Where, When, Why, How)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Budget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IT Organization (Scorecards)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Performance Management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57200"/>
            <a:ext cx="9067800" cy="7191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Timeline: Middle 30 Days -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Introduction</a:t>
            </a:r>
          </a:p>
          <a:p>
            <a:pPr lvl="1" eaLnBrk="1" hangingPunct="1"/>
            <a:r>
              <a:rPr lang="en-US" altLang="en-US" sz="1800" smtClean="0"/>
              <a:t>Background</a:t>
            </a:r>
          </a:p>
          <a:p>
            <a:pPr lvl="1" eaLnBrk="1" hangingPunct="1"/>
            <a:r>
              <a:rPr lang="en-US" altLang="en-US" sz="1800" smtClean="0"/>
              <a:t>Overview</a:t>
            </a:r>
          </a:p>
          <a:p>
            <a:pPr lvl="1" eaLnBrk="1" hangingPunct="1"/>
            <a:r>
              <a:rPr lang="en-US" altLang="en-US" sz="1800" smtClean="0"/>
              <a:t>Effort</a:t>
            </a:r>
          </a:p>
          <a:p>
            <a:pPr lvl="1" eaLnBrk="1" hangingPunct="1"/>
            <a:r>
              <a:rPr lang="en-US" altLang="en-US" sz="1800" smtClean="0"/>
              <a:t>Checklist</a:t>
            </a:r>
          </a:p>
          <a:p>
            <a:pPr eaLnBrk="1" hangingPunct="1"/>
            <a:r>
              <a:rPr lang="en-US" altLang="en-US" sz="1800" b="1" smtClean="0"/>
              <a:t>Categories:  Three P’s</a:t>
            </a:r>
          </a:p>
          <a:p>
            <a:pPr lvl="1" eaLnBrk="1" hangingPunct="1"/>
            <a:r>
              <a:rPr lang="en-US" altLang="en-US" sz="1800" smtClean="0"/>
              <a:t>People</a:t>
            </a:r>
          </a:p>
          <a:p>
            <a:pPr lvl="1" eaLnBrk="1" hangingPunct="1"/>
            <a:r>
              <a:rPr lang="en-US" altLang="en-US" sz="1800" smtClean="0"/>
              <a:t>Products</a:t>
            </a:r>
          </a:p>
          <a:p>
            <a:pPr lvl="1" eaLnBrk="1" hangingPunct="1"/>
            <a:r>
              <a:rPr lang="en-US" altLang="en-US" sz="1800" smtClean="0"/>
              <a:t>Process</a:t>
            </a:r>
          </a:p>
          <a:p>
            <a:pPr eaLnBrk="1" hangingPunct="1"/>
            <a:r>
              <a:rPr lang="en-US" altLang="en-US" sz="1800" b="1" smtClean="0"/>
              <a:t>TimeLine: 30-60-90 Days</a:t>
            </a:r>
          </a:p>
          <a:p>
            <a:pPr lvl="1" eaLnBrk="1" hangingPunct="1"/>
            <a:r>
              <a:rPr lang="en-US" altLang="en-US" sz="1800" smtClean="0"/>
              <a:t>First 30 - Learn</a:t>
            </a:r>
          </a:p>
          <a:p>
            <a:pPr lvl="1" eaLnBrk="1" hangingPunct="1"/>
            <a:r>
              <a:rPr lang="en-US" altLang="en-US" sz="1800" smtClean="0"/>
              <a:t>Mid 30 - Clarify</a:t>
            </a:r>
          </a:p>
          <a:p>
            <a:pPr lvl="1" eaLnBrk="1" hangingPunct="1"/>
            <a:r>
              <a:rPr lang="en-US" altLang="en-US" sz="1800" smtClean="0"/>
              <a:t>Last 30 - Align</a:t>
            </a:r>
          </a:p>
          <a:p>
            <a:pPr eaLnBrk="1" hangingPunct="1"/>
            <a:r>
              <a:rPr lang="en-US" altLang="en-US" sz="1800" b="1" smtClean="0"/>
              <a:t>Summary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3062" indent="-285750" eaLnBrk="1" hangingPunct="1">
              <a:lnSpc>
                <a:spcPct val="80000"/>
              </a:lnSpc>
              <a:defRPr/>
            </a:pPr>
            <a:r>
              <a:rPr lang="en-US" sz="1600" dirty="0" smtClean="0"/>
              <a:t>In the last 30 days you begin to leverage the knowledge you’ve obtained to ensure alignment of technology with business.</a:t>
            </a:r>
            <a:endParaRPr lang="en-US" sz="1600" dirty="0"/>
          </a:p>
          <a:p>
            <a:pPr marL="373062" indent="-285750" eaLnBrk="1" hangingPunct="1">
              <a:lnSpc>
                <a:spcPct val="80000"/>
              </a:lnSpc>
              <a:defRPr/>
            </a:pPr>
            <a:r>
              <a:rPr lang="en-US" sz="1600" dirty="0" smtClean="0"/>
              <a:t>At this point you may also want to start reaching out to vendors,  other external contacts, and expanding your network.</a:t>
            </a:r>
          </a:p>
          <a:p>
            <a:pPr indent="-2778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dirty="0" smtClean="0"/>
          </a:p>
          <a:p>
            <a:pPr indent="-2778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b="1" dirty="0" smtClean="0"/>
              <a:t>Major Themes:</a:t>
            </a:r>
          </a:p>
          <a:p>
            <a:pPr indent="-277813" eaLnBrk="1" hangingPunct="1">
              <a:lnSpc>
                <a:spcPct val="80000"/>
              </a:lnSpc>
              <a:defRPr/>
            </a:pPr>
            <a:r>
              <a:rPr lang="en-US" sz="1600" dirty="0" smtClean="0"/>
              <a:t>Recurring meetings</a:t>
            </a:r>
          </a:p>
          <a:p>
            <a:pPr indent="-277813" eaLnBrk="1" hangingPunct="1">
              <a:lnSpc>
                <a:spcPct val="80000"/>
              </a:lnSpc>
              <a:defRPr/>
            </a:pPr>
            <a:r>
              <a:rPr lang="en-US" sz="1600" dirty="0" smtClean="0"/>
              <a:t>Expanding network</a:t>
            </a:r>
          </a:p>
          <a:p>
            <a:pPr indent="-277813" eaLnBrk="1" hangingPunct="1">
              <a:lnSpc>
                <a:spcPct val="80000"/>
              </a:lnSpc>
              <a:defRPr/>
            </a:pPr>
            <a:r>
              <a:rPr lang="en-US" sz="1600" dirty="0" smtClean="0"/>
              <a:t>Validating plans with leadership</a:t>
            </a:r>
          </a:p>
          <a:p>
            <a:pPr indent="-277813" eaLnBrk="1" hangingPunct="1">
              <a:lnSpc>
                <a:spcPct val="80000"/>
              </a:lnSpc>
              <a:defRPr/>
            </a:pPr>
            <a:r>
              <a:rPr lang="en-US" sz="1600" dirty="0" smtClean="0"/>
              <a:t>Begin longer-term strategic plans</a:t>
            </a:r>
          </a:p>
          <a:p>
            <a:pPr indent="-2778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87312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1600" b="1" dirty="0" smtClean="0"/>
              <a:t>Goals:</a:t>
            </a:r>
          </a:p>
          <a:p>
            <a:pPr marL="373062" indent="-285750" eaLnBrk="1" hangingPunct="1">
              <a:lnSpc>
                <a:spcPct val="80000"/>
              </a:lnSpc>
              <a:defRPr/>
            </a:pPr>
            <a:r>
              <a:rPr lang="en-US" sz="1600" dirty="0"/>
              <a:t>Y</a:t>
            </a:r>
            <a:r>
              <a:rPr lang="en-US" sz="1600" dirty="0" smtClean="0"/>
              <a:t>ou should have an understanding of the first year internal organization action plan.</a:t>
            </a:r>
          </a:p>
          <a:p>
            <a:pPr marL="373062" indent="-285750" eaLnBrk="1" hangingPunct="1">
              <a:lnSpc>
                <a:spcPct val="80000"/>
              </a:lnSpc>
              <a:defRPr/>
            </a:pPr>
            <a:r>
              <a:rPr lang="en-US" sz="1600" dirty="0" smtClean="0"/>
              <a:t>You will want to validate these plans with leadership across the organization and once validate begin execution. </a:t>
            </a:r>
          </a:p>
          <a:p>
            <a:pPr marL="373062" indent="-285750" eaLnBrk="1" hangingPunct="1">
              <a:lnSpc>
                <a:spcPct val="80000"/>
              </a:lnSpc>
              <a:defRPr/>
            </a:pPr>
            <a:r>
              <a:rPr lang="en-US" sz="1600" dirty="0"/>
              <a:t>B</a:t>
            </a:r>
            <a:r>
              <a:rPr lang="en-US" sz="1600" dirty="0" smtClean="0"/>
              <a:t>egin your longer-term strategic plans.</a:t>
            </a:r>
          </a:p>
          <a:p>
            <a:pPr marL="628650" lvl="1" indent="-285750" eaLnBrk="1" hangingPunct="1">
              <a:lnSpc>
                <a:spcPct val="80000"/>
              </a:lnSpc>
              <a:defRPr/>
            </a:pPr>
            <a:r>
              <a:rPr lang="en-US" sz="1600" dirty="0"/>
              <a:t>E</a:t>
            </a:r>
            <a:r>
              <a:rPr lang="en-US" sz="1600" dirty="0" smtClean="0"/>
              <a:t>xternal partners</a:t>
            </a:r>
          </a:p>
          <a:p>
            <a:pPr marL="628650" lvl="1" indent="-285750" eaLnBrk="1" hangingPunct="1">
              <a:lnSpc>
                <a:spcPct val="80000"/>
              </a:lnSpc>
              <a:defRPr/>
            </a:pPr>
            <a:r>
              <a:rPr lang="en-US" sz="1600" dirty="0" smtClean="0"/>
              <a:t>Competitive </a:t>
            </a:r>
            <a:r>
              <a:rPr lang="en-US" sz="1600" dirty="0"/>
              <a:t>Analysis (Internal sources, external sources, key clients, advisory boards, etc…)</a:t>
            </a:r>
          </a:p>
          <a:p>
            <a:pPr marL="628650" lvl="1" indent="-285750" eaLnBrk="1" hangingPunct="1">
              <a:lnSpc>
                <a:spcPct val="80000"/>
              </a:lnSpc>
              <a:defRPr/>
            </a:pPr>
            <a:endParaRPr lang="en-US" sz="1400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Timeline: Last 30 Days - Align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Light emphasis will be in this area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endParaRPr lang="en-US" sz="800" b="1" dirty="0"/>
          </a:p>
          <a:p>
            <a:pPr eaLnBrk="1" hangingPunct="1">
              <a:defRPr/>
            </a:pPr>
            <a:r>
              <a:rPr lang="en-US" sz="1600" b="1" dirty="0" smtClean="0"/>
              <a:t>Executives</a:t>
            </a:r>
          </a:p>
          <a:p>
            <a:pPr lvl="1" eaLnBrk="1" hangingPunct="1">
              <a:defRPr/>
            </a:pPr>
            <a:r>
              <a:rPr lang="en-US" sz="1600" dirty="0" smtClean="0"/>
              <a:t>Establish recurring update / meeting schedule</a:t>
            </a:r>
          </a:p>
          <a:p>
            <a:pPr eaLnBrk="1" hangingPunct="1">
              <a:defRPr/>
            </a:pPr>
            <a:r>
              <a:rPr lang="en-US" sz="1600" b="1" dirty="0" smtClean="0"/>
              <a:t>Technology Staff</a:t>
            </a:r>
          </a:p>
          <a:p>
            <a:pPr lvl="1" eaLnBrk="1" hangingPunct="1">
              <a:defRPr/>
            </a:pPr>
            <a:r>
              <a:rPr lang="en-US" sz="1600" dirty="0" smtClean="0"/>
              <a:t>Establish recurring update / meeting schedule</a:t>
            </a:r>
          </a:p>
          <a:p>
            <a:pPr lvl="1" eaLnBrk="1" hangingPunct="1">
              <a:defRPr/>
            </a:pPr>
            <a:r>
              <a:rPr lang="en-US" sz="1600" dirty="0" smtClean="0"/>
              <a:t>Initial meetings with all remaining, as possible</a:t>
            </a:r>
          </a:p>
          <a:p>
            <a:pPr lvl="1" eaLnBrk="1" hangingPunct="1">
              <a:defRPr/>
            </a:pPr>
            <a:r>
              <a:rPr lang="en-US" sz="1600" dirty="0" smtClean="0"/>
              <a:t>Same questions, where applicable</a:t>
            </a:r>
          </a:p>
          <a:p>
            <a:pPr eaLnBrk="1" hangingPunct="1">
              <a:defRPr/>
            </a:pPr>
            <a:r>
              <a:rPr lang="en-US" sz="1600" b="1" dirty="0" smtClean="0"/>
              <a:t>Major Vendors / Partners</a:t>
            </a:r>
          </a:p>
          <a:p>
            <a:pPr lvl="1" eaLnBrk="1" hangingPunct="1">
              <a:defRPr/>
            </a:pPr>
            <a:r>
              <a:rPr lang="en-US" sz="1600" dirty="0" smtClean="0"/>
              <a:t>Leverage knowledge from previous conversations</a:t>
            </a:r>
          </a:p>
          <a:p>
            <a:pPr lvl="1" eaLnBrk="1" hangingPunct="1">
              <a:defRPr/>
            </a:pPr>
            <a:r>
              <a:rPr lang="en-US" sz="1600" dirty="0" smtClean="0"/>
              <a:t>What has gone well, what has not</a:t>
            </a:r>
          </a:p>
          <a:p>
            <a:pPr lvl="1" eaLnBrk="1" hangingPunct="1">
              <a:defRPr/>
            </a:pPr>
            <a:r>
              <a:rPr lang="en-US" sz="1600" dirty="0" smtClean="0"/>
              <a:t>Thoughts on pricing, contracts, future needs</a:t>
            </a:r>
          </a:p>
          <a:p>
            <a:pPr eaLnBrk="1" hangingPunct="1">
              <a:defRPr/>
            </a:pPr>
            <a:r>
              <a:rPr lang="en-US" sz="1600" b="1" dirty="0" err="1" smtClean="0"/>
              <a:t>CIOs</a:t>
            </a:r>
            <a:r>
              <a:rPr lang="en-US" sz="1600" b="1" dirty="0" smtClean="0"/>
              <a:t>/CTOs of Similar Organizations</a:t>
            </a:r>
          </a:p>
          <a:p>
            <a:pPr lvl="1" eaLnBrk="1" hangingPunct="1">
              <a:defRPr/>
            </a:pPr>
            <a:r>
              <a:rPr lang="en-US" sz="1600" dirty="0" smtClean="0"/>
              <a:t>Depending upon organization</a:t>
            </a:r>
          </a:p>
          <a:p>
            <a:pPr eaLnBrk="1" hangingPunct="1">
              <a:defRPr/>
            </a:pPr>
            <a:r>
              <a:rPr lang="en-US" sz="1600" b="1" dirty="0" smtClean="0"/>
              <a:t>Regulators</a:t>
            </a:r>
          </a:p>
          <a:p>
            <a:pPr lvl="1" eaLnBrk="1" hangingPunct="1">
              <a:defRPr/>
            </a:pPr>
            <a:r>
              <a:rPr lang="en-US" sz="1600" dirty="0" smtClean="0"/>
              <a:t>Leverage knowledge from previous conversations</a:t>
            </a:r>
          </a:p>
          <a:p>
            <a:pPr lvl="1" eaLnBrk="1" hangingPunct="1">
              <a:defRPr/>
            </a:pPr>
            <a:r>
              <a:rPr lang="en-US" sz="1600" dirty="0" smtClean="0"/>
              <a:t>Listen carefully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Timeline: Last 30 Days - People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FF0000"/>
                </a:solidFill>
              </a:rPr>
              <a:t>Light emphasis will be in this area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/>
              <a:t>Infrastructure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Network &amp; Telecommunications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smtClean="0"/>
              <a:t>Telecommunication contracts review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Servers &amp; Hosting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smtClean="0"/>
              <a:t>Hosting / Co-Lo / </a:t>
            </a:r>
            <a:r>
              <a:rPr lang="en-US" altLang="en-US" sz="1600" dirty="0" err="1" smtClean="0"/>
              <a:t>SaaS</a:t>
            </a:r>
            <a:r>
              <a:rPr lang="en-US" altLang="en-US" sz="1600" dirty="0" smtClean="0"/>
              <a:t> providers – contracts, performance tracking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smtClean="0"/>
              <a:t>Capacity forecasting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Workstation Environment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smtClean="0"/>
              <a:t>Capacity forecasting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/>
              <a:t>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Standards (languages, vendors, disk capacity)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Back Office Suite Details (Integration, capacity, forecasting)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License audit / tracking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/>
              <a:t>Services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Details of any remaining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Capacity forecasts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Policies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Timeline: Last 30 Days - 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 smtClean="0"/>
              <a:t>Heavy emphasis will be in this area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b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b="1" smtClean="0"/>
              <a:t>Budget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Gap Analysis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smtClean="0"/>
              <a:t>Project Intake (IT)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Pending Projects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smtClean="0"/>
              <a:t>Strategic Planning  - Align with Business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smtClean="0"/>
              <a:t>Change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smtClean="0"/>
              <a:t>Support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SLAs – External Tracking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Vendors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smtClean="0"/>
              <a:t>ITIL or Best Practices 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Timeline: Last 30 Days -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2"/>
          <p:cNvGraphicFramePr>
            <a:graphicFrameLocks noGrp="1" noChangeAspect="1"/>
          </p:cNvGraphicFramePr>
          <p:nvPr>
            <p:ph idx="1"/>
          </p:nvPr>
        </p:nvGraphicFramePr>
        <p:xfrm>
          <a:off x="1479550" y="1598613"/>
          <a:ext cx="6184900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Visio" r:id="rId3" imgW="9267063" imgH="6432423" progId="Visio.Drawing.11">
                  <p:embed/>
                </p:oleObj>
              </mc:Choice>
              <mc:Fallback>
                <p:oleObj name="Visio" r:id="rId3" imgW="9267063" imgH="6432423" progId="Visio.Drawing.11">
                  <p:embed/>
                  <p:pic>
                    <p:nvPicPr>
                      <p:cNvPr id="0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1598613"/>
                        <a:ext cx="6184900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Timeline: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Timeline: Effort Allocations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5334000"/>
            <a:ext cx="2881312" cy="1219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 b="1" smtClean="0"/>
              <a:t>First 30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People – Heavy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Products – Light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Processes – Light</a:t>
            </a:r>
          </a:p>
        </p:txBody>
      </p:sp>
      <p:graphicFrame>
        <p:nvGraphicFramePr>
          <p:cNvPr id="337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68350" y="1692275"/>
          <a:ext cx="775970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Visio" r:id="rId3" imgW="9815703" imgH="3637026" progId="Visio.Drawing.11">
                  <p:embed/>
                </p:oleObj>
              </mc:Choice>
              <mc:Fallback>
                <p:oleObj name="Visio" r:id="rId3" imgW="9815703" imgH="3637026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1692275"/>
                        <a:ext cx="7759700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3200400" y="5334000"/>
            <a:ext cx="289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en-US" altLang="en-US" sz="1600" b="1"/>
              <a:t>Middle 30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en-US" altLang="en-US" sz="1600"/>
              <a:t>People – Light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en-US" altLang="en-US" sz="1600"/>
              <a:t>Products – Heavy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en-US" altLang="en-US" sz="1600"/>
              <a:t>Processes – Light</a:t>
            </a: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6096000" y="5334000"/>
            <a:ext cx="3048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en-US" altLang="en-US" sz="1600" b="1"/>
              <a:t>Last 30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en-US" altLang="en-US" sz="1600"/>
              <a:t>People – Light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en-US" altLang="en-US" sz="1600"/>
              <a:t>Products – Light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en-US" altLang="en-US" sz="1600"/>
              <a:t>Processes – Heavy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Clear Prioritization List</a:t>
            </a:r>
            <a:endParaRPr lang="en-US" altLang="en-US" sz="1400" dirty="0" smtClean="0"/>
          </a:p>
          <a:p>
            <a:pPr eaLnBrk="1" hangingPunct="1"/>
            <a:r>
              <a:rPr lang="en-US" altLang="en-US" sz="1800" dirty="0" smtClean="0"/>
              <a:t>Develop Year 1 Action Plan</a:t>
            </a:r>
          </a:p>
          <a:p>
            <a:pPr lvl="1" eaLnBrk="1" hangingPunct="1"/>
            <a:r>
              <a:rPr lang="en-US" altLang="en-US" sz="1800" dirty="0" smtClean="0"/>
              <a:t>Customer - Growth &amp; Retention</a:t>
            </a:r>
          </a:p>
          <a:p>
            <a:pPr lvl="1" eaLnBrk="1" hangingPunct="1"/>
            <a:r>
              <a:rPr lang="en-US" altLang="en-US" sz="1800" dirty="0" smtClean="0"/>
              <a:t>Process</a:t>
            </a:r>
          </a:p>
          <a:p>
            <a:pPr lvl="1" eaLnBrk="1" hangingPunct="1"/>
            <a:r>
              <a:rPr lang="en-US" altLang="en-US" sz="1800" dirty="0" smtClean="0"/>
              <a:t>People</a:t>
            </a:r>
          </a:p>
          <a:p>
            <a:pPr lvl="1" eaLnBrk="1" hangingPunct="1"/>
            <a:r>
              <a:rPr lang="en-US" altLang="en-US" sz="1800" dirty="0" smtClean="0"/>
              <a:t>Financial</a:t>
            </a:r>
          </a:p>
          <a:p>
            <a:pPr eaLnBrk="1" hangingPunct="1"/>
            <a:r>
              <a:rPr lang="en-US" altLang="en-US" sz="1800" dirty="0" smtClean="0"/>
              <a:t>Validate Priorities with Business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FF0000"/>
                </a:solidFill>
              </a:rPr>
              <a:t>Communicate Priorities to IT 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FF0000"/>
                </a:solidFill>
              </a:rPr>
              <a:t>Build Consensus Across IT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FF0000"/>
                </a:solidFill>
              </a:rPr>
              <a:t>Communicate to Business</a:t>
            </a:r>
          </a:p>
          <a:p>
            <a:pPr eaLnBrk="1" hangingPunct="1"/>
            <a:r>
              <a:rPr lang="en-US" altLang="en-US" sz="1800" dirty="0" smtClean="0"/>
              <a:t>Begin Longer-term Strategic Planning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Timeline: After the 90 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Timeline: After the 90 Days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049338"/>
            <a:ext cx="8682038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Many “Ah-ha” and “Gotcha” moments will follow for a long time.  Key is getting started on the right foot with a solid understanding across all major areas.</a:t>
            </a:r>
          </a:p>
          <a:p>
            <a:pPr marL="109537" indent="0" eaLnBrk="1" hangingPunct="1">
              <a:lnSpc>
                <a:spcPct val="80000"/>
              </a:lnSpc>
              <a:buNone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Never eat lunch alone* and never forget to schedule your lunch meetings.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Everything will be interpreted (sometimes too much), be sure you prioritize these steps and communicate in manner you want to relay.  </a:t>
            </a:r>
          </a:p>
          <a:p>
            <a:pPr marL="109537" indent="0" eaLnBrk="1" hangingPunct="1">
              <a:lnSpc>
                <a:spcPct val="80000"/>
              </a:lnSpc>
              <a:buNone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Inform IT staff of some guideline to your plan, for 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 smtClean="0"/>
              <a:t>First 4 weeks, getting a grasp of basics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 smtClean="0"/>
              <a:t>Next 4 weeks, digging into details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 smtClean="0"/>
              <a:t>Over the next 8 weeks: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 smtClean="0"/>
              <a:t>Series of meetings on IT Services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 few more thoughts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/>
              <a:t>Why the first 90 Days?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First impressions count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You brand yourself during this time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Prioritization is critical</a:t>
            </a:r>
          </a:p>
          <a:p>
            <a:pPr marL="392113" lvl="1" indent="0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/>
              <a:t>Risks of unstructured plan?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Poor prioritization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Miscommunication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Lack of organizational confidence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Wasted Resources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Ineffective lieutenants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Unhappy technology staff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 smtClean="0"/>
              <a:t>Bottom line performance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Introduction: Background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353425" cy="5373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sz="1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smtClean="0"/>
              <a:t>Three P’s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 b="1" dirty="0" smtClean="0"/>
              <a:t>People:</a:t>
            </a:r>
            <a:r>
              <a:rPr lang="en-US" sz="1600" dirty="0" smtClean="0"/>
              <a:t> For each stage, the people you speak with and how to focus the varying conversations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 b="1" dirty="0" smtClean="0"/>
              <a:t>Products:</a:t>
            </a:r>
            <a:r>
              <a:rPr lang="en-US" sz="1600" dirty="0" smtClean="0"/>
              <a:t> </a:t>
            </a:r>
            <a:r>
              <a:rPr lang="en-US" sz="1600" dirty="0"/>
              <a:t>P</a:t>
            </a:r>
            <a:r>
              <a:rPr lang="en-US" sz="1600" dirty="0" smtClean="0"/>
              <a:t>roducts refers to anything that may be considered a deliverable of the IT department: applications, infrastructure, policies, support and so on.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 b="1" dirty="0" smtClean="0"/>
              <a:t>Processes:</a:t>
            </a:r>
            <a:r>
              <a:rPr lang="en-US" sz="1600" dirty="0" smtClean="0"/>
              <a:t> Formal and Informal. </a:t>
            </a:r>
            <a:r>
              <a:rPr lang="en-US" sz="1600" dirty="0"/>
              <a:t>U</a:t>
            </a:r>
            <a:r>
              <a:rPr lang="en-US" sz="1600" dirty="0" smtClean="0"/>
              <a:t>nstructured communications are as valuable as structured processes and procedures</a:t>
            </a:r>
          </a:p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endParaRPr lang="en-US" sz="16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smtClean="0"/>
              <a:t>90 Days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 b="1" dirty="0" smtClean="0"/>
              <a:t>First 30: Learn </a:t>
            </a:r>
            <a:r>
              <a:rPr lang="en-US" sz="1600" dirty="0" smtClean="0"/>
              <a:t>- Emphasizes high level conversations and getting to know the new organization.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 b="1" dirty="0" smtClean="0"/>
              <a:t>Middle 30:</a:t>
            </a:r>
            <a:r>
              <a:rPr lang="en-US" sz="1600" dirty="0" smtClean="0"/>
              <a:t> </a:t>
            </a:r>
            <a:r>
              <a:rPr lang="en-US" sz="1600" b="1" dirty="0" smtClean="0"/>
              <a:t>Clarify</a:t>
            </a:r>
            <a:r>
              <a:rPr lang="en-US" sz="1600" dirty="0" smtClean="0"/>
              <a:t> - Digging into details.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 b="1" dirty="0" smtClean="0"/>
              <a:t>Last 30:</a:t>
            </a:r>
            <a:r>
              <a:rPr lang="en-US" sz="1600" dirty="0" smtClean="0"/>
              <a:t> </a:t>
            </a:r>
            <a:r>
              <a:rPr lang="en-US" sz="1600" b="1" dirty="0" smtClean="0"/>
              <a:t>Align </a:t>
            </a:r>
            <a:r>
              <a:rPr lang="en-US" sz="1600" dirty="0" smtClean="0"/>
              <a:t>– Establish what needs to be done, began the communication and building relationships.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Introduction: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Introduction: Effort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5334000"/>
            <a:ext cx="2881312" cy="1219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30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People – </a:t>
            </a:r>
            <a:r>
              <a:rPr lang="en-US" altLang="en-US" sz="16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Heavy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Products – Light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Processes – Light</a:t>
            </a:r>
          </a:p>
        </p:txBody>
      </p:sp>
      <p:graphicFrame>
        <p:nvGraphicFramePr>
          <p:cNvPr id="1331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68350" y="1692275"/>
          <a:ext cx="775970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Visio" r:id="rId3" imgW="9815703" imgH="3637026" progId="Visio.Drawing.11">
                  <p:embed/>
                </p:oleObj>
              </mc:Choice>
              <mc:Fallback>
                <p:oleObj name="Visio" r:id="rId3" imgW="9815703" imgH="3637026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1692275"/>
                        <a:ext cx="7759700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3200400" y="5334000"/>
            <a:ext cx="289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en-US" altLang="en-US" sz="1600" b="1"/>
              <a:t>Middle 30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en-US" altLang="en-US" sz="1600"/>
              <a:t>People – Light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en-US" altLang="en-US" sz="1600"/>
              <a:t>Products – </a:t>
            </a:r>
            <a:r>
              <a:rPr lang="en-US" altLang="en-US" sz="1600" b="1"/>
              <a:t>Heavy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en-US" altLang="en-US" sz="1600"/>
              <a:t>Processes – Light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096000" y="5334000"/>
            <a:ext cx="3048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en-US" altLang="en-US" sz="1600" b="1"/>
              <a:t>Last 30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en-US" altLang="en-US" sz="1600"/>
              <a:t>People – Light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en-US" altLang="en-US" sz="1600"/>
              <a:t>Products – Light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en-US" altLang="en-US" sz="1600"/>
              <a:t>Processes – </a:t>
            </a:r>
            <a:r>
              <a:rPr lang="en-US" altLang="en-US" sz="1600" b="1"/>
              <a:t>Heavy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2"/>
          <p:cNvGraphicFramePr>
            <a:graphicFrameLocks noGrp="1" noChangeAspect="1"/>
          </p:cNvGraphicFramePr>
          <p:nvPr>
            <p:ph idx="1"/>
          </p:nvPr>
        </p:nvGraphicFramePr>
        <p:xfrm>
          <a:off x="1479550" y="1598613"/>
          <a:ext cx="6184900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Visio" r:id="rId3" imgW="9267063" imgH="6432423" progId="Visio.Drawing.11">
                  <p:embed/>
                </p:oleObj>
              </mc:Choice>
              <mc:Fallback>
                <p:oleObj name="Visio" r:id="rId3" imgW="9267063" imgH="6432423" progId="Visio.Drawing.11">
                  <p:embed/>
                  <p:pic>
                    <p:nvPicPr>
                      <p:cNvPr id="0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1598613"/>
                        <a:ext cx="6184900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Introduction: Checklist</a:t>
            </a:r>
          </a:p>
        </p:txBody>
      </p:sp>
      <p:sp>
        <p:nvSpPr>
          <p:cNvPr id="14340" name="Text Box 24"/>
          <p:cNvSpPr txBox="1">
            <a:spLocks noChangeArrowheads="1"/>
          </p:cNvSpPr>
          <p:nvPr/>
        </p:nvSpPr>
        <p:spPr bwMode="auto">
          <a:xfrm>
            <a:off x="0" y="6553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Arial" charset="0"/>
                <a:cs typeface="Arial" charset="0"/>
              </a:rPr>
              <a:t>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2400" y="1752601"/>
            <a:ext cx="8305800" cy="182976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Categories: “The Three Ps”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altLang="en-US" smtClean="0"/>
              <a:t>People, Products &amp;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b="1" dirty="0" smtClean="0"/>
              <a:t>Levels of Organization - </a:t>
            </a:r>
            <a:r>
              <a:rPr lang="en-US" sz="1600" dirty="0" smtClean="0"/>
              <a:t>Most organizations large enough to support a CIO/CTO have at least 3 categories of staff: Executives, Lieutenants and Individual Contributors 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b="1" dirty="0" smtClean="0"/>
              <a:t>Executives</a:t>
            </a:r>
          </a:p>
          <a:p>
            <a:pPr marL="859536" lvl="2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CEO</a:t>
            </a:r>
          </a:p>
          <a:p>
            <a:pPr marL="859536" lvl="2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err="1" smtClean="0"/>
              <a:t>CxOs</a:t>
            </a:r>
            <a:endParaRPr lang="en-US" sz="1600" dirty="0" smtClean="0"/>
          </a:p>
          <a:p>
            <a:pPr marL="859536" lvl="2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Vice Presidents (</a:t>
            </a:r>
            <a:r>
              <a:rPr lang="en-US" sz="1600" dirty="0" err="1" smtClean="0"/>
              <a:t>SVPs</a:t>
            </a:r>
            <a:r>
              <a:rPr lang="en-US" sz="1600" dirty="0" smtClean="0"/>
              <a:t>)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b="1" dirty="0" smtClean="0"/>
              <a:t>Lieutenants</a:t>
            </a:r>
          </a:p>
          <a:p>
            <a:pPr marL="859536" lvl="2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Directors</a:t>
            </a:r>
          </a:p>
          <a:p>
            <a:pPr marL="859536" lvl="2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Managers</a:t>
            </a:r>
          </a:p>
          <a:p>
            <a:pPr marL="859536" lvl="2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sz="1600" dirty="0" smtClean="0"/>
              <a:t>Line of Business (LOB) Leaders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b="1" dirty="0" smtClean="0"/>
              <a:t>Individual Contributors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b="1" dirty="0" smtClean="0"/>
              <a:t>Remote and/or offshore teams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b="1" dirty="0" smtClean="0"/>
              <a:t>Other People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dirty="0" smtClean="0"/>
              <a:t>Vendors / Partners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dirty="0" smtClean="0"/>
              <a:t>Consultants / Contractors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dirty="0"/>
              <a:t>Similar </a:t>
            </a:r>
            <a:r>
              <a:rPr lang="en-US" sz="1600" dirty="0" smtClean="0"/>
              <a:t>Organizations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dirty="0" smtClean="0"/>
              <a:t>Regulators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600" dirty="0"/>
              <a:t>Competitors 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1600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Categories: Three P’s- People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0" y="6553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Arial" charset="0"/>
                <a:cs typeface="Arial" charset="0"/>
              </a:rPr>
              <a:t>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95478" indent="-285750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900" dirty="0" smtClean="0"/>
              <a:t>At the highest level, the key areas of Products to focus on include Infrastructure, Applications and Services…  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900" dirty="0" smtClean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900" b="1" dirty="0" smtClean="0"/>
              <a:t>Infrastructure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900" dirty="0" smtClean="0"/>
              <a:t>Workstations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900" dirty="0" smtClean="0"/>
              <a:t>Servers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900" dirty="0" smtClean="0"/>
              <a:t>Telecommunications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900" b="1" dirty="0" smtClean="0"/>
              <a:t>Applications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900" dirty="0" smtClean="0"/>
              <a:t>Desktop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900" dirty="0" smtClean="0"/>
              <a:t>Communication (Email, Chat, CRM, Telephony…)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900" dirty="0" smtClean="0"/>
              <a:t>Back Office (Accounting, Finance, Inventory, </a:t>
            </a:r>
            <a:r>
              <a:rPr lang="en-US" sz="1900" dirty="0" err="1" smtClean="0"/>
              <a:t>HR</a:t>
            </a:r>
            <a:r>
              <a:rPr lang="en-US" sz="1900" dirty="0" smtClean="0"/>
              <a:t>…)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900" dirty="0" smtClean="0"/>
              <a:t>Data Stores (DBs, Intranet, Knowledge Management…)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900" dirty="0" smtClean="0"/>
              <a:t>LOB Solutions (Engineering, Sales, Content Delivery…)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900" b="1" dirty="0" smtClean="0"/>
              <a:t>Services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900" dirty="0" smtClean="0"/>
              <a:t>Project Management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900" dirty="0" smtClean="0"/>
              <a:t>Application Delivery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900" dirty="0" smtClean="0"/>
              <a:t>Support / Maintenance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900" dirty="0" smtClean="0"/>
              <a:t>Outsourcing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900" dirty="0" smtClean="0"/>
              <a:t>Policies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900" b="1" dirty="0" smtClean="0"/>
              <a:t>* The Customer </a:t>
            </a:r>
          </a:p>
          <a:p>
            <a:pPr marL="708216" lvl="1" indent="-342900" eaLnBrk="1" fontAlgn="auto" hangingPunct="1">
              <a:lnSpc>
                <a:spcPct val="80000"/>
              </a:lnSpc>
              <a:spcAft>
                <a:spcPts val="0"/>
              </a:spcAft>
              <a:buSzPct val="50000"/>
              <a:buFont typeface="Courier New" pitchFamily="49" charset="0"/>
              <a:buChar char="o"/>
              <a:defRPr/>
            </a:pPr>
            <a:r>
              <a:rPr lang="en-US" sz="1900" dirty="0" smtClean="0"/>
              <a:t>Competitive Analysis (Internal sources, external sources, key clients, advisory boards, etc…)</a:t>
            </a:r>
            <a:endParaRPr lang="en-US" sz="1900" dirty="0"/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000" b="1" dirty="0" smtClean="0"/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1600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Categories: Three P’s- Products (Technology)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766</TotalTime>
  <Words>1666</Words>
  <Application>Microsoft Office PowerPoint</Application>
  <PresentationFormat>On-screen Show (4:3)</PresentationFormat>
  <Paragraphs>364</Paragraphs>
  <Slides>28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Concourse</vt:lpstr>
      <vt:lpstr>Visio</vt:lpstr>
      <vt:lpstr>90 Day Plan</vt:lpstr>
      <vt:lpstr>Agenda</vt:lpstr>
      <vt:lpstr>Introduction: Background</vt:lpstr>
      <vt:lpstr>Introduction: Overview</vt:lpstr>
      <vt:lpstr>Introduction: Effort</vt:lpstr>
      <vt:lpstr>Introduction: Checklist</vt:lpstr>
      <vt:lpstr>Categories: “The Three Ps”</vt:lpstr>
      <vt:lpstr>Categories: Three P’s- People</vt:lpstr>
      <vt:lpstr>Categories: Three P’s- Products (Technology)</vt:lpstr>
      <vt:lpstr>Categories: Three P’s - Processes</vt:lpstr>
      <vt:lpstr>Timeline</vt:lpstr>
      <vt:lpstr>Timeline: First 30 Days - Learn</vt:lpstr>
      <vt:lpstr>Timeline: First 30 Days - People</vt:lpstr>
      <vt:lpstr>Timeline: First 30 Days - Products</vt:lpstr>
      <vt:lpstr>Timeline: First 30 Days - Processes</vt:lpstr>
      <vt:lpstr>Timeline: Middle 30 Days - Clarify</vt:lpstr>
      <vt:lpstr>Timeline: Middle 30 Days - People</vt:lpstr>
      <vt:lpstr>Timeline: Middle 30 Days - Products</vt:lpstr>
      <vt:lpstr>Timeline: Middle 30 Days - Processes</vt:lpstr>
      <vt:lpstr>Timeline: Last 30 Days - Align</vt:lpstr>
      <vt:lpstr>Timeline: Last 30 Days - People</vt:lpstr>
      <vt:lpstr>Timeline: Last 30 Days - Products</vt:lpstr>
      <vt:lpstr>Timeline: Last 30 Days - Processes</vt:lpstr>
      <vt:lpstr>Timeline: Summary</vt:lpstr>
      <vt:lpstr>Timeline: Effort Allocations</vt:lpstr>
      <vt:lpstr>Timeline: After the 90 Days</vt:lpstr>
      <vt:lpstr>Timeline: After the 90 Days</vt:lpstr>
      <vt:lpstr>A few more thoughts</vt:lpstr>
    </vt:vector>
  </TitlesOfParts>
  <Manager>Ben Lichtenwalner</Manager>
  <Company>Benjamin Lichtenwalner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CIO First 90 Days</dc:title>
  <dc:subject>CIO, CTO, IT Management, Leadership</dc:subject>
  <dc:creator>Benjamin Lichtenwalner</dc:creator>
  <cp:keywords>CIO, CTO, New CIO, New CTO, IT Management, Technology Leadership</cp:keywords>
  <dc:description>One possible plan for a new CIO / CTO to leverage for their first 90 days.</dc:description>
  <cp:lastModifiedBy>Ron Orbas</cp:lastModifiedBy>
  <cp:revision>100</cp:revision>
  <dcterms:created xsi:type="dcterms:W3CDTF">2008-01-05T21:32:53Z</dcterms:created>
  <dcterms:modified xsi:type="dcterms:W3CDTF">2017-06-23T21:06:46Z</dcterms:modified>
  <cp:category>Technology Management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TC011408061033</vt:lpwstr>
  </property>
</Properties>
</file>