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1"/>
  </p:notesMasterIdLst>
  <p:sldIdLst>
    <p:sldId id="256" r:id="rId2"/>
    <p:sldId id="258" r:id="rId3"/>
    <p:sldId id="276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5" r:id="rId13"/>
    <p:sldId id="287" r:id="rId14"/>
    <p:sldId id="293" r:id="rId15"/>
    <p:sldId id="305" r:id="rId16"/>
    <p:sldId id="288" r:id="rId17"/>
    <p:sldId id="306" r:id="rId18"/>
    <p:sldId id="290" r:id="rId19"/>
    <p:sldId id="289" r:id="rId20"/>
    <p:sldId id="271" r:id="rId21"/>
    <p:sldId id="277" r:id="rId22"/>
    <p:sldId id="272" r:id="rId23"/>
    <p:sldId id="279" r:id="rId24"/>
    <p:sldId id="278" r:id="rId25"/>
    <p:sldId id="280" r:id="rId26"/>
    <p:sldId id="281" r:id="rId27"/>
    <p:sldId id="282" r:id="rId28"/>
    <p:sldId id="283" r:id="rId29"/>
    <p:sldId id="270" r:id="rId30"/>
    <p:sldId id="285" r:id="rId31"/>
    <p:sldId id="286" r:id="rId32"/>
    <p:sldId id="291" r:id="rId33"/>
    <p:sldId id="292" r:id="rId34"/>
    <p:sldId id="296" r:id="rId35"/>
    <p:sldId id="294" r:id="rId36"/>
    <p:sldId id="295" r:id="rId37"/>
    <p:sldId id="297" r:id="rId38"/>
    <p:sldId id="30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696" y="58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AC55-E541-4EFB-A235-5B6F18F712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F150-19B9-4DEA-8A53-D4C8588E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F150-19B9-4DEA-8A53-D4C8588E8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9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5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91C8-D3B7-472C-A6D0-DCA8E80A8FC8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1C74-079D-4C9D-88CF-4F9B4D76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0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s://www.youtube.com/playlist?list=PL7664379246A246C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onPenton/intro-to-typescript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with 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 Penton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Compile-to-</a:t>
            </a:r>
            <a:r>
              <a:rPr lang="en-US" dirty="0" err="1" smtClean="0"/>
              <a:t>Javascript</a:t>
            </a:r>
            <a:r>
              <a:rPr lang="en-US" dirty="0" smtClean="0"/>
              <a:t> (2009+)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never designed to handle large applications</a:t>
            </a:r>
          </a:p>
          <a:p>
            <a:r>
              <a:rPr lang="en-US" dirty="0" smtClean="0"/>
              <a:t>Difficult to track refactoring</a:t>
            </a:r>
          </a:p>
          <a:p>
            <a:r>
              <a:rPr lang="en-US" dirty="0" smtClean="0"/>
              <a:t>Easy to hide tiny hard-to-find type bugs</a:t>
            </a:r>
          </a:p>
          <a:p>
            <a:r>
              <a:rPr lang="en-US" dirty="0" smtClean="0"/>
              <a:t>Many Compile-to-JavaScript languages invented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Dart</a:t>
            </a:r>
          </a:p>
          <a:p>
            <a:r>
              <a:rPr lang="en-US" dirty="0" smtClean="0"/>
              <a:t>Generally failed to gain traction</a:t>
            </a:r>
          </a:p>
          <a:p>
            <a:pPr lvl="1"/>
            <a:r>
              <a:rPr lang="en-US" dirty="0" smtClean="0"/>
              <a:t>Difficult to read and debug output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4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Typescript (2012+)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JScript.NET flopped as ECMAScript 4 never appeared in browsers and C# was the superior .NET language</a:t>
            </a:r>
          </a:p>
          <a:p>
            <a:r>
              <a:rPr lang="en-US" dirty="0" smtClean="0"/>
              <a:t>Anders Hejlsberg creates </a:t>
            </a:r>
            <a:r>
              <a:rPr lang="en-US" dirty="0" err="1" smtClean="0"/>
              <a:t>TypeScript</a:t>
            </a:r>
            <a:r>
              <a:rPr lang="en-US" dirty="0" smtClean="0"/>
              <a:t>, a refinement of ECMAScript 4 proposals</a:t>
            </a:r>
          </a:p>
          <a:p>
            <a:pPr lvl="1"/>
            <a:r>
              <a:rPr lang="en-US" dirty="0" smtClean="0"/>
              <a:t>Creator of C#, Delphi, and Turbo Pascal</a:t>
            </a:r>
          </a:p>
          <a:p>
            <a:pPr lvl="1"/>
            <a:r>
              <a:rPr lang="en-US" dirty="0" smtClean="0"/>
              <a:t>The reason you and I have good jobs</a:t>
            </a:r>
          </a:p>
          <a:p>
            <a:r>
              <a:rPr lang="en-US" dirty="0" smtClean="0"/>
              <a:t>Makes web development bearable</a:t>
            </a:r>
          </a:p>
          <a:p>
            <a:r>
              <a:rPr lang="en-US" dirty="0" smtClean="0"/>
              <a:t>Has one of the most advanced type systems in existence</a:t>
            </a:r>
          </a:p>
          <a:p>
            <a:r>
              <a:rPr lang="en-US" dirty="0" smtClean="0"/>
              <a:t>Quite enjoyable to use once you start using it</a:t>
            </a:r>
          </a:p>
          <a:p>
            <a:r>
              <a:rPr lang="en-US" b="1" dirty="0" smtClean="0"/>
              <a:t>Fun Heresy: </a:t>
            </a:r>
            <a:r>
              <a:rPr lang="en-US" dirty="0" smtClean="0"/>
              <a:t>I actually prefer </a:t>
            </a:r>
            <a:r>
              <a:rPr lang="en-US" dirty="0" err="1" smtClean="0"/>
              <a:t>TypeScript</a:t>
            </a:r>
            <a:r>
              <a:rPr lang="en-US" dirty="0" smtClean="0"/>
              <a:t> over C# now</a:t>
            </a:r>
          </a:p>
          <a:p>
            <a:pPr lvl="1"/>
            <a:r>
              <a:rPr lang="en-US" dirty="0" smtClean="0"/>
              <a:t>I don’t even know who I am anymore</a:t>
            </a:r>
          </a:p>
        </p:txBody>
      </p:sp>
    </p:spTree>
    <p:extLst>
      <p:ext uri="{BB962C8B-B14F-4D97-AF65-F5344CB8AC3E}">
        <p14:creationId xmlns:p14="http://schemas.microsoft.com/office/powerpoint/2010/main" val="17946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10 hours and more than a few brain cells to kill, watch Doug </a:t>
            </a:r>
            <a:r>
              <a:rPr lang="en-US" dirty="0" err="1" smtClean="0"/>
              <a:t>Crockfords</a:t>
            </a:r>
            <a:r>
              <a:rPr lang="en-US" dirty="0" smtClean="0"/>
              <a:t> video lecture series “On JavaScript” for a thorough and fascinating view of how this monstrosity of a language came to be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www.youtube.com/playlist?list=PL7664379246A246CB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http://www.typescriptlang.org/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3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redd.it/ndhva1i4tzy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65" y="766619"/>
            <a:ext cx="7954143" cy="57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5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Anders Hejlsberg</a:t>
            </a:r>
            <a:endParaRPr lang="en-US" dirty="0"/>
          </a:p>
        </p:txBody>
      </p:sp>
      <p:pic>
        <p:nvPicPr>
          <p:cNvPr id="1026" name="Picture 2" descr="Image result for anders hejlsber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761" y="2057401"/>
            <a:ext cx="2950439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2194560"/>
            <a:ext cx="770081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Creator</a:t>
            </a:r>
          </a:p>
          <a:p>
            <a:pPr lvl="1"/>
            <a:r>
              <a:rPr lang="en-US" dirty="0" smtClean="0"/>
              <a:t>Turbo Pascal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The reason most of us have good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8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bugs</a:t>
            </a:r>
          </a:p>
          <a:p>
            <a:r>
              <a:rPr lang="en-US" dirty="0" smtClean="0"/>
              <a:t>Makes sense out of the “wild </a:t>
            </a:r>
            <a:r>
              <a:rPr lang="en-US" dirty="0" err="1" smtClean="0"/>
              <a:t>wild</a:t>
            </a:r>
            <a:r>
              <a:rPr lang="en-US" dirty="0" smtClean="0"/>
              <a:t> west” inherent in JavaScript</a:t>
            </a:r>
          </a:p>
          <a:p>
            <a:r>
              <a:rPr lang="en-US" dirty="0" smtClean="0"/>
              <a:t>Increases understandability</a:t>
            </a:r>
          </a:p>
          <a:p>
            <a:pPr lvl="1"/>
            <a:r>
              <a:rPr lang="en-US" dirty="0" smtClean="0"/>
              <a:t>Especially important for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Allows teams to collaborate on larger projects</a:t>
            </a:r>
          </a:p>
          <a:p>
            <a:r>
              <a:rPr lang="en-US" dirty="0" smtClean="0"/>
              <a:t>Vastly improves refactoring</a:t>
            </a:r>
          </a:p>
          <a:p>
            <a:pPr lvl="1"/>
            <a:r>
              <a:rPr lang="en-US" dirty="0" smtClean="0"/>
              <a:t>If there’s a single reason to choose it, this is it.</a:t>
            </a:r>
          </a:p>
          <a:p>
            <a:r>
              <a:rPr lang="en-US" dirty="0" smtClean="0"/>
              <a:t>Advanced JavaScript Features on </a:t>
            </a:r>
            <a:r>
              <a:rPr lang="en-US" dirty="0" err="1" smtClean="0"/>
              <a:t>Downlevel</a:t>
            </a:r>
            <a:r>
              <a:rPr lang="en-US" dirty="0" smtClean="0"/>
              <a:t>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5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Fully transparent development process</a:t>
            </a:r>
          </a:p>
          <a:p>
            <a:pPr lvl="1"/>
            <a:r>
              <a:rPr lang="en-US" dirty="0" smtClean="0"/>
              <a:t>Takes patches from community</a:t>
            </a:r>
          </a:p>
          <a:p>
            <a:pPr lvl="1"/>
            <a:r>
              <a:rPr lang="en-US" dirty="0" smtClean="0"/>
              <a:t>Full member of TC39 Steering Committee, helping mold JS into a great language</a:t>
            </a:r>
          </a:p>
          <a:p>
            <a:r>
              <a:rPr lang="en-US" dirty="0" smtClean="0"/>
              <a:t>Gets new JS Features before they hit JS and browsers</a:t>
            </a:r>
          </a:p>
          <a:p>
            <a:r>
              <a:rPr lang="en-US" dirty="0" smtClean="0"/>
              <a:t>Only implements features that are either:</a:t>
            </a:r>
          </a:p>
          <a:p>
            <a:pPr lvl="1"/>
            <a:r>
              <a:rPr lang="en-US" dirty="0" smtClean="0"/>
              <a:t>100% likely to make it into JavaScript (Stage 3+ proposals only)</a:t>
            </a:r>
          </a:p>
          <a:p>
            <a:pPr lvl="1"/>
            <a:r>
              <a:rPr lang="en-US" dirty="0" smtClean="0"/>
              <a:t>0% likely to make it into JavaScript</a:t>
            </a:r>
          </a:p>
          <a:p>
            <a:r>
              <a:rPr lang="en-US" dirty="0" smtClean="0"/>
              <a:t>Code compiles to “idiomatic JavaScript”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TypeScript</a:t>
            </a:r>
            <a:r>
              <a:rPr lang="en-US" dirty="0" smtClean="0"/>
              <a:t> ever disappears, you can compile to JS and use the sources without needing a full rewrite</a:t>
            </a:r>
          </a:p>
          <a:p>
            <a:r>
              <a:rPr lang="en-US" dirty="0" smtClean="0"/>
              <a:t>Generated JS closely resembles source TS</a:t>
            </a:r>
          </a:p>
          <a:p>
            <a:pPr lvl="1"/>
            <a:r>
              <a:rPr lang="en-US" dirty="0" smtClean="0"/>
              <a:t>Can be debugged easily without </a:t>
            </a:r>
            <a:r>
              <a:rPr lang="en-US" dirty="0" err="1" smtClean="0"/>
              <a:t>sourcemaps</a:t>
            </a:r>
            <a:r>
              <a:rPr lang="en-US" dirty="0" smtClean="0"/>
              <a:t>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can *sometimes* be a pain</a:t>
            </a:r>
          </a:p>
          <a:p>
            <a:pPr lvl="1"/>
            <a:r>
              <a:rPr lang="en-US" dirty="0" smtClean="0"/>
              <a:t>It’s getting better</a:t>
            </a:r>
          </a:p>
          <a:p>
            <a:r>
              <a:rPr lang="en-US" dirty="0" smtClean="0"/>
              <a:t>Requires a build process</a:t>
            </a:r>
          </a:p>
          <a:p>
            <a:pPr lvl="1"/>
            <a:r>
              <a:rPr lang="en-US" dirty="0" smtClean="0"/>
              <a:t>But… in modern web dev, you’re using one anyway</a:t>
            </a:r>
          </a:p>
          <a:p>
            <a:r>
              <a:rPr lang="en-US" dirty="0" smtClean="0"/>
              <a:t>Requires more thought to write good code</a:t>
            </a:r>
          </a:p>
          <a:p>
            <a:pPr lvl="1"/>
            <a:r>
              <a:rPr lang="en-US" dirty="0" smtClean="0"/>
              <a:t>In my book, this is a solid upside</a:t>
            </a:r>
          </a:p>
          <a:p>
            <a:pPr lvl="1"/>
            <a:r>
              <a:rPr lang="en-US" dirty="0" smtClean="0"/>
              <a:t>But at times, the internet disagrees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Task: Convert massive Silverlight application to HTML5</a:t>
            </a:r>
          </a:p>
          <a:p>
            <a:r>
              <a:rPr lang="en-US" dirty="0" smtClean="0"/>
              <a:t>The Timeline: 6 months</a:t>
            </a:r>
          </a:p>
          <a:p>
            <a:r>
              <a:rPr lang="en-US" dirty="0" smtClean="0"/>
              <a:t>Started when </a:t>
            </a:r>
            <a:r>
              <a:rPr lang="en-US" dirty="0" err="1" smtClean="0"/>
              <a:t>TypeScript</a:t>
            </a:r>
            <a:r>
              <a:rPr lang="en-US" dirty="0" smtClean="0"/>
              <a:t> was still on Version 0.9</a:t>
            </a:r>
          </a:p>
          <a:p>
            <a:r>
              <a:rPr lang="en-US" dirty="0" smtClean="0"/>
              <a:t>Many lessons were learned</a:t>
            </a:r>
          </a:p>
          <a:p>
            <a:pPr lvl="1"/>
            <a:r>
              <a:rPr lang="en-US" dirty="0" smtClean="0"/>
              <a:t>Mistakes were made</a:t>
            </a:r>
          </a:p>
          <a:p>
            <a:r>
              <a:rPr lang="en-US" dirty="0" smtClean="0"/>
              <a:t>Current Core Platform</a:t>
            </a:r>
          </a:p>
          <a:p>
            <a:pPr lvl="1"/>
            <a:r>
              <a:rPr lang="en-US" dirty="0" smtClean="0"/>
              <a:t>488 </a:t>
            </a:r>
            <a:r>
              <a:rPr lang="en-US" dirty="0" err="1" smtClean="0"/>
              <a:t>TypeScript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7 megabytes of code</a:t>
            </a:r>
          </a:p>
          <a:p>
            <a:pPr lvl="1"/>
            <a:r>
              <a:rPr lang="en-US" dirty="0" smtClean="0"/>
              <a:t>Impossible to manage in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Web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72176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code for the samples in this presentation can be found on </a:t>
            </a:r>
            <a:r>
              <a:rPr lang="en-US" dirty="0" err="1" smtClean="0"/>
              <a:t>Github</a:t>
            </a:r>
            <a:r>
              <a:rPr lang="en-US" dirty="0" smtClean="0"/>
              <a:t> at: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github.com/RonPenton/intro-to-typescript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ssets-cdn.github.com/images/modules/logos_page/Octocat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r="222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7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88392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</a:t>
            </a:r>
            <a:r>
              <a:rPr lang="en-US" dirty="0" err="1" smtClean="0"/>
              <a:t>TypeScript</a:t>
            </a:r>
            <a:r>
              <a:rPr lang="en-US" dirty="0" smtClean="0"/>
              <a:t> tools are cross platform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tools exist for most popular IDE’s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WebStorm</a:t>
            </a:r>
            <a:endParaRPr lang="en-US" dirty="0" smtClean="0"/>
          </a:p>
          <a:p>
            <a:pPr lvl="1"/>
            <a:r>
              <a:rPr lang="en-US" dirty="0" smtClean="0"/>
              <a:t>Vim</a:t>
            </a:r>
          </a:p>
          <a:p>
            <a:r>
              <a:rPr lang="en-US" dirty="0" smtClean="0"/>
              <a:t>I prefer Visual Studio Code for new personal web projects</a:t>
            </a:r>
          </a:p>
          <a:p>
            <a:pPr lvl="1"/>
            <a:r>
              <a:rPr lang="en-US" dirty="0">
                <a:hlinkClick r:id="rId2"/>
              </a:rPr>
              <a:t>https://code.visualstudio.com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Full Visual Studio is recommended for large projects typically found at enterprise software companies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26" y="2194560"/>
            <a:ext cx="1677674" cy="16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1523999"/>
            <a:ext cx="6873240" cy="1600200"/>
          </a:xfrm>
        </p:spPr>
        <p:txBody>
          <a:bodyPr/>
          <a:lstStyle/>
          <a:p>
            <a:r>
              <a:rPr lang="en-US" dirty="0"/>
              <a:t>Node Package Manager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750888"/>
            <a:ext cx="3644900" cy="54673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3124199"/>
            <a:ext cx="687324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INB4 complaints about 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has embraced the Node ecosystem for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don’t need </a:t>
            </a:r>
            <a:r>
              <a:rPr lang="en-US" dirty="0"/>
              <a:t>to develop on Node as 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install your flavor of </a:t>
            </a:r>
            <a:r>
              <a:rPr lang="en-US" dirty="0" smtClean="0"/>
              <a:t>Node to get NPM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8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using NPM to install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Compile and run your first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example leads to clutter in larger programs</a:t>
            </a:r>
          </a:p>
          <a:p>
            <a:r>
              <a:rPr lang="en-US" dirty="0" smtClean="0"/>
              <a:t>Better to set up a dedicated build system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avoid checking in build outputs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r>
              <a:rPr lang="en-US" dirty="0" smtClean="0"/>
              <a:t> with your preferences</a:t>
            </a:r>
          </a:p>
          <a:p>
            <a:r>
              <a:rPr lang="en-US" dirty="0" smtClean="0"/>
              <a:t>Setup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b="1" dirty="0" smtClean="0"/>
              <a:t> </a:t>
            </a:r>
            <a:r>
              <a:rPr lang="en-US" dirty="0" smtClean="0"/>
              <a:t>with your build and run scripts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77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options that define precisely how to compile your typescript</a:t>
            </a:r>
          </a:p>
          <a:p>
            <a:r>
              <a:rPr lang="en-US" dirty="0" smtClean="0"/>
              <a:t>Has a plethora of options</a:t>
            </a:r>
          </a:p>
          <a:p>
            <a:r>
              <a:rPr lang="en-US" dirty="0" smtClean="0"/>
              <a:t>Can target any ECMAScript version starting with 3</a:t>
            </a:r>
          </a:p>
          <a:p>
            <a:pPr lvl="1"/>
            <a:r>
              <a:rPr lang="en-US" dirty="0" smtClean="0"/>
              <a:t>“ES3” only needed for IE6</a:t>
            </a:r>
          </a:p>
          <a:p>
            <a:pPr lvl="1"/>
            <a:r>
              <a:rPr lang="en-US" dirty="0" smtClean="0"/>
              <a:t>“ES5” only needed for IE7-11</a:t>
            </a:r>
          </a:p>
          <a:p>
            <a:pPr lvl="1"/>
            <a:r>
              <a:rPr lang="en-US" dirty="0" smtClean="0"/>
              <a:t>Some advanced features not available for ES3 or ES5</a:t>
            </a:r>
          </a:p>
          <a:p>
            <a:r>
              <a:rPr lang="en-US" dirty="0" smtClean="0"/>
              <a:t>Command "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 smtClean="0"/>
              <a:t>" will create a file with barebones defaults for you. </a:t>
            </a:r>
          </a:p>
        </p:txBody>
      </p:sp>
    </p:spTree>
    <p:extLst>
      <p:ext uri="{BB962C8B-B14F-4D97-AF65-F5344CB8AC3E}">
        <p14:creationId xmlns:p14="http://schemas.microsoft.com/office/powerpoint/2010/main" val="91197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3 - Bundling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programs need bundlers to organize outputs</a:t>
            </a:r>
          </a:p>
          <a:p>
            <a:r>
              <a:rPr lang="en-US" dirty="0"/>
              <a:t>Introduces the concept of modules</a:t>
            </a:r>
          </a:p>
          <a:p>
            <a:r>
              <a:rPr lang="en-US" dirty="0"/>
              <a:t>This example uses </a:t>
            </a:r>
            <a:r>
              <a:rPr lang="en-US" dirty="0" err="1"/>
              <a:t>Webpack</a:t>
            </a:r>
            <a:r>
              <a:rPr lang="en-US" dirty="0"/>
              <a:t> to demonstrate how to bundle</a:t>
            </a:r>
          </a:p>
          <a:p>
            <a:pPr lvl="1"/>
            <a:r>
              <a:rPr lang="en-US" dirty="0"/>
              <a:t>Uses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-loader</a:t>
            </a:r>
            <a:r>
              <a:rPr lang="en-US" dirty="0"/>
              <a:t> to let </a:t>
            </a:r>
            <a:r>
              <a:rPr lang="en-US" dirty="0" err="1"/>
              <a:t>Webpack</a:t>
            </a:r>
            <a:r>
              <a:rPr lang="en-US" dirty="0"/>
              <a:t> be </a:t>
            </a:r>
            <a:r>
              <a:rPr lang="en-US" dirty="0" err="1"/>
              <a:t>TypeScript</a:t>
            </a:r>
            <a:r>
              <a:rPr lang="en-US" dirty="0"/>
              <a:t>-aware</a:t>
            </a:r>
          </a:p>
          <a:p>
            <a:r>
              <a:rPr lang="en-US" dirty="0" err="1"/>
              <a:t>Webpack</a:t>
            </a:r>
            <a:r>
              <a:rPr lang="en-US" dirty="0"/>
              <a:t> is complex enough to warrant an entire presentation of its </a:t>
            </a:r>
            <a:r>
              <a:rPr lang="en-US" dirty="0" smtClean="0"/>
              <a:t>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7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92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is JavaScript</a:t>
            </a:r>
          </a:p>
          <a:p>
            <a:pPr lvl="1"/>
            <a:r>
              <a:rPr lang="en-US" dirty="0" smtClean="0"/>
              <a:t>Fully backwards compatible with JavaScript</a:t>
            </a:r>
          </a:p>
          <a:p>
            <a:pPr lvl="1"/>
            <a:r>
              <a:rPr lang="en-US" dirty="0" smtClean="0"/>
              <a:t>Any valid JavaScript program is also a valid </a:t>
            </a:r>
            <a:r>
              <a:rPr lang="en-US" dirty="0" err="1" smtClean="0"/>
              <a:t>TypeScript</a:t>
            </a:r>
            <a:r>
              <a:rPr lang="en-US" dirty="0" smtClean="0"/>
              <a:t> program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“</a:t>
            </a:r>
            <a:r>
              <a:rPr lang="en-US" dirty="0" err="1" smtClean="0"/>
              <a:t>transpiles</a:t>
            </a:r>
            <a:r>
              <a:rPr lang="en-US" dirty="0" smtClean="0"/>
              <a:t>” to JavaScript</a:t>
            </a:r>
          </a:p>
          <a:p>
            <a:pPr lvl="1"/>
            <a:r>
              <a:rPr lang="en-US" dirty="0" err="1" smtClean="0"/>
              <a:t>Transpilation</a:t>
            </a:r>
            <a:r>
              <a:rPr lang="en-US" dirty="0" smtClean="0"/>
              <a:t> is idiomatic</a:t>
            </a:r>
          </a:p>
          <a:p>
            <a:pPr lvl="1"/>
            <a:r>
              <a:rPr lang="en-US" dirty="0" smtClean="0"/>
              <a:t>No optimizations attempted</a:t>
            </a:r>
          </a:p>
          <a:p>
            <a:pPr lvl="1"/>
            <a:r>
              <a:rPr lang="en-US" dirty="0" smtClean="0"/>
              <a:t>Fully compatible with the chosen output target (ES3, ES5, ES2015,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“erased” during </a:t>
            </a:r>
            <a:r>
              <a:rPr lang="en-US" dirty="0" err="1" smtClean="0"/>
              <a:t>transpilation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Generated JavaScript can be easily read and </a:t>
            </a:r>
            <a:r>
              <a:rPr lang="en-US" dirty="0" smtClean="0"/>
              <a:t>understood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is mostly </a:t>
            </a:r>
            <a:r>
              <a:rPr lang="en-US" b="1" dirty="0" smtClean="0"/>
              <a:t>annotations</a:t>
            </a:r>
            <a:r>
              <a:rPr lang="en-US" dirty="0" smtClean="0"/>
              <a:t> that add information to code, but doesn’t significantly alter the structure.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You can’t understand Typescript without understanding </a:t>
            </a:r>
            <a:r>
              <a:rPr lang="en-US" sz="3600" dirty="0" err="1" smtClean="0"/>
              <a:t>Javascript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adds </a:t>
            </a:r>
            <a:r>
              <a:rPr lang="en-US" b="1" dirty="0" smtClean="0"/>
              <a:t>Type Annotations</a:t>
            </a:r>
            <a:r>
              <a:rPr lang="en-US" dirty="0" smtClean="0"/>
              <a:t> to JavaScript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Annotations erased in </a:t>
            </a:r>
            <a:r>
              <a:rPr lang="en-US" dirty="0" err="1" smtClean="0"/>
              <a:t>transpiled</a:t>
            </a:r>
            <a:r>
              <a:rPr lang="en-US" dirty="0" smtClean="0"/>
              <a:t> JavaScript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Example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0669" y="2724150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number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669" y="3953258"/>
            <a:ext cx="7423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 = 42;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foo(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/* TODO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 Inference </a:t>
            </a:r>
            <a:r>
              <a:rPr lang="en-US" dirty="0" smtClean="0"/>
              <a:t>allows you to leave off type annotations and let the compiler figure it out for you</a:t>
            </a:r>
          </a:p>
          <a:p>
            <a:r>
              <a:rPr lang="en-US" dirty="0" smtClean="0"/>
              <a:t>Powerful tool for creating cleaner code while maintaining type safety</a:t>
            </a:r>
          </a:p>
          <a:p>
            <a:r>
              <a:rPr lang="en-US" dirty="0" smtClean="0"/>
              <a:t>See Example 5</a:t>
            </a:r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Infer local variables</a:t>
            </a:r>
          </a:p>
          <a:p>
            <a:pPr lvl="1"/>
            <a:r>
              <a:rPr lang="en-US" dirty="0" smtClean="0"/>
              <a:t>Define Function </a:t>
            </a:r>
            <a:r>
              <a:rPr lang="en-US" smtClean="0"/>
              <a:t>Return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2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fundamentally a functional language</a:t>
            </a:r>
          </a:p>
          <a:p>
            <a:pPr lvl="1"/>
            <a:r>
              <a:rPr lang="en-US" dirty="0" smtClean="0"/>
              <a:t>Based on Scheme, with a Java “skin”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TypeScript</a:t>
            </a:r>
            <a:r>
              <a:rPr lang="en-US" dirty="0" smtClean="0"/>
              <a:t>, all functions are typed</a:t>
            </a:r>
          </a:p>
          <a:p>
            <a:r>
              <a:rPr lang="en-US" smtClean="0"/>
              <a:t>See Example 6</a:t>
            </a:r>
          </a:p>
        </p:txBody>
      </p:sp>
    </p:spTree>
    <p:extLst>
      <p:ext uri="{BB962C8B-B14F-4D97-AF65-F5344CB8AC3E}">
        <p14:creationId xmlns:p14="http://schemas.microsoft.com/office/powerpoint/2010/main" val="209095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define a record</a:t>
            </a:r>
          </a:p>
          <a:p>
            <a:r>
              <a:rPr lang="en-US" dirty="0" smtClean="0"/>
              <a:t>Preferred over classes</a:t>
            </a:r>
          </a:p>
          <a:p>
            <a:pPr lvl="1"/>
            <a:r>
              <a:rPr lang="en-US" dirty="0" smtClean="0"/>
              <a:t>Annotations erased at runtime</a:t>
            </a:r>
          </a:p>
          <a:p>
            <a:pPr lvl="1"/>
            <a:r>
              <a:rPr lang="en-US" dirty="0" smtClean="0"/>
              <a:t>More “functional” friendly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62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Syntactical Sugar around JS Prototypes</a:t>
            </a:r>
          </a:p>
          <a:p>
            <a:r>
              <a:rPr lang="en-US" dirty="0" smtClean="0"/>
              <a:t>Officially Supported in JS as of ECMAScript 2015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maintains class support even back to ES3</a:t>
            </a:r>
          </a:p>
          <a:p>
            <a:r>
              <a:rPr lang="en-US" dirty="0" smtClean="0"/>
              <a:t>See Example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0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claim “OOP is dead”</a:t>
            </a:r>
          </a:p>
          <a:p>
            <a:pPr lvl="1"/>
            <a:r>
              <a:rPr lang="en-US" dirty="0" smtClean="0"/>
              <a:t>They have a point</a:t>
            </a:r>
          </a:p>
          <a:p>
            <a:pPr lvl="1"/>
            <a:r>
              <a:rPr lang="en-US" dirty="0" smtClean="0"/>
              <a:t>But… it’s complicated</a:t>
            </a:r>
          </a:p>
          <a:p>
            <a:r>
              <a:rPr lang="en-US" dirty="0" smtClean="0"/>
              <a:t>Some domains excel with OOP</a:t>
            </a:r>
          </a:p>
          <a:p>
            <a:pPr lvl="1"/>
            <a:r>
              <a:rPr lang="en-US" dirty="0" smtClean="0"/>
              <a:t>UI frameworks</a:t>
            </a:r>
          </a:p>
          <a:p>
            <a:pPr lvl="1"/>
            <a:r>
              <a:rPr lang="en-US" dirty="0" smtClean="0"/>
              <a:t>Game programming</a:t>
            </a:r>
          </a:p>
          <a:p>
            <a:r>
              <a:rPr lang="en-US" dirty="0" smtClean="0"/>
              <a:t>Some domains are terrible with OOP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Web Programming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55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tightly couples code and structure</a:t>
            </a:r>
          </a:p>
          <a:p>
            <a:pPr lvl="1"/>
            <a:r>
              <a:rPr lang="en-US" dirty="0" smtClean="0"/>
              <a:t>Good for up-front design</a:t>
            </a:r>
          </a:p>
          <a:p>
            <a:pPr lvl="1"/>
            <a:r>
              <a:rPr lang="en-US" dirty="0" smtClean="0"/>
              <a:t>Bad for maintenance and library consumption</a:t>
            </a:r>
          </a:p>
          <a:p>
            <a:r>
              <a:rPr lang="en-US" dirty="0" smtClean="0"/>
              <a:t>Imagine a “Bitmap” class</a:t>
            </a:r>
          </a:p>
          <a:p>
            <a:pPr lvl="1"/>
            <a:r>
              <a:rPr lang="en-US" dirty="0" smtClean="0"/>
              <a:t>Contains 2D array of pixel data</a:t>
            </a:r>
          </a:p>
          <a:p>
            <a:pPr lvl="1"/>
            <a:r>
              <a:rPr lang="en-US" dirty="0" smtClean="0"/>
              <a:t>Contains handy “</a:t>
            </a:r>
            <a:r>
              <a:rPr lang="en-US" dirty="0" err="1" smtClean="0"/>
              <a:t>SaveToFile</a:t>
            </a:r>
            <a:r>
              <a:rPr lang="en-US" dirty="0" smtClean="0"/>
              <a:t>(</a:t>
            </a:r>
            <a:r>
              <a:rPr lang="en-US" dirty="0" err="1" smtClean="0"/>
              <a:t>ImageFormat</a:t>
            </a:r>
            <a:r>
              <a:rPr lang="en-US" dirty="0" smtClean="0"/>
              <a:t>)” method</a:t>
            </a:r>
          </a:p>
          <a:p>
            <a:pPr lvl="1"/>
            <a:r>
              <a:rPr lang="en-US" dirty="0" smtClean="0"/>
              <a:t>See Example 8 Part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73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add a “PNG” option</a:t>
            </a:r>
          </a:p>
          <a:p>
            <a:pPr lvl="1"/>
            <a:r>
              <a:rPr lang="en-US" dirty="0" smtClean="0"/>
              <a:t>What if you are consuming “Bitmap” as a library?</a:t>
            </a:r>
          </a:p>
          <a:p>
            <a:pPr lvl="1"/>
            <a:r>
              <a:rPr lang="en-US" dirty="0" smtClean="0"/>
              <a:t>Inherit?</a:t>
            </a:r>
          </a:p>
          <a:p>
            <a:pPr lvl="2"/>
            <a:r>
              <a:rPr lang="en-US" dirty="0" smtClean="0"/>
              <a:t>Bad idea!</a:t>
            </a:r>
          </a:p>
          <a:p>
            <a:pPr lvl="2"/>
            <a:r>
              <a:rPr lang="en-US" dirty="0" smtClean="0"/>
              <a:t>Now Bitmaps are “versioned”</a:t>
            </a:r>
          </a:p>
          <a:p>
            <a:pPr lvl="2"/>
            <a:r>
              <a:rPr lang="en-US" dirty="0" smtClean="0"/>
              <a:t>Library returns “Bitmap” objects, but not “</a:t>
            </a:r>
            <a:r>
              <a:rPr lang="en-US" dirty="0" err="1" smtClean="0"/>
              <a:t>PNGExtendedBitmap</a:t>
            </a:r>
            <a:r>
              <a:rPr lang="en-US" dirty="0" smtClean="0"/>
              <a:t>” objects!</a:t>
            </a:r>
          </a:p>
          <a:p>
            <a:pPr lvl="1"/>
            <a:r>
              <a:rPr lang="en-US" dirty="0" smtClean="0"/>
              <a:t>I know, I’ll use a Data Pattern!</a:t>
            </a:r>
          </a:p>
          <a:p>
            <a:pPr lvl="2"/>
            <a:r>
              <a:rPr lang="en-US" dirty="0" smtClean="0"/>
              <a:t>Architects and Consultants start rubbing their hands eagerly</a:t>
            </a:r>
          </a:p>
          <a:p>
            <a:pPr lvl="2"/>
            <a:r>
              <a:rPr lang="en-US" dirty="0" smtClean="0"/>
              <a:t>Diagrams, diagrams everywhere!</a:t>
            </a:r>
          </a:p>
          <a:p>
            <a:pPr lvl="2"/>
            <a:r>
              <a:rPr lang="en-US" dirty="0" smtClean="0"/>
              <a:t>Congratulations, you now have bloated, overcomplicated code</a:t>
            </a:r>
          </a:p>
          <a:p>
            <a:pPr lvl="1"/>
            <a:r>
              <a:rPr lang="en-US" dirty="0" smtClean="0"/>
              <a:t>What’s wrong with just using a function?</a:t>
            </a:r>
          </a:p>
          <a:p>
            <a:pPr lvl="2"/>
            <a:r>
              <a:rPr lang="en-US" dirty="0" smtClean="0"/>
              <a:t>Traditional OOP languages don’t allow this</a:t>
            </a:r>
          </a:p>
          <a:p>
            <a:pPr lvl="2"/>
            <a:r>
              <a:rPr lang="en-US" dirty="0" smtClean="0"/>
              <a:t>But JS/TS 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2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Oop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generally preferred because they decouple structure from function</a:t>
            </a:r>
          </a:p>
          <a:p>
            <a:r>
              <a:rPr lang="en-US" dirty="0" smtClean="0"/>
              <a:t>Especially important in loosely-connected web environments</a:t>
            </a:r>
          </a:p>
          <a:p>
            <a:pPr lvl="1"/>
            <a:r>
              <a:rPr lang="en-US" dirty="0" smtClean="0"/>
              <a:t>Retrieve JSON from all over the place</a:t>
            </a:r>
          </a:p>
          <a:p>
            <a:pPr lvl="1"/>
            <a:r>
              <a:rPr lang="en-US" dirty="0" smtClean="0"/>
              <a:t>Easier to treat as a raw chunk of data, and keep methods separate</a:t>
            </a:r>
          </a:p>
          <a:p>
            <a:pPr lvl="1"/>
            <a:r>
              <a:rPr lang="en-US" dirty="0" smtClean="0"/>
              <a:t>Otherwise, waste time hooking up complex OOP function hierarchies to your data</a:t>
            </a:r>
          </a:p>
        </p:txBody>
      </p:sp>
    </p:spTree>
    <p:extLst>
      <p:ext uri="{BB962C8B-B14F-4D97-AF65-F5344CB8AC3E}">
        <p14:creationId xmlns:p14="http://schemas.microsoft.com/office/powerpoint/2010/main" val="169766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Enum</a:t>
            </a:r>
            <a:r>
              <a:rPr lang="en-US" dirty="0" smtClean="0"/>
              <a:t>” keyword emulates C# syntax</a:t>
            </a:r>
          </a:p>
          <a:p>
            <a:pPr lvl="1"/>
            <a:r>
              <a:rPr lang="en-US" dirty="0" smtClean="0"/>
              <a:t>Can only enumerate numbers and strings</a:t>
            </a:r>
          </a:p>
          <a:p>
            <a:pPr lvl="1"/>
            <a:r>
              <a:rPr lang="en-US" dirty="0" smtClean="0"/>
              <a:t>Generates an array of mappings in generated JS code</a:t>
            </a:r>
          </a:p>
          <a:p>
            <a:pPr lvl="1"/>
            <a:r>
              <a:rPr lang="en-US" dirty="0" smtClean="0"/>
              <a:t>See Example 9</a:t>
            </a:r>
          </a:p>
          <a:p>
            <a:r>
              <a:rPr lang="en-US" dirty="0" smtClean="0"/>
              <a:t>Can use “type” keyword to create interface enumerations</a:t>
            </a:r>
          </a:p>
          <a:p>
            <a:pPr lvl="1"/>
            <a:r>
              <a:rPr lang="en-US" dirty="0" smtClean="0"/>
              <a:t>Cannot enumerate through these</a:t>
            </a:r>
          </a:p>
          <a:p>
            <a:pPr lvl="1"/>
            <a:r>
              <a:rPr lang="en-US" dirty="0" smtClean="0"/>
              <a:t>Provide better type checking</a:t>
            </a:r>
          </a:p>
          <a:p>
            <a:pPr lvl="1"/>
            <a:r>
              <a:rPr lang="en-US" dirty="0" smtClean="0"/>
              <a:t>No generated code, smaller footprint</a:t>
            </a:r>
          </a:p>
          <a:p>
            <a:r>
              <a:rPr lang="en-US" dirty="0" smtClean="0"/>
              <a:t>Generally prefer “type” to “</a:t>
            </a:r>
            <a:r>
              <a:rPr lang="en-US" dirty="0" err="1" smtClean="0"/>
              <a:t>enum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When to use “</a:t>
            </a:r>
            <a:r>
              <a:rPr lang="en-US" dirty="0" err="1" smtClean="0"/>
              <a:t>enum</a:t>
            </a:r>
            <a:r>
              <a:rPr lang="en-US" dirty="0" smtClean="0"/>
              <a:t>” over “type”</a:t>
            </a:r>
          </a:p>
          <a:p>
            <a:pPr lvl="1"/>
            <a:r>
              <a:rPr lang="en-US" dirty="0" smtClean="0"/>
              <a:t>Need to enumerate through values at runtime</a:t>
            </a:r>
          </a:p>
          <a:p>
            <a:pPr lvl="1"/>
            <a:r>
              <a:rPr lang="en-US" dirty="0" smtClean="0"/>
              <a:t>Numeric values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59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4373"/>
            <a:ext cx="9448800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Brief History of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(1995)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1995, Netscape hires Brendan </a:t>
            </a:r>
            <a:r>
              <a:rPr lang="en-US" dirty="0" err="1"/>
              <a:t>Eich</a:t>
            </a:r>
            <a:r>
              <a:rPr lang="en-US" dirty="0"/>
              <a:t> to embed Scheme into </a:t>
            </a:r>
            <a:r>
              <a:rPr lang="en-US" dirty="0" smtClean="0"/>
              <a:t>Netscape</a:t>
            </a:r>
          </a:p>
          <a:p>
            <a:r>
              <a:rPr lang="en-US" dirty="0" smtClean="0"/>
              <a:t>Netscape partners with Sun to compete with Microsoft’s upcoming ActiveX</a:t>
            </a:r>
          </a:p>
          <a:p>
            <a:r>
              <a:rPr lang="en-US" dirty="0" smtClean="0"/>
              <a:t>Sun decides Netscape’s scripting language must be based on Java</a:t>
            </a:r>
          </a:p>
          <a:p>
            <a:r>
              <a:rPr lang="en-US" dirty="0" err="1" smtClean="0"/>
              <a:t>Eich</a:t>
            </a:r>
            <a:r>
              <a:rPr lang="en-US" dirty="0" smtClean="0"/>
              <a:t>, in a desperate move to save his project, writes a Scheme-like language prototype using Java syntax in just 10 days, calling it </a:t>
            </a:r>
            <a:r>
              <a:rPr lang="en-US" b="1" dirty="0" smtClean="0"/>
              <a:t>Mocha</a:t>
            </a:r>
            <a:r>
              <a:rPr lang="en-US" dirty="0" smtClean="0"/>
              <a:t>, and later, </a:t>
            </a:r>
            <a:r>
              <a:rPr lang="en-US" b="1" dirty="0" err="1" smtClean="0"/>
              <a:t>LiveScript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Netscape and Sun decide “That’s good enough, ship it.”</a:t>
            </a:r>
          </a:p>
          <a:p>
            <a:r>
              <a:rPr lang="en-US" dirty="0" smtClean="0"/>
              <a:t>They renamed it </a:t>
            </a:r>
            <a:r>
              <a:rPr lang="en-US" b="1" dirty="0" smtClean="0"/>
              <a:t>JavaScript</a:t>
            </a:r>
            <a:r>
              <a:rPr lang="en-US" dirty="0" smtClean="0"/>
              <a:t>, just to confuse literally everyone.</a:t>
            </a:r>
          </a:p>
          <a:p>
            <a:r>
              <a:rPr lang="en-US" b="1" dirty="0" smtClean="0"/>
              <a:t>Fun Fact</a:t>
            </a:r>
            <a:r>
              <a:rPr lang="en-US" dirty="0" smtClean="0"/>
              <a:t>: That was the last time in the entire history of web development when a quick and barely-functioning prototype was shipped as a working product that everyone was then stuck with using for years.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 call it my billion-dollar mistake. It was the invention of the null reference in </a:t>
            </a:r>
            <a:r>
              <a:rPr lang="en-US" sz="2200" dirty="0" smtClean="0"/>
              <a:t>1965... </a:t>
            </a:r>
            <a:r>
              <a:rPr lang="en-US" sz="2200" dirty="0"/>
              <a:t>But I couldn't resist the temptation to put in a null reference, simply because it was so easy to implement. This has led to innumerable errors, vulnerabilities, and system crashes, which have probably caused a billion dollars of pain and damage in the last forty years.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Nulls are a great concept</a:t>
            </a:r>
          </a:p>
          <a:p>
            <a:pPr lvl="1"/>
            <a:r>
              <a:rPr lang="en-US" dirty="0" smtClean="0"/>
              <a:t>Sometimes the lack of data is data itself</a:t>
            </a:r>
          </a:p>
          <a:p>
            <a:r>
              <a:rPr lang="en-US" dirty="0" smtClean="0"/>
              <a:t>But 99%  of the time, you know the data will be there</a:t>
            </a:r>
          </a:p>
          <a:p>
            <a:r>
              <a:rPr lang="en-US" dirty="0" smtClean="0"/>
              <a:t>JavaScript thought Null was so great, it invented a 2</a:t>
            </a:r>
            <a:r>
              <a:rPr lang="en-US" baseline="30000" dirty="0" smtClean="0"/>
              <a:t>nd</a:t>
            </a:r>
            <a:r>
              <a:rPr lang="en-US" dirty="0" smtClean="0"/>
              <a:t> kind: </a:t>
            </a:r>
          </a:p>
          <a:p>
            <a:pPr lvl="1"/>
            <a:r>
              <a:rPr lang="en-US" dirty="0" smtClean="0"/>
              <a:t>“Undefined”</a:t>
            </a:r>
          </a:p>
          <a:p>
            <a:r>
              <a:rPr lang="en-US" dirty="0" smtClean="0"/>
              <a:t>Wouldn’t it be great if the language could keep track of what could be null and what shouldn’t?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 now prefer </a:t>
            </a:r>
            <a:r>
              <a:rPr lang="en-US" sz="2800" dirty="0" err="1" smtClean="0"/>
              <a:t>TypeScript</a:t>
            </a:r>
            <a:r>
              <a:rPr lang="en-US" sz="2800" dirty="0" smtClean="0"/>
              <a:t> to C# because of this feature alone.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1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31127"/>
            <a:ext cx="10820400" cy="3087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I’m not even kidding.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64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feature</a:t>
            </a:r>
          </a:p>
          <a:p>
            <a:pPr lvl="1"/>
            <a:r>
              <a:rPr lang="en-US" dirty="0" smtClean="0"/>
              <a:t>Only enable it if you want</a:t>
            </a:r>
          </a:p>
          <a:p>
            <a:pPr lvl="1"/>
            <a:r>
              <a:rPr lang="en-US" dirty="0" smtClean="0"/>
              <a:t>You really should, though.</a:t>
            </a:r>
          </a:p>
          <a:p>
            <a:pPr lvl="1"/>
            <a:r>
              <a:rPr lang="en-US" dirty="0" smtClean="0"/>
              <a:t>Seriously.</a:t>
            </a:r>
          </a:p>
          <a:p>
            <a:r>
              <a:rPr lang="en-US" dirty="0" smtClean="0"/>
              <a:t>Unobtrusive</a:t>
            </a:r>
          </a:p>
          <a:p>
            <a:pPr lvl="1"/>
            <a:r>
              <a:rPr lang="en-US" dirty="0" smtClean="0"/>
              <a:t>Uses inference to intelligently track values through your code at compile time</a:t>
            </a:r>
          </a:p>
          <a:p>
            <a:r>
              <a:rPr lang="en-US" dirty="0" smtClean="0"/>
              <a:t>See Example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2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start using it, you’ll never want to go back</a:t>
            </a:r>
          </a:p>
          <a:p>
            <a:r>
              <a:rPr lang="en-US" dirty="0" smtClean="0"/>
              <a:t>Introduced in TS 2.0</a:t>
            </a:r>
          </a:p>
          <a:p>
            <a:pPr lvl="1"/>
            <a:r>
              <a:rPr lang="en-US" dirty="0" smtClean="0"/>
              <a:t>Unfortunately a lot of work to get old codebases caught up to support it</a:t>
            </a:r>
          </a:p>
          <a:p>
            <a:pPr lvl="1"/>
            <a:r>
              <a:rPr lang="en-US" dirty="0" smtClean="0"/>
              <a:t>Almost every new compiler error is actually an undiscovered bug</a:t>
            </a:r>
          </a:p>
          <a:p>
            <a:pPr lvl="1"/>
            <a:r>
              <a:rPr lang="en-US" dirty="0" smtClean="0"/>
              <a:t>So convert ASAP</a:t>
            </a:r>
          </a:p>
          <a:p>
            <a:r>
              <a:rPr lang="en-US" dirty="0" smtClean="0"/>
              <a:t>C# is bringing this feature in the near-</a:t>
            </a:r>
            <a:r>
              <a:rPr lang="en-US" dirty="0" err="1" smtClean="0"/>
              <a:t>ish</a:t>
            </a:r>
            <a:r>
              <a:rPr lang="en-US" dirty="0" smtClean="0"/>
              <a:t> future</a:t>
            </a:r>
          </a:p>
          <a:p>
            <a:pPr lvl="1"/>
            <a:r>
              <a:rPr lang="en-US" dirty="0" smtClean="0"/>
              <a:t>Opt-in and somewhat half-assed</a:t>
            </a:r>
          </a:p>
          <a:p>
            <a:pPr lvl="1"/>
            <a:r>
              <a:rPr lang="en-US" dirty="0" smtClean="0"/>
              <a:t>It’s really the best they could do without breaking literally every codebase in existence. </a:t>
            </a:r>
          </a:p>
          <a:p>
            <a:pPr lvl="1"/>
            <a:r>
              <a:rPr lang="en-US" dirty="0" smtClean="0"/>
              <a:t>Better </a:t>
            </a:r>
            <a:r>
              <a:rPr lang="en-US" smtClean="0"/>
              <a:t>than nothing!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9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Generics use (mostly) the same syntax as C#</a:t>
            </a:r>
          </a:p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dirty="0" smtClean="0"/>
              <a:t>create data-agnostic methods, structures, and classes</a:t>
            </a:r>
          </a:p>
          <a:p>
            <a:pPr lvl="1"/>
            <a:r>
              <a:rPr lang="en-US" dirty="0" smtClean="0"/>
              <a:t>Separate concerns for cleaner code</a:t>
            </a:r>
          </a:p>
          <a:p>
            <a:r>
              <a:rPr lang="en-US" dirty="0" smtClean="0"/>
              <a:t>Only type-safe at compile time</a:t>
            </a:r>
          </a:p>
          <a:p>
            <a:pPr lvl="1"/>
            <a:r>
              <a:rPr lang="en-US" dirty="0" smtClean="0"/>
              <a:t>Run-time is still JavaScript free-for-all </a:t>
            </a:r>
            <a:r>
              <a:rPr lang="en-US" dirty="0" err="1" smtClean="0"/>
              <a:t>chaosland</a:t>
            </a:r>
            <a:r>
              <a:rPr lang="en-US" dirty="0" smtClean="0"/>
              <a:t>, unlike C#</a:t>
            </a:r>
          </a:p>
          <a:p>
            <a:r>
              <a:rPr lang="en-US" dirty="0" smtClean="0"/>
              <a:t>See Example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2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note: </a:t>
            </a:r>
            <a:r>
              <a:rPr lang="en-US" dirty="0" err="1" smtClean="0"/>
              <a:t>TypeScript</a:t>
            </a:r>
            <a:r>
              <a:rPr lang="en-US" dirty="0" smtClean="0"/>
              <a:t> only </a:t>
            </a:r>
            <a:r>
              <a:rPr lang="en-US" i="1" dirty="0" smtClean="0"/>
              <a:t>Compile-Time Type-Safe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Runtime is still the Wild-Wild West</a:t>
            </a:r>
          </a:p>
          <a:p>
            <a:r>
              <a:rPr lang="en-US" dirty="0" smtClean="0"/>
              <a:t>Code follows “happy path”?</a:t>
            </a:r>
          </a:p>
          <a:p>
            <a:pPr lvl="1"/>
            <a:r>
              <a:rPr lang="en-US" dirty="0" smtClean="0"/>
              <a:t>Can get away with only compile-time type checking.</a:t>
            </a:r>
          </a:p>
          <a:p>
            <a:r>
              <a:rPr lang="en-US" dirty="0" smtClean="0"/>
              <a:t>Code interfaces with web services?</a:t>
            </a:r>
          </a:p>
          <a:p>
            <a:pPr lvl="1"/>
            <a:r>
              <a:rPr lang="en-US" dirty="0" smtClean="0"/>
              <a:t>You need to begin performing run-time type checking</a:t>
            </a:r>
          </a:p>
          <a:p>
            <a:r>
              <a:rPr lang="en-US" dirty="0" smtClean="0"/>
              <a:t>Unfortunately an area where languages like C# will always be superior</a:t>
            </a:r>
          </a:p>
          <a:p>
            <a:r>
              <a:rPr lang="en-US" dirty="0" smtClean="0"/>
              <a:t>See Example 12</a:t>
            </a:r>
          </a:p>
          <a:p>
            <a:r>
              <a:rPr lang="en-US" dirty="0" smtClean="0"/>
              <a:t>Type Guards can get large</a:t>
            </a:r>
          </a:p>
          <a:p>
            <a:pPr lvl="1"/>
            <a:r>
              <a:rPr lang="en-US" dirty="0" smtClean="0"/>
              <a:t>In Enterprise systems, better to use code generation against a </a:t>
            </a:r>
            <a:r>
              <a:rPr lang="en-US" smtClean="0"/>
              <a:t>data definition</a:t>
            </a:r>
            <a:endParaRPr lang="en-US" dirty="0" smtClean="0"/>
          </a:p>
          <a:p>
            <a:pPr lvl="1"/>
            <a:r>
              <a:rPr lang="en-US" dirty="0" smtClean="0"/>
              <a:t>Or an alternate technology, such as JSON Schema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61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was a “scripting” language, a novelty.</a:t>
            </a:r>
          </a:p>
          <a:p>
            <a:r>
              <a:rPr lang="en-US" dirty="0" smtClean="0"/>
              <a:t>No need for complex things like linkers and modules and libraries!</a:t>
            </a:r>
          </a:p>
          <a:p>
            <a:r>
              <a:rPr lang="en-US" dirty="0" smtClean="0"/>
              <a:t>Until one 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38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module formats introduced</a:t>
            </a:r>
          </a:p>
          <a:p>
            <a:r>
              <a:rPr lang="en-US" dirty="0" smtClean="0"/>
              <a:t>Asynchronous Module Definition (AMD)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err="1" smtClean="0"/>
              <a:t>async</a:t>
            </a:r>
            <a:r>
              <a:rPr lang="en-US" dirty="0" smtClean="0"/>
              <a:t> loading on the web</a:t>
            </a:r>
          </a:p>
          <a:p>
            <a:pPr lvl="1"/>
            <a:r>
              <a:rPr lang="en-US" dirty="0" smtClean="0"/>
              <a:t>Makes 80 billion web requests</a:t>
            </a:r>
          </a:p>
          <a:p>
            <a:pPr lvl="1"/>
            <a:r>
              <a:rPr lang="en-US" dirty="0" smtClean="0"/>
              <a:t>Was good 5 years ago but now obsolete</a:t>
            </a:r>
          </a:p>
          <a:p>
            <a:r>
              <a:rPr lang="en-US" dirty="0" err="1" smtClean="0"/>
              <a:t>CommonJS</a:t>
            </a:r>
            <a:r>
              <a:rPr lang="en-US" dirty="0" smtClean="0"/>
              <a:t> (CJS)</a:t>
            </a:r>
          </a:p>
          <a:p>
            <a:pPr lvl="1"/>
            <a:r>
              <a:rPr lang="en-US" dirty="0" smtClean="0"/>
              <a:t>Designed for synchronous loading in Node</a:t>
            </a:r>
          </a:p>
          <a:p>
            <a:pPr lvl="1"/>
            <a:r>
              <a:rPr lang="en-US" dirty="0" smtClean="0"/>
              <a:t>Cannot be used on the Web unless you use a bundler</a:t>
            </a:r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Introduced a common module standard, completely different from the above</a:t>
            </a:r>
          </a:p>
          <a:p>
            <a:pPr lvl="1"/>
            <a:r>
              <a:rPr lang="en-US" dirty="0" smtClean="0"/>
              <a:t>No browsers support it</a:t>
            </a:r>
          </a:p>
          <a:p>
            <a:pPr lvl="1"/>
            <a:r>
              <a:rPr lang="en-US" dirty="0" smtClean="0"/>
              <a:t>No browsers plan to support it</a:t>
            </a:r>
          </a:p>
          <a:p>
            <a:pPr lvl="1"/>
            <a:r>
              <a:rPr lang="en-US" dirty="0" smtClean="0"/>
              <a:t>Typescript uses ES2015 syntax natively and compiles to whichever module format you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Empire Strikes Back (1996)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creates </a:t>
            </a:r>
            <a:r>
              <a:rPr lang="en-US" b="1" dirty="0"/>
              <a:t>JScript</a:t>
            </a:r>
            <a:r>
              <a:rPr lang="en-US" dirty="0"/>
              <a:t>, a </a:t>
            </a:r>
            <a:r>
              <a:rPr lang="en-US" dirty="0" smtClean="0"/>
              <a:t>reimplementation </a:t>
            </a:r>
            <a:r>
              <a:rPr lang="en-US" dirty="0"/>
              <a:t>of JavaScript for IE 3.0</a:t>
            </a:r>
          </a:p>
          <a:p>
            <a:r>
              <a:rPr lang="en-US" dirty="0" smtClean="0"/>
              <a:t>Microsoft and Netscape compete to add new and better features to the language</a:t>
            </a:r>
          </a:p>
          <a:p>
            <a:r>
              <a:rPr lang="en-US" dirty="0" smtClean="0"/>
              <a:t>Leads to incompatibilities and chaos</a:t>
            </a:r>
          </a:p>
          <a:p>
            <a:pPr lvl="1"/>
            <a:r>
              <a:rPr lang="en-US" dirty="0"/>
              <a:t>Microsoft’s first incompatibility fixed the Y2K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3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module formats introduced</a:t>
            </a:r>
          </a:p>
          <a:p>
            <a:r>
              <a:rPr lang="en-US" dirty="0" smtClean="0"/>
              <a:t>Asynchronous Module Definition (AMD)</a:t>
            </a:r>
          </a:p>
          <a:p>
            <a:pPr lvl="1"/>
            <a:r>
              <a:rPr lang="en-US" dirty="0" smtClean="0"/>
              <a:t>Designed for </a:t>
            </a:r>
            <a:r>
              <a:rPr lang="en-US" dirty="0" err="1" smtClean="0"/>
              <a:t>async</a:t>
            </a:r>
            <a:r>
              <a:rPr lang="en-US" dirty="0" smtClean="0"/>
              <a:t> loading on the web</a:t>
            </a:r>
          </a:p>
          <a:p>
            <a:pPr lvl="1"/>
            <a:r>
              <a:rPr lang="en-US" dirty="0" smtClean="0"/>
              <a:t>Makes 80 billion web requests</a:t>
            </a:r>
          </a:p>
          <a:p>
            <a:pPr lvl="1"/>
            <a:r>
              <a:rPr lang="en-US" dirty="0" smtClean="0"/>
              <a:t>Was good 5 years ago but now obsolete</a:t>
            </a:r>
          </a:p>
          <a:p>
            <a:r>
              <a:rPr lang="en-US" dirty="0" err="1" smtClean="0"/>
              <a:t>CommonJS</a:t>
            </a:r>
            <a:r>
              <a:rPr lang="en-US" dirty="0" smtClean="0"/>
              <a:t> (CJS)</a:t>
            </a:r>
          </a:p>
          <a:p>
            <a:pPr lvl="1"/>
            <a:r>
              <a:rPr lang="en-US" dirty="0" smtClean="0"/>
              <a:t>Designed for synchronous loading in Node</a:t>
            </a:r>
          </a:p>
          <a:p>
            <a:pPr lvl="1"/>
            <a:r>
              <a:rPr lang="en-US" dirty="0" smtClean="0"/>
              <a:t>Cannot be used on the Web unless you use a bundler</a:t>
            </a:r>
          </a:p>
          <a:p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Introduced a common module standard, completely different from the above</a:t>
            </a:r>
          </a:p>
          <a:p>
            <a:pPr lvl="1"/>
            <a:r>
              <a:rPr lang="en-US" dirty="0" smtClean="0"/>
              <a:t>No browsers support it</a:t>
            </a:r>
          </a:p>
          <a:p>
            <a:pPr lvl="1"/>
            <a:r>
              <a:rPr lang="en-US" dirty="0" smtClean="0"/>
              <a:t>No browsers plan to support it</a:t>
            </a:r>
          </a:p>
          <a:p>
            <a:pPr lvl="1"/>
            <a:r>
              <a:rPr lang="en-US" dirty="0" smtClean="0"/>
              <a:t>Node refuses to use it</a:t>
            </a:r>
          </a:p>
        </p:txBody>
      </p:sp>
    </p:spTree>
    <p:extLst>
      <p:ext uri="{BB962C8B-B14F-4D97-AF65-F5344CB8AC3E}">
        <p14:creationId xmlns:p14="http://schemas.microsoft.com/office/powerpoint/2010/main" val="1013663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12655"/>
            <a:ext cx="10820400" cy="3106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With </a:t>
            </a:r>
            <a:r>
              <a:rPr lang="en-US" sz="3600" dirty="0" err="1" smtClean="0"/>
              <a:t>TypeScript</a:t>
            </a:r>
            <a:r>
              <a:rPr lang="en-US" sz="3600" dirty="0" smtClean="0"/>
              <a:t>, we don’t have to care about any of that nonsense.</a:t>
            </a:r>
          </a:p>
        </p:txBody>
      </p:sp>
    </p:spTree>
    <p:extLst>
      <p:ext uri="{BB962C8B-B14F-4D97-AF65-F5344CB8AC3E}">
        <p14:creationId xmlns:p14="http://schemas.microsoft.com/office/powerpoint/2010/main" val="3607187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originally shipped using keyword “module” for declaring modules</a:t>
            </a:r>
          </a:p>
          <a:p>
            <a:r>
              <a:rPr lang="en-US" dirty="0" smtClean="0"/>
              <a:t>TC39 changed mind and decided to change syntax completely</a:t>
            </a:r>
          </a:p>
          <a:p>
            <a:pPr lvl="1"/>
            <a:r>
              <a:rPr lang="en-US" dirty="0" smtClean="0"/>
              <a:t>Resulted in the first, and so far only major </a:t>
            </a:r>
            <a:r>
              <a:rPr lang="en-US" dirty="0" err="1" smtClean="0"/>
              <a:t>TypeScript</a:t>
            </a:r>
            <a:r>
              <a:rPr lang="en-US" dirty="0" smtClean="0"/>
              <a:t> breaking change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1.5 introduced ES2015 Module syntax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compiles ES2015 module syntax to any module format</a:t>
            </a:r>
          </a:p>
          <a:p>
            <a:pPr lvl="1"/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AMD</a:t>
            </a:r>
          </a:p>
          <a:p>
            <a:pPr lvl="1"/>
            <a:r>
              <a:rPr lang="en-US" dirty="0" err="1" smtClean="0"/>
              <a:t>CommonJS</a:t>
            </a:r>
            <a:endParaRPr lang="en-US" dirty="0" smtClean="0"/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UMD</a:t>
            </a:r>
          </a:p>
        </p:txBody>
      </p:sp>
    </p:spTree>
    <p:extLst>
      <p:ext uri="{BB962C8B-B14F-4D97-AF65-F5344CB8AC3E}">
        <p14:creationId xmlns:p14="http://schemas.microsoft.com/office/powerpoint/2010/main" val="2785163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Projects</a:t>
            </a:r>
          </a:p>
          <a:p>
            <a:pPr lvl="1"/>
            <a:r>
              <a:rPr lang="en-US" dirty="0"/>
              <a:t>Prefer </a:t>
            </a:r>
            <a:r>
              <a:rPr lang="en-US" dirty="0" smtClean="0"/>
              <a:t>ES2015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WebPack</a:t>
            </a:r>
            <a:r>
              <a:rPr lang="en-US" dirty="0" smtClean="0"/>
              <a:t> to bundle your modules</a:t>
            </a:r>
          </a:p>
          <a:p>
            <a:r>
              <a:rPr lang="en-US" dirty="0" smtClean="0"/>
              <a:t>Node Projects</a:t>
            </a:r>
          </a:p>
          <a:p>
            <a:pPr lvl="1"/>
            <a:r>
              <a:rPr lang="en-US" dirty="0" smtClean="0"/>
              <a:t>Prefer </a:t>
            </a:r>
            <a:r>
              <a:rPr lang="en-US" dirty="0" err="1" smtClean="0"/>
              <a:t>CommonJS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31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File-system based</a:t>
            </a:r>
          </a:p>
          <a:p>
            <a:pPr lvl="1"/>
            <a:r>
              <a:rPr lang="en-US" dirty="0" smtClean="0"/>
              <a:t>Can result in messy hierarchies</a:t>
            </a:r>
          </a:p>
          <a:p>
            <a:pPr lvl="1"/>
            <a:r>
              <a:rPr lang="en-US" dirty="0" smtClean="0"/>
              <a:t>Move module on disk, everything referencing it must be updated</a:t>
            </a:r>
          </a:p>
          <a:p>
            <a:r>
              <a:rPr lang="en-US" dirty="0" smtClean="0"/>
              <a:t>Node Modules are flat</a:t>
            </a:r>
          </a:p>
          <a:p>
            <a:pPr lvl="1"/>
            <a:r>
              <a:rPr lang="en-US" dirty="0" smtClean="0"/>
              <a:t>Reference a single name</a:t>
            </a:r>
          </a:p>
          <a:p>
            <a:pPr lvl="1"/>
            <a:r>
              <a:rPr lang="en-US" dirty="0" smtClean="0"/>
              <a:t>Names are global</a:t>
            </a:r>
          </a:p>
          <a:p>
            <a:pPr lvl="1"/>
            <a:r>
              <a:rPr lang="en-US" dirty="0" smtClean="0"/>
              <a:t>Results in “clever name” syndrome, similar to websites</a:t>
            </a:r>
          </a:p>
          <a:p>
            <a:pPr lvl="1"/>
            <a:r>
              <a:rPr lang="en-US" dirty="0" smtClean="0"/>
              <a:t>Can use internal NPM server like </a:t>
            </a:r>
            <a:r>
              <a:rPr lang="en-US" dirty="0" err="1" smtClean="0"/>
              <a:t>Artifactory</a:t>
            </a:r>
            <a:r>
              <a:rPr lang="en-US" dirty="0" smtClean="0"/>
              <a:t> to host private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8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import single items from modules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Interfaces (</a:t>
            </a:r>
            <a:r>
              <a:rPr lang="en-US" dirty="0" err="1" smtClean="0"/>
              <a:t>TypeScript</a:t>
            </a:r>
            <a:r>
              <a:rPr lang="en-US" dirty="0" smtClean="0"/>
              <a:t>-only)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JSON Data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Can import multiple items from modules</a:t>
            </a:r>
          </a:p>
          <a:p>
            <a:r>
              <a:rPr lang="en-US" dirty="0" smtClean="0"/>
              <a:t>Can import entire modules</a:t>
            </a:r>
          </a:p>
          <a:p>
            <a:pPr lvl="1"/>
            <a:r>
              <a:rPr lang="en-US" dirty="0" smtClean="0"/>
              <a:t>And even rename them locally</a:t>
            </a:r>
          </a:p>
          <a:p>
            <a:r>
              <a:rPr lang="en-US" dirty="0" smtClean="0"/>
              <a:t>See Example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Tomorrows Features,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implements JavaScript features years before they hit browsers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lvl="1"/>
            <a:r>
              <a:rPr lang="en-US" dirty="0" smtClean="0"/>
              <a:t>String Interpolation</a:t>
            </a:r>
          </a:p>
          <a:p>
            <a:pPr lvl="1"/>
            <a:r>
              <a:rPr lang="en-US" dirty="0" smtClean="0"/>
              <a:t>Decorators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let/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76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powerful features of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Can take a type definition and alter it to create a new type</a:t>
            </a:r>
          </a:p>
          <a:p>
            <a:r>
              <a:rPr lang="en-US" dirty="0" smtClean="0"/>
              <a:t>Very sophisticated type systems can be defined</a:t>
            </a:r>
          </a:p>
          <a:p>
            <a:pPr lvl="1"/>
            <a:r>
              <a:rPr lang="en-US" dirty="0" smtClean="0"/>
              <a:t>Beware, can confuse the heck out of newbies</a:t>
            </a:r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9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mix and match interfaces to create larger interfaces</a:t>
            </a:r>
          </a:p>
          <a:p>
            <a:r>
              <a:rPr lang="en-US" dirty="0" smtClean="0"/>
              <a:t>Very powerful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Mixin</a:t>
            </a:r>
            <a:r>
              <a:rPr lang="en-US" dirty="0" smtClean="0"/>
              <a:t>” design pattern</a:t>
            </a:r>
            <a:endParaRPr lang="en-US" dirty="0" smtClean="0"/>
          </a:p>
          <a:p>
            <a:r>
              <a:rPr lang="en-US" dirty="0" smtClean="0"/>
              <a:t>See 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1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Discriminated Union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join several different types into a single type</a:t>
            </a:r>
          </a:p>
          <a:p>
            <a:r>
              <a:rPr lang="en-US" dirty="0" smtClean="0"/>
              <a:t>Shared properties between all will be available</a:t>
            </a:r>
          </a:p>
          <a:p>
            <a:r>
              <a:rPr lang="en-US" dirty="0" smtClean="0"/>
              <a:t>Differing properties will be unavailable</a:t>
            </a:r>
          </a:p>
          <a:p>
            <a:pPr lvl="1"/>
            <a:r>
              <a:rPr lang="en-US" dirty="0" smtClean="0"/>
              <a:t>Until you “narrow” the type using type checks</a:t>
            </a:r>
          </a:p>
          <a:p>
            <a:pPr lvl="1"/>
            <a:r>
              <a:rPr lang="en-US" dirty="0" smtClean="0"/>
              <a:t>Inference is very powerful here</a:t>
            </a:r>
          </a:p>
          <a:p>
            <a:r>
              <a:rPr lang="en-US" dirty="0" smtClean="0"/>
              <a:t>See </a:t>
            </a:r>
            <a:r>
              <a:rPr lang="en-US" dirty="0" smtClean="0"/>
              <a:t>Example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(1997)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European Computer Manufacturers </a:t>
            </a:r>
            <a:r>
              <a:rPr lang="en-US" b="1" dirty="0" smtClean="0"/>
              <a:t>Association </a:t>
            </a:r>
            <a:r>
              <a:rPr lang="en-US" dirty="0" smtClean="0"/>
              <a:t>(ECMA)</a:t>
            </a:r>
            <a:r>
              <a:rPr lang="en-US" b="1" dirty="0" smtClean="0"/>
              <a:t> </a:t>
            </a:r>
            <a:r>
              <a:rPr lang="en-US" dirty="0" smtClean="0"/>
              <a:t>steps in and decides JS needs to be standardized</a:t>
            </a:r>
          </a:p>
          <a:p>
            <a:r>
              <a:rPr lang="en-US" dirty="0" smtClean="0"/>
              <a:t>Sun refuses to let them use the name Java™</a:t>
            </a:r>
          </a:p>
          <a:p>
            <a:r>
              <a:rPr lang="en-US" dirty="0" smtClean="0"/>
              <a:t>JS standardized by TC-39 under name </a:t>
            </a:r>
            <a:r>
              <a:rPr lang="en-US" b="1" dirty="0" smtClean="0"/>
              <a:t>ECMAScript</a:t>
            </a:r>
            <a:r>
              <a:rPr lang="en-US" dirty="0" smtClean="0"/>
              <a:t> (pronounced </a:t>
            </a:r>
            <a:r>
              <a:rPr lang="en-US" i="1" dirty="0" smtClean="0"/>
              <a:t>Eck-</a:t>
            </a:r>
            <a:r>
              <a:rPr lang="en-US" i="1" dirty="0" err="1" smtClean="0"/>
              <a:t>muh</a:t>
            </a:r>
            <a:r>
              <a:rPr lang="en-US" i="1" dirty="0" smtClean="0"/>
              <a:t>-script</a:t>
            </a:r>
            <a:r>
              <a:rPr lang="en-US" dirty="0" smtClean="0"/>
              <a:t>), which nobody in the history of the Web has ever used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Eich</a:t>
            </a:r>
            <a:r>
              <a:rPr lang="en-US" dirty="0" smtClean="0"/>
              <a:t>, ECMAScript “sounds like a skin disease” </a:t>
            </a:r>
            <a:r>
              <a:rPr lang="en-US" baseline="70000" dirty="0" smtClean="0"/>
              <a:t>1</a:t>
            </a:r>
          </a:p>
          <a:p>
            <a:r>
              <a:rPr lang="en-US" dirty="0" smtClean="0"/>
              <a:t>Versions 1, 2, and 3 came out in rapid succession, from 1997 to 1999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1 - https://mail.mozilla.org/pipermail/es-discuss/2006-October/000133.html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Stagnation (1999-2008)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while, JS </a:t>
            </a:r>
            <a:r>
              <a:rPr lang="en-US" dirty="0" smtClean="0"/>
              <a:t>was used </a:t>
            </a:r>
            <a:r>
              <a:rPr lang="en-US" dirty="0"/>
              <a:t>mainly to make webpages more </a:t>
            </a:r>
            <a:r>
              <a:rPr lang="en-US" dirty="0" smtClean="0"/>
              <a:t>annoying</a:t>
            </a:r>
          </a:p>
          <a:p>
            <a:r>
              <a:rPr lang="en-US" dirty="0" smtClean="0"/>
              <a:t>Most people did not see a use for it</a:t>
            </a:r>
          </a:p>
          <a:p>
            <a:r>
              <a:rPr lang="en-US" dirty="0" smtClean="0"/>
              <a:t>Compatibility and speed problems prompted browser-plugin alternatives, like Shockwave, Flash, and eventually Silverlight</a:t>
            </a:r>
          </a:p>
          <a:p>
            <a:r>
              <a:rPr lang="en-US" dirty="0" smtClean="0"/>
              <a:t>Microsoft won the Browser Wars as Netscape floundered</a:t>
            </a:r>
          </a:p>
          <a:p>
            <a:r>
              <a:rPr lang="en-US" dirty="0" smtClean="0"/>
              <a:t>Infighting in TC-39 prevented ECMAScript 4 from being finalized</a:t>
            </a:r>
          </a:p>
          <a:p>
            <a:pPr lvl="1"/>
            <a:r>
              <a:rPr lang="en-US" dirty="0" smtClean="0"/>
              <a:t>Microsoft added </a:t>
            </a:r>
            <a:r>
              <a:rPr lang="en-US" i="1" dirty="0" smtClean="0"/>
              <a:t>Type Annotations</a:t>
            </a:r>
            <a:r>
              <a:rPr lang="en-US" dirty="0" smtClean="0"/>
              <a:t>, which turned into JScript.NET</a:t>
            </a:r>
          </a:p>
          <a:p>
            <a:pPr lvl="1"/>
            <a:r>
              <a:rPr lang="en-US" dirty="0" smtClean="0"/>
              <a:t>Macromedia added </a:t>
            </a:r>
            <a:r>
              <a:rPr lang="en-US" i="1" dirty="0" smtClean="0"/>
              <a:t>Actions</a:t>
            </a:r>
            <a:r>
              <a:rPr lang="en-US" dirty="0" smtClean="0"/>
              <a:t>, which appeared in ActionScript 2.0</a:t>
            </a:r>
          </a:p>
          <a:p>
            <a:pPr lvl="1"/>
            <a:r>
              <a:rPr lang="en-US" dirty="0" smtClean="0"/>
              <a:t>Many other members strongly disagreed</a:t>
            </a:r>
          </a:p>
          <a:p>
            <a:r>
              <a:rPr lang="en-US" dirty="0" smtClean="0"/>
              <a:t>By 2003, TC-39 stopped meeting, signaling the death of JavaScript	</a:t>
            </a:r>
          </a:p>
        </p:txBody>
      </p:sp>
    </p:spTree>
    <p:extLst>
      <p:ext uri="{BB962C8B-B14F-4D97-AF65-F5344CB8AC3E}">
        <p14:creationId xmlns:p14="http://schemas.microsoft.com/office/powerpoint/2010/main" val="34265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dead</a:t>
            </a:r>
            <a:br>
              <a:rPr lang="en-US" dirty="0" smtClean="0"/>
            </a:br>
            <a:r>
              <a:rPr lang="en-US" dirty="0" smtClean="0"/>
              <a:t>Long live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1999, Microsoft accidentally sowed the seeds to reinvigorate JavaScript by inventing </a:t>
            </a:r>
            <a:r>
              <a:rPr lang="en-US" dirty="0" err="1" smtClean="0"/>
              <a:t>XMLHttpRequest</a:t>
            </a:r>
            <a:endParaRPr lang="en-US" dirty="0"/>
          </a:p>
          <a:p>
            <a:r>
              <a:rPr lang="en-US" dirty="0" smtClean="0"/>
              <a:t>Allowed browsers to </a:t>
            </a:r>
            <a:r>
              <a:rPr lang="en-US" dirty="0"/>
              <a:t>natively </a:t>
            </a:r>
            <a:r>
              <a:rPr lang="en-US" dirty="0" smtClean="0"/>
              <a:t>retrieve data dynamically for the first time</a:t>
            </a:r>
          </a:p>
          <a:p>
            <a:r>
              <a:rPr lang="en-US" dirty="0" smtClean="0"/>
              <a:t>Feature ignored for years</a:t>
            </a:r>
          </a:p>
          <a:p>
            <a:r>
              <a:rPr lang="en-US" dirty="0" smtClean="0"/>
              <a:t>Programming method</a:t>
            </a:r>
            <a:r>
              <a:rPr lang="en-US" b="1" i="1" dirty="0"/>
              <a:t> </a:t>
            </a:r>
            <a:r>
              <a:rPr lang="en-US" b="1" dirty="0" smtClean="0"/>
              <a:t>Asynchronous </a:t>
            </a:r>
            <a:r>
              <a:rPr lang="en-US" b="1" dirty="0" err="1" smtClean="0"/>
              <a:t>Javascript</a:t>
            </a:r>
            <a:r>
              <a:rPr lang="en-US" b="1" dirty="0" smtClean="0"/>
              <a:t> and XML</a:t>
            </a:r>
            <a:r>
              <a:rPr lang="en-US" dirty="0" smtClean="0"/>
              <a:t> (AJAX) hits the mainstream as people </a:t>
            </a:r>
            <a:r>
              <a:rPr lang="en-US" dirty="0" err="1" smtClean="0"/>
              <a:t>realise</a:t>
            </a:r>
            <a:r>
              <a:rPr lang="en-US" dirty="0" smtClean="0"/>
              <a:t> what can be done with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Gmail and Google Maps impresses everyone and launches a new interest in JavaScript</a:t>
            </a:r>
          </a:p>
          <a:p>
            <a:r>
              <a:rPr lang="en-US" dirty="0" smtClean="0"/>
              <a:t>Smartphones announce no plugins, killing Flash and dooming Silverlight</a:t>
            </a:r>
          </a:p>
          <a:p>
            <a:r>
              <a:rPr lang="en-US" dirty="0" smtClean="0"/>
              <a:t>AJAX becomes the new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Presently (2008+)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ECMAScript 5 is released in 2009, after 10 years of silence</a:t>
            </a:r>
          </a:p>
          <a:p>
            <a:pPr lvl="1"/>
            <a:r>
              <a:rPr lang="en-US" dirty="0" smtClean="0"/>
              <a:t>ECMAScript 4 was completely abandoned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Browers</a:t>
            </a:r>
            <a:r>
              <a:rPr lang="en-US" dirty="0" smtClean="0"/>
              <a:t> are now “evergreen”, and implement small forced upgrades every few weeks or months</a:t>
            </a:r>
          </a:p>
          <a:p>
            <a:r>
              <a:rPr lang="en-US" dirty="0" smtClean="0"/>
              <a:t>TC-39 now releases smaller versions of ECMAScript yearly</a:t>
            </a:r>
          </a:p>
          <a:p>
            <a:r>
              <a:rPr lang="en-US" dirty="0" smtClean="0"/>
              <a:t>JavaScript is shaping up to be one of the most advanced languages in existence</a:t>
            </a:r>
          </a:p>
          <a:p>
            <a:r>
              <a:rPr lang="en-US" dirty="0" smtClean="0"/>
              <a:t>Unfortunately one of the most complex as well</a:t>
            </a:r>
          </a:p>
          <a:p>
            <a:pPr lvl="1"/>
            <a:r>
              <a:rPr lang="en-US" dirty="0" smtClean="0"/>
              <a:t>Retains full backwards compatibility with 23+ years of baggage and bad ideas</a:t>
            </a:r>
          </a:p>
          <a:p>
            <a:r>
              <a:rPr lang="en-US" dirty="0" smtClean="0"/>
              <a:t>Still no Type System!</a:t>
            </a:r>
          </a:p>
          <a:p>
            <a:pPr lvl="1"/>
            <a:r>
              <a:rPr lang="en-US" dirty="0" smtClean="0"/>
              <a:t>And there never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3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4702</TotalTime>
  <Words>2742</Words>
  <Application>Microsoft Office PowerPoint</Application>
  <PresentationFormat>Widescreen</PresentationFormat>
  <Paragraphs>417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Century Gothic</vt:lpstr>
      <vt:lpstr>Consolas</vt:lpstr>
      <vt:lpstr>Vapor Trail</vt:lpstr>
      <vt:lpstr>Web development with Typescript</vt:lpstr>
      <vt:lpstr>Javascript</vt:lpstr>
      <vt:lpstr>You can’t understand Typescript without understanding Javascript</vt:lpstr>
      <vt:lpstr>A Brief History of Javascript (1995)</vt:lpstr>
      <vt:lpstr>The Empire Strikes Back (1996)</vt:lpstr>
      <vt:lpstr>Standardization (1997)</vt:lpstr>
      <vt:lpstr>Stagnation (1999-2008)</vt:lpstr>
      <vt:lpstr>Javascript is dead Long live Javascript</vt:lpstr>
      <vt:lpstr>Presently (2008+)</vt:lpstr>
      <vt:lpstr>Compile-to-Javascript (2009+)</vt:lpstr>
      <vt:lpstr>Enter Typescript (2012+)</vt:lpstr>
      <vt:lpstr>Further Information</vt:lpstr>
      <vt:lpstr>Why Typescript</vt:lpstr>
      <vt:lpstr>PowerPoint Presentation</vt:lpstr>
      <vt:lpstr>Anders Hejlsberg</vt:lpstr>
      <vt:lpstr>Upsides</vt:lpstr>
      <vt:lpstr>Upsides (cont)</vt:lpstr>
      <vt:lpstr>Downsides</vt:lpstr>
      <vt:lpstr>My Experience</vt:lpstr>
      <vt:lpstr>Setting up a Web Development Environment</vt:lpstr>
      <vt:lpstr>Code</vt:lpstr>
      <vt:lpstr>Tools</vt:lpstr>
      <vt:lpstr>Node Package Manager</vt:lpstr>
      <vt:lpstr>Example 1 - Setup</vt:lpstr>
      <vt:lpstr>Example 2 - Build</vt:lpstr>
      <vt:lpstr>TSConfig.json</vt:lpstr>
      <vt:lpstr>Example 3 - Bundling</vt:lpstr>
      <vt:lpstr>Introduction to TypeScript</vt:lpstr>
      <vt:lpstr>Typescript</vt:lpstr>
      <vt:lpstr>Type Annotations</vt:lpstr>
      <vt:lpstr>Type Inference</vt:lpstr>
      <vt:lpstr>Function types</vt:lpstr>
      <vt:lpstr>Interface types</vt:lpstr>
      <vt:lpstr>classes</vt:lpstr>
      <vt:lpstr>A Word on Object-oriented programming</vt:lpstr>
      <vt:lpstr>OOP continued</vt:lpstr>
      <vt:lpstr>OOP COntinued</vt:lpstr>
      <vt:lpstr>Oop continued</vt:lpstr>
      <vt:lpstr>Enumerations</vt:lpstr>
      <vt:lpstr>I call it my billion-dollar mistake. It was the invention of the null reference in 1965... But I couldn't resist the temptation to put in a null reference, simply because it was so easy to implement. This has led to innumerable errors, vulnerabilities, and system crashes, which have probably caused a billion dollars of pain and damage in the last forty years.</vt:lpstr>
      <vt:lpstr>Null checking</vt:lpstr>
      <vt:lpstr>PowerPoint Presentation</vt:lpstr>
      <vt:lpstr>PowerPoint Presentation</vt:lpstr>
      <vt:lpstr>Null checking</vt:lpstr>
      <vt:lpstr>Null checking</vt:lpstr>
      <vt:lpstr>generics</vt:lpstr>
      <vt:lpstr>Type guards</vt:lpstr>
      <vt:lpstr>Modules</vt:lpstr>
      <vt:lpstr>Modules</vt:lpstr>
      <vt:lpstr>Modules</vt:lpstr>
      <vt:lpstr>Modules</vt:lpstr>
      <vt:lpstr>Modules</vt:lpstr>
      <vt:lpstr>Modules</vt:lpstr>
      <vt:lpstr>Modules</vt:lpstr>
      <vt:lpstr>Modules</vt:lpstr>
      <vt:lpstr>Tomorrows Features, Today!</vt:lpstr>
      <vt:lpstr>Type Modifiers</vt:lpstr>
      <vt:lpstr>Union Types</vt:lpstr>
      <vt:lpstr>Discriminated Union Types</vt:lpstr>
    </vt:vector>
  </TitlesOfParts>
  <Company>Ellucian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with Typescript</dc:title>
  <dc:creator>Penton, Ron</dc:creator>
  <cp:lastModifiedBy>Penton, Ron</cp:lastModifiedBy>
  <cp:revision>91</cp:revision>
  <dcterms:created xsi:type="dcterms:W3CDTF">2018-03-31T13:25:51Z</dcterms:created>
  <dcterms:modified xsi:type="dcterms:W3CDTF">2018-05-28T00:14:40Z</dcterms:modified>
</cp:coreProperties>
</file>