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Horizon" charset="1" panose="02000500000000000000"/>
      <p:regular r:id="rId24"/>
    </p:embeddedFont>
    <p:embeddedFont>
      <p:font typeface="TT Hoves Bold" charset="1" panose="02000003020000060003"/>
      <p:regular r:id="rId25"/>
    </p:embeddedFont>
    <p:embeddedFont>
      <p:font typeface="TT Hoves" charset="1" panose="02000003020000060003"/>
      <p:regular r:id="rId26"/>
    </p:embeddedFont>
    <p:embeddedFont>
      <p:font typeface="Canva Sans Bold" charset="1" panose="020B0803030501040103"/>
      <p:regular r:id="rId27"/>
    </p:embeddedFont>
    <p:embeddedFont>
      <p:font typeface="Canva Sans" charset="1" panose="020B0503030501040103"/>
      <p:regular r:id="rId28"/>
    </p:embeddedFont>
    <p:embeddedFont>
      <p:font typeface="Inter" charset="1" panose="020B0502030000000004"/>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11" Target="../media/image14.png" Type="http://schemas.openxmlformats.org/officeDocument/2006/relationships/image"/><Relationship Id="rId12" Target="../media/image15.svg" Type="http://schemas.openxmlformats.org/officeDocument/2006/relationships/image"/><Relationship Id="rId13" Target="../media/image16.png" Type="http://schemas.openxmlformats.org/officeDocument/2006/relationships/image"/><Relationship Id="rId14" Target="../media/image17.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3" t="0" r="-223" b="0"/>
            </a:stretch>
          </a:blipFill>
        </p:spPr>
      </p:sp>
      <p:grpSp>
        <p:nvGrpSpPr>
          <p:cNvPr name="Group 3" id="3"/>
          <p:cNvGrpSpPr/>
          <p:nvPr/>
        </p:nvGrpSpPr>
        <p:grpSpPr>
          <a:xfrm rot="0">
            <a:off x="-235210" y="-207032"/>
            <a:ext cx="18758420" cy="10701065"/>
            <a:chOff x="0" y="0"/>
            <a:chExt cx="4940489" cy="2818387"/>
          </a:xfrm>
        </p:grpSpPr>
        <p:sp>
          <p:nvSpPr>
            <p:cNvPr name="Freeform 4" id="4"/>
            <p:cNvSpPr/>
            <p:nvPr/>
          </p:nvSpPr>
          <p:spPr>
            <a:xfrm flipH="false" flipV="false" rot="0">
              <a:off x="0" y="0"/>
              <a:ext cx="4940489" cy="2818387"/>
            </a:xfrm>
            <a:custGeom>
              <a:avLst/>
              <a:gdLst/>
              <a:ahLst/>
              <a:cxnLst/>
              <a:rect r="r" b="b" t="t" l="l"/>
              <a:pathLst>
                <a:path h="2818387" w="4940489">
                  <a:moveTo>
                    <a:pt x="0" y="0"/>
                  </a:moveTo>
                  <a:lnTo>
                    <a:pt x="4940489" y="0"/>
                  </a:lnTo>
                  <a:lnTo>
                    <a:pt x="4940489" y="2818387"/>
                  </a:lnTo>
                  <a:lnTo>
                    <a:pt x="0" y="2818387"/>
                  </a:lnTo>
                  <a:close/>
                </a:path>
              </a:pathLst>
            </a:custGeom>
            <a:gradFill rotWithShape="true">
              <a:gsLst>
                <a:gs pos="0">
                  <a:srgbClr val="0D2650">
                    <a:alpha val="95000"/>
                  </a:srgbClr>
                </a:gs>
                <a:gs pos="100000">
                  <a:srgbClr val="0C1566">
                    <a:alpha val="95000"/>
                  </a:srgbClr>
                </a:gs>
              </a:gsLst>
              <a:lin ang="0"/>
            </a:gradFill>
          </p:spPr>
        </p:sp>
        <p:sp>
          <p:nvSpPr>
            <p:cNvPr name="TextBox 5" id="5"/>
            <p:cNvSpPr txBox="true"/>
            <p:nvPr/>
          </p:nvSpPr>
          <p:spPr>
            <a:xfrm>
              <a:off x="0" y="-57150"/>
              <a:ext cx="4940489" cy="2875537"/>
            </a:xfrm>
            <a:prstGeom prst="rect">
              <a:avLst/>
            </a:prstGeom>
          </p:spPr>
          <p:txBody>
            <a:bodyPr anchor="ctr" rtlCol="false" tIns="50800" lIns="50800" bIns="50800" rIns="50800"/>
            <a:lstStyle/>
            <a:p>
              <a:pPr algn="ctr">
                <a:lnSpc>
                  <a:spcPts val="3431"/>
                </a:lnSpc>
              </a:pPr>
            </a:p>
          </p:txBody>
        </p:sp>
      </p:grpSp>
      <p:sp>
        <p:nvSpPr>
          <p:cNvPr name="Freeform 6" id="6"/>
          <p:cNvSpPr/>
          <p:nvPr/>
        </p:nvSpPr>
        <p:spPr>
          <a:xfrm flipH="false" flipV="false" rot="0">
            <a:off x="1028700" y="940793"/>
            <a:ext cx="704580" cy="662306"/>
          </a:xfrm>
          <a:custGeom>
            <a:avLst/>
            <a:gdLst/>
            <a:ahLst/>
            <a:cxnLst/>
            <a:rect r="r" b="b" t="t" l="l"/>
            <a:pathLst>
              <a:path h="662306" w="704580">
                <a:moveTo>
                  <a:pt x="0" y="0"/>
                </a:moveTo>
                <a:lnTo>
                  <a:pt x="704580" y="0"/>
                </a:lnTo>
                <a:lnTo>
                  <a:pt x="704580" y="662306"/>
                </a:lnTo>
                <a:lnTo>
                  <a:pt x="0" y="6623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2148515" y="3044746"/>
            <a:ext cx="13990970" cy="2098754"/>
          </a:xfrm>
          <a:prstGeom prst="rect">
            <a:avLst/>
          </a:prstGeom>
        </p:spPr>
        <p:txBody>
          <a:bodyPr anchor="t" rtlCol="false" tIns="0" lIns="0" bIns="0" rIns="0">
            <a:spAutoFit/>
          </a:bodyPr>
          <a:lstStyle/>
          <a:p>
            <a:pPr algn="ctr">
              <a:lnSpc>
                <a:spcPts val="16122"/>
              </a:lnSpc>
            </a:pPr>
            <a:r>
              <a:rPr lang="en-US" sz="11516">
                <a:solidFill>
                  <a:srgbClr val="FFFFFF"/>
                </a:solidFill>
                <a:latin typeface="Horizon"/>
                <a:ea typeface="Horizon"/>
                <a:cs typeface="Horizon"/>
                <a:sym typeface="Horizon"/>
              </a:rPr>
              <a:t>Csst-106</a:t>
            </a:r>
          </a:p>
        </p:txBody>
      </p:sp>
      <p:sp>
        <p:nvSpPr>
          <p:cNvPr name="TextBox 8" id="8"/>
          <p:cNvSpPr txBox="true"/>
          <p:nvPr/>
        </p:nvSpPr>
        <p:spPr>
          <a:xfrm rot="0">
            <a:off x="2155842" y="5154948"/>
            <a:ext cx="13990970" cy="3039955"/>
          </a:xfrm>
          <a:prstGeom prst="rect">
            <a:avLst/>
          </a:prstGeom>
        </p:spPr>
        <p:txBody>
          <a:bodyPr anchor="t" rtlCol="false" tIns="0" lIns="0" bIns="0" rIns="0">
            <a:spAutoFit/>
          </a:bodyPr>
          <a:lstStyle/>
          <a:p>
            <a:pPr algn="ctr">
              <a:lnSpc>
                <a:spcPts val="11853"/>
              </a:lnSpc>
            </a:pPr>
            <a:r>
              <a:rPr lang="en-US" sz="8466">
                <a:solidFill>
                  <a:srgbClr val="FFFFFF"/>
                </a:solidFill>
                <a:latin typeface="Horizon"/>
                <a:ea typeface="Horizon"/>
                <a:cs typeface="Horizon"/>
                <a:sym typeface="Horizon"/>
              </a:rPr>
              <a:t>Computer vision</a:t>
            </a:r>
          </a:p>
        </p:txBody>
      </p:sp>
      <p:sp>
        <p:nvSpPr>
          <p:cNvPr name="TextBox 9" id="9"/>
          <p:cNvSpPr txBox="true"/>
          <p:nvPr/>
        </p:nvSpPr>
        <p:spPr>
          <a:xfrm rot="0">
            <a:off x="9144000" y="1041141"/>
            <a:ext cx="1662550"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Home</a:t>
            </a:r>
          </a:p>
        </p:txBody>
      </p:sp>
      <p:sp>
        <p:nvSpPr>
          <p:cNvPr name="TextBox 10" id="10"/>
          <p:cNvSpPr txBox="true"/>
          <p:nvPr/>
        </p:nvSpPr>
        <p:spPr>
          <a:xfrm rot="0">
            <a:off x="11408122" y="1043354"/>
            <a:ext cx="1907082"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About</a:t>
            </a:r>
          </a:p>
        </p:txBody>
      </p:sp>
      <p:sp>
        <p:nvSpPr>
          <p:cNvPr name="TextBox 11" id="11"/>
          <p:cNvSpPr txBox="true"/>
          <p:nvPr/>
        </p:nvSpPr>
        <p:spPr>
          <a:xfrm rot="0">
            <a:off x="13890575" y="1019175"/>
            <a:ext cx="1589190"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Content</a:t>
            </a:r>
          </a:p>
        </p:txBody>
      </p:sp>
      <p:sp>
        <p:nvSpPr>
          <p:cNvPr name="TextBox 12" id="12"/>
          <p:cNvSpPr txBox="true"/>
          <p:nvPr/>
        </p:nvSpPr>
        <p:spPr>
          <a:xfrm rot="0">
            <a:off x="15034325" y="1041141"/>
            <a:ext cx="2224975" cy="413986"/>
          </a:xfrm>
          <a:prstGeom prst="rect">
            <a:avLst/>
          </a:prstGeom>
        </p:spPr>
        <p:txBody>
          <a:bodyPr anchor="t" rtlCol="false" tIns="0" lIns="0" bIns="0" rIns="0">
            <a:spAutoFit/>
          </a:bodyPr>
          <a:lstStyle/>
          <a:p>
            <a:pPr algn="r" marL="0" indent="0" lvl="0">
              <a:lnSpc>
                <a:spcPts val="3431"/>
              </a:lnSpc>
              <a:spcBef>
                <a:spcPct val="0"/>
              </a:spcBef>
            </a:pPr>
            <a:r>
              <a:rPr lang="en-US" b="true" sz="2451">
                <a:solidFill>
                  <a:srgbClr val="FFFFFF"/>
                </a:solidFill>
                <a:latin typeface="TT Hoves Bold"/>
                <a:ea typeface="TT Hoves Bold"/>
                <a:cs typeface="TT Hoves Bold"/>
                <a:sym typeface="TT Hoves Bold"/>
              </a:rPr>
              <a:t>Others</a:t>
            </a:r>
          </a:p>
        </p:txBody>
      </p:sp>
      <p:sp>
        <p:nvSpPr>
          <p:cNvPr name="TextBox 13" id="13"/>
          <p:cNvSpPr txBox="true"/>
          <p:nvPr/>
        </p:nvSpPr>
        <p:spPr>
          <a:xfrm rot="0">
            <a:off x="1972116" y="1148129"/>
            <a:ext cx="4712404" cy="356169"/>
          </a:xfrm>
          <a:prstGeom prst="rect">
            <a:avLst/>
          </a:prstGeom>
        </p:spPr>
        <p:txBody>
          <a:bodyPr anchor="t" rtlCol="false" tIns="0" lIns="0" bIns="0" rIns="0">
            <a:spAutoFit/>
          </a:bodyPr>
          <a:lstStyle/>
          <a:p>
            <a:pPr algn="l">
              <a:lnSpc>
                <a:spcPts val="2772"/>
              </a:lnSpc>
            </a:pPr>
            <a:r>
              <a:rPr lang="en-US" sz="2772" b="true">
                <a:solidFill>
                  <a:srgbClr val="FFFFFF"/>
                </a:solidFill>
                <a:latin typeface="TT Hoves Bold"/>
                <a:ea typeface="TT Hoves Bold"/>
                <a:cs typeface="TT Hoves Bold"/>
                <a:sym typeface="TT Hoves Bold"/>
              </a:rPr>
              <a:t>BSCS  4B</a:t>
            </a:r>
          </a:p>
        </p:txBody>
      </p:sp>
      <p:sp>
        <p:nvSpPr>
          <p:cNvPr name="TextBox 14" id="14"/>
          <p:cNvSpPr txBox="true"/>
          <p:nvPr/>
        </p:nvSpPr>
        <p:spPr>
          <a:xfrm rot="0">
            <a:off x="14141979" y="8852535"/>
            <a:ext cx="3117321" cy="405765"/>
          </a:xfrm>
          <a:prstGeom prst="rect">
            <a:avLst/>
          </a:prstGeom>
        </p:spPr>
        <p:txBody>
          <a:bodyPr anchor="t" rtlCol="false" tIns="0" lIns="0" bIns="0" rIns="0">
            <a:spAutoFit/>
          </a:bodyPr>
          <a:lstStyle/>
          <a:p>
            <a:pPr algn="r">
              <a:lnSpc>
                <a:spcPts val="3359"/>
              </a:lnSpc>
              <a:spcBef>
                <a:spcPct val="0"/>
              </a:spcBef>
            </a:pPr>
            <a:r>
              <a:rPr lang="en-US" sz="2399">
                <a:solidFill>
                  <a:srgbClr val="EFEFEF"/>
                </a:solidFill>
                <a:latin typeface="TT Hoves"/>
                <a:ea typeface="TT Hoves"/>
                <a:cs typeface="TT Hoves"/>
                <a:sym typeface="TT Hoves"/>
              </a:rPr>
              <a:t>Sir Mark Bernardino</a:t>
            </a:r>
          </a:p>
        </p:txBody>
      </p:sp>
      <p:sp>
        <p:nvSpPr>
          <p:cNvPr name="TextBox 15" id="15"/>
          <p:cNvSpPr txBox="true"/>
          <p:nvPr/>
        </p:nvSpPr>
        <p:spPr>
          <a:xfrm rot="0">
            <a:off x="1028700" y="8852535"/>
            <a:ext cx="3117321" cy="405765"/>
          </a:xfrm>
          <a:prstGeom prst="rect">
            <a:avLst/>
          </a:prstGeom>
        </p:spPr>
        <p:txBody>
          <a:bodyPr anchor="t" rtlCol="false" tIns="0" lIns="0" bIns="0" rIns="0">
            <a:spAutoFit/>
          </a:bodyPr>
          <a:lstStyle/>
          <a:p>
            <a:pPr algn="just">
              <a:lnSpc>
                <a:spcPts val="3359"/>
              </a:lnSpc>
              <a:spcBef>
                <a:spcPct val="0"/>
              </a:spcBef>
            </a:pPr>
            <a:r>
              <a:rPr lang="en-US" sz="2399">
                <a:solidFill>
                  <a:srgbClr val="EFEFEF"/>
                </a:solidFill>
                <a:latin typeface="TT Hoves"/>
                <a:ea typeface="TT Hoves"/>
                <a:cs typeface="TT Hoves"/>
                <a:sym typeface="TT Hoves"/>
              </a:rPr>
              <a:t>Mastuto Byron</a:t>
            </a:r>
          </a:p>
        </p:txBody>
      </p:sp>
      <p:sp>
        <p:nvSpPr>
          <p:cNvPr name="TextBox 16" id="16"/>
          <p:cNvSpPr txBox="true"/>
          <p:nvPr/>
        </p:nvSpPr>
        <p:spPr>
          <a:xfrm rot="0">
            <a:off x="7585339" y="8852535"/>
            <a:ext cx="311732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BSCS IS 4B</a:t>
            </a:r>
          </a:p>
        </p:txBody>
      </p:sp>
      <p:sp>
        <p:nvSpPr>
          <p:cNvPr name="TextBox 17" id="17"/>
          <p:cNvSpPr txBox="true"/>
          <p:nvPr/>
        </p:nvSpPr>
        <p:spPr>
          <a:xfrm rot="0">
            <a:off x="5484590" y="8852535"/>
            <a:ext cx="140626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name="TextBox 18" id="18"/>
          <p:cNvSpPr txBox="true"/>
          <p:nvPr/>
        </p:nvSpPr>
        <p:spPr>
          <a:xfrm rot="0">
            <a:off x="12045686" y="8852535"/>
            <a:ext cx="140626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3" t="0" r="-223" b="0"/>
            </a:stretch>
          </a:blipFill>
        </p:spPr>
      </p:sp>
      <p:grpSp>
        <p:nvGrpSpPr>
          <p:cNvPr name="Group 3" id="3"/>
          <p:cNvGrpSpPr/>
          <p:nvPr/>
        </p:nvGrpSpPr>
        <p:grpSpPr>
          <a:xfrm rot="0">
            <a:off x="-235210" y="-207032"/>
            <a:ext cx="18758420" cy="10701065"/>
            <a:chOff x="0" y="0"/>
            <a:chExt cx="4940489" cy="2818387"/>
          </a:xfrm>
        </p:grpSpPr>
        <p:sp>
          <p:nvSpPr>
            <p:cNvPr name="Freeform 4" id="4"/>
            <p:cNvSpPr/>
            <p:nvPr/>
          </p:nvSpPr>
          <p:spPr>
            <a:xfrm flipH="false" flipV="false" rot="0">
              <a:off x="0" y="0"/>
              <a:ext cx="4940489" cy="2818387"/>
            </a:xfrm>
            <a:custGeom>
              <a:avLst/>
              <a:gdLst/>
              <a:ahLst/>
              <a:cxnLst/>
              <a:rect r="r" b="b" t="t" l="l"/>
              <a:pathLst>
                <a:path h="2818387" w="4940489">
                  <a:moveTo>
                    <a:pt x="0" y="0"/>
                  </a:moveTo>
                  <a:lnTo>
                    <a:pt x="4940489" y="0"/>
                  </a:lnTo>
                  <a:lnTo>
                    <a:pt x="4940489" y="2818387"/>
                  </a:lnTo>
                  <a:lnTo>
                    <a:pt x="0" y="2818387"/>
                  </a:lnTo>
                  <a:close/>
                </a:path>
              </a:pathLst>
            </a:custGeom>
            <a:gradFill rotWithShape="true">
              <a:gsLst>
                <a:gs pos="0">
                  <a:srgbClr val="0D2650">
                    <a:alpha val="95000"/>
                  </a:srgbClr>
                </a:gs>
                <a:gs pos="100000">
                  <a:srgbClr val="0C1566">
                    <a:alpha val="95000"/>
                  </a:srgbClr>
                </a:gs>
              </a:gsLst>
              <a:lin ang="0"/>
            </a:gradFill>
          </p:spPr>
        </p:sp>
        <p:sp>
          <p:nvSpPr>
            <p:cNvPr name="TextBox 5" id="5"/>
            <p:cNvSpPr txBox="true"/>
            <p:nvPr/>
          </p:nvSpPr>
          <p:spPr>
            <a:xfrm>
              <a:off x="0" y="-57150"/>
              <a:ext cx="4940489" cy="2875537"/>
            </a:xfrm>
            <a:prstGeom prst="rect">
              <a:avLst/>
            </a:prstGeom>
          </p:spPr>
          <p:txBody>
            <a:bodyPr anchor="ctr" rtlCol="false" tIns="50800" lIns="50800" bIns="50800" rIns="50800"/>
            <a:lstStyle/>
            <a:p>
              <a:pPr algn="ctr">
                <a:lnSpc>
                  <a:spcPts val="3431"/>
                </a:lnSpc>
              </a:pPr>
            </a:p>
          </p:txBody>
        </p:sp>
      </p:grpSp>
      <p:sp>
        <p:nvSpPr>
          <p:cNvPr name="Freeform 6" id="6"/>
          <p:cNvSpPr/>
          <p:nvPr/>
        </p:nvSpPr>
        <p:spPr>
          <a:xfrm flipH="false" flipV="false" rot="0">
            <a:off x="1028700" y="940793"/>
            <a:ext cx="704580" cy="662306"/>
          </a:xfrm>
          <a:custGeom>
            <a:avLst/>
            <a:gdLst/>
            <a:ahLst/>
            <a:cxnLst/>
            <a:rect r="r" b="b" t="t" l="l"/>
            <a:pathLst>
              <a:path h="662306" w="704580">
                <a:moveTo>
                  <a:pt x="0" y="0"/>
                </a:moveTo>
                <a:lnTo>
                  <a:pt x="704580" y="0"/>
                </a:lnTo>
                <a:lnTo>
                  <a:pt x="704580" y="662306"/>
                </a:lnTo>
                <a:lnTo>
                  <a:pt x="0" y="6623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972116" y="1148129"/>
            <a:ext cx="4712404" cy="356169"/>
          </a:xfrm>
          <a:prstGeom prst="rect">
            <a:avLst/>
          </a:prstGeom>
        </p:spPr>
        <p:txBody>
          <a:bodyPr anchor="t" rtlCol="false" tIns="0" lIns="0" bIns="0" rIns="0">
            <a:spAutoFit/>
          </a:bodyPr>
          <a:lstStyle/>
          <a:p>
            <a:pPr algn="l">
              <a:lnSpc>
                <a:spcPts val="2772"/>
              </a:lnSpc>
            </a:pPr>
            <a:r>
              <a:rPr lang="en-US" sz="2772" b="true">
                <a:solidFill>
                  <a:srgbClr val="FFFFFF"/>
                </a:solidFill>
                <a:latin typeface="TT Hoves Bold"/>
                <a:ea typeface="TT Hoves Bold"/>
                <a:cs typeface="TT Hoves Bold"/>
                <a:sym typeface="TT Hoves Bold"/>
              </a:rPr>
              <a:t>BSCS 4B</a:t>
            </a:r>
          </a:p>
        </p:txBody>
      </p:sp>
      <p:sp>
        <p:nvSpPr>
          <p:cNvPr name="TextBox 8" id="8"/>
          <p:cNvSpPr txBox="true"/>
          <p:nvPr/>
        </p:nvSpPr>
        <p:spPr>
          <a:xfrm rot="0">
            <a:off x="14141979" y="8852535"/>
            <a:ext cx="3117321" cy="405765"/>
          </a:xfrm>
          <a:prstGeom prst="rect">
            <a:avLst/>
          </a:prstGeom>
        </p:spPr>
        <p:txBody>
          <a:bodyPr anchor="t" rtlCol="false" tIns="0" lIns="0" bIns="0" rIns="0">
            <a:spAutoFit/>
          </a:bodyPr>
          <a:lstStyle/>
          <a:p>
            <a:pPr algn="r">
              <a:lnSpc>
                <a:spcPts val="3359"/>
              </a:lnSpc>
              <a:spcBef>
                <a:spcPct val="0"/>
              </a:spcBef>
            </a:pPr>
            <a:r>
              <a:rPr lang="en-US" sz="2399">
                <a:solidFill>
                  <a:srgbClr val="EFEFEF"/>
                </a:solidFill>
                <a:latin typeface="TT Hoves"/>
                <a:ea typeface="TT Hoves"/>
                <a:cs typeface="TT Hoves"/>
                <a:sym typeface="TT Hoves"/>
              </a:rPr>
              <a:t>Sir Mark Bernardino</a:t>
            </a:r>
          </a:p>
        </p:txBody>
      </p:sp>
      <p:sp>
        <p:nvSpPr>
          <p:cNvPr name="TextBox 9" id="9"/>
          <p:cNvSpPr txBox="true"/>
          <p:nvPr/>
        </p:nvSpPr>
        <p:spPr>
          <a:xfrm rot="0">
            <a:off x="1028700" y="8852535"/>
            <a:ext cx="3117321" cy="405765"/>
          </a:xfrm>
          <a:prstGeom prst="rect">
            <a:avLst/>
          </a:prstGeom>
        </p:spPr>
        <p:txBody>
          <a:bodyPr anchor="t" rtlCol="false" tIns="0" lIns="0" bIns="0" rIns="0">
            <a:spAutoFit/>
          </a:bodyPr>
          <a:lstStyle/>
          <a:p>
            <a:pPr algn="just">
              <a:lnSpc>
                <a:spcPts val="3359"/>
              </a:lnSpc>
              <a:spcBef>
                <a:spcPct val="0"/>
              </a:spcBef>
            </a:pPr>
            <a:r>
              <a:rPr lang="en-US" sz="2399">
                <a:solidFill>
                  <a:srgbClr val="EFEFEF"/>
                </a:solidFill>
                <a:latin typeface="TT Hoves"/>
                <a:ea typeface="TT Hoves"/>
                <a:cs typeface="TT Hoves"/>
                <a:sym typeface="TT Hoves"/>
              </a:rPr>
              <a:t>Matuto Byron</a:t>
            </a:r>
          </a:p>
        </p:txBody>
      </p:sp>
      <p:sp>
        <p:nvSpPr>
          <p:cNvPr name="TextBox 10" id="10"/>
          <p:cNvSpPr txBox="true"/>
          <p:nvPr/>
        </p:nvSpPr>
        <p:spPr>
          <a:xfrm rot="0">
            <a:off x="7585339" y="8852535"/>
            <a:ext cx="311732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BSCS IS 4B</a:t>
            </a:r>
          </a:p>
        </p:txBody>
      </p:sp>
      <p:sp>
        <p:nvSpPr>
          <p:cNvPr name="TextBox 11" id="11"/>
          <p:cNvSpPr txBox="true"/>
          <p:nvPr/>
        </p:nvSpPr>
        <p:spPr>
          <a:xfrm rot="0">
            <a:off x="5484590" y="8852535"/>
            <a:ext cx="140626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name="TextBox 12" id="12"/>
          <p:cNvSpPr txBox="true"/>
          <p:nvPr/>
        </p:nvSpPr>
        <p:spPr>
          <a:xfrm rot="0">
            <a:off x="12045686" y="8852535"/>
            <a:ext cx="140626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name="TextBox 13" id="13"/>
          <p:cNvSpPr txBox="true"/>
          <p:nvPr/>
        </p:nvSpPr>
        <p:spPr>
          <a:xfrm rot="0">
            <a:off x="9144000" y="1041141"/>
            <a:ext cx="1662550"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Home</a:t>
            </a:r>
          </a:p>
        </p:txBody>
      </p:sp>
      <p:sp>
        <p:nvSpPr>
          <p:cNvPr name="TextBox 14" id="14"/>
          <p:cNvSpPr txBox="true"/>
          <p:nvPr/>
        </p:nvSpPr>
        <p:spPr>
          <a:xfrm rot="0">
            <a:off x="11408122" y="1043354"/>
            <a:ext cx="1907082"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About</a:t>
            </a:r>
          </a:p>
        </p:txBody>
      </p:sp>
      <p:sp>
        <p:nvSpPr>
          <p:cNvPr name="TextBox 15" id="15"/>
          <p:cNvSpPr txBox="true"/>
          <p:nvPr/>
        </p:nvSpPr>
        <p:spPr>
          <a:xfrm rot="0">
            <a:off x="13890575" y="1019175"/>
            <a:ext cx="1589190"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Content</a:t>
            </a:r>
          </a:p>
        </p:txBody>
      </p:sp>
      <p:sp>
        <p:nvSpPr>
          <p:cNvPr name="TextBox 16" id="16"/>
          <p:cNvSpPr txBox="true"/>
          <p:nvPr/>
        </p:nvSpPr>
        <p:spPr>
          <a:xfrm rot="0">
            <a:off x="15034325" y="1041141"/>
            <a:ext cx="2224975" cy="413986"/>
          </a:xfrm>
          <a:prstGeom prst="rect">
            <a:avLst/>
          </a:prstGeom>
        </p:spPr>
        <p:txBody>
          <a:bodyPr anchor="t" rtlCol="false" tIns="0" lIns="0" bIns="0" rIns="0">
            <a:spAutoFit/>
          </a:bodyPr>
          <a:lstStyle/>
          <a:p>
            <a:pPr algn="r" marL="0" indent="0" lvl="0">
              <a:lnSpc>
                <a:spcPts val="3431"/>
              </a:lnSpc>
              <a:spcBef>
                <a:spcPct val="0"/>
              </a:spcBef>
            </a:pPr>
            <a:r>
              <a:rPr lang="en-US" b="true" sz="2451">
                <a:solidFill>
                  <a:srgbClr val="FFFFFF"/>
                </a:solidFill>
                <a:latin typeface="TT Hoves Bold"/>
                <a:ea typeface="TT Hoves Bold"/>
                <a:cs typeface="TT Hoves Bold"/>
                <a:sym typeface="TT Hoves Bold"/>
              </a:rPr>
              <a:t>Others</a:t>
            </a:r>
          </a:p>
        </p:txBody>
      </p:sp>
      <p:sp>
        <p:nvSpPr>
          <p:cNvPr name="TextBox 17" id="17"/>
          <p:cNvSpPr txBox="true"/>
          <p:nvPr/>
        </p:nvSpPr>
        <p:spPr>
          <a:xfrm rot="0">
            <a:off x="1380990" y="5386997"/>
            <a:ext cx="11599627" cy="3059696"/>
          </a:xfrm>
          <a:prstGeom prst="rect">
            <a:avLst/>
          </a:prstGeom>
        </p:spPr>
        <p:txBody>
          <a:bodyPr anchor="t" rtlCol="false" tIns="0" lIns="0" bIns="0" rIns="0">
            <a:spAutoFit/>
          </a:bodyPr>
          <a:lstStyle/>
          <a:p>
            <a:pPr algn="just" marL="629244" indent="-314622" lvl="1">
              <a:lnSpc>
                <a:spcPts val="4080"/>
              </a:lnSpc>
              <a:buFont typeface="Arial"/>
              <a:buChar char="•"/>
            </a:pPr>
            <a:r>
              <a:rPr lang="en-US" sz="2914">
                <a:solidFill>
                  <a:srgbClr val="FFFFFF"/>
                </a:solidFill>
                <a:latin typeface="TT Hoves"/>
                <a:ea typeface="TT Hoves"/>
                <a:cs typeface="TT Hoves"/>
                <a:sym typeface="TT Hoves"/>
              </a:rPr>
              <a:t>The model leverages OpenCV for detecting faces and SSIM (Structural Similarity Index Measure) for comparing faces.</a:t>
            </a:r>
          </a:p>
          <a:p>
            <a:pPr algn="just">
              <a:lnSpc>
                <a:spcPts val="4080"/>
              </a:lnSpc>
            </a:pPr>
          </a:p>
          <a:p>
            <a:pPr algn="just" marL="629244" indent="-314622" lvl="1">
              <a:lnSpc>
                <a:spcPts val="4080"/>
              </a:lnSpc>
              <a:spcBef>
                <a:spcPct val="0"/>
              </a:spcBef>
              <a:buFont typeface="Arial"/>
              <a:buChar char="•"/>
            </a:pPr>
            <a:r>
              <a:rPr lang="en-US" sz="2914">
                <a:solidFill>
                  <a:srgbClr val="FFFFFF"/>
                </a:solidFill>
                <a:latin typeface="TT Hoves"/>
                <a:ea typeface="TT Hoves"/>
                <a:cs typeface="TT Hoves"/>
                <a:sym typeface="TT Hoves"/>
              </a:rPr>
              <a:t>OpenCV provides a robust library for real-time image processing, while SSIM is used to assess the structural similarity between two images, making it suitable for face comparison.</a:t>
            </a:r>
          </a:p>
        </p:txBody>
      </p:sp>
      <p:sp>
        <p:nvSpPr>
          <p:cNvPr name="TextBox 18" id="18"/>
          <p:cNvSpPr txBox="true"/>
          <p:nvPr/>
        </p:nvSpPr>
        <p:spPr>
          <a:xfrm rot="0">
            <a:off x="1380990" y="1830069"/>
            <a:ext cx="10027132" cy="1797050"/>
          </a:xfrm>
          <a:prstGeom prst="rect">
            <a:avLst/>
          </a:prstGeom>
        </p:spPr>
        <p:txBody>
          <a:bodyPr anchor="t" rtlCol="false" tIns="0" lIns="0" bIns="0" rIns="0">
            <a:spAutoFit/>
          </a:bodyPr>
          <a:lstStyle/>
          <a:p>
            <a:pPr algn="just">
              <a:lnSpc>
                <a:spcPts val="6999"/>
              </a:lnSpc>
              <a:spcBef>
                <a:spcPct val="0"/>
              </a:spcBef>
            </a:pPr>
            <a:r>
              <a:rPr lang="en-US" sz="4999">
                <a:solidFill>
                  <a:srgbClr val="FFFFFF"/>
                </a:solidFill>
                <a:latin typeface="Horizon"/>
                <a:ea typeface="Horizon"/>
                <a:cs typeface="Horizon"/>
                <a:sym typeface="Horizon"/>
              </a:rPr>
              <a:t>IMAGE PROCESSING IMPLEMENTATION</a:t>
            </a:r>
          </a:p>
        </p:txBody>
      </p:sp>
      <p:sp>
        <p:nvSpPr>
          <p:cNvPr name="Freeform 19" id="19"/>
          <p:cNvSpPr/>
          <p:nvPr/>
        </p:nvSpPr>
        <p:spPr>
          <a:xfrm flipH="false" flipV="false" rot="0">
            <a:off x="12980617" y="3035925"/>
            <a:ext cx="4053275" cy="4053275"/>
          </a:xfrm>
          <a:custGeom>
            <a:avLst/>
            <a:gdLst/>
            <a:ahLst/>
            <a:cxnLst/>
            <a:rect r="r" b="b" t="t" l="l"/>
            <a:pathLst>
              <a:path h="4053275" w="4053275">
                <a:moveTo>
                  <a:pt x="0" y="0"/>
                </a:moveTo>
                <a:lnTo>
                  <a:pt x="4053275" y="0"/>
                </a:lnTo>
                <a:lnTo>
                  <a:pt x="4053275" y="4053275"/>
                </a:lnTo>
                <a:lnTo>
                  <a:pt x="0" y="40532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0" id="20"/>
          <p:cNvSpPr txBox="true"/>
          <p:nvPr/>
        </p:nvSpPr>
        <p:spPr>
          <a:xfrm rot="0">
            <a:off x="1380990" y="3930288"/>
            <a:ext cx="4466365" cy="451855"/>
          </a:xfrm>
          <a:prstGeom prst="rect">
            <a:avLst/>
          </a:prstGeom>
        </p:spPr>
        <p:txBody>
          <a:bodyPr anchor="t" rtlCol="false" tIns="0" lIns="0" bIns="0" rIns="0">
            <a:spAutoFit/>
          </a:bodyPr>
          <a:lstStyle/>
          <a:p>
            <a:pPr algn="just">
              <a:lnSpc>
                <a:spcPts val="3497"/>
              </a:lnSpc>
              <a:spcBef>
                <a:spcPct val="0"/>
              </a:spcBef>
            </a:pPr>
            <a:r>
              <a:rPr lang="en-US" sz="2498">
                <a:solidFill>
                  <a:srgbClr val="FFFFFF"/>
                </a:solidFill>
                <a:latin typeface="Horizon"/>
                <a:ea typeface="Horizon"/>
                <a:cs typeface="Horizon"/>
                <a:sym typeface="Horizon"/>
              </a:rPr>
              <a:t>MODEL OVERVIEW</a:t>
            </a:r>
          </a:p>
        </p:txBody>
      </p:sp>
      <p:sp>
        <p:nvSpPr>
          <p:cNvPr name="TextBox 21" id="21"/>
          <p:cNvSpPr txBox="true"/>
          <p:nvPr/>
        </p:nvSpPr>
        <p:spPr>
          <a:xfrm rot="0">
            <a:off x="1380990" y="4463707"/>
            <a:ext cx="2528556" cy="580390"/>
          </a:xfrm>
          <a:prstGeom prst="rect">
            <a:avLst/>
          </a:prstGeom>
        </p:spPr>
        <p:txBody>
          <a:bodyPr anchor="t" rtlCol="false" tIns="0" lIns="0" bIns="0" rIns="0">
            <a:spAutoFit/>
          </a:bodyPr>
          <a:lstStyle/>
          <a:p>
            <a:pPr algn="l">
              <a:lnSpc>
                <a:spcPts val="4759"/>
              </a:lnSpc>
            </a:pPr>
            <a:r>
              <a:rPr lang="en-US" sz="3399" b="true">
                <a:solidFill>
                  <a:srgbClr val="FFFFFF"/>
                </a:solidFill>
                <a:latin typeface="Canva Sans Bold"/>
                <a:ea typeface="Canva Sans Bold"/>
                <a:cs typeface="Canva Sans Bold"/>
                <a:sym typeface="Canva Sans Bold"/>
              </a:rPr>
              <a:t>Tools Used</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3" t="0" r="-223" b="0"/>
            </a:stretch>
          </a:blipFill>
        </p:spPr>
      </p:sp>
      <p:grpSp>
        <p:nvGrpSpPr>
          <p:cNvPr name="Group 3" id="3"/>
          <p:cNvGrpSpPr/>
          <p:nvPr/>
        </p:nvGrpSpPr>
        <p:grpSpPr>
          <a:xfrm rot="0">
            <a:off x="-235210" y="-207032"/>
            <a:ext cx="18758420" cy="10701065"/>
            <a:chOff x="0" y="0"/>
            <a:chExt cx="4940489" cy="2818387"/>
          </a:xfrm>
        </p:grpSpPr>
        <p:sp>
          <p:nvSpPr>
            <p:cNvPr name="Freeform 4" id="4"/>
            <p:cNvSpPr/>
            <p:nvPr/>
          </p:nvSpPr>
          <p:spPr>
            <a:xfrm flipH="false" flipV="false" rot="0">
              <a:off x="0" y="0"/>
              <a:ext cx="4940489" cy="2818387"/>
            </a:xfrm>
            <a:custGeom>
              <a:avLst/>
              <a:gdLst/>
              <a:ahLst/>
              <a:cxnLst/>
              <a:rect r="r" b="b" t="t" l="l"/>
              <a:pathLst>
                <a:path h="2818387" w="4940489">
                  <a:moveTo>
                    <a:pt x="0" y="0"/>
                  </a:moveTo>
                  <a:lnTo>
                    <a:pt x="4940489" y="0"/>
                  </a:lnTo>
                  <a:lnTo>
                    <a:pt x="4940489" y="2818387"/>
                  </a:lnTo>
                  <a:lnTo>
                    <a:pt x="0" y="2818387"/>
                  </a:lnTo>
                  <a:close/>
                </a:path>
              </a:pathLst>
            </a:custGeom>
            <a:gradFill rotWithShape="true">
              <a:gsLst>
                <a:gs pos="0">
                  <a:srgbClr val="0D2650">
                    <a:alpha val="95000"/>
                  </a:srgbClr>
                </a:gs>
                <a:gs pos="100000">
                  <a:srgbClr val="0C1566">
                    <a:alpha val="95000"/>
                  </a:srgbClr>
                </a:gs>
              </a:gsLst>
              <a:lin ang="0"/>
            </a:gradFill>
          </p:spPr>
        </p:sp>
        <p:sp>
          <p:nvSpPr>
            <p:cNvPr name="TextBox 5" id="5"/>
            <p:cNvSpPr txBox="true"/>
            <p:nvPr/>
          </p:nvSpPr>
          <p:spPr>
            <a:xfrm>
              <a:off x="0" y="-57150"/>
              <a:ext cx="4940489" cy="2875537"/>
            </a:xfrm>
            <a:prstGeom prst="rect">
              <a:avLst/>
            </a:prstGeom>
          </p:spPr>
          <p:txBody>
            <a:bodyPr anchor="ctr" rtlCol="false" tIns="50800" lIns="50800" bIns="50800" rIns="50800"/>
            <a:lstStyle/>
            <a:p>
              <a:pPr algn="ctr">
                <a:lnSpc>
                  <a:spcPts val="3431"/>
                </a:lnSpc>
              </a:pPr>
            </a:p>
          </p:txBody>
        </p:sp>
      </p:grpSp>
      <p:sp>
        <p:nvSpPr>
          <p:cNvPr name="Freeform 6" id="6"/>
          <p:cNvSpPr/>
          <p:nvPr/>
        </p:nvSpPr>
        <p:spPr>
          <a:xfrm flipH="false" flipV="false" rot="0">
            <a:off x="1028700" y="940793"/>
            <a:ext cx="704580" cy="662306"/>
          </a:xfrm>
          <a:custGeom>
            <a:avLst/>
            <a:gdLst/>
            <a:ahLst/>
            <a:cxnLst/>
            <a:rect r="r" b="b" t="t" l="l"/>
            <a:pathLst>
              <a:path h="662306" w="704580">
                <a:moveTo>
                  <a:pt x="0" y="0"/>
                </a:moveTo>
                <a:lnTo>
                  <a:pt x="704580" y="0"/>
                </a:lnTo>
                <a:lnTo>
                  <a:pt x="704580" y="662306"/>
                </a:lnTo>
                <a:lnTo>
                  <a:pt x="0" y="6623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972116" y="1148129"/>
            <a:ext cx="4712404" cy="356169"/>
          </a:xfrm>
          <a:prstGeom prst="rect">
            <a:avLst/>
          </a:prstGeom>
        </p:spPr>
        <p:txBody>
          <a:bodyPr anchor="t" rtlCol="false" tIns="0" lIns="0" bIns="0" rIns="0">
            <a:spAutoFit/>
          </a:bodyPr>
          <a:lstStyle/>
          <a:p>
            <a:pPr algn="l">
              <a:lnSpc>
                <a:spcPts val="2772"/>
              </a:lnSpc>
            </a:pPr>
            <a:r>
              <a:rPr lang="en-US" sz="2772" b="true">
                <a:solidFill>
                  <a:srgbClr val="FFFFFF"/>
                </a:solidFill>
                <a:latin typeface="TT Hoves Bold"/>
                <a:ea typeface="TT Hoves Bold"/>
                <a:cs typeface="TT Hoves Bold"/>
                <a:sym typeface="TT Hoves Bold"/>
              </a:rPr>
              <a:t>BSCS 4B</a:t>
            </a:r>
          </a:p>
        </p:txBody>
      </p:sp>
      <p:sp>
        <p:nvSpPr>
          <p:cNvPr name="TextBox 8" id="8"/>
          <p:cNvSpPr txBox="true"/>
          <p:nvPr/>
        </p:nvSpPr>
        <p:spPr>
          <a:xfrm rot="0">
            <a:off x="14141979" y="8852535"/>
            <a:ext cx="3117321" cy="405765"/>
          </a:xfrm>
          <a:prstGeom prst="rect">
            <a:avLst/>
          </a:prstGeom>
        </p:spPr>
        <p:txBody>
          <a:bodyPr anchor="t" rtlCol="false" tIns="0" lIns="0" bIns="0" rIns="0">
            <a:spAutoFit/>
          </a:bodyPr>
          <a:lstStyle/>
          <a:p>
            <a:pPr algn="r">
              <a:lnSpc>
                <a:spcPts val="3359"/>
              </a:lnSpc>
              <a:spcBef>
                <a:spcPct val="0"/>
              </a:spcBef>
            </a:pPr>
            <a:r>
              <a:rPr lang="en-US" sz="2399">
                <a:solidFill>
                  <a:srgbClr val="EFEFEF"/>
                </a:solidFill>
                <a:latin typeface="TT Hoves"/>
                <a:ea typeface="TT Hoves"/>
                <a:cs typeface="TT Hoves"/>
                <a:sym typeface="TT Hoves"/>
              </a:rPr>
              <a:t>Sir Mark Bernardino</a:t>
            </a:r>
          </a:p>
        </p:txBody>
      </p:sp>
      <p:sp>
        <p:nvSpPr>
          <p:cNvPr name="TextBox 9" id="9"/>
          <p:cNvSpPr txBox="true"/>
          <p:nvPr/>
        </p:nvSpPr>
        <p:spPr>
          <a:xfrm rot="0">
            <a:off x="1028700" y="8852535"/>
            <a:ext cx="3117321" cy="405765"/>
          </a:xfrm>
          <a:prstGeom prst="rect">
            <a:avLst/>
          </a:prstGeom>
        </p:spPr>
        <p:txBody>
          <a:bodyPr anchor="t" rtlCol="false" tIns="0" lIns="0" bIns="0" rIns="0">
            <a:spAutoFit/>
          </a:bodyPr>
          <a:lstStyle/>
          <a:p>
            <a:pPr algn="just">
              <a:lnSpc>
                <a:spcPts val="3359"/>
              </a:lnSpc>
              <a:spcBef>
                <a:spcPct val="0"/>
              </a:spcBef>
            </a:pPr>
            <a:r>
              <a:rPr lang="en-US" sz="2399">
                <a:solidFill>
                  <a:srgbClr val="EFEFEF"/>
                </a:solidFill>
                <a:latin typeface="TT Hoves"/>
                <a:ea typeface="TT Hoves"/>
                <a:cs typeface="TT Hoves"/>
                <a:sym typeface="TT Hoves"/>
              </a:rPr>
              <a:t>Matuto Byron</a:t>
            </a:r>
          </a:p>
        </p:txBody>
      </p:sp>
      <p:sp>
        <p:nvSpPr>
          <p:cNvPr name="TextBox 10" id="10"/>
          <p:cNvSpPr txBox="true"/>
          <p:nvPr/>
        </p:nvSpPr>
        <p:spPr>
          <a:xfrm rot="0">
            <a:off x="7585339" y="8852535"/>
            <a:ext cx="311732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BSCS IS 4B</a:t>
            </a:r>
          </a:p>
        </p:txBody>
      </p:sp>
      <p:sp>
        <p:nvSpPr>
          <p:cNvPr name="TextBox 11" id="11"/>
          <p:cNvSpPr txBox="true"/>
          <p:nvPr/>
        </p:nvSpPr>
        <p:spPr>
          <a:xfrm rot="0">
            <a:off x="5484590" y="8852535"/>
            <a:ext cx="140626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name="TextBox 12" id="12"/>
          <p:cNvSpPr txBox="true"/>
          <p:nvPr/>
        </p:nvSpPr>
        <p:spPr>
          <a:xfrm rot="0">
            <a:off x="12045686" y="8852535"/>
            <a:ext cx="140626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name="TextBox 13" id="13"/>
          <p:cNvSpPr txBox="true"/>
          <p:nvPr/>
        </p:nvSpPr>
        <p:spPr>
          <a:xfrm rot="0">
            <a:off x="9144000" y="1041141"/>
            <a:ext cx="1662550"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Home</a:t>
            </a:r>
          </a:p>
        </p:txBody>
      </p:sp>
      <p:sp>
        <p:nvSpPr>
          <p:cNvPr name="TextBox 14" id="14"/>
          <p:cNvSpPr txBox="true"/>
          <p:nvPr/>
        </p:nvSpPr>
        <p:spPr>
          <a:xfrm rot="0">
            <a:off x="11408122" y="1043354"/>
            <a:ext cx="1907082"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About</a:t>
            </a:r>
          </a:p>
        </p:txBody>
      </p:sp>
      <p:sp>
        <p:nvSpPr>
          <p:cNvPr name="TextBox 15" id="15"/>
          <p:cNvSpPr txBox="true"/>
          <p:nvPr/>
        </p:nvSpPr>
        <p:spPr>
          <a:xfrm rot="0">
            <a:off x="13890575" y="1019175"/>
            <a:ext cx="1589190"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Content</a:t>
            </a:r>
          </a:p>
        </p:txBody>
      </p:sp>
      <p:sp>
        <p:nvSpPr>
          <p:cNvPr name="TextBox 16" id="16"/>
          <p:cNvSpPr txBox="true"/>
          <p:nvPr/>
        </p:nvSpPr>
        <p:spPr>
          <a:xfrm rot="0">
            <a:off x="15034325" y="1041141"/>
            <a:ext cx="2224975" cy="413986"/>
          </a:xfrm>
          <a:prstGeom prst="rect">
            <a:avLst/>
          </a:prstGeom>
        </p:spPr>
        <p:txBody>
          <a:bodyPr anchor="t" rtlCol="false" tIns="0" lIns="0" bIns="0" rIns="0">
            <a:spAutoFit/>
          </a:bodyPr>
          <a:lstStyle/>
          <a:p>
            <a:pPr algn="r" marL="0" indent="0" lvl="0">
              <a:lnSpc>
                <a:spcPts val="3431"/>
              </a:lnSpc>
              <a:spcBef>
                <a:spcPct val="0"/>
              </a:spcBef>
            </a:pPr>
            <a:r>
              <a:rPr lang="en-US" b="true" sz="2451">
                <a:solidFill>
                  <a:srgbClr val="FFFFFF"/>
                </a:solidFill>
                <a:latin typeface="TT Hoves Bold"/>
                <a:ea typeface="TT Hoves Bold"/>
                <a:cs typeface="TT Hoves Bold"/>
                <a:sym typeface="TT Hoves Bold"/>
              </a:rPr>
              <a:t>Others</a:t>
            </a:r>
          </a:p>
        </p:txBody>
      </p:sp>
      <p:sp>
        <p:nvSpPr>
          <p:cNvPr name="TextBox 17" id="17"/>
          <p:cNvSpPr txBox="true"/>
          <p:nvPr/>
        </p:nvSpPr>
        <p:spPr>
          <a:xfrm rot="0">
            <a:off x="1380990" y="5653697"/>
            <a:ext cx="11599627" cy="2545346"/>
          </a:xfrm>
          <a:prstGeom prst="rect">
            <a:avLst/>
          </a:prstGeom>
        </p:spPr>
        <p:txBody>
          <a:bodyPr anchor="t" rtlCol="false" tIns="0" lIns="0" bIns="0" rIns="0">
            <a:spAutoFit/>
          </a:bodyPr>
          <a:lstStyle/>
          <a:p>
            <a:pPr algn="just" marL="629244" indent="-314622" lvl="1">
              <a:lnSpc>
                <a:spcPts val="4080"/>
              </a:lnSpc>
              <a:spcBef>
                <a:spcPct val="0"/>
              </a:spcBef>
              <a:buFont typeface="Arial"/>
              <a:buChar char="•"/>
            </a:pPr>
            <a:r>
              <a:rPr lang="en-US" sz="2914">
                <a:solidFill>
                  <a:srgbClr val="FFFFFF"/>
                </a:solidFill>
                <a:latin typeface="TT Hoves"/>
                <a:ea typeface="TT Hoves"/>
                <a:cs typeface="TT Hoves"/>
                <a:sym typeface="TT Hoves"/>
              </a:rPr>
              <a:t>The process begins by loading the images of the known and unknown individuals. Using a pre-trained Haar Cascade classifier, the model detects the face region within each image. Haar cascades identify key features like the eyes and nose to locate faces.</a:t>
            </a:r>
          </a:p>
        </p:txBody>
      </p:sp>
      <p:sp>
        <p:nvSpPr>
          <p:cNvPr name="TextBox 18" id="18"/>
          <p:cNvSpPr txBox="true"/>
          <p:nvPr/>
        </p:nvSpPr>
        <p:spPr>
          <a:xfrm rot="0">
            <a:off x="1380990" y="1830069"/>
            <a:ext cx="10027132" cy="1797050"/>
          </a:xfrm>
          <a:prstGeom prst="rect">
            <a:avLst/>
          </a:prstGeom>
        </p:spPr>
        <p:txBody>
          <a:bodyPr anchor="t" rtlCol="false" tIns="0" lIns="0" bIns="0" rIns="0">
            <a:spAutoFit/>
          </a:bodyPr>
          <a:lstStyle/>
          <a:p>
            <a:pPr algn="just">
              <a:lnSpc>
                <a:spcPts val="6999"/>
              </a:lnSpc>
              <a:spcBef>
                <a:spcPct val="0"/>
              </a:spcBef>
            </a:pPr>
            <a:r>
              <a:rPr lang="en-US" sz="4999">
                <a:solidFill>
                  <a:srgbClr val="FFFFFF"/>
                </a:solidFill>
                <a:latin typeface="Horizon"/>
                <a:ea typeface="Horizon"/>
                <a:cs typeface="Horizon"/>
                <a:sym typeface="Horizon"/>
              </a:rPr>
              <a:t>IMAGE PROCESSING IMPLEMENTATION</a:t>
            </a:r>
          </a:p>
        </p:txBody>
      </p:sp>
      <p:sp>
        <p:nvSpPr>
          <p:cNvPr name="Freeform 19" id="19"/>
          <p:cNvSpPr/>
          <p:nvPr/>
        </p:nvSpPr>
        <p:spPr>
          <a:xfrm flipH="false" flipV="false" rot="0">
            <a:off x="12980617" y="3035925"/>
            <a:ext cx="4053275" cy="4053275"/>
          </a:xfrm>
          <a:custGeom>
            <a:avLst/>
            <a:gdLst/>
            <a:ahLst/>
            <a:cxnLst/>
            <a:rect r="r" b="b" t="t" l="l"/>
            <a:pathLst>
              <a:path h="4053275" w="4053275">
                <a:moveTo>
                  <a:pt x="0" y="0"/>
                </a:moveTo>
                <a:lnTo>
                  <a:pt x="4053275" y="0"/>
                </a:lnTo>
                <a:lnTo>
                  <a:pt x="4053275" y="4053275"/>
                </a:lnTo>
                <a:lnTo>
                  <a:pt x="0" y="40532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0" id="20"/>
          <p:cNvSpPr txBox="true"/>
          <p:nvPr/>
        </p:nvSpPr>
        <p:spPr>
          <a:xfrm rot="0">
            <a:off x="1380990" y="3814723"/>
            <a:ext cx="4466365" cy="451855"/>
          </a:xfrm>
          <a:prstGeom prst="rect">
            <a:avLst/>
          </a:prstGeom>
        </p:spPr>
        <p:txBody>
          <a:bodyPr anchor="t" rtlCol="false" tIns="0" lIns="0" bIns="0" rIns="0">
            <a:spAutoFit/>
          </a:bodyPr>
          <a:lstStyle/>
          <a:p>
            <a:pPr algn="just">
              <a:lnSpc>
                <a:spcPts val="3497"/>
              </a:lnSpc>
              <a:spcBef>
                <a:spcPct val="0"/>
              </a:spcBef>
            </a:pPr>
            <a:r>
              <a:rPr lang="en-US" sz="2498">
                <a:solidFill>
                  <a:srgbClr val="FFFFFF"/>
                </a:solidFill>
                <a:latin typeface="Horizon"/>
                <a:ea typeface="Horizon"/>
                <a:cs typeface="Horizon"/>
                <a:sym typeface="Horizon"/>
              </a:rPr>
              <a:t>PROCESS</a:t>
            </a:r>
          </a:p>
        </p:txBody>
      </p:sp>
      <p:sp>
        <p:nvSpPr>
          <p:cNvPr name="TextBox 21" id="21"/>
          <p:cNvSpPr txBox="true"/>
          <p:nvPr/>
        </p:nvSpPr>
        <p:spPr>
          <a:xfrm rot="0">
            <a:off x="1380990" y="4360380"/>
            <a:ext cx="11599627" cy="1180465"/>
          </a:xfrm>
          <a:prstGeom prst="rect">
            <a:avLst/>
          </a:prstGeom>
        </p:spPr>
        <p:txBody>
          <a:bodyPr anchor="t" rtlCol="false" tIns="0" lIns="0" bIns="0" rIns="0">
            <a:spAutoFit/>
          </a:bodyPr>
          <a:lstStyle/>
          <a:p>
            <a:pPr algn="l">
              <a:lnSpc>
                <a:spcPts val="4759"/>
              </a:lnSpc>
            </a:pPr>
            <a:r>
              <a:rPr lang="en-US" sz="3399" b="true">
                <a:solidFill>
                  <a:srgbClr val="FFFFFF"/>
                </a:solidFill>
                <a:latin typeface="Canva Sans Bold"/>
                <a:ea typeface="Canva Sans Bold"/>
                <a:cs typeface="Canva Sans Bold"/>
                <a:sym typeface="Canva Sans Bold"/>
              </a:rPr>
              <a:t>Step 1: Load Images and Detect Faces Using Haar Cascade: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3" t="0" r="-223" b="0"/>
            </a:stretch>
          </a:blipFill>
        </p:spPr>
      </p:sp>
      <p:grpSp>
        <p:nvGrpSpPr>
          <p:cNvPr name="Group 3" id="3"/>
          <p:cNvGrpSpPr/>
          <p:nvPr/>
        </p:nvGrpSpPr>
        <p:grpSpPr>
          <a:xfrm rot="0">
            <a:off x="-235210" y="-207032"/>
            <a:ext cx="18758420" cy="10701065"/>
            <a:chOff x="0" y="0"/>
            <a:chExt cx="4940489" cy="2818387"/>
          </a:xfrm>
        </p:grpSpPr>
        <p:sp>
          <p:nvSpPr>
            <p:cNvPr name="Freeform 4" id="4"/>
            <p:cNvSpPr/>
            <p:nvPr/>
          </p:nvSpPr>
          <p:spPr>
            <a:xfrm flipH="false" flipV="false" rot="0">
              <a:off x="0" y="0"/>
              <a:ext cx="4940489" cy="2818387"/>
            </a:xfrm>
            <a:custGeom>
              <a:avLst/>
              <a:gdLst/>
              <a:ahLst/>
              <a:cxnLst/>
              <a:rect r="r" b="b" t="t" l="l"/>
              <a:pathLst>
                <a:path h="2818387" w="4940489">
                  <a:moveTo>
                    <a:pt x="0" y="0"/>
                  </a:moveTo>
                  <a:lnTo>
                    <a:pt x="4940489" y="0"/>
                  </a:lnTo>
                  <a:lnTo>
                    <a:pt x="4940489" y="2818387"/>
                  </a:lnTo>
                  <a:lnTo>
                    <a:pt x="0" y="2818387"/>
                  </a:lnTo>
                  <a:close/>
                </a:path>
              </a:pathLst>
            </a:custGeom>
            <a:gradFill rotWithShape="true">
              <a:gsLst>
                <a:gs pos="0">
                  <a:srgbClr val="0D2650">
                    <a:alpha val="95000"/>
                  </a:srgbClr>
                </a:gs>
                <a:gs pos="100000">
                  <a:srgbClr val="0C1566">
                    <a:alpha val="95000"/>
                  </a:srgbClr>
                </a:gs>
              </a:gsLst>
              <a:lin ang="0"/>
            </a:gradFill>
          </p:spPr>
        </p:sp>
        <p:sp>
          <p:nvSpPr>
            <p:cNvPr name="TextBox 5" id="5"/>
            <p:cNvSpPr txBox="true"/>
            <p:nvPr/>
          </p:nvSpPr>
          <p:spPr>
            <a:xfrm>
              <a:off x="0" y="-57150"/>
              <a:ext cx="4940489" cy="2875537"/>
            </a:xfrm>
            <a:prstGeom prst="rect">
              <a:avLst/>
            </a:prstGeom>
          </p:spPr>
          <p:txBody>
            <a:bodyPr anchor="ctr" rtlCol="false" tIns="50800" lIns="50800" bIns="50800" rIns="50800"/>
            <a:lstStyle/>
            <a:p>
              <a:pPr algn="ctr">
                <a:lnSpc>
                  <a:spcPts val="3431"/>
                </a:lnSpc>
              </a:pPr>
            </a:p>
          </p:txBody>
        </p:sp>
      </p:grpSp>
      <p:sp>
        <p:nvSpPr>
          <p:cNvPr name="Freeform 6" id="6"/>
          <p:cNvSpPr/>
          <p:nvPr/>
        </p:nvSpPr>
        <p:spPr>
          <a:xfrm flipH="false" flipV="false" rot="0">
            <a:off x="1028700" y="940793"/>
            <a:ext cx="704580" cy="662306"/>
          </a:xfrm>
          <a:custGeom>
            <a:avLst/>
            <a:gdLst/>
            <a:ahLst/>
            <a:cxnLst/>
            <a:rect r="r" b="b" t="t" l="l"/>
            <a:pathLst>
              <a:path h="662306" w="704580">
                <a:moveTo>
                  <a:pt x="0" y="0"/>
                </a:moveTo>
                <a:lnTo>
                  <a:pt x="704580" y="0"/>
                </a:lnTo>
                <a:lnTo>
                  <a:pt x="704580" y="662306"/>
                </a:lnTo>
                <a:lnTo>
                  <a:pt x="0" y="6623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972116" y="1148129"/>
            <a:ext cx="4712404" cy="356169"/>
          </a:xfrm>
          <a:prstGeom prst="rect">
            <a:avLst/>
          </a:prstGeom>
        </p:spPr>
        <p:txBody>
          <a:bodyPr anchor="t" rtlCol="false" tIns="0" lIns="0" bIns="0" rIns="0">
            <a:spAutoFit/>
          </a:bodyPr>
          <a:lstStyle/>
          <a:p>
            <a:pPr algn="l">
              <a:lnSpc>
                <a:spcPts val="2772"/>
              </a:lnSpc>
            </a:pPr>
            <a:r>
              <a:rPr lang="en-US" sz="2772" b="true">
                <a:solidFill>
                  <a:srgbClr val="FFFFFF"/>
                </a:solidFill>
                <a:latin typeface="TT Hoves Bold"/>
                <a:ea typeface="TT Hoves Bold"/>
                <a:cs typeface="TT Hoves Bold"/>
                <a:sym typeface="TT Hoves Bold"/>
              </a:rPr>
              <a:t>BSCS 4B</a:t>
            </a:r>
          </a:p>
        </p:txBody>
      </p:sp>
      <p:sp>
        <p:nvSpPr>
          <p:cNvPr name="TextBox 8" id="8"/>
          <p:cNvSpPr txBox="true"/>
          <p:nvPr/>
        </p:nvSpPr>
        <p:spPr>
          <a:xfrm rot="0">
            <a:off x="14141979" y="8852535"/>
            <a:ext cx="3117321" cy="405765"/>
          </a:xfrm>
          <a:prstGeom prst="rect">
            <a:avLst/>
          </a:prstGeom>
        </p:spPr>
        <p:txBody>
          <a:bodyPr anchor="t" rtlCol="false" tIns="0" lIns="0" bIns="0" rIns="0">
            <a:spAutoFit/>
          </a:bodyPr>
          <a:lstStyle/>
          <a:p>
            <a:pPr algn="r">
              <a:lnSpc>
                <a:spcPts val="3359"/>
              </a:lnSpc>
              <a:spcBef>
                <a:spcPct val="0"/>
              </a:spcBef>
            </a:pPr>
            <a:r>
              <a:rPr lang="en-US" sz="2399">
                <a:solidFill>
                  <a:srgbClr val="EFEFEF"/>
                </a:solidFill>
                <a:latin typeface="TT Hoves"/>
                <a:ea typeface="TT Hoves"/>
                <a:cs typeface="TT Hoves"/>
                <a:sym typeface="TT Hoves"/>
              </a:rPr>
              <a:t>Sir Mark Bernardino</a:t>
            </a:r>
          </a:p>
        </p:txBody>
      </p:sp>
      <p:sp>
        <p:nvSpPr>
          <p:cNvPr name="TextBox 9" id="9"/>
          <p:cNvSpPr txBox="true"/>
          <p:nvPr/>
        </p:nvSpPr>
        <p:spPr>
          <a:xfrm rot="0">
            <a:off x="1028700" y="8852535"/>
            <a:ext cx="3117321" cy="405765"/>
          </a:xfrm>
          <a:prstGeom prst="rect">
            <a:avLst/>
          </a:prstGeom>
        </p:spPr>
        <p:txBody>
          <a:bodyPr anchor="t" rtlCol="false" tIns="0" lIns="0" bIns="0" rIns="0">
            <a:spAutoFit/>
          </a:bodyPr>
          <a:lstStyle/>
          <a:p>
            <a:pPr algn="just">
              <a:lnSpc>
                <a:spcPts val="3359"/>
              </a:lnSpc>
              <a:spcBef>
                <a:spcPct val="0"/>
              </a:spcBef>
            </a:pPr>
            <a:r>
              <a:rPr lang="en-US" sz="2399">
                <a:solidFill>
                  <a:srgbClr val="EFEFEF"/>
                </a:solidFill>
                <a:latin typeface="TT Hoves"/>
                <a:ea typeface="TT Hoves"/>
                <a:cs typeface="TT Hoves"/>
                <a:sym typeface="TT Hoves"/>
              </a:rPr>
              <a:t>Matuto Byron</a:t>
            </a:r>
          </a:p>
        </p:txBody>
      </p:sp>
      <p:sp>
        <p:nvSpPr>
          <p:cNvPr name="TextBox 10" id="10"/>
          <p:cNvSpPr txBox="true"/>
          <p:nvPr/>
        </p:nvSpPr>
        <p:spPr>
          <a:xfrm rot="0">
            <a:off x="7585339" y="8852535"/>
            <a:ext cx="311732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BSCS IS 4B</a:t>
            </a:r>
          </a:p>
        </p:txBody>
      </p:sp>
      <p:sp>
        <p:nvSpPr>
          <p:cNvPr name="TextBox 11" id="11"/>
          <p:cNvSpPr txBox="true"/>
          <p:nvPr/>
        </p:nvSpPr>
        <p:spPr>
          <a:xfrm rot="0">
            <a:off x="5484590" y="8852535"/>
            <a:ext cx="140626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name="TextBox 12" id="12"/>
          <p:cNvSpPr txBox="true"/>
          <p:nvPr/>
        </p:nvSpPr>
        <p:spPr>
          <a:xfrm rot="0">
            <a:off x="12045686" y="8852535"/>
            <a:ext cx="140626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name="TextBox 13" id="13"/>
          <p:cNvSpPr txBox="true"/>
          <p:nvPr/>
        </p:nvSpPr>
        <p:spPr>
          <a:xfrm rot="0">
            <a:off x="9144000" y="1041141"/>
            <a:ext cx="1662550"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Home</a:t>
            </a:r>
          </a:p>
        </p:txBody>
      </p:sp>
      <p:sp>
        <p:nvSpPr>
          <p:cNvPr name="TextBox 14" id="14"/>
          <p:cNvSpPr txBox="true"/>
          <p:nvPr/>
        </p:nvSpPr>
        <p:spPr>
          <a:xfrm rot="0">
            <a:off x="11408122" y="1043354"/>
            <a:ext cx="1907082"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About</a:t>
            </a:r>
          </a:p>
        </p:txBody>
      </p:sp>
      <p:sp>
        <p:nvSpPr>
          <p:cNvPr name="TextBox 15" id="15"/>
          <p:cNvSpPr txBox="true"/>
          <p:nvPr/>
        </p:nvSpPr>
        <p:spPr>
          <a:xfrm rot="0">
            <a:off x="13890575" y="1019175"/>
            <a:ext cx="1589190"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Content</a:t>
            </a:r>
          </a:p>
        </p:txBody>
      </p:sp>
      <p:sp>
        <p:nvSpPr>
          <p:cNvPr name="TextBox 16" id="16"/>
          <p:cNvSpPr txBox="true"/>
          <p:nvPr/>
        </p:nvSpPr>
        <p:spPr>
          <a:xfrm rot="0">
            <a:off x="15034325" y="1041141"/>
            <a:ext cx="2224975" cy="413986"/>
          </a:xfrm>
          <a:prstGeom prst="rect">
            <a:avLst/>
          </a:prstGeom>
        </p:spPr>
        <p:txBody>
          <a:bodyPr anchor="t" rtlCol="false" tIns="0" lIns="0" bIns="0" rIns="0">
            <a:spAutoFit/>
          </a:bodyPr>
          <a:lstStyle/>
          <a:p>
            <a:pPr algn="r" marL="0" indent="0" lvl="0">
              <a:lnSpc>
                <a:spcPts val="3431"/>
              </a:lnSpc>
              <a:spcBef>
                <a:spcPct val="0"/>
              </a:spcBef>
            </a:pPr>
            <a:r>
              <a:rPr lang="en-US" b="true" sz="2451">
                <a:solidFill>
                  <a:srgbClr val="FFFFFF"/>
                </a:solidFill>
                <a:latin typeface="TT Hoves Bold"/>
                <a:ea typeface="TT Hoves Bold"/>
                <a:cs typeface="TT Hoves Bold"/>
                <a:sym typeface="TT Hoves Bold"/>
              </a:rPr>
              <a:t>Others</a:t>
            </a:r>
          </a:p>
        </p:txBody>
      </p:sp>
      <p:sp>
        <p:nvSpPr>
          <p:cNvPr name="TextBox 17" id="17"/>
          <p:cNvSpPr txBox="true"/>
          <p:nvPr/>
        </p:nvSpPr>
        <p:spPr>
          <a:xfrm rot="0">
            <a:off x="1380990" y="5653697"/>
            <a:ext cx="11599627" cy="2030996"/>
          </a:xfrm>
          <a:prstGeom prst="rect">
            <a:avLst/>
          </a:prstGeom>
        </p:spPr>
        <p:txBody>
          <a:bodyPr anchor="t" rtlCol="false" tIns="0" lIns="0" bIns="0" rIns="0">
            <a:spAutoFit/>
          </a:bodyPr>
          <a:lstStyle/>
          <a:p>
            <a:pPr algn="just" marL="629244" indent="-314622" lvl="1">
              <a:lnSpc>
                <a:spcPts val="4080"/>
              </a:lnSpc>
              <a:spcBef>
                <a:spcPct val="0"/>
              </a:spcBef>
              <a:buFont typeface="Arial"/>
              <a:buChar char="•"/>
            </a:pPr>
            <a:r>
              <a:rPr lang="en-US" sz="2914">
                <a:solidFill>
                  <a:srgbClr val="FFFFFF"/>
                </a:solidFill>
                <a:latin typeface="TT Hoves"/>
                <a:ea typeface="TT Hoves"/>
                <a:cs typeface="TT Hoves"/>
                <a:sym typeface="TT Hoves"/>
              </a:rPr>
              <a:t>After detecting the faces, the model extracts the face region from each image. This step isolates the relevant facial area for further analysis. The face regions are then resized to the same dimensions to ensure accurate comparison</a:t>
            </a:r>
          </a:p>
        </p:txBody>
      </p:sp>
      <p:sp>
        <p:nvSpPr>
          <p:cNvPr name="TextBox 18" id="18"/>
          <p:cNvSpPr txBox="true"/>
          <p:nvPr/>
        </p:nvSpPr>
        <p:spPr>
          <a:xfrm rot="0">
            <a:off x="1380990" y="1830069"/>
            <a:ext cx="10027132" cy="1797050"/>
          </a:xfrm>
          <a:prstGeom prst="rect">
            <a:avLst/>
          </a:prstGeom>
        </p:spPr>
        <p:txBody>
          <a:bodyPr anchor="t" rtlCol="false" tIns="0" lIns="0" bIns="0" rIns="0">
            <a:spAutoFit/>
          </a:bodyPr>
          <a:lstStyle/>
          <a:p>
            <a:pPr algn="just">
              <a:lnSpc>
                <a:spcPts val="6999"/>
              </a:lnSpc>
              <a:spcBef>
                <a:spcPct val="0"/>
              </a:spcBef>
            </a:pPr>
            <a:r>
              <a:rPr lang="en-US" sz="4999">
                <a:solidFill>
                  <a:srgbClr val="FFFFFF"/>
                </a:solidFill>
                <a:latin typeface="Horizon"/>
                <a:ea typeface="Horizon"/>
                <a:cs typeface="Horizon"/>
                <a:sym typeface="Horizon"/>
              </a:rPr>
              <a:t>IMAGE PROCESSING IMPLEMENTATION</a:t>
            </a:r>
          </a:p>
        </p:txBody>
      </p:sp>
      <p:sp>
        <p:nvSpPr>
          <p:cNvPr name="Freeform 19" id="19"/>
          <p:cNvSpPr/>
          <p:nvPr/>
        </p:nvSpPr>
        <p:spPr>
          <a:xfrm flipH="false" flipV="false" rot="0">
            <a:off x="12980617" y="3035925"/>
            <a:ext cx="4053275" cy="4053275"/>
          </a:xfrm>
          <a:custGeom>
            <a:avLst/>
            <a:gdLst/>
            <a:ahLst/>
            <a:cxnLst/>
            <a:rect r="r" b="b" t="t" l="l"/>
            <a:pathLst>
              <a:path h="4053275" w="4053275">
                <a:moveTo>
                  <a:pt x="0" y="0"/>
                </a:moveTo>
                <a:lnTo>
                  <a:pt x="4053275" y="0"/>
                </a:lnTo>
                <a:lnTo>
                  <a:pt x="4053275" y="4053275"/>
                </a:lnTo>
                <a:lnTo>
                  <a:pt x="0" y="40532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0" id="20"/>
          <p:cNvSpPr txBox="true"/>
          <p:nvPr/>
        </p:nvSpPr>
        <p:spPr>
          <a:xfrm rot="0">
            <a:off x="1380990" y="3814723"/>
            <a:ext cx="4466365" cy="451855"/>
          </a:xfrm>
          <a:prstGeom prst="rect">
            <a:avLst/>
          </a:prstGeom>
        </p:spPr>
        <p:txBody>
          <a:bodyPr anchor="t" rtlCol="false" tIns="0" lIns="0" bIns="0" rIns="0">
            <a:spAutoFit/>
          </a:bodyPr>
          <a:lstStyle/>
          <a:p>
            <a:pPr algn="just">
              <a:lnSpc>
                <a:spcPts val="3497"/>
              </a:lnSpc>
              <a:spcBef>
                <a:spcPct val="0"/>
              </a:spcBef>
            </a:pPr>
            <a:r>
              <a:rPr lang="en-US" sz="2498">
                <a:solidFill>
                  <a:srgbClr val="FFFFFF"/>
                </a:solidFill>
                <a:latin typeface="Horizon"/>
                <a:ea typeface="Horizon"/>
                <a:cs typeface="Horizon"/>
                <a:sym typeface="Horizon"/>
              </a:rPr>
              <a:t>PROCESS</a:t>
            </a:r>
          </a:p>
        </p:txBody>
      </p:sp>
      <p:sp>
        <p:nvSpPr>
          <p:cNvPr name="TextBox 21" id="21"/>
          <p:cNvSpPr txBox="true"/>
          <p:nvPr/>
        </p:nvSpPr>
        <p:spPr>
          <a:xfrm rot="0">
            <a:off x="1380990" y="4563110"/>
            <a:ext cx="11599627" cy="580390"/>
          </a:xfrm>
          <a:prstGeom prst="rect">
            <a:avLst/>
          </a:prstGeom>
        </p:spPr>
        <p:txBody>
          <a:bodyPr anchor="t" rtlCol="false" tIns="0" lIns="0" bIns="0" rIns="0">
            <a:spAutoFit/>
          </a:bodyPr>
          <a:lstStyle/>
          <a:p>
            <a:pPr algn="l">
              <a:lnSpc>
                <a:spcPts val="4759"/>
              </a:lnSpc>
            </a:pPr>
            <a:r>
              <a:rPr lang="en-US" sz="3399" b="true">
                <a:solidFill>
                  <a:srgbClr val="FFFFFF"/>
                </a:solidFill>
                <a:latin typeface="Canva Sans Bold"/>
                <a:ea typeface="Canva Sans Bold"/>
                <a:cs typeface="Canva Sans Bold"/>
                <a:sym typeface="Canva Sans Bold"/>
              </a:rPr>
              <a:t>Step 2: Extract and Resize Face Regions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3" t="0" r="-223" b="0"/>
            </a:stretch>
          </a:blipFill>
        </p:spPr>
      </p:sp>
      <p:grpSp>
        <p:nvGrpSpPr>
          <p:cNvPr name="Group 3" id="3"/>
          <p:cNvGrpSpPr/>
          <p:nvPr/>
        </p:nvGrpSpPr>
        <p:grpSpPr>
          <a:xfrm rot="0">
            <a:off x="-235210" y="-207032"/>
            <a:ext cx="18758420" cy="10701065"/>
            <a:chOff x="0" y="0"/>
            <a:chExt cx="4940489" cy="2818387"/>
          </a:xfrm>
        </p:grpSpPr>
        <p:sp>
          <p:nvSpPr>
            <p:cNvPr name="Freeform 4" id="4"/>
            <p:cNvSpPr/>
            <p:nvPr/>
          </p:nvSpPr>
          <p:spPr>
            <a:xfrm flipH="false" flipV="false" rot="0">
              <a:off x="0" y="0"/>
              <a:ext cx="4940489" cy="2818387"/>
            </a:xfrm>
            <a:custGeom>
              <a:avLst/>
              <a:gdLst/>
              <a:ahLst/>
              <a:cxnLst/>
              <a:rect r="r" b="b" t="t" l="l"/>
              <a:pathLst>
                <a:path h="2818387" w="4940489">
                  <a:moveTo>
                    <a:pt x="0" y="0"/>
                  </a:moveTo>
                  <a:lnTo>
                    <a:pt x="4940489" y="0"/>
                  </a:lnTo>
                  <a:lnTo>
                    <a:pt x="4940489" y="2818387"/>
                  </a:lnTo>
                  <a:lnTo>
                    <a:pt x="0" y="2818387"/>
                  </a:lnTo>
                  <a:close/>
                </a:path>
              </a:pathLst>
            </a:custGeom>
            <a:gradFill rotWithShape="true">
              <a:gsLst>
                <a:gs pos="0">
                  <a:srgbClr val="0D2650">
                    <a:alpha val="95000"/>
                  </a:srgbClr>
                </a:gs>
                <a:gs pos="100000">
                  <a:srgbClr val="0C1566">
                    <a:alpha val="95000"/>
                  </a:srgbClr>
                </a:gs>
              </a:gsLst>
              <a:lin ang="0"/>
            </a:gradFill>
          </p:spPr>
        </p:sp>
        <p:sp>
          <p:nvSpPr>
            <p:cNvPr name="TextBox 5" id="5"/>
            <p:cNvSpPr txBox="true"/>
            <p:nvPr/>
          </p:nvSpPr>
          <p:spPr>
            <a:xfrm>
              <a:off x="0" y="-57150"/>
              <a:ext cx="4940489" cy="2875537"/>
            </a:xfrm>
            <a:prstGeom prst="rect">
              <a:avLst/>
            </a:prstGeom>
          </p:spPr>
          <p:txBody>
            <a:bodyPr anchor="ctr" rtlCol="false" tIns="50800" lIns="50800" bIns="50800" rIns="50800"/>
            <a:lstStyle/>
            <a:p>
              <a:pPr algn="ctr">
                <a:lnSpc>
                  <a:spcPts val="3431"/>
                </a:lnSpc>
              </a:pPr>
            </a:p>
          </p:txBody>
        </p:sp>
      </p:grpSp>
      <p:sp>
        <p:nvSpPr>
          <p:cNvPr name="Freeform 6" id="6"/>
          <p:cNvSpPr/>
          <p:nvPr/>
        </p:nvSpPr>
        <p:spPr>
          <a:xfrm flipH="false" flipV="false" rot="0">
            <a:off x="1028700" y="940793"/>
            <a:ext cx="704580" cy="662306"/>
          </a:xfrm>
          <a:custGeom>
            <a:avLst/>
            <a:gdLst/>
            <a:ahLst/>
            <a:cxnLst/>
            <a:rect r="r" b="b" t="t" l="l"/>
            <a:pathLst>
              <a:path h="662306" w="704580">
                <a:moveTo>
                  <a:pt x="0" y="0"/>
                </a:moveTo>
                <a:lnTo>
                  <a:pt x="704580" y="0"/>
                </a:lnTo>
                <a:lnTo>
                  <a:pt x="704580" y="662306"/>
                </a:lnTo>
                <a:lnTo>
                  <a:pt x="0" y="6623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972116" y="1148129"/>
            <a:ext cx="4712404" cy="356169"/>
          </a:xfrm>
          <a:prstGeom prst="rect">
            <a:avLst/>
          </a:prstGeom>
        </p:spPr>
        <p:txBody>
          <a:bodyPr anchor="t" rtlCol="false" tIns="0" lIns="0" bIns="0" rIns="0">
            <a:spAutoFit/>
          </a:bodyPr>
          <a:lstStyle/>
          <a:p>
            <a:pPr algn="l">
              <a:lnSpc>
                <a:spcPts val="2772"/>
              </a:lnSpc>
            </a:pPr>
            <a:r>
              <a:rPr lang="en-US" sz="2772" b="true">
                <a:solidFill>
                  <a:srgbClr val="FFFFFF"/>
                </a:solidFill>
                <a:latin typeface="TT Hoves Bold"/>
                <a:ea typeface="TT Hoves Bold"/>
                <a:cs typeface="TT Hoves Bold"/>
                <a:sym typeface="TT Hoves Bold"/>
              </a:rPr>
              <a:t>BSCS 4B</a:t>
            </a:r>
          </a:p>
        </p:txBody>
      </p:sp>
      <p:sp>
        <p:nvSpPr>
          <p:cNvPr name="TextBox 8" id="8"/>
          <p:cNvSpPr txBox="true"/>
          <p:nvPr/>
        </p:nvSpPr>
        <p:spPr>
          <a:xfrm rot="0">
            <a:off x="14141979" y="8852535"/>
            <a:ext cx="3117321" cy="405765"/>
          </a:xfrm>
          <a:prstGeom prst="rect">
            <a:avLst/>
          </a:prstGeom>
        </p:spPr>
        <p:txBody>
          <a:bodyPr anchor="t" rtlCol="false" tIns="0" lIns="0" bIns="0" rIns="0">
            <a:spAutoFit/>
          </a:bodyPr>
          <a:lstStyle/>
          <a:p>
            <a:pPr algn="r">
              <a:lnSpc>
                <a:spcPts val="3359"/>
              </a:lnSpc>
              <a:spcBef>
                <a:spcPct val="0"/>
              </a:spcBef>
            </a:pPr>
            <a:r>
              <a:rPr lang="en-US" sz="2399">
                <a:solidFill>
                  <a:srgbClr val="EFEFEF"/>
                </a:solidFill>
                <a:latin typeface="TT Hoves"/>
                <a:ea typeface="TT Hoves"/>
                <a:cs typeface="TT Hoves"/>
                <a:sym typeface="TT Hoves"/>
              </a:rPr>
              <a:t>Sir Mark Bernardino</a:t>
            </a:r>
          </a:p>
        </p:txBody>
      </p:sp>
      <p:sp>
        <p:nvSpPr>
          <p:cNvPr name="TextBox 9" id="9"/>
          <p:cNvSpPr txBox="true"/>
          <p:nvPr/>
        </p:nvSpPr>
        <p:spPr>
          <a:xfrm rot="0">
            <a:off x="1028700" y="8852535"/>
            <a:ext cx="3117321" cy="405765"/>
          </a:xfrm>
          <a:prstGeom prst="rect">
            <a:avLst/>
          </a:prstGeom>
        </p:spPr>
        <p:txBody>
          <a:bodyPr anchor="t" rtlCol="false" tIns="0" lIns="0" bIns="0" rIns="0">
            <a:spAutoFit/>
          </a:bodyPr>
          <a:lstStyle/>
          <a:p>
            <a:pPr algn="just">
              <a:lnSpc>
                <a:spcPts val="3359"/>
              </a:lnSpc>
              <a:spcBef>
                <a:spcPct val="0"/>
              </a:spcBef>
            </a:pPr>
            <a:r>
              <a:rPr lang="en-US" sz="2399">
                <a:solidFill>
                  <a:srgbClr val="EFEFEF"/>
                </a:solidFill>
                <a:latin typeface="TT Hoves"/>
                <a:ea typeface="TT Hoves"/>
                <a:cs typeface="TT Hoves"/>
                <a:sym typeface="TT Hoves"/>
              </a:rPr>
              <a:t>Matuto Byron</a:t>
            </a:r>
          </a:p>
        </p:txBody>
      </p:sp>
      <p:sp>
        <p:nvSpPr>
          <p:cNvPr name="TextBox 10" id="10"/>
          <p:cNvSpPr txBox="true"/>
          <p:nvPr/>
        </p:nvSpPr>
        <p:spPr>
          <a:xfrm rot="0">
            <a:off x="7585339" y="8852535"/>
            <a:ext cx="311732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BSCS IS 4B</a:t>
            </a:r>
          </a:p>
        </p:txBody>
      </p:sp>
      <p:sp>
        <p:nvSpPr>
          <p:cNvPr name="TextBox 11" id="11"/>
          <p:cNvSpPr txBox="true"/>
          <p:nvPr/>
        </p:nvSpPr>
        <p:spPr>
          <a:xfrm rot="0">
            <a:off x="5484590" y="8852535"/>
            <a:ext cx="140626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name="TextBox 12" id="12"/>
          <p:cNvSpPr txBox="true"/>
          <p:nvPr/>
        </p:nvSpPr>
        <p:spPr>
          <a:xfrm rot="0">
            <a:off x="12045686" y="8852535"/>
            <a:ext cx="140626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name="TextBox 13" id="13"/>
          <p:cNvSpPr txBox="true"/>
          <p:nvPr/>
        </p:nvSpPr>
        <p:spPr>
          <a:xfrm rot="0">
            <a:off x="9144000" y="1041141"/>
            <a:ext cx="1662550"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Home</a:t>
            </a:r>
          </a:p>
        </p:txBody>
      </p:sp>
      <p:sp>
        <p:nvSpPr>
          <p:cNvPr name="TextBox 14" id="14"/>
          <p:cNvSpPr txBox="true"/>
          <p:nvPr/>
        </p:nvSpPr>
        <p:spPr>
          <a:xfrm rot="0">
            <a:off x="11408122" y="1043354"/>
            <a:ext cx="1907082"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About</a:t>
            </a:r>
          </a:p>
        </p:txBody>
      </p:sp>
      <p:sp>
        <p:nvSpPr>
          <p:cNvPr name="TextBox 15" id="15"/>
          <p:cNvSpPr txBox="true"/>
          <p:nvPr/>
        </p:nvSpPr>
        <p:spPr>
          <a:xfrm rot="0">
            <a:off x="13890575" y="1019175"/>
            <a:ext cx="1589190"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Content</a:t>
            </a:r>
          </a:p>
        </p:txBody>
      </p:sp>
      <p:sp>
        <p:nvSpPr>
          <p:cNvPr name="TextBox 16" id="16"/>
          <p:cNvSpPr txBox="true"/>
          <p:nvPr/>
        </p:nvSpPr>
        <p:spPr>
          <a:xfrm rot="0">
            <a:off x="15034325" y="1041141"/>
            <a:ext cx="2224975" cy="413986"/>
          </a:xfrm>
          <a:prstGeom prst="rect">
            <a:avLst/>
          </a:prstGeom>
        </p:spPr>
        <p:txBody>
          <a:bodyPr anchor="t" rtlCol="false" tIns="0" lIns="0" bIns="0" rIns="0">
            <a:spAutoFit/>
          </a:bodyPr>
          <a:lstStyle/>
          <a:p>
            <a:pPr algn="r" marL="0" indent="0" lvl="0">
              <a:lnSpc>
                <a:spcPts val="3431"/>
              </a:lnSpc>
              <a:spcBef>
                <a:spcPct val="0"/>
              </a:spcBef>
            </a:pPr>
            <a:r>
              <a:rPr lang="en-US" b="true" sz="2451">
                <a:solidFill>
                  <a:srgbClr val="FFFFFF"/>
                </a:solidFill>
                <a:latin typeface="TT Hoves Bold"/>
                <a:ea typeface="TT Hoves Bold"/>
                <a:cs typeface="TT Hoves Bold"/>
                <a:sym typeface="TT Hoves Bold"/>
              </a:rPr>
              <a:t>Others</a:t>
            </a:r>
          </a:p>
        </p:txBody>
      </p:sp>
      <p:sp>
        <p:nvSpPr>
          <p:cNvPr name="TextBox 17" id="17"/>
          <p:cNvSpPr txBox="true"/>
          <p:nvPr/>
        </p:nvSpPr>
        <p:spPr>
          <a:xfrm rot="0">
            <a:off x="1380990" y="5653697"/>
            <a:ext cx="11599627" cy="2030996"/>
          </a:xfrm>
          <a:prstGeom prst="rect">
            <a:avLst/>
          </a:prstGeom>
        </p:spPr>
        <p:txBody>
          <a:bodyPr anchor="t" rtlCol="false" tIns="0" lIns="0" bIns="0" rIns="0">
            <a:spAutoFit/>
          </a:bodyPr>
          <a:lstStyle/>
          <a:p>
            <a:pPr algn="just" marL="629244" indent="-314622" lvl="1">
              <a:lnSpc>
                <a:spcPts val="4080"/>
              </a:lnSpc>
              <a:spcBef>
                <a:spcPct val="0"/>
              </a:spcBef>
              <a:buFont typeface="Arial"/>
              <a:buChar char="•"/>
            </a:pPr>
            <a:r>
              <a:rPr lang="en-US" sz="2914">
                <a:solidFill>
                  <a:srgbClr val="FFFFFF"/>
                </a:solidFill>
                <a:latin typeface="TT Hoves"/>
                <a:ea typeface="TT Hoves"/>
                <a:cs typeface="TT Hoves"/>
                <a:sym typeface="TT Hoves"/>
              </a:rPr>
              <a:t>Finally, the SSIM function is applied to both face regions to calculate a similarity score. SSIM compares the two faces based on structural information like brightness, contrast, and texture. A high similarity score indicates a strong match between the two faces.</a:t>
            </a:r>
          </a:p>
        </p:txBody>
      </p:sp>
      <p:sp>
        <p:nvSpPr>
          <p:cNvPr name="TextBox 18" id="18"/>
          <p:cNvSpPr txBox="true"/>
          <p:nvPr/>
        </p:nvSpPr>
        <p:spPr>
          <a:xfrm rot="0">
            <a:off x="1380990" y="1830069"/>
            <a:ext cx="10027132" cy="1797050"/>
          </a:xfrm>
          <a:prstGeom prst="rect">
            <a:avLst/>
          </a:prstGeom>
        </p:spPr>
        <p:txBody>
          <a:bodyPr anchor="t" rtlCol="false" tIns="0" lIns="0" bIns="0" rIns="0">
            <a:spAutoFit/>
          </a:bodyPr>
          <a:lstStyle/>
          <a:p>
            <a:pPr algn="just">
              <a:lnSpc>
                <a:spcPts val="6999"/>
              </a:lnSpc>
              <a:spcBef>
                <a:spcPct val="0"/>
              </a:spcBef>
            </a:pPr>
            <a:r>
              <a:rPr lang="en-US" sz="4999">
                <a:solidFill>
                  <a:srgbClr val="FFFFFF"/>
                </a:solidFill>
                <a:latin typeface="Horizon"/>
                <a:ea typeface="Horizon"/>
                <a:cs typeface="Horizon"/>
                <a:sym typeface="Horizon"/>
              </a:rPr>
              <a:t>IMAGE PROCESSING IMPLEMENTATION</a:t>
            </a:r>
          </a:p>
        </p:txBody>
      </p:sp>
      <p:sp>
        <p:nvSpPr>
          <p:cNvPr name="Freeform 19" id="19"/>
          <p:cNvSpPr/>
          <p:nvPr/>
        </p:nvSpPr>
        <p:spPr>
          <a:xfrm flipH="false" flipV="false" rot="0">
            <a:off x="12980617" y="3035925"/>
            <a:ext cx="4053275" cy="4053275"/>
          </a:xfrm>
          <a:custGeom>
            <a:avLst/>
            <a:gdLst/>
            <a:ahLst/>
            <a:cxnLst/>
            <a:rect r="r" b="b" t="t" l="l"/>
            <a:pathLst>
              <a:path h="4053275" w="4053275">
                <a:moveTo>
                  <a:pt x="0" y="0"/>
                </a:moveTo>
                <a:lnTo>
                  <a:pt x="4053275" y="0"/>
                </a:lnTo>
                <a:lnTo>
                  <a:pt x="4053275" y="4053275"/>
                </a:lnTo>
                <a:lnTo>
                  <a:pt x="0" y="40532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0" id="20"/>
          <p:cNvSpPr txBox="true"/>
          <p:nvPr/>
        </p:nvSpPr>
        <p:spPr>
          <a:xfrm rot="0">
            <a:off x="1380990" y="3814723"/>
            <a:ext cx="4466365" cy="451855"/>
          </a:xfrm>
          <a:prstGeom prst="rect">
            <a:avLst/>
          </a:prstGeom>
        </p:spPr>
        <p:txBody>
          <a:bodyPr anchor="t" rtlCol="false" tIns="0" lIns="0" bIns="0" rIns="0">
            <a:spAutoFit/>
          </a:bodyPr>
          <a:lstStyle/>
          <a:p>
            <a:pPr algn="just">
              <a:lnSpc>
                <a:spcPts val="3497"/>
              </a:lnSpc>
              <a:spcBef>
                <a:spcPct val="0"/>
              </a:spcBef>
            </a:pPr>
            <a:r>
              <a:rPr lang="en-US" sz="2498">
                <a:solidFill>
                  <a:srgbClr val="FFFFFF"/>
                </a:solidFill>
                <a:latin typeface="Horizon"/>
                <a:ea typeface="Horizon"/>
                <a:cs typeface="Horizon"/>
                <a:sym typeface="Horizon"/>
              </a:rPr>
              <a:t>PROCESS</a:t>
            </a:r>
          </a:p>
        </p:txBody>
      </p:sp>
      <p:sp>
        <p:nvSpPr>
          <p:cNvPr name="TextBox 21" id="21"/>
          <p:cNvSpPr txBox="true"/>
          <p:nvPr/>
        </p:nvSpPr>
        <p:spPr>
          <a:xfrm rot="0">
            <a:off x="1380990" y="4563110"/>
            <a:ext cx="11599627" cy="580390"/>
          </a:xfrm>
          <a:prstGeom prst="rect">
            <a:avLst/>
          </a:prstGeom>
        </p:spPr>
        <p:txBody>
          <a:bodyPr anchor="t" rtlCol="false" tIns="0" lIns="0" bIns="0" rIns="0">
            <a:spAutoFit/>
          </a:bodyPr>
          <a:lstStyle/>
          <a:p>
            <a:pPr algn="l">
              <a:lnSpc>
                <a:spcPts val="4759"/>
              </a:lnSpc>
            </a:pPr>
            <a:r>
              <a:rPr lang="en-US" sz="3399" b="true">
                <a:solidFill>
                  <a:srgbClr val="FFFFFF"/>
                </a:solidFill>
                <a:latin typeface="Canva Sans Bold"/>
                <a:ea typeface="Canva Sans Bold"/>
                <a:cs typeface="Canva Sans Bold"/>
                <a:sym typeface="Canva Sans Bold"/>
              </a:rPr>
              <a:t>Step 3: Compare Faces Using SSIM</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3" t="0" r="-223" b="0"/>
            </a:stretch>
          </a:blipFill>
        </p:spPr>
      </p:sp>
      <p:grpSp>
        <p:nvGrpSpPr>
          <p:cNvPr name="Group 3" id="3"/>
          <p:cNvGrpSpPr/>
          <p:nvPr/>
        </p:nvGrpSpPr>
        <p:grpSpPr>
          <a:xfrm rot="0">
            <a:off x="-235210" y="-207032"/>
            <a:ext cx="18758420" cy="10701065"/>
            <a:chOff x="0" y="0"/>
            <a:chExt cx="4940489" cy="2818387"/>
          </a:xfrm>
        </p:grpSpPr>
        <p:sp>
          <p:nvSpPr>
            <p:cNvPr name="Freeform 4" id="4"/>
            <p:cNvSpPr/>
            <p:nvPr/>
          </p:nvSpPr>
          <p:spPr>
            <a:xfrm flipH="false" flipV="false" rot="0">
              <a:off x="0" y="0"/>
              <a:ext cx="4940489" cy="2818387"/>
            </a:xfrm>
            <a:custGeom>
              <a:avLst/>
              <a:gdLst/>
              <a:ahLst/>
              <a:cxnLst/>
              <a:rect r="r" b="b" t="t" l="l"/>
              <a:pathLst>
                <a:path h="2818387" w="4940489">
                  <a:moveTo>
                    <a:pt x="0" y="0"/>
                  </a:moveTo>
                  <a:lnTo>
                    <a:pt x="4940489" y="0"/>
                  </a:lnTo>
                  <a:lnTo>
                    <a:pt x="4940489" y="2818387"/>
                  </a:lnTo>
                  <a:lnTo>
                    <a:pt x="0" y="2818387"/>
                  </a:lnTo>
                  <a:close/>
                </a:path>
              </a:pathLst>
            </a:custGeom>
            <a:gradFill rotWithShape="true">
              <a:gsLst>
                <a:gs pos="0">
                  <a:srgbClr val="0D2650">
                    <a:alpha val="95000"/>
                  </a:srgbClr>
                </a:gs>
                <a:gs pos="100000">
                  <a:srgbClr val="0C1566">
                    <a:alpha val="95000"/>
                  </a:srgbClr>
                </a:gs>
              </a:gsLst>
              <a:lin ang="0"/>
            </a:gradFill>
          </p:spPr>
        </p:sp>
        <p:sp>
          <p:nvSpPr>
            <p:cNvPr name="TextBox 5" id="5"/>
            <p:cNvSpPr txBox="true"/>
            <p:nvPr/>
          </p:nvSpPr>
          <p:spPr>
            <a:xfrm>
              <a:off x="0" y="-57150"/>
              <a:ext cx="4940489" cy="2875537"/>
            </a:xfrm>
            <a:prstGeom prst="rect">
              <a:avLst/>
            </a:prstGeom>
          </p:spPr>
          <p:txBody>
            <a:bodyPr anchor="ctr" rtlCol="false" tIns="50800" lIns="50800" bIns="50800" rIns="50800"/>
            <a:lstStyle/>
            <a:p>
              <a:pPr algn="ctr">
                <a:lnSpc>
                  <a:spcPts val="3431"/>
                </a:lnSpc>
              </a:pPr>
            </a:p>
          </p:txBody>
        </p:sp>
      </p:grpSp>
      <p:sp>
        <p:nvSpPr>
          <p:cNvPr name="Freeform 6" id="6"/>
          <p:cNvSpPr/>
          <p:nvPr/>
        </p:nvSpPr>
        <p:spPr>
          <a:xfrm flipH="false" flipV="false" rot="0">
            <a:off x="1028700" y="940793"/>
            <a:ext cx="704580" cy="662306"/>
          </a:xfrm>
          <a:custGeom>
            <a:avLst/>
            <a:gdLst/>
            <a:ahLst/>
            <a:cxnLst/>
            <a:rect r="r" b="b" t="t" l="l"/>
            <a:pathLst>
              <a:path h="662306" w="704580">
                <a:moveTo>
                  <a:pt x="0" y="0"/>
                </a:moveTo>
                <a:lnTo>
                  <a:pt x="704580" y="0"/>
                </a:lnTo>
                <a:lnTo>
                  <a:pt x="704580" y="662306"/>
                </a:lnTo>
                <a:lnTo>
                  <a:pt x="0" y="6623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972116" y="1148129"/>
            <a:ext cx="4712404" cy="356169"/>
          </a:xfrm>
          <a:prstGeom prst="rect">
            <a:avLst/>
          </a:prstGeom>
        </p:spPr>
        <p:txBody>
          <a:bodyPr anchor="t" rtlCol="false" tIns="0" lIns="0" bIns="0" rIns="0">
            <a:spAutoFit/>
          </a:bodyPr>
          <a:lstStyle/>
          <a:p>
            <a:pPr algn="l">
              <a:lnSpc>
                <a:spcPts val="2772"/>
              </a:lnSpc>
            </a:pPr>
            <a:r>
              <a:rPr lang="en-US" sz="2772" b="true">
                <a:solidFill>
                  <a:srgbClr val="FFFFFF"/>
                </a:solidFill>
                <a:latin typeface="TT Hoves Bold"/>
                <a:ea typeface="TT Hoves Bold"/>
                <a:cs typeface="TT Hoves Bold"/>
                <a:sym typeface="TT Hoves Bold"/>
              </a:rPr>
              <a:t>BSCS 4B</a:t>
            </a:r>
          </a:p>
        </p:txBody>
      </p:sp>
      <p:sp>
        <p:nvSpPr>
          <p:cNvPr name="TextBox 8" id="8"/>
          <p:cNvSpPr txBox="true"/>
          <p:nvPr/>
        </p:nvSpPr>
        <p:spPr>
          <a:xfrm rot="0">
            <a:off x="14141979" y="8852535"/>
            <a:ext cx="3117321" cy="405765"/>
          </a:xfrm>
          <a:prstGeom prst="rect">
            <a:avLst/>
          </a:prstGeom>
        </p:spPr>
        <p:txBody>
          <a:bodyPr anchor="t" rtlCol="false" tIns="0" lIns="0" bIns="0" rIns="0">
            <a:spAutoFit/>
          </a:bodyPr>
          <a:lstStyle/>
          <a:p>
            <a:pPr algn="r">
              <a:lnSpc>
                <a:spcPts val="3359"/>
              </a:lnSpc>
              <a:spcBef>
                <a:spcPct val="0"/>
              </a:spcBef>
            </a:pPr>
            <a:r>
              <a:rPr lang="en-US" sz="2399">
                <a:solidFill>
                  <a:srgbClr val="EFEFEF"/>
                </a:solidFill>
                <a:latin typeface="TT Hoves"/>
                <a:ea typeface="TT Hoves"/>
                <a:cs typeface="TT Hoves"/>
                <a:sym typeface="TT Hoves"/>
              </a:rPr>
              <a:t>Sir Mark Bernardino</a:t>
            </a:r>
          </a:p>
        </p:txBody>
      </p:sp>
      <p:sp>
        <p:nvSpPr>
          <p:cNvPr name="TextBox 9" id="9"/>
          <p:cNvSpPr txBox="true"/>
          <p:nvPr/>
        </p:nvSpPr>
        <p:spPr>
          <a:xfrm rot="0">
            <a:off x="1028700" y="8852535"/>
            <a:ext cx="3117321" cy="405765"/>
          </a:xfrm>
          <a:prstGeom prst="rect">
            <a:avLst/>
          </a:prstGeom>
        </p:spPr>
        <p:txBody>
          <a:bodyPr anchor="t" rtlCol="false" tIns="0" lIns="0" bIns="0" rIns="0">
            <a:spAutoFit/>
          </a:bodyPr>
          <a:lstStyle/>
          <a:p>
            <a:pPr algn="just">
              <a:lnSpc>
                <a:spcPts val="3359"/>
              </a:lnSpc>
              <a:spcBef>
                <a:spcPct val="0"/>
              </a:spcBef>
            </a:pPr>
            <a:r>
              <a:rPr lang="en-US" sz="2399">
                <a:solidFill>
                  <a:srgbClr val="EFEFEF"/>
                </a:solidFill>
                <a:latin typeface="TT Hoves"/>
                <a:ea typeface="TT Hoves"/>
                <a:cs typeface="TT Hoves"/>
                <a:sym typeface="TT Hoves"/>
              </a:rPr>
              <a:t>Matuto Byron</a:t>
            </a:r>
          </a:p>
        </p:txBody>
      </p:sp>
      <p:sp>
        <p:nvSpPr>
          <p:cNvPr name="TextBox 10" id="10"/>
          <p:cNvSpPr txBox="true"/>
          <p:nvPr/>
        </p:nvSpPr>
        <p:spPr>
          <a:xfrm rot="0">
            <a:off x="7585339" y="8852535"/>
            <a:ext cx="311732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BSCS IS 4B</a:t>
            </a:r>
          </a:p>
        </p:txBody>
      </p:sp>
      <p:sp>
        <p:nvSpPr>
          <p:cNvPr name="TextBox 11" id="11"/>
          <p:cNvSpPr txBox="true"/>
          <p:nvPr/>
        </p:nvSpPr>
        <p:spPr>
          <a:xfrm rot="0">
            <a:off x="5484590" y="8852535"/>
            <a:ext cx="140626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name="TextBox 12" id="12"/>
          <p:cNvSpPr txBox="true"/>
          <p:nvPr/>
        </p:nvSpPr>
        <p:spPr>
          <a:xfrm rot="0">
            <a:off x="12045686" y="8852535"/>
            <a:ext cx="140626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name="TextBox 13" id="13"/>
          <p:cNvSpPr txBox="true"/>
          <p:nvPr/>
        </p:nvSpPr>
        <p:spPr>
          <a:xfrm rot="0">
            <a:off x="9144000" y="1041141"/>
            <a:ext cx="1662550"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Home</a:t>
            </a:r>
          </a:p>
        </p:txBody>
      </p:sp>
      <p:sp>
        <p:nvSpPr>
          <p:cNvPr name="TextBox 14" id="14"/>
          <p:cNvSpPr txBox="true"/>
          <p:nvPr/>
        </p:nvSpPr>
        <p:spPr>
          <a:xfrm rot="0">
            <a:off x="11408122" y="1043354"/>
            <a:ext cx="1907082"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About</a:t>
            </a:r>
          </a:p>
        </p:txBody>
      </p:sp>
      <p:sp>
        <p:nvSpPr>
          <p:cNvPr name="TextBox 15" id="15"/>
          <p:cNvSpPr txBox="true"/>
          <p:nvPr/>
        </p:nvSpPr>
        <p:spPr>
          <a:xfrm rot="0">
            <a:off x="13890575" y="1019175"/>
            <a:ext cx="1589190"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Content</a:t>
            </a:r>
          </a:p>
        </p:txBody>
      </p:sp>
      <p:sp>
        <p:nvSpPr>
          <p:cNvPr name="TextBox 16" id="16"/>
          <p:cNvSpPr txBox="true"/>
          <p:nvPr/>
        </p:nvSpPr>
        <p:spPr>
          <a:xfrm rot="0">
            <a:off x="15034325" y="1041141"/>
            <a:ext cx="2224975" cy="413986"/>
          </a:xfrm>
          <a:prstGeom prst="rect">
            <a:avLst/>
          </a:prstGeom>
        </p:spPr>
        <p:txBody>
          <a:bodyPr anchor="t" rtlCol="false" tIns="0" lIns="0" bIns="0" rIns="0">
            <a:spAutoFit/>
          </a:bodyPr>
          <a:lstStyle/>
          <a:p>
            <a:pPr algn="r" marL="0" indent="0" lvl="0">
              <a:lnSpc>
                <a:spcPts val="3431"/>
              </a:lnSpc>
              <a:spcBef>
                <a:spcPct val="0"/>
              </a:spcBef>
            </a:pPr>
            <a:r>
              <a:rPr lang="en-US" b="true" sz="2451">
                <a:solidFill>
                  <a:srgbClr val="FFFFFF"/>
                </a:solidFill>
                <a:latin typeface="TT Hoves Bold"/>
                <a:ea typeface="TT Hoves Bold"/>
                <a:cs typeface="TT Hoves Bold"/>
                <a:sym typeface="TT Hoves Bold"/>
              </a:rPr>
              <a:t>Others</a:t>
            </a:r>
          </a:p>
        </p:txBody>
      </p:sp>
      <p:sp>
        <p:nvSpPr>
          <p:cNvPr name="TextBox 17" id="17"/>
          <p:cNvSpPr txBox="true"/>
          <p:nvPr/>
        </p:nvSpPr>
        <p:spPr>
          <a:xfrm rot="0">
            <a:off x="1149190" y="4599953"/>
            <a:ext cx="11599627" cy="3956050"/>
          </a:xfrm>
          <a:prstGeom prst="rect">
            <a:avLst/>
          </a:prstGeom>
        </p:spPr>
        <p:txBody>
          <a:bodyPr anchor="t" rtlCol="false" tIns="0" lIns="0" bIns="0" rIns="0">
            <a:spAutoFit/>
          </a:bodyPr>
          <a:lstStyle/>
          <a:p>
            <a:pPr algn="just" marL="539749" indent="-269875" lvl="1">
              <a:lnSpc>
                <a:spcPts val="3499"/>
              </a:lnSpc>
              <a:buFont typeface="Arial"/>
              <a:buChar char="•"/>
            </a:pPr>
            <a:r>
              <a:rPr lang="en-US" sz="2499">
                <a:solidFill>
                  <a:srgbClr val="FFFFFF"/>
                </a:solidFill>
                <a:latin typeface="TT Hoves"/>
                <a:ea typeface="TT Hoves"/>
                <a:cs typeface="TT Hoves"/>
                <a:sym typeface="TT Hoves"/>
              </a:rPr>
              <a:t>The model works by first detecting and isolating face regions from the input images using OpenCV’s face detection capabilities. Once the faces are detected and extracted, they are resized to ensure consistency in comparison.</a:t>
            </a:r>
          </a:p>
          <a:p>
            <a:pPr algn="just" marL="539749" indent="-269875" lvl="1">
              <a:lnSpc>
                <a:spcPts val="3499"/>
              </a:lnSpc>
              <a:buFont typeface="Arial"/>
              <a:buChar char="•"/>
            </a:pPr>
          </a:p>
          <a:p>
            <a:pPr algn="just" marL="539749" indent="-269875" lvl="1">
              <a:lnSpc>
                <a:spcPts val="3499"/>
              </a:lnSpc>
              <a:spcBef>
                <a:spcPct val="0"/>
              </a:spcBef>
              <a:buFont typeface="Arial"/>
              <a:buChar char="•"/>
            </a:pPr>
            <a:r>
              <a:rPr lang="en-US" sz="2499">
                <a:solidFill>
                  <a:srgbClr val="FFFFFF"/>
                </a:solidFill>
                <a:latin typeface="TT Hoves"/>
                <a:ea typeface="TT Hoves"/>
                <a:cs typeface="TT Hoves"/>
                <a:sym typeface="TT Hoves"/>
              </a:rPr>
              <a:t>The SSIM algorithm is then used to compare the structural features of the faces. SSIM analyzes how similar the two faces are based on their internal patterns, such as the arrangement of facial features. A higher SSIM score indicates that the faces are likely to belong to the same individual, while a lower score suggests they do not match.</a:t>
            </a:r>
          </a:p>
        </p:txBody>
      </p:sp>
      <p:sp>
        <p:nvSpPr>
          <p:cNvPr name="TextBox 18" id="18"/>
          <p:cNvSpPr txBox="true"/>
          <p:nvPr/>
        </p:nvSpPr>
        <p:spPr>
          <a:xfrm rot="0">
            <a:off x="1380990" y="1830069"/>
            <a:ext cx="10027132" cy="1797050"/>
          </a:xfrm>
          <a:prstGeom prst="rect">
            <a:avLst/>
          </a:prstGeom>
        </p:spPr>
        <p:txBody>
          <a:bodyPr anchor="t" rtlCol="false" tIns="0" lIns="0" bIns="0" rIns="0">
            <a:spAutoFit/>
          </a:bodyPr>
          <a:lstStyle/>
          <a:p>
            <a:pPr algn="just">
              <a:lnSpc>
                <a:spcPts val="6999"/>
              </a:lnSpc>
              <a:spcBef>
                <a:spcPct val="0"/>
              </a:spcBef>
            </a:pPr>
            <a:r>
              <a:rPr lang="en-US" sz="4999">
                <a:solidFill>
                  <a:srgbClr val="FFFFFF"/>
                </a:solidFill>
                <a:latin typeface="Horizon"/>
                <a:ea typeface="Horizon"/>
                <a:cs typeface="Horizon"/>
                <a:sym typeface="Horizon"/>
              </a:rPr>
              <a:t>IMAGE PROCESSING IMPLEMENTATION</a:t>
            </a:r>
          </a:p>
        </p:txBody>
      </p:sp>
      <p:sp>
        <p:nvSpPr>
          <p:cNvPr name="Freeform 19" id="19"/>
          <p:cNvSpPr/>
          <p:nvPr/>
        </p:nvSpPr>
        <p:spPr>
          <a:xfrm flipH="false" flipV="false" rot="0">
            <a:off x="12980617" y="3035925"/>
            <a:ext cx="4053275" cy="4053275"/>
          </a:xfrm>
          <a:custGeom>
            <a:avLst/>
            <a:gdLst/>
            <a:ahLst/>
            <a:cxnLst/>
            <a:rect r="r" b="b" t="t" l="l"/>
            <a:pathLst>
              <a:path h="4053275" w="4053275">
                <a:moveTo>
                  <a:pt x="0" y="0"/>
                </a:moveTo>
                <a:lnTo>
                  <a:pt x="4053275" y="0"/>
                </a:lnTo>
                <a:lnTo>
                  <a:pt x="4053275" y="4053275"/>
                </a:lnTo>
                <a:lnTo>
                  <a:pt x="0" y="40532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0" id="20"/>
          <p:cNvSpPr txBox="true"/>
          <p:nvPr/>
        </p:nvSpPr>
        <p:spPr>
          <a:xfrm rot="0">
            <a:off x="1380990" y="3873321"/>
            <a:ext cx="4466365" cy="451855"/>
          </a:xfrm>
          <a:prstGeom prst="rect">
            <a:avLst/>
          </a:prstGeom>
        </p:spPr>
        <p:txBody>
          <a:bodyPr anchor="t" rtlCol="false" tIns="0" lIns="0" bIns="0" rIns="0">
            <a:spAutoFit/>
          </a:bodyPr>
          <a:lstStyle/>
          <a:p>
            <a:pPr algn="just">
              <a:lnSpc>
                <a:spcPts val="3497"/>
              </a:lnSpc>
              <a:spcBef>
                <a:spcPct val="0"/>
              </a:spcBef>
            </a:pPr>
            <a:r>
              <a:rPr lang="en-US" sz="2498">
                <a:solidFill>
                  <a:srgbClr val="FFFFFF"/>
                </a:solidFill>
                <a:latin typeface="Horizon"/>
                <a:ea typeface="Horizon"/>
                <a:cs typeface="Horizon"/>
                <a:sym typeface="Horizon"/>
              </a:rPr>
              <a:t>HO W IT WORKS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3" t="0" r="-223" b="0"/>
            </a:stretch>
          </a:blipFill>
        </p:spPr>
      </p:sp>
      <p:grpSp>
        <p:nvGrpSpPr>
          <p:cNvPr name="Group 3" id="3"/>
          <p:cNvGrpSpPr/>
          <p:nvPr/>
        </p:nvGrpSpPr>
        <p:grpSpPr>
          <a:xfrm rot="0">
            <a:off x="-235210" y="-207032"/>
            <a:ext cx="18758420" cy="10701065"/>
            <a:chOff x="0" y="0"/>
            <a:chExt cx="4940489" cy="2818387"/>
          </a:xfrm>
        </p:grpSpPr>
        <p:sp>
          <p:nvSpPr>
            <p:cNvPr name="Freeform 4" id="4"/>
            <p:cNvSpPr/>
            <p:nvPr/>
          </p:nvSpPr>
          <p:spPr>
            <a:xfrm flipH="false" flipV="false" rot="0">
              <a:off x="0" y="0"/>
              <a:ext cx="4940489" cy="2818387"/>
            </a:xfrm>
            <a:custGeom>
              <a:avLst/>
              <a:gdLst/>
              <a:ahLst/>
              <a:cxnLst/>
              <a:rect r="r" b="b" t="t" l="l"/>
              <a:pathLst>
                <a:path h="2818387" w="4940489">
                  <a:moveTo>
                    <a:pt x="0" y="0"/>
                  </a:moveTo>
                  <a:lnTo>
                    <a:pt x="4940489" y="0"/>
                  </a:lnTo>
                  <a:lnTo>
                    <a:pt x="4940489" y="2818387"/>
                  </a:lnTo>
                  <a:lnTo>
                    <a:pt x="0" y="2818387"/>
                  </a:lnTo>
                  <a:close/>
                </a:path>
              </a:pathLst>
            </a:custGeom>
            <a:gradFill rotWithShape="true">
              <a:gsLst>
                <a:gs pos="0">
                  <a:srgbClr val="0D2650">
                    <a:alpha val="95000"/>
                  </a:srgbClr>
                </a:gs>
                <a:gs pos="100000">
                  <a:srgbClr val="0C1566">
                    <a:alpha val="95000"/>
                  </a:srgbClr>
                </a:gs>
              </a:gsLst>
              <a:lin ang="0"/>
            </a:gradFill>
          </p:spPr>
        </p:sp>
        <p:sp>
          <p:nvSpPr>
            <p:cNvPr name="TextBox 5" id="5"/>
            <p:cNvSpPr txBox="true"/>
            <p:nvPr/>
          </p:nvSpPr>
          <p:spPr>
            <a:xfrm>
              <a:off x="0" y="-57150"/>
              <a:ext cx="4940489" cy="2875537"/>
            </a:xfrm>
            <a:prstGeom prst="rect">
              <a:avLst/>
            </a:prstGeom>
          </p:spPr>
          <p:txBody>
            <a:bodyPr anchor="ctr" rtlCol="false" tIns="50800" lIns="50800" bIns="50800" rIns="50800"/>
            <a:lstStyle/>
            <a:p>
              <a:pPr algn="ctr">
                <a:lnSpc>
                  <a:spcPts val="3431"/>
                </a:lnSpc>
              </a:pPr>
            </a:p>
          </p:txBody>
        </p:sp>
      </p:grpSp>
      <p:sp>
        <p:nvSpPr>
          <p:cNvPr name="Freeform 6" id="6"/>
          <p:cNvSpPr/>
          <p:nvPr/>
        </p:nvSpPr>
        <p:spPr>
          <a:xfrm flipH="false" flipV="false" rot="0">
            <a:off x="1028700" y="940793"/>
            <a:ext cx="704580" cy="662306"/>
          </a:xfrm>
          <a:custGeom>
            <a:avLst/>
            <a:gdLst/>
            <a:ahLst/>
            <a:cxnLst/>
            <a:rect r="r" b="b" t="t" l="l"/>
            <a:pathLst>
              <a:path h="662306" w="704580">
                <a:moveTo>
                  <a:pt x="0" y="0"/>
                </a:moveTo>
                <a:lnTo>
                  <a:pt x="704580" y="0"/>
                </a:lnTo>
                <a:lnTo>
                  <a:pt x="704580" y="662306"/>
                </a:lnTo>
                <a:lnTo>
                  <a:pt x="0" y="6623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972116" y="1148129"/>
            <a:ext cx="4712404" cy="356169"/>
          </a:xfrm>
          <a:prstGeom prst="rect">
            <a:avLst/>
          </a:prstGeom>
        </p:spPr>
        <p:txBody>
          <a:bodyPr anchor="t" rtlCol="false" tIns="0" lIns="0" bIns="0" rIns="0">
            <a:spAutoFit/>
          </a:bodyPr>
          <a:lstStyle/>
          <a:p>
            <a:pPr algn="l">
              <a:lnSpc>
                <a:spcPts val="2772"/>
              </a:lnSpc>
            </a:pPr>
            <a:r>
              <a:rPr lang="en-US" sz="2772" b="true">
                <a:solidFill>
                  <a:srgbClr val="FFFFFF"/>
                </a:solidFill>
                <a:latin typeface="TT Hoves Bold"/>
                <a:ea typeface="TT Hoves Bold"/>
                <a:cs typeface="TT Hoves Bold"/>
                <a:sym typeface="TT Hoves Bold"/>
              </a:rPr>
              <a:t>BSCS 4B</a:t>
            </a:r>
          </a:p>
        </p:txBody>
      </p:sp>
      <p:sp>
        <p:nvSpPr>
          <p:cNvPr name="TextBox 8" id="8"/>
          <p:cNvSpPr txBox="true"/>
          <p:nvPr/>
        </p:nvSpPr>
        <p:spPr>
          <a:xfrm rot="0">
            <a:off x="14141979" y="8852535"/>
            <a:ext cx="3117321" cy="405765"/>
          </a:xfrm>
          <a:prstGeom prst="rect">
            <a:avLst/>
          </a:prstGeom>
        </p:spPr>
        <p:txBody>
          <a:bodyPr anchor="t" rtlCol="false" tIns="0" lIns="0" bIns="0" rIns="0">
            <a:spAutoFit/>
          </a:bodyPr>
          <a:lstStyle/>
          <a:p>
            <a:pPr algn="r">
              <a:lnSpc>
                <a:spcPts val="3359"/>
              </a:lnSpc>
              <a:spcBef>
                <a:spcPct val="0"/>
              </a:spcBef>
            </a:pPr>
            <a:r>
              <a:rPr lang="en-US" sz="2399">
                <a:solidFill>
                  <a:srgbClr val="EFEFEF"/>
                </a:solidFill>
                <a:latin typeface="TT Hoves"/>
                <a:ea typeface="TT Hoves"/>
                <a:cs typeface="TT Hoves"/>
                <a:sym typeface="TT Hoves"/>
              </a:rPr>
              <a:t>Sir Mark Bernardino</a:t>
            </a:r>
          </a:p>
        </p:txBody>
      </p:sp>
      <p:sp>
        <p:nvSpPr>
          <p:cNvPr name="TextBox 9" id="9"/>
          <p:cNvSpPr txBox="true"/>
          <p:nvPr/>
        </p:nvSpPr>
        <p:spPr>
          <a:xfrm rot="0">
            <a:off x="1028700" y="8852535"/>
            <a:ext cx="3117321" cy="405765"/>
          </a:xfrm>
          <a:prstGeom prst="rect">
            <a:avLst/>
          </a:prstGeom>
        </p:spPr>
        <p:txBody>
          <a:bodyPr anchor="t" rtlCol="false" tIns="0" lIns="0" bIns="0" rIns="0">
            <a:spAutoFit/>
          </a:bodyPr>
          <a:lstStyle/>
          <a:p>
            <a:pPr algn="just">
              <a:lnSpc>
                <a:spcPts val="3359"/>
              </a:lnSpc>
              <a:spcBef>
                <a:spcPct val="0"/>
              </a:spcBef>
            </a:pPr>
            <a:r>
              <a:rPr lang="en-US" sz="2399">
                <a:solidFill>
                  <a:srgbClr val="EFEFEF"/>
                </a:solidFill>
                <a:latin typeface="TT Hoves"/>
                <a:ea typeface="TT Hoves"/>
                <a:cs typeface="TT Hoves"/>
                <a:sym typeface="TT Hoves"/>
              </a:rPr>
              <a:t>Matuto Byron</a:t>
            </a:r>
          </a:p>
        </p:txBody>
      </p:sp>
      <p:sp>
        <p:nvSpPr>
          <p:cNvPr name="TextBox 10" id="10"/>
          <p:cNvSpPr txBox="true"/>
          <p:nvPr/>
        </p:nvSpPr>
        <p:spPr>
          <a:xfrm rot="0">
            <a:off x="7585339" y="8852535"/>
            <a:ext cx="311732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BSCS IS 4B</a:t>
            </a:r>
          </a:p>
        </p:txBody>
      </p:sp>
      <p:sp>
        <p:nvSpPr>
          <p:cNvPr name="TextBox 11" id="11"/>
          <p:cNvSpPr txBox="true"/>
          <p:nvPr/>
        </p:nvSpPr>
        <p:spPr>
          <a:xfrm rot="0">
            <a:off x="5484590" y="8852535"/>
            <a:ext cx="140626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name="TextBox 12" id="12"/>
          <p:cNvSpPr txBox="true"/>
          <p:nvPr/>
        </p:nvSpPr>
        <p:spPr>
          <a:xfrm rot="0">
            <a:off x="12045686" y="8852535"/>
            <a:ext cx="140626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name="TextBox 13" id="13"/>
          <p:cNvSpPr txBox="true"/>
          <p:nvPr/>
        </p:nvSpPr>
        <p:spPr>
          <a:xfrm rot="0">
            <a:off x="9144000" y="1041141"/>
            <a:ext cx="1662550"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Home</a:t>
            </a:r>
          </a:p>
        </p:txBody>
      </p:sp>
      <p:sp>
        <p:nvSpPr>
          <p:cNvPr name="TextBox 14" id="14"/>
          <p:cNvSpPr txBox="true"/>
          <p:nvPr/>
        </p:nvSpPr>
        <p:spPr>
          <a:xfrm rot="0">
            <a:off x="11408122" y="1043354"/>
            <a:ext cx="1907082"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About</a:t>
            </a:r>
          </a:p>
        </p:txBody>
      </p:sp>
      <p:sp>
        <p:nvSpPr>
          <p:cNvPr name="TextBox 15" id="15"/>
          <p:cNvSpPr txBox="true"/>
          <p:nvPr/>
        </p:nvSpPr>
        <p:spPr>
          <a:xfrm rot="0">
            <a:off x="13890575" y="1019175"/>
            <a:ext cx="1589190"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Content</a:t>
            </a:r>
          </a:p>
        </p:txBody>
      </p:sp>
      <p:sp>
        <p:nvSpPr>
          <p:cNvPr name="TextBox 16" id="16"/>
          <p:cNvSpPr txBox="true"/>
          <p:nvPr/>
        </p:nvSpPr>
        <p:spPr>
          <a:xfrm rot="0">
            <a:off x="15034325" y="1041141"/>
            <a:ext cx="2224975" cy="413986"/>
          </a:xfrm>
          <a:prstGeom prst="rect">
            <a:avLst/>
          </a:prstGeom>
        </p:spPr>
        <p:txBody>
          <a:bodyPr anchor="t" rtlCol="false" tIns="0" lIns="0" bIns="0" rIns="0">
            <a:spAutoFit/>
          </a:bodyPr>
          <a:lstStyle/>
          <a:p>
            <a:pPr algn="r" marL="0" indent="0" lvl="0">
              <a:lnSpc>
                <a:spcPts val="3431"/>
              </a:lnSpc>
              <a:spcBef>
                <a:spcPct val="0"/>
              </a:spcBef>
            </a:pPr>
            <a:r>
              <a:rPr lang="en-US" b="true" sz="2451">
                <a:solidFill>
                  <a:srgbClr val="FFFFFF"/>
                </a:solidFill>
                <a:latin typeface="TT Hoves Bold"/>
                <a:ea typeface="TT Hoves Bold"/>
                <a:cs typeface="TT Hoves Bold"/>
                <a:sym typeface="TT Hoves Bold"/>
              </a:rPr>
              <a:t>Others</a:t>
            </a:r>
          </a:p>
        </p:txBody>
      </p:sp>
      <p:sp>
        <p:nvSpPr>
          <p:cNvPr name="TextBox 17" id="17"/>
          <p:cNvSpPr txBox="true"/>
          <p:nvPr/>
        </p:nvSpPr>
        <p:spPr>
          <a:xfrm rot="0">
            <a:off x="1380990" y="3744956"/>
            <a:ext cx="16211041" cy="4602746"/>
          </a:xfrm>
          <a:prstGeom prst="rect">
            <a:avLst/>
          </a:prstGeom>
        </p:spPr>
        <p:txBody>
          <a:bodyPr anchor="t" rtlCol="false" tIns="0" lIns="0" bIns="0" rIns="0">
            <a:spAutoFit/>
          </a:bodyPr>
          <a:lstStyle/>
          <a:p>
            <a:pPr algn="just">
              <a:lnSpc>
                <a:spcPts val="4080"/>
              </a:lnSpc>
            </a:pPr>
            <a:r>
              <a:rPr lang="en-US" sz="2914">
                <a:solidFill>
                  <a:srgbClr val="FFFFFF"/>
                </a:solidFill>
                <a:latin typeface="TT Hoves"/>
                <a:ea typeface="TT Hoves"/>
                <a:cs typeface="TT Hoves"/>
                <a:sym typeface="TT Hoves"/>
              </a:rPr>
              <a:t>Effective image processing plays a pivotal role in the success of AI systems, particularly when dealing with tasks that require detailed analysis of visual data. In the context of facial recognition, image processing techniques ensure accurate identification and verification of individuals by enabling machines to effectively analyze and interpret facial features.</a:t>
            </a:r>
          </a:p>
          <a:p>
            <a:pPr algn="just">
              <a:lnSpc>
                <a:spcPts val="4080"/>
              </a:lnSpc>
            </a:pPr>
          </a:p>
          <a:p>
            <a:pPr algn="just">
              <a:lnSpc>
                <a:spcPts val="4080"/>
              </a:lnSpc>
              <a:spcBef>
                <a:spcPct val="0"/>
              </a:spcBef>
            </a:pPr>
            <a:r>
              <a:rPr lang="en-US" sz="2914">
                <a:solidFill>
                  <a:srgbClr val="FFFFFF"/>
                </a:solidFill>
                <a:latin typeface="TT Hoves"/>
                <a:ea typeface="TT Hoves"/>
                <a:cs typeface="TT Hoves"/>
                <a:sym typeface="TT Hoves"/>
              </a:rPr>
              <a:t>Through methods such as image enhancement, face detection, and feature extraction, AI systems can efficiently detect and recognize objects or faces, even in challenging conditions such as varying lighting or facial angles. These foundational techniques empower more advanced models, which rely on precise preprocessing to deliver meaningful results.</a:t>
            </a:r>
          </a:p>
        </p:txBody>
      </p:sp>
      <p:sp>
        <p:nvSpPr>
          <p:cNvPr name="TextBox 18" id="18"/>
          <p:cNvSpPr txBox="true"/>
          <p:nvPr/>
        </p:nvSpPr>
        <p:spPr>
          <a:xfrm rot="0">
            <a:off x="1380990" y="1830069"/>
            <a:ext cx="10027132" cy="911225"/>
          </a:xfrm>
          <a:prstGeom prst="rect">
            <a:avLst/>
          </a:prstGeom>
        </p:spPr>
        <p:txBody>
          <a:bodyPr anchor="t" rtlCol="false" tIns="0" lIns="0" bIns="0" rIns="0">
            <a:spAutoFit/>
          </a:bodyPr>
          <a:lstStyle/>
          <a:p>
            <a:pPr algn="just">
              <a:lnSpc>
                <a:spcPts val="6999"/>
              </a:lnSpc>
              <a:spcBef>
                <a:spcPct val="0"/>
              </a:spcBef>
            </a:pPr>
            <a:r>
              <a:rPr lang="en-US" sz="4999">
                <a:solidFill>
                  <a:srgbClr val="FFFFFF"/>
                </a:solidFill>
                <a:latin typeface="Horizon"/>
                <a:ea typeface="Horizon"/>
                <a:cs typeface="Horizon"/>
                <a:sym typeface="Horizon"/>
              </a:rPr>
              <a:t>CONCLUSION</a:t>
            </a:r>
          </a:p>
        </p:txBody>
      </p:sp>
      <p:sp>
        <p:nvSpPr>
          <p:cNvPr name="TextBox 19" id="19"/>
          <p:cNvSpPr txBox="true"/>
          <p:nvPr/>
        </p:nvSpPr>
        <p:spPr>
          <a:xfrm rot="0">
            <a:off x="1380990" y="2959725"/>
            <a:ext cx="4466365" cy="451855"/>
          </a:xfrm>
          <a:prstGeom prst="rect">
            <a:avLst/>
          </a:prstGeom>
        </p:spPr>
        <p:txBody>
          <a:bodyPr anchor="t" rtlCol="false" tIns="0" lIns="0" bIns="0" rIns="0">
            <a:spAutoFit/>
          </a:bodyPr>
          <a:lstStyle/>
          <a:p>
            <a:pPr algn="just">
              <a:lnSpc>
                <a:spcPts val="3497"/>
              </a:lnSpc>
              <a:spcBef>
                <a:spcPct val="0"/>
              </a:spcBef>
            </a:pPr>
            <a:r>
              <a:rPr lang="en-US" sz="2498">
                <a:solidFill>
                  <a:srgbClr val="FFFFFF"/>
                </a:solidFill>
                <a:latin typeface="Horizon"/>
                <a:ea typeface="Horizon"/>
                <a:cs typeface="Horizon"/>
                <a:sym typeface="Horizon"/>
              </a:rPr>
              <a:t>SUMMARY</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3" t="0" r="-223" b="0"/>
            </a:stretch>
          </a:blipFill>
        </p:spPr>
      </p:sp>
      <p:grpSp>
        <p:nvGrpSpPr>
          <p:cNvPr name="Group 3" id="3"/>
          <p:cNvGrpSpPr/>
          <p:nvPr/>
        </p:nvGrpSpPr>
        <p:grpSpPr>
          <a:xfrm rot="0">
            <a:off x="-235210" y="-207032"/>
            <a:ext cx="18758420" cy="10701065"/>
            <a:chOff x="0" y="0"/>
            <a:chExt cx="4940489" cy="2818387"/>
          </a:xfrm>
        </p:grpSpPr>
        <p:sp>
          <p:nvSpPr>
            <p:cNvPr name="Freeform 4" id="4"/>
            <p:cNvSpPr/>
            <p:nvPr/>
          </p:nvSpPr>
          <p:spPr>
            <a:xfrm flipH="false" flipV="false" rot="0">
              <a:off x="0" y="0"/>
              <a:ext cx="4940489" cy="2818387"/>
            </a:xfrm>
            <a:custGeom>
              <a:avLst/>
              <a:gdLst/>
              <a:ahLst/>
              <a:cxnLst/>
              <a:rect r="r" b="b" t="t" l="l"/>
              <a:pathLst>
                <a:path h="2818387" w="4940489">
                  <a:moveTo>
                    <a:pt x="0" y="0"/>
                  </a:moveTo>
                  <a:lnTo>
                    <a:pt x="4940489" y="0"/>
                  </a:lnTo>
                  <a:lnTo>
                    <a:pt x="4940489" y="2818387"/>
                  </a:lnTo>
                  <a:lnTo>
                    <a:pt x="0" y="2818387"/>
                  </a:lnTo>
                  <a:close/>
                </a:path>
              </a:pathLst>
            </a:custGeom>
            <a:gradFill rotWithShape="true">
              <a:gsLst>
                <a:gs pos="0">
                  <a:srgbClr val="0D2650">
                    <a:alpha val="95000"/>
                  </a:srgbClr>
                </a:gs>
                <a:gs pos="100000">
                  <a:srgbClr val="0C1566">
                    <a:alpha val="95000"/>
                  </a:srgbClr>
                </a:gs>
              </a:gsLst>
              <a:lin ang="0"/>
            </a:gradFill>
          </p:spPr>
        </p:sp>
        <p:sp>
          <p:nvSpPr>
            <p:cNvPr name="TextBox 5" id="5"/>
            <p:cNvSpPr txBox="true"/>
            <p:nvPr/>
          </p:nvSpPr>
          <p:spPr>
            <a:xfrm>
              <a:off x="0" y="-57150"/>
              <a:ext cx="4940489" cy="2875537"/>
            </a:xfrm>
            <a:prstGeom prst="rect">
              <a:avLst/>
            </a:prstGeom>
          </p:spPr>
          <p:txBody>
            <a:bodyPr anchor="ctr" rtlCol="false" tIns="50800" lIns="50800" bIns="50800" rIns="50800"/>
            <a:lstStyle/>
            <a:p>
              <a:pPr algn="ctr">
                <a:lnSpc>
                  <a:spcPts val="3431"/>
                </a:lnSpc>
              </a:pPr>
            </a:p>
          </p:txBody>
        </p:sp>
      </p:grpSp>
      <p:sp>
        <p:nvSpPr>
          <p:cNvPr name="Freeform 6" id="6"/>
          <p:cNvSpPr/>
          <p:nvPr/>
        </p:nvSpPr>
        <p:spPr>
          <a:xfrm flipH="false" flipV="false" rot="0">
            <a:off x="1028700" y="940793"/>
            <a:ext cx="704580" cy="662306"/>
          </a:xfrm>
          <a:custGeom>
            <a:avLst/>
            <a:gdLst/>
            <a:ahLst/>
            <a:cxnLst/>
            <a:rect r="r" b="b" t="t" l="l"/>
            <a:pathLst>
              <a:path h="662306" w="704580">
                <a:moveTo>
                  <a:pt x="0" y="0"/>
                </a:moveTo>
                <a:lnTo>
                  <a:pt x="704580" y="0"/>
                </a:lnTo>
                <a:lnTo>
                  <a:pt x="704580" y="662306"/>
                </a:lnTo>
                <a:lnTo>
                  <a:pt x="0" y="6623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972116" y="1148129"/>
            <a:ext cx="4712404" cy="356169"/>
          </a:xfrm>
          <a:prstGeom prst="rect">
            <a:avLst/>
          </a:prstGeom>
        </p:spPr>
        <p:txBody>
          <a:bodyPr anchor="t" rtlCol="false" tIns="0" lIns="0" bIns="0" rIns="0">
            <a:spAutoFit/>
          </a:bodyPr>
          <a:lstStyle/>
          <a:p>
            <a:pPr algn="l">
              <a:lnSpc>
                <a:spcPts val="2772"/>
              </a:lnSpc>
            </a:pPr>
            <a:r>
              <a:rPr lang="en-US" sz="2772" b="true">
                <a:solidFill>
                  <a:srgbClr val="FFFFFF"/>
                </a:solidFill>
                <a:latin typeface="TT Hoves Bold"/>
                <a:ea typeface="TT Hoves Bold"/>
                <a:cs typeface="TT Hoves Bold"/>
                <a:sym typeface="TT Hoves Bold"/>
              </a:rPr>
              <a:t>BSCS 4B</a:t>
            </a:r>
          </a:p>
        </p:txBody>
      </p:sp>
      <p:sp>
        <p:nvSpPr>
          <p:cNvPr name="TextBox 8" id="8"/>
          <p:cNvSpPr txBox="true"/>
          <p:nvPr/>
        </p:nvSpPr>
        <p:spPr>
          <a:xfrm rot="0">
            <a:off x="14141979" y="8852535"/>
            <a:ext cx="3117321" cy="405765"/>
          </a:xfrm>
          <a:prstGeom prst="rect">
            <a:avLst/>
          </a:prstGeom>
        </p:spPr>
        <p:txBody>
          <a:bodyPr anchor="t" rtlCol="false" tIns="0" lIns="0" bIns="0" rIns="0">
            <a:spAutoFit/>
          </a:bodyPr>
          <a:lstStyle/>
          <a:p>
            <a:pPr algn="r">
              <a:lnSpc>
                <a:spcPts val="3359"/>
              </a:lnSpc>
              <a:spcBef>
                <a:spcPct val="0"/>
              </a:spcBef>
            </a:pPr>
            <a:r>
              <a:rPr lang="en-US" sz="2399">
                <a:solidFill>
                  <a:srgbClr val="EFEFEF"/>
                </a:solidFill>
                <a:latin typeface="TT Hoves"/>
                <a:ea typeface="TT Hoves"/>
                <a:cs typeface="TT Hoves"/>
                <a:sym typeface="TT Hoves"/>
              </a:rPr>
              <a:t>Sir Mark Bernardino</a:t>
            </a:r>
          </a:p>
        </p:txBody>
      </p:sp>
      <p:sp>
        <p:nvSpPr>
          <p:cNvPr name="TextBox 9" id="9"/>
          <p:cNvSpPr txBox="true"/>
          <p:nvPr/>
        </p:nvSpPr>
        <p:spPr>
          <a:xfrm rot="0">
            <a:off x="1028700" y="8852535"/>
            <a:ext cx="3117321" cy="405765"/>
          </a:xfrm>
          <a:prstGeom prst="rect">
            <a:avLst/>
          </a:prstGeom>
        </p:spPr>
        <p:txBody>
          <a:bodyPr anchor="t" rtlCol="false" tIns="0" lIns="0" bIns="0" rIns="0">
            <a:spAutoFit/>
          </a:bodyPr>
          <a:lstStyle/>
          <a:p>
            <a:pPr algn="just">
              <a:lnSpc>
                <a:spcPts val="3359"/>
              </a:lnSpc>
              <a:spcBef>
                <a:spcPct val="0"/>
              </a:spcBef>
            </a:pPr>
            <a:r>
              <a:rPr lang="en-US" sz="2399">
                <a:solidFill>
                  <a:srgbClr val="EFEFEF"/>
                </a:solidFill>
                <a:latin typeface="TT Hoves"/>
                <a:ea typeface="TT Hoves"/>
                <a:cs typeface="TT Hoves"/>
                <a:sym typeface="TT Hoves"/>
              </a:rPr>
              <a:t>Matuto Byron</a:t>
            </a:r>
          </a:p>
        </p:txBody>
      </p:sp>
      <p:sp>
        <p:nvSpPr>
          <p:cNvPr name="TextBox 10" id="10"/>
          <p:cNvSpPr txBox="true"/>
          <p:nvPr/>
        </p:nvSpPr>
        <p:spPr>
          <a:xfrm rot="0">
            <a:off x="7585339" y="8852535"/>
            <a:ext cx="311732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BSCS IS 4B</a:t>
            </a:r>
          </a:p>
        </p:txBody>
      </p:sp>
      <p:sp>
        <p:nvSpPr>
          <p:cNvPr name="TextBox 11" id="11"/>
          <p:cNvSpPr txBox="true"/>
          <p:nvPr/>
        </p:nvSpPr>
        <p:spPr>
          <a:xfrm rot="0">
            <a:off x="5484590" y="8852535"/>
            <a:ext cx="140626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name="TextBox 12" id="12"/>
          <p:cNvSpPr txBox="true"/>
          <p:nvPr/>
        </p:nvSpPr>
        <p:spPr>
          <a:xfrm rot="0">
            <a:off x="12045686" y="8852535"/>
            <a:ext cx="140626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name="TextBox 13" id="13"/>
          <p:cNvSpPr txBox="true"/>
          <p:nvPr/>
        </p:nvSpPr>
        <p:spPr>
          <a:xfrm rot="0">
            <a:off x="9144000" y="1041141"/>
            <a:ext cx="1662550"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Home</a:t>
            </a:r>
          </a:p>
        </p:txBody>
      </p:sp>
      <p:sp>
        <p:nvSpPr>
          <p:cNvPr name="TextBox 14" id="14"/>
          <p:cNvSpPr txBox="true"/>
          <p:nvPr/>
        </p:nvSpPr>
        <p:spPr>
          <a:xfrm rot="0">
            <a:off x="11408122" y="1043354"/>
            <a:ext cx="1907082"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About</a:t>
            </a:r>
          </a:p>
        </p:txBody>
      </p:sp>
      <p:sp>
        <p:nvSpPr>
          <p:cNvPr name="TextBox 15" id="15"/>
          <p:cNvSpPr txBox="true"/>
          <p:nvPr/>
        </p:nvSpPr>
        <p:spPr>
          <a:xfrm rot="0">
            <a:off x="13890575" y="1019175"/>
            <a:ext cx="1589190"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Content</a:t>
            </a:r>
          </a:p>
        </p:txBody>
      </p:sp>
      <p:sp>
        <p:nvSpPr>
          <p:cNvPr name="TextBox 16" id="16"/>
          <p:cNvSpPr txBox="true"/>
          <p:nvPr/>
        </p:nvSpPr>
        <p:spPr>
          <a:xfrm rot="0">
            <a:off x="15034325" y="1041141"/>
            <a:ext cx="2224975" cy="413986"/>
          </a:xfrm>
          <a:prstGeom prst="rect">
            <a:avLst/>
          </a:prstGeom>
        </p:spPr>
        <p:txBody>
          <a:bodyPr anchor="t" rtlCol="false" tIns="0" lIns="0" bIns="0" rIns="0">
            <a:spAutoFit/>
          </a:bodyPr>
          <a:lstStyle/>
          <a:p>
            <a:pPr algn="r" marL="0" indent="0" lvl="0">
              <a:lnSpc>
                <a:spcPts val="3431"/>
              </a:lnSpc>
              <a:spcBef>
                <a:spcPct val="0"/>
              </a:spcBef>
            </a:pPr>
            <a:r>
              <a:rPr lang="en-US" b="true" sz="2451">
                <a:solidFill>
                  <a:srgbClr val="FFFFFF"/>
                </a:solidFill>
                <a:latin typeface="TT Hoves Bold"/>
                <a:ea typeface="TT Hoves Bold"/>
                <a:cs typeface="TT Hoves Bold"/>
                <a:sym typeface="TT Hoves Bold"/>
              </a:rPr>
              <a:t>Others</a:t>
            </a:r>
          </a:p>
        </p:txBody>
      </p:sp>
      <p:sp>
        <p:nvSpPr>
          <p:cNvPr name="TextBox 17" id="17"/>
          <p:cNvSpPr txBox="true"/>
          <p:nvPr/>
        </p:nvSpPr>
        <p:spPr>
          <a:xfrm rot="0">
            <a:off x="1380990" y="3744956"/>
            <a:ext cx="16211041" cy="2030996"/>
          </a:xfrm>
          <a:prstGeom prst="rect">
            <a:avLst/>
          </a:prstGeom>
        </p:spPr>
        <p:txBody>
          <a:bodyPr anchor="t" rtlCol="false" tIns="0" lIns="0" bIns="0" rIns="0">
            <a:spAutoFit/>
          </a:bodyPr>
          <a:lstStyle/>
          <a:p>
            <a:pPr algn="just">
              <a:lnSpc>
                <a:spcPts val="4080"/>
              </a:lnSpc>
              <a:spcBef>
                <a:spcPct val="0"/>
              </a:spcBef>
            </a:pPr>
            <a:r>
              <a:rPr lang="en-US" sz="2914">
                <a:solidFill>
                  <a:srgbClr val="FFFFFF"/>
                </a:solidFill>
                <a:latin typeface="TT Hoves"/>
                <a:ea typeface="TT Hoves"/>
                <a:cs typeface="TT Hoves"/>
                <a:sym typeface="TT Hoves"/>
              </a:rPr>
              <a:t>The project has highlighted the importance of preprocessing in building AI models, especially in applications involving complex visual tasks like facial recognition. Preprocessing ensures that the input data is clean, standardized, and optimized for further analysis, making it an essential step before diving into machine learning models.</a:t>
            </a:r>
          </a:p>
        </p:txBody>
      </p:sp>
      <p:sp>
        <p:nvSpPr>
          <p:cNvPr name="TextBox 18" id="18"/>
          <p:cNvSpPr txBox="true"/>
          <p:nvPr/>
        </p:nvSpPr>
        <p:spPr>
          <a:xfrm rot="0">
            <a:off x="1380990" y="1830069"/>
            <a:ext cx="10027132" cy="911225"/>
          </a:xfrm>
          <a:prstGeom prst="rect">
            <a:avLst/>
          </a:prstGeom>
        </p:spPr>
        <p:txBody>
          <a:bodyPr anchor="t" rtlCol="false" tIns="0" lIns="0" bIns="0" rIns="0">
            <a:spAutoFit/>
          </a:bodyPr>
          <a:lstStyle/>
          <a:p>
            <a:pPr algn="just">
              <a:lnSpc>
                <a:spcPts val="6999"/>
              </a:lnSpc>
              <a:spcBef>
                <a:spcPct val="0"/>
              </a:spcBef>
            </a:pPr>
            <a:r>
              <a:rPr lang="en-US" sz="4999">
                <a:solidFill>
                  <a:srgbClr val="FFFFFF"/>
                </a:solidFill>
                <a:latin typeface="Horizon"/>
                <a:ea typeface="Horizon"/>
                <a:cs typeface="Horizon"/>
                <a:sym typeface="Horizon"/>
              </a:rPr>
              <a:t>CONCLUSION</a:t>
            </a:r>
          </a:p>
        </p:txBody>
      </p:sp>
      <p:sp>
        <p:nvSpPr>
          <p:cNvPr name="TextBox 19" id="19"/>
          <p:cNvSpPr txBox="true"/>
          <p:nvPr/>
        </p:nvSpPr>
        <p:spPr>
          <a:xfrm rot="0">
            <a:off x="1380990" y="2959725"/>
            <a:ext cx="4466365" cy="451855"/>
          </a:xfrm>
          <a:prstGeom prst="rect">
            <a:avLst/>
          </a:prstGeom>
        </p:spPr>
        <p:txBody>
          <a:bodyPr anchor="t" rtlCol="false" tIns="0" lIns="0" bIns="0" rIns="0">
            <a:spAutoFit/>
          </a:bodyPr>
          <a:lstStyle/>
          <a:p>
            <a:pPr algn="just">
              <a:lnSpc>
                <a:spcPts val="3497"/>
              </a:lnSpc>
              <a:spcBef>
                <a:spcPct val="0"/>
              </a:spcBef>
            </a:pPr>
            <a:r>
              <a:rPr lang="en-US" sz="2498">
                <a:solidFill>
                  <a:srgbClr val="FFFFFF"/>
                </a:solidFill>
                <a:latin typeface="Horizon"/>
                <a:ea typeface="Horizon"/>
                <a:cs typeface="Horizon"/>
                <a:sym typeface="Horizon"/>
              </a:rPr>
              <a:t>REFLECTION</a:t>
            </a:r>
          </a:p>
        </p:txBody>
      </p:sp>
      <p:sp>
        <p:nvSpPr>
          <p:cNvPr name="TextBox 20" id="20"/>
          <p:cNvSpPr txBox="true"/>
          <p:nvPr/>
        </p:nvSpPr>
        <p:spPr>
          <a:xfrm rot="0">
            <a:off x="1380990" y="6109327"/>
            <a:ext cx="16211041" cy="2030996"/>
          </a:xfrm>
          <a:prstGeom prst="rect">
            <a:avLst/>
          </a:prstGeom>
        </p:spPr>
        <p:txBody>
          <a:bodyPr anchor="t" rtlCol="false" tIns="0" lIns="0" bIns="0" rIns="0">
            <a:spAutoFit/>
          </a:bodyPr>
          <a:lstStyle/>
          <a:p>
            <a:pPr algn="just">
              <a:lnSpc>
                <a:spcPts val="4080"/>
              </a:lnSpc>
              <a:spcBef>
                <a:spcPct val="0"/>
              </a:spcBef>
            </a:pPr>
            <a:r>
              <a:rPr lang="en-US" sz="2914">
                <a:solidFill>
                  <a:srgbClr val="FFFFFF"/>
                </a:solidFill>
                <a:latin typeface="TT Hoves"/>
                <a:ea typeface="TT Hoves"/>
                <a:cs typeface="TT Hoves"/>
                <a:sym typeface="TT Hoves"/>
              </a:rPr>
              <a:t>By using face detection to locate the facial region and feature extraction to isolate key landmarks such as eyes, nose, and jawline, we’ve learned how these steps form the backbone of any AI-driven facial recognition system. Without careful preprocessing, even the most sophisticated AI models would struggle to achieve accurate recognition or verification results.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3" t="0" r="-223" b="0"/>
            </a:stretch>
          </a:blipFill>
        </p:spPr>
      </p:sp>
      <p:grpSp>
        <p:nvGrpSpPr>
          <p:cNvPr name="Group 3" id="3"/>
          <p:cNvGrpSpPr/>
          <p:nvPr/>
        </p:nvGrpSpPr>
        <p:grpSpPr>
          <a:xfrm rot="0">
            <a:off x="-235210" y="-207032"/>
            <a:ext cx="18758420" cy="10701065"/>
            <a:chOff x="0" y="0"/>
            <a:chExt cx="4940489" cy="2818387"/>
          </a:xfrm>
        </p:grpSpPr>
        <p:sp>
          <p:nvSpPr>
            <p:cNvPr name="Freeform 4" id="4"/>
            <p:cNvSpPr/>
            <p:nvPr/>
          </p:nvSpPr>
          <p:spPr>
            <a:xfrm flipH="false" flipV="false" rot="0">
              <a:off x="0" y="0"/>
              <a:ext cx="4940489" cy="2818387"/>
            </a:xfrm>
            <a:custGeom>
              <a:avLst/>
              <a:gdLst/>
              <a:ahLst/>
              <a:cxnLst/>
              <a:rect r="r" b="b" t="t" l="l"/>
              <a:pathLst>
                <a:path h="2818387" w="4940489">
                  <a:moveTo>
                    <a:pt x="0" y="0"/>
                  </a:moveTo>
                  <a:lnTo>
                    <a:pt x="4940489" y="0"/>
                  </a:lnTo>
                  <a:lnTo>
                    <a:pt x="4940489" y="2818387"/>
                  </a:lnTo>
                  <a:lnTo>
                    <a:pt x="0" y="2818387"/>
                  </a:lnTo>
                  <a:close/>
                </a:path>
              </a:pathLst>
            </a:custGeom>
            <a:gradFill rotWithShape="true">
              <a:gsLst>
                <a:gs pos="0">
                  <a:srgbClr val="0D2650">
                    <a:alpha val="95000"/>
                  </a:srgbClr>
                </a:gs>
                <a:gs pos="100000">
                  <a:srgbClr val="0C1566">
                    <a:alpha val="95000"/>
                  </a:srgbClr>
                </a:gs>
              </a:gsLst>
              <a:lin ang="0"/>
            </a:gradFill>
          </p:spPr>
        </p:sp>
        <p:sp>
          <p:nvSpPr>
            <p:cNvPr name="TextBox 5" id="5"/>
            <p:cNvSpPr txBox="true"/>
            <p:nvPr/>
          </p:nvSpPr>
          <p:spPr>
            <a:xfrm>
              <a:off x="0" y="-57150"/>
              <a:ext cx="4940489" cy="2875537"/>
            </a:xfrm>
            <a:prstGeom prst="rect">
              <a:avLst/>
            </a:prstGeom>
          </p:spPr>
          <p:txBody>
            <a:bodyPr anchor="ctr" rtlCol="false" tIns="50800" lIns="50800" bIns="50800" rIns="50800"/>
            <a:lstStyle/>
            <a:p>
              <a:pPr algn="ctr">
                <a:lnSpc>
                  <a:spcPts val="3431"/>
                </a:lnSpc>
              </a:pPr>
            </a:p>
          </p:txBody>
        </p:sp>
      </p:grpSp>
      <p:sp>
        <p:nvSpPr>
          <p:cNvPr name="Freeform 6" id="6"/>
          <p:cNvSpPr/>
          <p:nvPr/>
        </p:nvSpPr>
        <p:spPr>
          <a:xfrm flipH="false" flipV="false" rot="0">
            <a:off x="1028700" y="940793"/>
            <a:ext cx="704580" cy="662306"/>
          </a:xfrm>
          <a:custGeom>
            <a:avLst/>
            <a:gdLst/>
            <a:ahLst/>
            <a:cxnLst/>
            <a:rect r="r" b="b" t="t" l="l"/>
            <a:pathLst>
              <a:path h="662306" w="704580">
                <a:moveTo>
                  <a:pt x="0" y="0"/>
                </a:moveTo>
                <a:lnTo>
                  <a:pt x="704580" y="0"/>
                </a:lnTo>
                <a:lnTo>
                  <a:pt x="704580" y="662306"/>
                </a:lnTo>
                <a:lnTo>
                  <a:pt x="0" y="6623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972116" y="1148129"/>
            <a:ext cx="4712404" cy="356169"/>
          </a:xfrm>
          <a:prstGeom prst="rect">
            <a:avLst/>
          </a:prstGeom>
        </p:spPr>
        <p:txBody>
          <a:bodyPr anchor="t" rtlCol="false" tIns="0" lIns="0" bIns="0" rIns="0">
            <a:spAutoFit/>
          </a:bodyPr>
          <a:lstStyle/>
          <a:p>
            <a:pPr algn="l">
              <a:lnSpc>
                <a:spcPts val="2772"/>
              </a:lnSpc>
            </a:pPr>
            <a:r>
              <a:rPr lang="en-US" sz="2772" b="true">
                <a:solidFill>
                  <a:srgbClr val="FFFFFF"/>
                </a:solidFill>
                <a:latin typeface="TT Hoves Bold"/>
                <a:ea typeface="TT Hoves Bold"/>
                <a:cs typeface="TT Hoves Bold"/>
                <a:sym typeface="TT Hoves Bold"/>
              </a:rPr>
              <a:t>BSCS 4B</a:t>
            </a:r>
          </a:p>
        </p:txBody>
      </p:sp>
      <p:sp>
        <p:nvSpPr>
          <p:cNvPr name="TextBox 8" id="8"/>
          <p:cNvSpPr txBox="true"/>
          <p:nvPr/>
        </p:nvSpPr>
        <p:spPr>
          <a:xfrm rot="0">
            <a:off x="14141979" y="8852535"/>
            <a:ext cx="3117321" cy="405765"/>
          </a:xfrm>
          <a:prstGeom prst="rect">
            <a:avLst/>
          </a:prstGeom>
        </p:spPr>
        <p:txBody>
          <a:bodyPr anchor="t" rtlCol="false" tIns="0" lIns="0" bIns="0" rIns="0">
            <a:spAutoFit/>
          </a:bodyPr>
          <a:lstStyle/>
          <a:p>
            <a:pPr algn="r">
              <a:lnSpc>
                <a:spcPts val="3359"/>
              </a:lnSpc>
              <a:spcBef>
                <a:spcPct val="0"/>
              </a:spcBef>
            </a:pPr>
            <a:r>
              <a:rPr lang="en-US" sz="2399">
                <a:solidFill>
                  <a:srgbClr val="EFEFEF"/>
                </a:solidFill>
                <a:latin typeface="TT Hoves"/>
                <a:ea typeface="TT Hoves"/>
                <a:cs typeface="TT Hoves"/>
                <a:sym typeface="TT Hoves"/>
              </a:rPr>
              <a:t>Sir Mark Bernardino</a:t>
            </a:r>
          </a:p>
        </p:txBody>
      </p:sp>
      <p:sp>
        <p:nvSpPr>
          <p:cNvPr name="TextBox 9" id="9"/>
          <p:cNvSpPr txBox="true"/>
          <p:nvPr/>
        </p:nvSpPr>
        <p:spPr>
          <a:xfrm rot="0">
            <a:off x="1028700" y="8852535"/>
            <a:ext cx="3117321" cy="405765"/>
          </a:xfrm>
          <a:prstGeom prst="rect">
            <a:avLst/>
          </a:prstGeom>
        </p:spPr>
        <p:txBody>
          <a:bodyPr anchor="t" rtlCol="false" tIns="0" lIns="0" bIns="0" rIns="0">
            <a:spAutoFit/>
          </a:bodyPr>
          <a:lstStyle/>
          <a:p>
            <a:pPr algn="just">
              <a:lnSpc>
                <a:spcPts val="3359"/>
              </a:lnSpc>
              <a:spcBef>
                <a:spcPct val="0"/>
              </a:spcBef>
            </a:pPr>
            <a:r>
              <a:rPr lang="en-US" sz="2399">
                <a:solidFill>
                  <a:srgbClr val="EFEFEF"/>
                </a:solidFill>
                <a:latin typeface="TT Hoves"/>
                <a:ea typeface="TT Hoves"/>
                <a:cs typeface="TT Hoves"/>
                <a:sym typeface="TT Hoves"/>
              </a:rPr>
              <a:t>Matuto Byron</a:t>
            </a:r>
          </a:p>
        </p:txBody>
      </p:sp>
      <p:sp>
        <p:nvSpPr>
          <p:cNvPr name="TextBox 10" id="10"/>
          <p:cNvSpPr txBox="true"/>
          <p:nvPr/>
        </p:nvSpPr>
        <p:spPr>
          <a:xfrm rot="0">
            <a:off x="7585339" y="8852535"/>
            <a:ext cx="311732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BSCS IS 4B</a:t>
            </a:r>
          </a:p>
        </p:txBody>
      </p:sp>
      <p:sp>
        <p:nvSpPr>
          <p:cNvPr name="TextBox 11" id="11"/>
          <p:cNvSpPr txBox="true"/>
          <p:nvPr/>
        </p:nvSpPr>
        <p:spPr>
          <a:xfrm rot="0">
            <a:off x="5484590" y="8852535"/>
            <a:ext cx="140626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name="TextBox 12" id="12"/>
          <p:cNvSpPr txBox="true"/>
          <p:nvPr/>
        </p:nvSpPr>
        <p:spPr>
          <a:xfrm rot="0">
            <a:off x="12045686" y="8852535"/>
            <a:ext cx="140626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name="TextBox 13" id="13"/>
          <p:cNvSpPr txBox="true"/>
          <p:nvPr/>
        </p:nvSpPr>
        <p:spPr>
          <a:xfrm rot="0">
            <a:off x="9144000" y="1041141"/>
            <a:ext cx="1662550"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Home</a:t>
            </a:r>
          </a:p>
        </p:txBody>
      </p:sp>
      <p:sp>
        <p:nvSpPr>
          <p:cNvPr name="TextBox 14" id="14"/>
          <p:cNvSpPr txBox="true"/>
          <p:nvPr/>
        </p:nvSpPr>
        <p:spPr>
          <a:xfrm rot="0">
            <a:off x="11408122" y="1043354"/>
            <a:ext cx="1907082"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About</a:t>
            </a:r>
          </a:p>
        </p:txBody>
      </p:sp>
      <p:sp>
        <p:nvSpPr>
          <p:cNvPr name="TextBox 15" id="15"/>
          <p:cNvSpPr txBox="true"/>
          <p:nvPr/>
        </p:nvSpPr>
        <p:spPr>
          <a:xfrm rot="0">
            <a:off x="13890575" y="1019175"/>
            <a:ext cx="1589190"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Content</a:t>
            </a:r>
          </a:p>
        </p:txBody>
      </p:sp>
      <p:sp>
        <p:nvSpPr>
          <p:cNvPr name="TextBox 16" id="16"/>
          <p:cNvSpPr txBox="true"/>
          <p:nvPr/>
        </p:nvSpPr>
        <p:spPr>
          <a:xfrm rot="0">
            <a:off x="15034325" y="1041141"/>
            <a:ext cx="2224975" cy="413986"/>
          </a:xfrm>
          <a:prstGeom prst="rect">
            <a:avLst/>
          </a:prstGeom>
        </p:spPr>
        <p:txBody>
          <a:bodyPr anchor="t" rtlCol="false" tIns="0" lIns="0" bIns="0" rIns="0">
            <a:spAutoFit/>
          </a:bodyPr>
          <a:lstStyle/>
          <a:p>
            <a:pPr algn="r" marL="0" indent="0" lvl="0">
              <a:lnSpc>
                <a:spcPts val="3431"/>
              </a:lnSpc>
              <a:spcBef>
                <a:spcPct val="0"/>
              </a:spcBef>
            </a:pPr>
            <a:r>
              <a:rPr lang="en-US" b="true" sz="2451">
                <a:solidFill>
                  <a:srgbClr val="FFFFFF"/>
                </a:solidFill>
                <a:latin typeface="TT Hoves Bold"/>
                <a:ea typeface="TT Hoves Bold"/>
                <a:cs typeface="TT Hoves Bold"/>
                <a:sym typeface="TT Hoves Bold"/>
              </a:rPr>
              <a:t>Others</a:t>
            </a:r>
          </a:p>
        </p:txBody>
      </p:sp>
      <p:sp>
        <p:nvSpPr>
          <p:cNvPr name="TextBox 17" id="17"/>
          <p:cNvSpPr txBox="true"/>
          <p:nvPr/>
        </p:nvSpPr>
        <p:spPr>
          <a:xfrm rot="0">
            <a:off x="1380990" y="3744956"/>
            <a:ext cx="16211041" cy="2030996"/>
          </a:xfrm>
          <a:prstGeom prst="rect">
            <a:avLst/>
          </a:prstGeom>
        </p:spPr>
        <p:txBody>
          <a:bodyPr anchor="t" rtlCol="false" tIns="0" lIns="0" bIns="0" rIns="0">
            <a:spAutoFit/>
          </a:bodyPr>
          <a:lstStyle/>
          <a:p>
            <a:pPr algn="just">
              <a:lnSpc>
                <a:spcPts val="4080"/>
              </a:lnSpc>
              <a:spcBef>
                <a:spcPct val="0"/>
              </a:spcBef>
            </a:pPr>
            <a:r>
              <a:rPr lang="en-US" sz="2914">
                <a:solidFill>
                  <a:srgbClr val="FFFFFF"/>
                </a:solidFill>
                <a:latin typeface="TT Hoves"/>
                <a:ea typeface="TT Hoves"/>
                <a:cs typeface="TT Hoves"/>
                <a:sym typeface="TT Hoves"/>
              </a:rPr>
              <a:t>This experience has also underscored how image processing techniques serve as the foundation for more complex AI tasks. Tasks such as comparing faces using SSIM rely on these earlier stages to ensure meaningful analysis, showing how crucial image processing is to achieving successful outcomes in AI applications.</a:t>
            </a:r>
          </a:p>
        </p:txBody>
      </p:sp>
      <p:sp>
        <p:nvSpPr>
          <p:cNvPr name="TextBox 18" id="18"/>
          <p:cNvSpPr txBox="true"/>
          <p:nvPr/>
        </p:nvSpPr>
        <p:spPr>
          <a:xfrm rot="0">
            <a:off x="1380990" y="1830069"/>
            <a:ext cx="10027132" cy="911225"/>
          </a:xfrm>
          <a:prstGeom prst="rect">
            <a:avLst/>
          </a:prstGeom>
        </p:spPr>
        <p:txBody>
          <a:bodyPr anchor="t" rtlCol="false" tIns="0" lIns="0" bIns="0" rIns="0">
            <a:spAutoFit/>
          </a:bodyPr>
          <a:lstStyle/>
          <a:p>
            <a:pPr algn="just">
              <a:lnSpc>
                <a:spcPts val="6999"/>
              </a:lnSpc>
              <a:spcBef>
                <a:spcPct val="0"/>
              </a:spcBef>
            </a:pPr>
            <a:r>
              <a:rPr lang="en-US" sz="4999">
                <a:solidFill>
                  <a:srgbClr val="FFFFFF"/>
                </a:solidFill>
                <a:latin typeface="Horizon"/>
                <a:ea typeface="Horizon"/>
                <a:cs typeface="Horizon"/>
                <a:sym typeface="Horizon"/>
              </a:rPr>
              <a:t>CONCLUSION</a:t>
            </a:r>
          </a:p>
        </p:txBody>
      </p:sp>
      <p:sp>
        <p:nvSpPr>
          <p:cNvPr name="TextBox 19" id="19"/>
          <p:cNvSpPr txBox="true"/>
          <p:nvPr/>
        </p:nvSpPr>
        <p:spPr>
          <a:xfrm rot="0">
            <a:off x="1380990" y="2959725"/>
            <a:ext cx="4466365" cy="451855"/>
          </a:xfrm>
          <a:prstGeom prst="rect">
            <a:avLst/>
          </a:prstGeom>
        </p:spPr>
        <p:txBody>
          <a:bodyPr anchor="t" rtlCol="false" tIns="0" lIns="0" bIns="0" rIns="0">
            <a:spAutoFit/>
          </a:bodyPr>
          <a:lstStyle/>
          <a:p>
            <a:pPr algn="just">
              <a:lnSpc>
                <a:spcPts val="3497"/>
              </a:lnSpc>
              <a:spcBef>
                <a:spcPct val="0"/>
              </a:spcBef>
            </a:pPr>
            <a:r>
              <a:rPr lang="en-US" sz="2498">
                <a:solidFill>
                  <a:srgbClr val="FFFFFF"/>
                </a:solidFill>
                <a:latin typeface="Horizon"/>
                <a:ea typeface="Horizon"/>
                <a:cs typeface="Horizon"/>
                <a:sym typeface="Horizon"/>
              </a:rPr>
              <a:t>REFLECTION</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3" t="0" r="-223" b="0"/>
            </a:stretch>
          </a:blipFill>
        </p:spPr>
      </p:sp>
      <p:grpSp>
        <p:nvGrpSpPr>
          <p:cNvPr name="Group 3" id="3"/>
          <p:cNvGrpSpPr/>
          <p:nvPr/>
        </p:nvGrpSpPr>
        <p:grpSpPr>
          <a:xfrm rot="0">
            <a:off x="-235210" y="-207032"/>
            <a:ext cx="18758420" cy="10701065"/>
            <a:chOff x="0" y="0"/>
            <a:chExt cx="4940489" cy="2818387"/>
          </a:xfrm>
        </p:grpSpPr>
        <p:sp>
          <p:nvSpPr>
            <p:cNvPr name="Freeform 4" id="4"/>
            <p:cNvSpPr/>
            <p:nvPr/>
          </p:nvSpPr>
          <p:spPr>
            <a:xfrm flipH="false" flipV="false" rot="0">
              <a:off x="0" y="0"/>
              <a:ext cx="4940489" cy="2818387"/>
            </a:xfrm>
            <a:custGeom>
              <a:avLst/>
              <a:gdLst/>
              <a:ahLst/>
              <a:cxnLst/>
              <a:rect r="r" b="b" t="t" l="l"/>
              <a:pathLst>
                <a:path h="2818387" w="4940489">
                  <a:moveTo>
                    <a:pt x="0" y="0"/>
                  </a:moveTo>
                  <a:lnTo>
                    <a:pt x="4940489" y="0"/>
                  </a:lnTo>
                  <a:lnTo>
                    <a:pt x="4940489" y="2818387"/>
                  </a:lnTo>
                  <a:lnTo>
                    <a:pt x="0" y="2818387"/>
                  </a:lnTo>
                  <a:close/>
                </a:path>
              </a:pathLst>
            </a:custGeom>
            <a:gradFill rotWithShape="true">
              <a:gsLst>
                <a:gs pos="0">
                  <a:srgbClr val="0D2650">
                    <a:alpha val="95000"/>
                  </a:srgbClr>
                </a:gs>
                <a:gs pos="100000">
                  <a:srgbClr val="0C1566">
                    <a:alpha val="95000"/>
                  </a:srgbClr>
                </a:gs>
              </a:gsLst>
              <a:lin ang="0"/>
            </a:gradFill>
          </p:spPr>
        </p:sp>
        <p:sp>
          <p:nvSpPr>
            <p:cNvPr name="TextBox 5" id="5"/>
            <p:cNvSpPr txBox="true"/>
            <p:nvPr/>
          </p:nvSpPr>
          <p:spPr>
            <a:xfrm>
              <a:off x="0" y="-57150"/>
              <a:ext cx="4940489" cy="2875537"/>
            </a:xfrm>
            <a:prstGeom prst="rect">
              <a:avLst/>
            </a:prstGeom>
          </p:spPr>
          <p:txBody>
            <a:bodyPr anchor="ctr" rtlCol="false" tIns="50800" lIns="50800" bIns="50800" rIns="50800"/>
            <a:lstStyle/>
            <a:p>
              <a:pPr algn="ctr">
                <a:lnSpc>
                  <a:spcPts val="3431"/>
                </a:lnSpc>
              </a:pPr>
            </a:p>
          </p:txBody>
        </p:sp>
      </p:grpSp>
      <p:sp>
        <p:nvSpPr>
          <p:cNvPr name="Freeform 6" id="6"/>
          <p:cNvSpPr/>
          <p:nvPr/>
        </p:nvSpPr>
        <p:spPr>
          <a:xfrm flipH="false" flipV="false" rot="0">
            <a:off x="1028700" y="940793"/>
            <a:ext cx="704580" cy="662306"/>
          </a:xfrm>
          <a:custGeom>
            <a:avLst/>
            <a:gdLst/>
            <a:ahLst/>
            <a:cxnLst/>
            <a:rect r="r" b="b" t="t" l="l"/>
            <a:pathLst>
              <a:path h="662306" w="704580">
                <a:moveTo>
                  <a:pt x="0" y="0"/>
                </a:moveTo>
                <a:lnTo>
                  <a:pt x="704580" y="0"/>
                </a:lnTo>
                <a:lnTo>
                  <a:pt x="704580" y="662306"/>
                </a:lnTo>
                <a:lnTo>
                  <a:pt x="0" y="6623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2045686" y="2799288"/>
            <a:ext cx="4672228" cy="4672228"/>
          </a:xfrm>
          <a:custGeom>
            <a:avLst/>
            <a:gdLst/>
            <a:ahLst/>
            <a:cxnLst/>
            <a:rect r="r" b="b" t="t" l="l"/>
            <a:pathLst>
              <a:path h="4672228" w="4672228">
                <a:moveTo>
                  <a:pt x="0" y="0"/>
                </a:moveTo>
                <a:lnTo>
                  <a:pt x="4672228" y="0"/>
                </a:lnTo>
                <a:lnTo>
                  <a:pt x="4672228" y="4672228"/>
                </a:lnTo>
                <a:lnTo>
                  <a:pt x="0" y="467222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592725" y="4455983"/>
            <a:ext cx="470987" cy="470987"/>
          </a:xfrm>
          <a:custGeom>
            <a:avLst/>
            <a:gdLst/>
            <a:ahLst/>
            <a:cxnLst/>
            <a:rect r="r" b="b" t="t" l="l"/>
            <a:pathLst>
              <a:path h="470987" w="470987">
                <a:moveTo>
                  <a:pt x="0" y="0"/>
                </a:moveTo>
                <a:lnTo>
                  <a:pt x="470987" y="0"/>
                </a:lnTo>
                <a:lnTo>
                  <a:pt x="470987" y="470988"/>
                </a:lnTo>
                <a:lnTo>
                  <a:pt x="0" y="47098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623005" y="5383653"/>
            <a:ext cx="410426" cy="315655"/>
          </a:xfrm>
          <a:custGeom>
            <a:avLst/>
            <a:gdLst/>
            <a:ahLst/>
            <a:cxnLst/>
            <a:rect r="r" b="b" t="t" l="l"/>
            <a:pathLst>
              <a:path h="315655" w="410426">
                <a:moveTo>
                  <a:pt x="0" y="0"/>
                </a:moveTo>
                <a:lnTo>
                  <a:pt x="410426" y="0"/>
                </a:lnTo>
                <a:lnTo>
                  <a:pt x="410426" y="315655"/>
                </a:lnTo>
                <a:lnTo>
                  <a:pt x="0" y="31565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1623005" y="7215116"/>
            <a:ext cx="273463" cy="423675"/>
          </a:xfrm>
          <a:custGeom>
            <a:avLst/>
            <a:gdLst/>
            <a:ahLst/>
            <a:cxnLst/>
            <a:rect r="r" b="b" t="t" l="l"/>
            <a:pathLst>
              <a:path h="423675" w="273463">
                <a:moveTo>
                  <a:pt x="0" y="0"/>
                </a:moveTo>
                <a:lnTo>
                  <a:pt x="273464" y="0"/>
                </a:lnTo>
                <a:lnTo>
                  <a:pt x="273464" y="423676"/>
                </a:lnTo>
                <a:lnTo>
                  <a:pt x="0" y="42367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1" id="11"/>
          <p:cNvSpPr/>
          <p:nvPr/>
        </p:nvSpPr>
        <p:spPr>
          <a:xfrm flipH="false" flipV="false" rot="0">
            <a:off x="1577984" y="6237751"/>
            <a:ext cx="500470" cy="492280"/>
          </a:xfrm>
          <a:custGeom>
            <a:avLst/>
            <a:gdLst/>
            <a:ahLst/>
            <a:cxnLst/>
            <a:rect r="r" b="b" t="t" l="l"/>
            <a:pathLst>
              <a:path h="492280" w="500470">
                <a:moveTo>
                  <a:pt x="0" y="0"/>
                </a:moveTo>
                <a:lnTo>
                  <a:pt x="500469" y="0"/>
                </a:lnTo>
                <a:lnTo>
                  <a:pt x="500469" y="492280"/>
                </a:lnTo>
                <a:lnTo>
                  <a:pt x="0" y="49228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2" id="12"/>
          <p:cNvSpPr txBox="true"/>
          <p:nvPr/>
        </p:nvSpPr>
        <p:spPr>
          <a:xfrm rot="0">
            <a:off x="1972116" y="1148129"/>
            <a:ext cx="4712404" cy="356169"/>
          </a:xfrm>
          <a:prstGeom prst="rect">
            <a:avLst/>
          </a:prstGeom>
        </p:spPr>
        <p:txBody>
          <a:bodyPr anchor="t" rtlCol="false" tIns="0" lIns="0" bIns="0" rIns="0">
            <a:spAutoFit/>
          </a:bodyPr>
          <a:lstStyle/>
          <a:p>
            <a:pPr algn="l">
              <a:lnSpc>
                <a:spcPts val="2772"/>
              </a:lnSpc>
            </a:pPr>
            <a:r>
              <a:rPr lang="en-US" sz="2772" b="true">
                <a:solidFill>
                  <a:srgbClr val="FFFFFF"/>
                </a:solidFill>
                <a:latin typeface="TT Hoves Bold"/>
                <a:ea typeface="TT Hoves Bold"/>
                <a:cs typeface="TT Hoves Bold"/>
                <a:sym typeface="TT Hoves Bold"/>
              </a:rPr>
              <a:t>BSCS 4B</a:t>
            </a:r>
          </a:p>
        </p:txBody>
      </p:sp>
      <p:sp>
        <p:nvSpPr>
          <p:cNvPr name="TextBox 13" id="13"/>
          <p:cNvSpPr txBox="true"/>
          <p:nvPr/>
        </p:nvSpPr>
        <p:spPr>
          <a:xfrm rot="0">
            <a:off x="14141979" y="8852535"/>
            <a:ext cx="3117321" cy="405765"/>
          </a:xfrm>
          <a:prstGeom prst="rect">
            <a:avLst/>
          </a:prstGeom>
        </p:spPr>
        <p:txBody>
          <a:bodyPr anchor="t" rtlCol="false" tIns="0" lIns="0" bIns="0" rIns="0">
            <a:spAutoFit/>
          </a:bodyPr>
          <a:lstStyle/>
          <a:p>
            <a:pPr algn="r">
              <a:lnSpc>
                <a:spcPts val="3359"/>
              </a:lnSpc>
              <a:spcBef>
                <a:spcPct val="0"/>
              </a:spcBef>
            </a:pPr>
            <a:r>
              <a:rPr lang="en-US" sz="2399">
                <a:solidFill>
                  <a:srgbClr val="EFEFEF"/>
                </a:solidFill>
                <a:latin typeface="TT Hoves"/>
                <a:ea typeface="TT Hoves"/>
                <a:cs typeface="TT Hoves"/>
                <a:sym typeface="TT Hoves"/>
              </a:rPr>
              <a:t>Sir Mark Bernardino</a:t>
            </a:r>
          </a:p>
        </p:txBody>
      </p:sp>
      <p:sp>
        <p:nvSpPr>
          <p:cNvPr name="TextBox 14" id="14"/>
          <p:cNvSpPr txBox="true"/>
          <p:nvPr/>
        </p:nvSpPr>
        <p:spPr>
          <a:xfrm rot="0">
            <a:off x="1028700" y="8852535"/>
            <a:ext cx="3117321" cy="405765"/>
          </a:xfrm>
          <a:prstGeom prst="rect">
            <a:avLst/>
          </a:prstGeom>
        </p:spPr>
        <p:txBody>
          <a:bodyPr anchor="t" rtlCol="false" tIns="0" lIns="0" bIns="0" rIns="0">
            <a:spAutoFit/>
          </a:bodyPr>
          <a:lstStyle/>
          <a:p>
            <a:pPr algn="just">
              <a:lnSpc>
                <a:spcPts val="3359"/>
              </a:lnSpc>
              <a:spcBef>
                <a:spcPct val="0"/>
              </a:spcBef>
            </a:pPr>
            <a:r>
              <a:rPr lang="en-US" sz="2399">
                <a:solidFill>
                  <a:srgbClr val="EFEFEF"/>
                </a:solidFill>
                <a:latin typeface="TT Hoves"/>
                <a:ea typeface="TT Hoves"/>
                <a:cs typeface="TT Hoves"/>
                <a:sym typeface="TT Hoves"/>
              </a:rPr>
              <a:t>Matuto Byron</a:t>
            </a:r>
          </a:p>
        </p:txBody>
      </p:sp>
      <p:sp>
        <p:nvSpPr>
          <p:cNvPr name="TextBox 15" id="15"/>
          <p:cNvSpPr txBox="true"/>
          <p:nvPr/>
        </p:nvSpPr>
        <p:spPr>
          <a:xfrm rot="0">
            <a:off x="7585339" y="8852535"/>
            <a:ext cx="311732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BSCS IS 4B</a:t>
            </a:r>
          </a:p>
        </p:txBody>
      </p:sp>
      <p:sp>
        <p:nvSpPr>
          <p:cNvPr name="TextBox 16" id="16"/>
          <p:cNvSpPr txBox="true"/>
          <p:nvPr/>
        </p:nvSpPr>
        <p:spPr>
          <a:xfrm rot="0">
            <a:off x="5484590" y="8852535"/>
            <a:ext cx="140626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name="TextBox 17" id="17"/>
          <p:cNvSpPr txBox="true"/>
          <p:nvPr/>
        </p:nvSpPr>
        <p:spPr>
          <a:xfrm rot="0">
            <a:off x="12045686" y="8852535"/>
            <a:ext cx="140626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name="TextBox 18" id="18"/>
          <p:cNvSpPr txBox="true"/>
          <p:nvPr/>
        </p:nvSpPr>
        <p:spPr>
          <a:xfrm rot="0">
            <a:off x="9144000" y="1041141"/>
            <a:ext cx="1662550"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Home</a:t>
            </a:r>
          </a:p>
        </p:txBody>
      </p:sp>
      <p:sp>
        <p:nvSpPr>
          <p:cNvPr name="TextBox 19" id="19"/>
          <p:cNvSpPr txBox="true"/>
          <p:nvPr/>
        </p:nvSpPr>
        <p:spPr>
          <a:xfrm rot="0">
            <a:off x="11408122" y="1043354"/>
            <a:ext cx="1907082"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About</a:t>
            </a:r>
          </a:p>
        </p:txBody>
      </p:sp>
      <p:sp>
        <p:nvSpPr>
          <p:cNvPr name="TextBox 20" id="20"/>
          <p:cNvSpPr txBox="true"/>
          <p:nvPr/>
        </p:nvSpPr>
        <p:spPr>
          <a:xfrm rot="0">
            <a:off x="13890575" y="1019175"/>
            <a:ext cx="1589190"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Content</a:t>
            </a:r>
          </a:p>
        </p:txBody>
      </p:sp>
      <p:sp>
        <p:nvSpPr>
          <p:cNvPr name="TextBox 21" id="21"/>
          <p:cNvSpPr txBox="true"/>
          <p:nvPr/>
        </p:nvSpPr>
        <p:spPr>
          <a:xfrm rot="0">
            <a:off x="15034325" y="1041141"/>
            <a:ext cx="2224975" cy="413986"/>
          </a:xfrm>
          <a:prstGeom prst="rect">
            <a:avLst/>
          </a:prstGeom>
        </p:spPr>
        <p:txBody>
          <a:bodyPr anchor="t" rtlCol="false" tIns="0" lIns="0" bIns="0" rIns="0">
            <a:spAutoFit/>
          </a:bodyPr>
          <a:lstStyle/>
          <a:p>
            <a:pPr algn="r" marL="0" indent="0" lvl="0">
              <a:lnSpc>
                <a:spcPts val="3431"/>
              </a:lnSpc>
              <a:spcBef>
                <a:spcPct val="0"/>
              </a:spcBef>
            </a:pPr>
            <a:r>
              <a:rPr lang="en-US" b="true" sz="2451">
                <a:solidFill>
                  <a:srgbClr val="FFFFFF"/>
                </a:solidFill>
                <a:latin typeface="TT Hoves Bold"/>
                <a:ea typeface="TT Hoves Bold"/>
                <a:cs typeface="TT Hoves Bold"/>
                <a:sym typeface="TT Hoves Bold"/>
              </a:rPr>
              <a:t>Others</a:t>
            </a:r>
          </a:p>
        </p:txBody>
      </p:sp>
      <p:sp>
        <p:nvSpPr>
          <p:cNvPr name="TextBox 22" id="22"/>
          <p:cNvSpPr txBox="true"/>
          <p:nvPr/>
        </p:nvSpPr>
        <p:spPr>
          <a:xfrm rot="0">
            <a:off x="1380990" y="2483952"/>
            <a:ext cx="10214037" cy="1297652"/>
          </a:xfrm>
          <a:prstGeom prst="rect">
            <a:avLst/>
          </a:prstGeom>
        </p:spPr>
        <p:txBody>
          <a:bodyPr anchor="t" rtlCol="false" tIns="0" lIns="0" bIns="0" rIns="0">
            <a:spAutoFit/>
          </a:bodyPr>
          <a:lstStyle/>
          <a:p>
            <a:pPr algn="just">
              <a:lnSpc>
                <a:spcPts val="10042"/>
              </a:lnSpc>
              <a:spcBef>
                <a:spcPct val="0"/>
              </a:spcBef>
            </a:pPr>
            <a:r>
              <a:rPr lang="en-US" sz="7172">
                <a:solidFill>
                  <a:srgbClr val="FFFFFF"/>
                </a:solidFill>
                <a:latin typeface="Horizon"/>
                <a:ea typeface="Horizon"/>
                <a:cs typeface="Horizon"/>
                <a:sym typeface="Horizon"/>
              </a:rPr>
              <a:t>GET IN TOUCH</a:t>
            </a:r>
          </a:p>
        </p:txBody>
      </p:sp>
      <p:sp>
        <p:nvSpPr>
          <p:cNvPr name="TextBox 23" id="23"/>
          <p:cNvSpPr txBox="true"/>
          <p:nvPr/>
        </p:nvSpPr>
        <p:spPr>
          <a:xfrm rot="0">
            <a:off x="2517522" y="4398833"/>
            <a:ext cx="6241417" cy="481970"/>
          </a:xfrm>
          <a:prstGeom prst="rect">
            <a:avLst/>
          </a:prstGeom>
        </p:spPr>
        <p:txBody>
          <a:bodyPr anchor="t" rtlCol="false" tIns="0" lIns="0" bIns="0" rIns="0">
            <a:spAutoFit/>
          </a:bodyPr>
          <a:lstStyle/>
          <a:p>
            <a:pPr algn="l">
              <a:lnSpc>
                <a:spcPts val="3970"/>
              </a:lnSpc>
              <a:spcBef>
                <a:spcPct val="0"/>
              </a:spcBef>
            </a:pPr>
            <a:r>
              <a:rPr lang="en-US" sz="2836">
                <a:solidFill>
                  <a:srgbClr val="FFFFFF"/>
                </a:solidFill>
                <a:latin typeface="Inter"/>
                <a:ea typeface="Inter"/>
                <a:cs typeface="Inter"/>
                <a:sym typeface="Inter"/>
              </a:rPr>
              <a:t>09103712934</a:t>
            </a:r>
          </a:p>
        </p:txBody>
      </p:sp>
      <p:sp>
        <p:nvSpPr>
          <p:cNvPr name="TextBox 24" id="24"/>
          <p:cNvSpPr txBox="true"/>
          <p:nvPr/>
        </p:nvSpPr>
        <p:spPr>
          <a:xfrm rot="0">
            <a:off x="2517522" y="6237492"/>
            <a:ext cx="6241417" cy="481970"/>
          </a:xfrm>
          <a:prstGeom prst="rect">
            <a:avLst/>
          </a:prstGeom>
        </p:spPr>
        <p:txBody>
          <a:bodyPr anchor="t" rtlCol="false" tIns="0" lIns="0" bIns="0" rIns="0">
            <a:spAutoFit/>
          </a:bodyPr>
          <a:lstStyle/>
          <a:p>
            <a:pPr algn="l">
              <a:lnSpc>
                <a:spcPts val="3970"/>
              </a:lnSpc>
              <a:spcBef>
                <a:spcPct val="0"/>
              </a:spcBef>
            </a:pPr>
            <a:r>
              <a:rPr lang="en-US" sz="2836">
                <a:solidFill>
                  <a:srgbClr val="FFFFFF"/>
                </a:solidFill>
                <a:latin typeface="Inter"/>
                <a:ea typeface="Inter"/>
                <a:cs typeface="Inter"/>
                <a:sym typeface="Inter"/>
              </a:rPr>
              <a:t>RonRonMatuts(Github)</a:t>
            </a:r>
          </a:p>
        </p:txBody>
      </p:sp>
      <p:sp>
        <p:nvSpPr>
          <p:cNvPr name="TextBox 25" id="25"/>
          <p:cNvSpPr txBox="true"/>
          <p:nvPr/>
        </p:nvSpPr>
        <p:spPr>
          <a:xfrm rot="0">
            <a:off x="2517522" y="7156822"/>
            <a:ext cx="7457753" cy="481970"/>
          </a:xfrm>
          <a:prstGeom prst="rect">
            <a:avLst/>
          </a:prstGeom>
        </p:spPr>
        <p:txBody>
          <a:bodyPr anchor="t" rtlCol="false" tIns="0" lIns="0" bIns="0" rIns="0">
            <a:spAutoFit/>
          </a:bodyPr>
          <a:lstStyle/>
          <a:p>
            <a:pPr algn="l">
              <a:lnSpc>
                <a:spcPts val="3970"/>
              </a:lnSpc>
              <a:spcBef>
                <a:spcPct val="0"/>
              </a:spcBef>
            </a:pPr>
            <a:r>
              <a:rPr lang="en-US" sz="2836">
                <a:solidFill>
                  <a:srgbClr val="FFFFFF"/>
                </a:solidFill>
                <a:latin typeface="Inter"/>
                <a:ea typeface="Inter"/>
                <a:cs typeface="Inter"/>
                <a:sym typeface="Inter"/>
              </a:rPr>
              <a:t>Sa may gedli lang</a:t>
            </a:r>
          </a:p>
        </p:txBody>
      </p:sp>
      <p:sp>
        <p:nvSpPr>
          <p:cNvPr name="TextBox 26" id="26"/>
          <p:cNvSpPr txBox="true"/>
          <p:nvPr/>
        </p:nvSpPr>
        <p:spPr>
          <a:xfrm rot="0">
            <a:off x="2517522" y="5318163"/>
            <a:ext cx="6241417" cy="481970"/>
          </a:xfrm>
          <a:prstGeom prst="rect">
            <a:avLst/>
          </a:prstGeom>
        </p:spPr>
        <p:txBody>
          <a:bodyPr anchor="t" rtlCol="false" tIns="0" lIns="0" bIns="0" rIns="0">
            <a:spAutoFit/>
          </a:bodyPr>
          <a:lstStyle/>
          <a:p>
            <a:pPr algn="l">
              <a:lnSpc>
                <a:spcPts val="3970"/>
              </a:lnSpc>
              <a:spcBef>
                <a:spcPct val="0"/>
              </a:spcBef>
            </a:pPr>
            <a:r>
              <a:rPr lang="en-US" sz="2836">
                <a:solidFill>
                  <a:srgbClr val="FFFFFF"/>
                </a:solidFill>
                <a:latin typeface="Inter"/>
                <a:ea typeface="Inter"/>
                <a:cs typeface="Inter"/>
                <a:sym typeface="Inter"/>
              </a:rPr>
              <a:t>byronmatuto@gmail.com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8666" r="0" b="-18666"/>
            </a:stretch>
          </a:blipFill>
        </p:spPr>
      </p:sp>
      <p:grpSp>
        <p:nvGrpSpPr>
          <p:cNvPr name="Group 3" id="3"/>
          <p:cNvGrpSpPr/>
          <p:nvPr/>
        </p:nvGrpSpPr>
        <p:grpSpPr>
          <a:xfrm rot="0">
            <a:off x="-269329" y="-104674"/>
            <a:ext cx="18826659" cy="10496349"/>
            <a:chOff x="0" y="0"/>
            <a:chExt cx="4958462" cy="2764470"/>
          </a:xfrm>
        </p:grpSpPr>
        <p:sp>
          <p:nvSpPr>
            <p:cNvPr name="Freeform 4" id="4"/>
            <p:cNvSpPr/>
            <p:nvPr/>
          </p:nvSpPr>
          <p:spPr>
            <a:xfrm flipH="false" flipV="false" rot="0">
              <a:off x="0" y="0"/>
              <a:ext cx="4958462" cy="2764470"/>
            </a:xfrm>
            <a:custGeom>
              <a:avLst/>
              <a:gdLst/>
              <a:ahLst/>
              <a:cxnLst/>
              <a:rect r="r" b="b" t="t" l="l"/>
              <a:pathLst>
                <a:path h="2764470" w="4958462">
                  <a:moveTo>
                    <a:pt x="0" y="0"/>
                  </a:moveTo>
                  <a:lnTo>
                    <a:pt x="4958462" y="0"/>
                  </a:lnTo>
                  <a:lnTo>
                    <a:pt x="4958462" y="2764470"/>
                  </a:lnTo>
                  <a:lnTo>
                    <a:pt x="0" y="2764470"/>
                  </a:lnTo>
                  <a:close/>
                </a:path>
              </a:pathLst>
            </a:custGeom>
            <a:gradFill rotWithShape="true">
              <a:gsLst>
                <a:gs pos="0">
                  <a:srgbClr val="1B5BFF">
                    <a:alpha val="92000"/>
                  </a:srgbClr>
                </a:gs>
                <a:gs pos="100000">
                  <a:srgbClr val="1243C2">
                    <a:alpha val="92000"/>
                  </a:srgbClr>
                </a:gs>
              </a:gsLst>
              <a:lin ang="0"/>
            </a:gradFill>
          </p:spPr>
        </p:sp>
        <p:sp>
          <p:nvSpPr>
            <p:cNvPr name="TextBox 5" id="5"/>
            <p:cNvSpPr txBox="true"/>
            <p:nvPr/>
          </p:nvSpPr>
          <p:spPr>
            <a:xfrm>
              <a:off x="0" y="-57150"/>
              <a:ext cx="4958462" cy="2821620"/>
            </a:xfrm>
            <a:prstGeom prst="rect">
              <a:avLst/>
            </a:prstGeom>
          </p:spPr>
          <p:txBody>
            <a:bodyPr anchor="ctr" rtlCol="false" tIns="50800" lIns="50800" bIns="50800" rIns="50800"/>
            <a:lstStyle/>
            <a:p>
              <a:pPr algn="ctr">
                <a:lnSpc>
                  <a:spcPts val="3431"/>
                </a:lnSpc>
              </a:pPr>
            </a:p>
          </p:txBody>
        </p:sp>
      </p:grpSp>
      <p:sp>
        <p:nvSpPr>
          <p:cNvPr name="Freeform 6" id="6"/>
          <p:cNvSpPr/>
          <p:nvPr/>
        </p:nvSpPr>
        <p:spPr>
          <a:xfrm flipH="false" flipV="false" rot="0">
            <a:off x="1028700" y="940793"/>
            <a:ext cx="704580" cy="662306"/>
          </a:xfrm>
          <a:custGeom>
            <a:avLst/>
            <a:gdLst/>
            <a:ahLst/>
            <a:cxnLst/>
            <a:rect r="r" b="b" t="t" l="l"/>
            <a:pathLst>
              <a:path h="662306" w="704580">
                <a:moveTo>
                  <a:pt x="0" y="0"/>
                </a:moveTo>
                <a:lnTo>
                  <a:pt x="704580" y="0"/>
                </a:lnTo>
                <a:lnTo>
                  <a:pt x="704580" y="662306"/>
                </a:lnTo>
                <a:lnTo>
                  <a:pt x="0" y="6623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10292656" y="2520315"/>
            <a:ext cx="6728013" cy="5246370"/>
            <a:chOff x="0" y="0"/>
            <a:chExt cx="6350000" cy="4951603"/>
          </a:xfrm>
        </p:grpSpPr>
        <p:sp>
          <p:nvSpPr>
            <p:cNvPr name="Freeform 8" id="8"/>
            <p:cNvSpPr/>
            <p:nvPr/>
          </p:nvSpPr>
          <p:spPr>
            <a:xfrm flipH="false" flipV="false" rot="0">
              <a:off x="0" y="0"/>
              <a:ext cx="6349873" cy="4979162"/>
            </a:xfrm>
            <a:custGeom>
              <a:avLst/>
              <a:gdLst/>
              <a:ahLst/>
              <a:cxnLst/>
              <a:rect r="r" b="b" t="t" l="l"/>
              <a:pathLst>
                <a:path h="4979162" w="6349873">
                  <a:moveTo>
                    <a:pt x="292100" y="0"/>
                  </a:moveTo>
                  <a:cubicBezTo>
                    <a:pt x="131445" y="0"/>
                    <a:pt x="0" y="131445"/>
                    <a:pt x="0" y="292100"/>
                  </a:cubicBezTo>
                  <a:lnTo>
                    <a:pt x="0" y="3332480"/>
                  </a:lnTo>
                  <a:cubicBezTo>
                    <a:pt x="0" y="3493135"/>
                    <a:pt x="128397" y="3652520"/>
                    <a:pt x="285369" y="3686683"/>
                  </a:cubicBezTo>
                  <a:lnTo>
                    <a:pt x="6064504" y="4944999"/>
                  </a:lnTo>
                  <a:cubicBezTo>
                    <a:pt x="6221476" y="4979162"/>
                    <a:pt x="6349873" y="4875657"/>
                    <a:pt x="6349873" y="4715002"/>
                  </a:cubicBezTo>
                  <a:lnTo>
                    <a:pt x="6349873" y="292100"/>
                  </a:lnTo>
                  <a:cubicBezTo>
                    <a:pt x="6349873" y="131445"/>
                    <a:pt x="6218428" y="0"/>
                    <a:pt x="6057773" y="0"/>
                  </a:cubicBezTo>
                  <a:lnTo>
                    <a:pt x="292100" y="0"/>
                  </a:lnTo>
                  <a:close/>
                </a:path>
              </a:pathLst>
            </a:custGeom>
            <a:blipFill>
              <a:blip r:embed="rId5"/>
              <a:stretch>
                <a:fillRect l="0" t="-17997" r="0" b="-17997"/>
              </a:stretch>
            </a:blipFill>
          </p:spPr>
        </p:sp>
      </p:grpSp>
      <p:sp>
        <p:nvSpPr>
          <p:cNvPr name="Freeform 9" id="9"/>
          <p:cNvSpPr/>
          <p:nvPr/>
        </p:nvSpPr>
        <p:spPr>
          <a:xfrm flipH="false" flipV="false" rot="0">
            <a:off x="9821915" y="6998080"/>
            <a:ext cx="1268934" cy="1268934"/>
          </a:xfrm>
          <a:custGeom>
            <a:avLst/>
            <a:gdLst/>
            <a:ahLst/>
            <a:cxnLst/>
            <a:rect r="r" b="b" t="t" l="l"/>
            <a:pathLst>
              <a:path h="1268934" w="1268934">
                <a:moveTo>
                  <a:pt x="0" y="0"/>
                </a:moveTo>
                <a:lnTo>
                  <a:pt x="1268934" y="0"/>
                </a:lnTo>
                <a:lnTo>
                  <a:pt x="1268934" y="1268934"/>
                </a:lnTo>
                <a:lnTo>
                  <a:pt x="0" y="12689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1380990" y="2923173"/>
            <a:ext cx="8318327" cy="1061429"/>
          </a:xfrm>
          <a:prstGeom prst="rect">
            <a:avLst/>
          </a:prstGeom>
        </p:spPr>
        <p:txBody>
          <a:bodyPr anchor="t" rtlCol="false" tIns="0" lIns="0" bIns="0" rIns="0">
            <a:spAutoFit/>
          </a:bodyPr>
          <a:lstStyle/>
          <a:p>
            <a:pPr algn="l">
              <a:lnSpc>
                <a:spcPts val="7567"/>
              </a:lnSpc>
            </a:pPr>
            <a:r>
              <a:rPr lang="en-US" sz="7072">
                <a:solidFill>
                  <a:srgbClr val="FFFFFF"/>
                </a:solidFill>
                <a:latin typeface="Horizon"/>
                <a:ea typeface="Horizon"/>
                <a:cs typeface="Horizon"/>
                <a:sym typeface="Horizon"/>
              </a:rPr>
              <a:t>about me:</a:t>
            </a:r>
          </a:p>
        </p:txBody>
      </p:sp>
      <p:sp>
        <p:nvSpPr>
          <p:cNvPr name="TextBox 11" id="11"/>
          <p:cNvSpPr txBox="true"/>
          <p:nvPr/>
        </p:nvSpPr>
        <p:spPr>
          <a:xfrm rot="0">
            <a:off x="9144000" y="1041141"/>
            <a:ext cx="1662550"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Home</a:t>
            </a:r>
          </a:p>
        </p:txBody>
      </p:sp>
      <p:sp>
        <p:nvSpPr>
          <p:cNvPr name="TextBox 12" id="12"/>
          <p:cNvSpPr txBox="true"/>
          <p:nvPr/>
        </p:nvSpPr>
        <p:spPr>
          <a:xfrm rot="0">
            <a:off x="11408122" y="1043354"/>
            <a:ext cx="1907082"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About</a:t>
            </a:r>
          </a:p>
        </p:txBody>
      </p:sp>
      <p:sp>
        <p:nvSpPr>
          <p:cNvPr name="TextBox 13" id="13"/>
          <p:cNvSpPr txBox="true"/>
          <p:nvPr/>
        </p:nvSpPr>
        <p:spPr>
          <a:xfrm rot="0">
            <a:off x="13890575" y="1019175"/>
            <a:ext cx="1589190"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Content</a:t>
            </a:r>
          </a:p>
        </p:txBody>
      </p:sp>
      <p:sp>
        <p:nvSpPr>
          <p:cNvPr name="TextBox 14" id="14"/>
          <p:cNvSpPr txBox="true"/>
          <p:nvPr/>
        </p:nvSpPr>
        <p:spPr>
          <a:xfrm rot="0">
            <a:off x="15034325" y="1041141"/>
            <a:ext cx="2224975" cy="413986"/>
          </a:xfrm>
          <a:prstGeom prst="rect">
            <a:avLst/>
          </a:prstGeom>
        </p:spPr>
        <p:txBody>
          <a:bodyPr anchor="t" rtlCol="false" tIns="0" lIns="0" bIns="0" rIns="0">
            <a:spAutoFit/>
          </a:bodyPr>
          <a:lstStyle/>
          <a:p>
            <a:pPr algn="r" marL="0" indent="0" lvl="0">
              <a:lnSpc>
                <a:spcPts val="3431"/>
              </a:lnSpc>
              <a:spcBef>
                <a:spcPct val="0"/>
              </a:spcBef>
            </a:pPr>
            <a:r>
              <a:rPr lang="en-US" b="true" sz="2451">
                <a:solidFill>
                  <a:srgbClr val="FFFFFF"/>
                </a:solidFill>
                <a:latin typeface="TT Hoves Bold"/>
                <a:ea typeface="TT Hoves Bold"/>
                <a:cs typeface="TT Hoves Bold"/>
                <a:sym typeface="TT Hoves Bold"/>
              </a:rPr>
              <a:t>Others</a:t>
            </a:r>
          </a:p>
        </p:txBody>
      </p:sp>
      <p:sp>
        <p:nvSpPr>
          <p:cNvPr name="TextBox 15" id="15"/>
          <p:cNvSpPr txBox="true"/>
          <p:nvPr/>
        </p:nvSpPr>
        <p:spPr>
          <a:xfrm rot="0">
            <a:off x="1972116" y="1148129"/>
            <a:ext cx="4712404" cy="356169"/>
          </a:xfrm>
          <a:prstGeom prst="rect">
            <a:avLst/>
          </a:prstGeom>
        </p:spPr>
        <p:txBody>
          <a:bodyPr anchor="t" rtlCol="false" tIns="0" lIns="0" bIns="0" rIns="0">
            <a:spAutoFit/>
          </a:bodyPr>
          <a:lstStyle/>
          <a:p>
            <a:pPr algn="l">
              <a:lnSpc>
                <a:spcPts val="2772"/>
              </a:lnSpc>
            </a:pPr>
            <a:r>
              <a:rPr lang="en-US" sz="2772" b="true">
                <a:solidFill>
                  <a:srgbClr val="FFFFFF"/>
                </a:solidFill>
                <a:latin typeface="TT Hoves Bold"/>
                <a:ea typeface="TT Hoves Bold"/>
                <a:cs typeface="TT Hoves Bold"/>
                <a:sym typeface="TT Hoves Bold"/>
              </a:rPr>
              <a:t>BSCS 4B</a:t>
            </a:r>
          </a:p>
        </p:txBody>
      </p:sp>
      <p:sp>
        <p:nvSpPr>
          <p:cNvPr name="TextBox 16" id="16"/>
          <p:cNvSpPr txBox="true"/>
          <p:nvPr/>
        </p:nvSpPr>
        <p:spPr>
          <a:xfrm rot="0">
            <a:off x="14141979" y="8819514"/>
            <a:ext cx="3117321" cy="405765"/>
          </a:xfrm>
          <a:prstGeom prst="rect">
            <a:avLst/>
          </a:prstGeom>
        </p:spPr>
        <p:txBody>
          <a:bodyPr anchor="t" rtlCol="false" tIns="0" lIns="0" bIns="0" rIns="0">
            <a:spAutoFit/>
          </a:bodyPr>
          <a:lstStyle/>
          <a:p>
            <a:pPr algn="r">
              <a:lnSpc>
                <a:spcPts val="3359"/>
              </a:lnSpc>
              <a:spcBef>
                <a:spcPct val="0"/>
              </a:spcBef>
            </a:pPr>
            <a:r>
              <a:rPr lang="en-US" sz="2399">
                <a:solidFill>
                  <a:srgbClr val="EFEFEF"/>
                </a:solidFill>
                <a:latin typeface="TT Hoves"/>
                <a:ea typeface="TT Hoves"/>
                <a:cs typeface="TT Hoves"/>
                <a:sym typeface="TT Hoves"/>
              </a:rPr>
              <a:t>Sir Mark Bernardino</a:t>
            </a:r>
          </a:p>
        </p:txBody>
      </p:sp>
      <p:sp>
        <p:nvSpPr>
          <p:cNvPr name="TextBox 17" id="17"/>
          <p:cNvSpPr txBox="true"/>
          <p:nvPr/>
        </p:nvSpPr>
        <p:spPr>
          <a:xfrm rot="0">
            <a:off x="1028700" y="8819514"/>
            <a:ext cx="3117321" cy="405765"/>
          </a:xfrm>
          <a:prstGeom prst="rect">
            <a:avLst/>
          </a:prstGeom>
        </p:spPr>
        <p:txBody>
          <a:bodyPr anchor="t" rtlCol="false" tIns="0" lIns="0" bIns="0" rIns="0">
            <a:spAutoFit/>
          </a:bodyPr>
          <a:lstStyle/>
          <a:p>
            <a:pPr algn="just">
              <a:lnSpc>
                <a:spcPts val="3359"/>
              </a:lnSpc>
              <a:spcBef>
                <a:spcPct val="0"/>
              </a:spcBef>
            </a:pPr>
            <a:r>
              <a:rPr lang="en-US" sz="2399">
                <a:solidFill>
                  <a:srgbClr val="EFEFEF"/>
                </a:solidFill>
                <a:latin typeface="TT Hoves"/>
                <a:ea typeface="TT Hoves"/>
                <a:cs typeface="TT Hoves"/>
                <a:sym typeface="TT Hoves"/>
              </a:rPr>
              <a:t>Matuto Byron</a:t>
            </a:r>
          </a:p>
        </p:txBody>
      </p:sp>
      <p:sp>
        <p:nvSpPr>
          <p:cNvPr name="TextBox 18" id="18"/>
          <p:cNvSpPr txBox="true"/>
          <p:nvPr/>
        </p:nvSpPr>
        <p:spPr>
          <a:xfrm rot="0">
            <a:off x="7585339" y="8819514"/>
            <a:ext cx="311732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BSCS 4B</a:t>
            </a:r>
          </a:p>
        </p:txBody>
      </p:sp>
      <p:sp>
        <p:nvSpPr>
          <p:cNvPr name="TextBox 19" id="19"/>
          <p:cNvSpPr txBox="true"/>
          <p:nvPr/>
        </p:nvSpPr>
        <p:spPr>
          <a:xfrm rot="0">
            <a:off x="5484590" y="8819514"/>
            <a:ext cx="140626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name="TextBox 20" id="20"/>
          <p:cNvSpPr txBox="true"/>
          <p:nvPr/>
        </p:nvSpPr>
        <p:spPr>
          <a:xfrm rot="0">
            <a:off x="12045686" y="8819514"/>
            <a:ext cx="140626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name="TextBox 21" id="21"/>
          <p:cNvSpPr txBox="true"/>
          <p:nvPr/>
        </p:nvSpPr>
        <p:spPr>
          <a:xfrm rot="0">
            <a:off x="1380990" y="4318584"/>
            <a:ext cx="6904575" cy="3948431"/>
          </a:xfrm>
          <a:prstGeom prst="rect">
            <a:avLst/>
          </a:prstGeom>
        </p:spPr>
        <p:txBody>
          <a:bodyPr anchor="t" rtlCol="false" tIns="0" lIns="0" bIns="0" rIns="0">
            <a:spAutoFit/>
          </a:bodyPr>
          <a:lstStyle/>
          <a:p>
            <a:pPr algn="just">
              <a:lnSpc>
                <a:spcPts val="3919"/>
              </a:lnSpc>
            </a:pPr>
            <a:r>
              <a:rPr lang="en-US" sz="2799">
                <a:solidFill>
                  <a:srgbClr val="EFEFEF"/>
                </a:solidFill>
                <a:latin typeface="TT Hoves"/>
                <a:ea typeface="TT Hoves"/>
                <a:cs typeface="TT Hoves"/>
                <a:sym typeface="TT Hoves"/>
              </a:rPr>
              <a:t>Just a simple typical dude that you can see everywhere:</a:t>
            </a:r>
          </a:p>
          <a:p>
            <a:pPr algn="just">
              <a:lnSpc>
                <a:spcPts val="3919"/>
              </a:lnSpc>
            </a:pPr>
          </a:p>
          <a:p>
            <a:pPr algn="just" marL="604515" indent="-302257" lvl="1">
              <a:lnSpc>
                <a:spcPts val="3919"/>
              </a:lnSpc>
              <a:buAutoNum type="arabicPeriod" startAt="1"/>
            </a:pPr>
            <a:r>
              <a:rPr lang="en-US" sz="2799">
                <a:solidFill>
                  <a:srgbClr val="EFEFEF"/>
                </a:solidFill>
                <a:latin typeface="TT Hoves"/>
                <a:ea typeface="TT Hoves"/>
                <a:cs typeface="TT Hoves"/>
                <a:sym typeface="TT Hoves"/>
              </a:rPr>
              <a:t>I love eating</a:t>
            </a:r>
          </a:p>
          <a:p>
            <a:pPr algn="just" marL="604515" indent="-302257" lvl="1">
              <a:lnSpc>
                <a:spcPts val="3919"/>
              </a:lnSpc>
              <a:buAutoNum type="arabicPeriod" startAt="1"/>
            </a:pPr>
            <a:r>
              <a:rPr lang="en-US" sz="2799">
                <a:solidFill>
                  <a:srgbClr val="EFEFEF"/>
                </a:solidFill>
                <a:latin typeface="TT Hoves"/>
                <a:ea typeface="TT Hoves"/>
                <a:cs typeface="TT Hoves"/>
                <a:sym typeface="TT Hoves"/>
              </a:rPr>
              <a:t>I love drawing</a:t>
            </a:r>
          </a:p>
          <a:p>
            <a:pPr algn="just" marL="604515" indent="-302257" lvl="1">
              <a:lnSpc>
                <a:spcPts val="3919"/>
              </a:lnSpc>
              <a:buAutoNum type="arabicPeriod" startAt="1"/>
            </a:pPr>
            <a:r>
              <a:rPr lang="en-US" sz="2799">
                <a:solidFill>
                  <a:srgbClr val="EFEFEF"/>
                </a:solidFill>
                <a:latin typeface="TT Hoves"/>
                <a:ea typeface="TT Hoves"/>
                <a:cs typeface="TT Hoves"/>
                <a:sym typeface="TT Hoves"/>
              </a:rPr>
              <a:t>Cursive Writing piques my interest</a:t>
            </a:r>
          </a:p>
          <a:p>
            <a:pPr algn="just" marL="604515" indent="-302257" lvl="1">
              <a:lnSpc>
                <a:spcPts val="3919"/>
              </a:lnSpc>
              <a:spcBef>
                <a:spcPct val="0"/>
              </a:spcBef>
              <a:buAutoNum type="arabicPeriod" startAt="1"/>
            </a:pPr>
            <a:r>
              <a:rPr lang="en-US" sz="2799">
                <a:solidFill>
                  <a:srgbClr val="EFEFEF"/>
                </a:solidFill>
                <a:latin typeface="TT Hoves"/>
                <a:ea typeface="TT Hoves"/>
                <a:cs typeface="TT Hoves"/>
                <a:sym typeface="TT Hoves"/>
              </a:rPr>
              <a:t>I love challenges especially if I’m pretty hook in it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3" t="0" r="-223" b="0"/>
            </a:stretch>
          </a:blipFill>
        </p:spPr>
      </p:sp>
      <p:grpSp>
        <p:nvGrpSpPr>
          <p:cNvPr name="Group 3" id="3"/>
          <p:cNvGrpSpPr/>
          <p:nvPr/>
        </p:nvGrpSpPr>
        <p:grpSpPr>
          <a:xfrm rot="0">
            <a:off x="-235210" y="-207032"/>
            <a:ext cx="18758420" cy="10701065"/>
            <a:chOff x="0" y="0"/>
            <a:chExt cx="4940489" cy="2818387"/>
          </a:xfrm>
        </p:grpSpPr>
        <p:sp>
          <p:nvSpPr>
            <p:cNvPr name="Freeform 4" id="4"/>
            <p:cNvSpPr/>
            <p:nvPr/>
          </p:nvSpPr>
          <p:spPr>
            <a:xfrm flipH="false" flipV="false" rot="0">
              <a:off x="0" y="0"/>
              <a:ext cx="4940489" cy="2818387"/>
            </a:xfrm>
            <a:custGeom>
              <a:avLst/>
              <a:gdLst/>
              <a:ahLst/>
              <a:cxnLst/>
              <a:rect r="r" b="b" t="t" l="l"/>
              <a:pathLst>
                <a:path h="2818387" w="4940489">
                  <a:moveTo>
                    <a:pt x="0" y="0"/>
                  </a:moveTo>
                  <a:lnTo>
                    <a:pt x="4940489" y="0"/>
                  </a:lnTo>
                  <a:lnTo>
                    <a:pt x="4940489" y="2818387"/>
                  </a:lnTo>
                  <a:lnTo>
                    <a:pt x="0" y="2818387"/>
                  </a:lnTo>
                  <a:close/>
                </a:path>
              </a:pathLst>
            </a:custGeom>
            <a:gradFill rotWithShape="true">
              <a:gsLst>
                <a:gs pos="0">
                  <a:srgbClr val="0D2650">
                    <a:alpha val="95000"/>
                  </a:srgbClr>
                </a:gs>
                <a:gs pos="100000">
                  <a:srgbClr val="0C1566">
                    <a:alpha val="95000"/>
                  </a:srgbClr>
                </a:gs>
              </a:gsLst>
              <a:lin ang="0"/>
            </a:gradFill>
          </p:spPr>
        </p:sp>
        <p:sp>
          <p:nvSpPr>
            <p:cNvPr name="TextBox 5" id="5"/>
            <p:cNvSpPr txBox="true"/>
            <p:nvPr/>
          </p:nvSpPr>
          <p:spPr>
            <a:xfrm>
              <a:off x="0" y="-57150"/>
              <a:ext cx="4940489" cy="2875537"/>
            </a:xfrm>
            <a:prstGeom prst="rect">
              <a:avLst/>
            </a:prstGeom>
          </p:spPr>
          <p:txBody>
            <a:bodyPr anchor="ctr" rtlCol="false" tIns="50800" lIns="50800" bIns="50800" rIns="50800"/>
            <a:lstStyle/>
            <a:p>
              <a:pPr algn="ctr">
                <a:lnSpc>
                  <a:spcPts val="3431"/>
                </a:lnSpc>
              </a:pPr>
            </a:p>
          </p:txBody>
        </p:sp>
      </p:grpSp>
      <p:sp>
        <p:nvSpPr>
          <p:cNvPr name="Freeform 6" id="6"/>
          <p:cNvSpPr/>
          <p:nvPr/>
        </p:nvSpPr>
        <p:spPr>
          <a:xfrm flipH="false" flipV="false" rot="0">
            <a:off x="1028700" y="940793"/>
            <a:ext cx="704580" cy="662306"/>
          </a:xfrm>
          <a:custGeom>
            <a:avLst/>
            <a:gdLst/>
            <a:ahLst/>
            <a:cxnLst/>
            <a:rect r="r" b="b" t="t" l="l"/>
            <a:pathLst>
              <a:path h="662306" w="704580">
                <a:moveTo>
                  <a:pt x="0" y="0"/>
                </a:moveTo>
                <a:lnTo>
                  <a:pt x="704580" y="0"/>
                </a:lnTo>
                <a:lnTo>
                  <a:pt x="704580" y="662306"/>
                </a:lnTo>
                <a:lnTo>
                  <a:pt x="0" y="6623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481094" y="2484854"/>
            <a:ext cx="7153937" cy="950595"/>
          </a:xfrm>
          <a:prstGeom prst="rect">
            <a:avLst/>
          </a:prstGeom>
        </p:spPr>
        <p:txBody>
          <a:bodyPr anchor="t" rtlCol="false" tIns="0" lIns="0" bIns="0" rIns="0">
            <a:spAutoFit/>
          </a:bodyPr>
          <a:lstStyle/>
          <a:p>
            <a:pPr algn="l">
              <a:lnSpc>
                <a:spcPts val="6719"/>
              </a:lnSpc>
            </a:pPr>
            <a:r>
              <a:rPr lang="en-US" sz="6399">
                <a:solidFill>
                  <a:srgbClr val="FFFFFF"/>
                </a:solidFill>
                <a:latin typeface="Horizon"/>
                <a:ea typeface="Horizon"/>
                <a:cs typeface="Horizon"/>
                <a:sym typeface="Horizon"/>
              </a:rPr>
              <a:t>About</a:t>
            </a:r>
          </a:p>
        </p:txBody>
      </p:sp>
      <p:sp>
        <p:nvSpPr>
          <p:cNvPr name="TextBox 8" id="8"/>
          <p:cNvSpPr txBox="true"/>
          <p:nvPr/>
        </p:nvSpPr>
        <p:spPr>
          <a:xfrm rot="0">
            <a:off x="1972116" y="1148129"/>
            <a:ext cx="4712404" cy="356169"/>
          </a:xfrm>
          <a:prstGeom prst="rect">
            <a:avLst/>
          </a:prstGeom>
        </p:spPr>
        <p:txBody>
          <a:bodyPr anchor="t" rtlCol="false" tIns="0" lIns="0" bIns="0" rIns="0">
            <a:spAutoFit/>
          </a:bodyPr>
          <a:lstStyle/>
          <a:p>
            <a:pPr algn="l">
              <a:lnSpc>
                <a:spcPts val="2772"/>
              </a:lnSpc>
            </a:pPr>
            <a:r>
              <a:rPr lang="en-US" sz="2772" b="true">
                <a:solidFill>
                  <a:srgbClr val="FFFFFF"/>
                </a:solidFill>
                <a:latin typeface="TT Hoves Bold"/>
                <a:ea typeface="TT Hoves Bold"/>
                <a:cs typeface="TT Hoves Bold"/>
                <a:sym typeface="TT Hoves Bold"/>
              </a:rPr>
              <a:t>BSCS 4B</a:t>
            </a:r>
          </a:p>
        </p:txBody>
      </p:sp>
      <p:sp>
        <p:nvSpPr>
          <p:cNvPr name="TextBox 9" id="9"/>
          <p:cNvSpPr txBox="true"/>
          <p:nvPr/>
        </p:nvSpPr>
        <p:spPr>
          <a:xfrm rot="0">
            <a:off x="14141979" y="8852535"/>
            <a:ext cx="3117321" cy="405765"/>
          </a:xfrm>
          <a:prstGeom prst="rect">
            <a:avLst/>
          </a:prstGeom>
        </p:spPr>
        <p:txBody>
          <a:bodyPr anchor="t" rtlCol="false" tIns="0" lIns="0" bIns="0" rIns="0">
            <a:spAutoFit/>
          </a:bodyPr>
          <a:lstStyle/>
          <a:p>
            <a:pPr algn="r">
              <a:lnSpc>
                <a:spcPts val="3359"/>
              </a:lnSpc>
              <a:spcBef>
                <a:spcPct val="0"/>
              </a:spcBef>
            </a:pPr>
            <a:r>
              <a:rPr lang="en-US" sz="2399">
                <a:solidFill>
                  <a:srgbClr val="EFEFEF"/>
                </a:solidFill>
                <a:latin typeface="TT Hoves"/>
                <a:ea typeface="TT Hoves"/>
                <a:cs typeface="TT Hoves"/>
                <a:sym typeface="TT Hoves"/>
              </a:rPr>
              <a:t>Sir Mark Bernardino</a:t>
            </a:r>
          </a:p>
        </p:txBody>
      </p:sp>
      <p:sp>
        <p:nvSpPr>
          <p:cNvPr name="TextBox 10" id="10"/>
          <p:cNvSpPr txBox="true"/>
          <p:nvPr/>
        </p:nvSpPr>
        <p:spPr>
          <a:xfrm rot="0">
            <a:off x="1028700" y="8852535"/>
            <a:ext cx="3117321" cy="405765"/>
          </a:xfrm>
          <a:prstGeom prst="rect">
            <a:avLst/>
          </a:prstGeom>
        </p:spPr>
        <p:txBody>
          <a:bodyPr anchor="t" rtlCol="false" tIns="0" lIns="0" bIns="0" rIns="0">
            <a:spAutoFit/>
          </a:bodyPr>
          <a:lstStyle/>
          <a:p>
            <a:pPr algn="just">
              <a:lnSpc>
                <a:spcPts val="3359"/>
              </a:lnSpc>
              <a:spcBef>
                <a:spcPct val="0"/>
              </a:spcBef>
            </a:pPr>
            <a:r>
              <a:rPr lang="en-US" sz="2399">
                <a:solidFill>
                  <a:srgbClr val="EFEFEF"/>
                </a:solidFill>
                <a:latin typeface="TT Hoves"/>
                <a:ea typeface="TT Hoves"/>
                <a:cs typeface="TT Hoves"/>
                <a:sym typeface="TT Hoves"/>
              </a:rPr>
              <a:t>Matuto Byron</a:t>
            </a:r>
          </a:p>
        </p:txBody>
      </p:sp>
      <p:sp>
        <p:nvSpPr>
          <p:cNvPr name="TextBox 11" id="11"/>
          <p:cNvSpPr txBox="true"/>
          <p:nvPr/>
        </p:nvSpPr>
        <p:spPr>
          <a:xfrm rot="0">
            <a:off x="7585339" y="8852535"/>
            <a:ext cx="311732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BSCS 4B</a:t>
            </a:r>
          </a:p>
        </p:txBody>
      </p:sp>
      <p:sp>
        <p:nvSpPr>
          <p:cNvPr name="TextBox 12" id="12"/>
          <p:cNvSpPr txBox="true"/>
          <p:nvPr/>
        </p:nvSpPr>
        <p:spPr>
          <a:xfrm rot="0">
            <a:off x="5484590" y="8852535"/>
            <a:ext cx="140626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name="TextBox 13" id="13"/>
          <p:cNvSpPr txBox="true"/>
          <p:nvPr/>
        </p:nvSpPr>
        <p:spPr>
          <a:xfrm rot="0">
            <a:off x="12045686" y="8852535"/>
            <a:ext cx="140626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name="TextBox 14" id="14"/>
          <p:cNvSpPr txBox="true"/>
          <p:nvPr/>
        </p:nvSpPr>
        <p:spPr>
          <a:xfrm rot="0">
            <a:off x="9144000" y="1041141"/>
            <a:ext cx="1662550"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Home</a:t>
            </a:r>
          </a:p>
        </p:txBody>
      </p:sp>
      <p:sp>
        <p:nvSpPr>
          <p:cNvPr name="TextBox 15" id="15"/>
          <p:cNvSpPr txBox="true"/>
          <p:nvPr/>
        </p:nvSpPr>
        <p:spPr>
          <a:xfrm rot="0">
            <a:off x="11408122" y="1043354"/>
            <a:ext cx="1907082"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About</a:t>
            </a:r>
          </a:p>
        </p:txBody>
      </p:sp>
      <p:sp>
        <p:nvSpPr>
          <p:cNvPr name="TextBox 16" id="16"/>
          <p:cNvSpPr txBox="true"/>
          <p:nvPr/>
        </p:nvSpPr>
        <p:spPr>
          <a:xfrm rot="0">
            <a:off x="13890575" y="1019175"/>
            <a:ext cx="1589190"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Content</a:t>
            </a:r>
          </a:p>
        </p:txBody>
      </p:sp>
      <p:sp>
        <p:nvSpPr>
          <p:cNvPr name="TextBox 17" id="17"/>
          <p:cNvSpPr txBox="true"/>
          <p:nvPr/>
        </p:nvSpPr>
        <p:spPr>
          <a:xfrm rot="0">
            <a:off x="15034325" y="1041141"/>
            <a:ext cx="2224975" cy="413986"/>
          </a:xfrm>
          <a:prstGeom prst="rect">
            <a:avLst/>
          </a:prstGeom>
        </p:spPr>
        <p:txBody>
          <a:bodyPr anchor="t" rtlCol="false" tIns="0" lIns="0" bIns="0" rIns="0">
            <a:spAutoFit/>
          </a:bodyPr>
          <a:lstStyle/>
          <a:p>
            <a:pPr algn="r" marL="0" indent="0" lvl="0">
              <a:lnSpc>
                <a:spcPts val="3431"/>
              </a:lnSpc>
              <a:spcBef>
                <a:spcPct val="0"/>
              </a:spcBef>
            </a:pPr>
            <a:r>
              <a:rPr lang="en-US" b="true" sz="2451">
                <a:solidFill>
                  <a:srgbClr val="FFFFFF"/>
                </a:solidFill>
                <a:latin typeface="TT Hoves Bold"/>
                <a:ea typeface="TT Hoves Bold"/>
                <a:cs typeface="TT Hoves Bold"/>
                <a:sym typeface="TT Hoves Bold"/>
              </a:rPr>
              <a:t>Others</a:t>
            </a:r>
          </a:p>
        </p:txBody>
      </p:sp>
      <p:sp>
        <p:nvSpPr>
          <p:cNvPr name="TextBox 18" id="18"/>
          <p:cNvSpPr txBox="true"/>
          <p:nvPr/>
        </p:nvSpPr>
        <p:spPr>
          <a:xfrm rot="0">
            <a:off x="1380990" y="5935996"/>
            <a:ext cx="5772947" cy="1563610"/>
          </a:xfrm>
          <a:prstGeom prst="rect">
            <a:avLst/>
          </a:prstGeom>
        </p:spPr>
        <p:txBody>
          <a:bodyPr anchor="t" rtlCol="false" tIns="0" lIns="0" bIns="0" rIns="0">
            <a:spAutoFit/>
          </a:bodyPr>
          <a:lstStyle/>
          <a:p>
            <a:pPr algn="just">
              <a:lnSpc>
                <a:spcPts val="4230"/>
              </a:lnSpc>
              <a:spcBef>
                <a:spcPct val="0"/>
              </a:spcBef>
            </a:pPr>
            <a:r>
              <a:rPr lang="en-US" sz="3022">
                <a:solidFill>
                  <a:srgbClr val="FFFFFF"/>
                </a:solidFill>
                <a:latin typeface="TT Hoves"/>
                <a:ea typeface="TT Hoves"/>
                <a:cs typeface="TT Hoves"/>
                <a:sym typeface="TT Hoves"/>
              </a:rPr>
              <a:t>A field of AI enabling computers to interpret and understand visual data from the world.</a:t>
            </a:r>
          </a:p>
        </p:txBody>
      </p:sp>
      <p:sp>
        <p:nvSpPr>
          <p:cNvPr name="TextBox 19" id="19"/>
          <p:cNvSpPr txBox="true"/>
          <p:nvPr/>
        </p:nvSpPr>
        <p:spPr>
          <a:xfrm rot="0">
            <a:off x="1380990" y="5214545"/>
            <a:ext cx="7097236" cy="451855"/>
          </a:xfrm>
          <a:prstGeom prst="rect">
            <a:avLst/>
          </a:prstGeom>
        </p:spPr>
        <p:txBody>
          <a:bodyPr anchor="t" rtlCol="false" tIns="0" lIns="0" bIns="0" rIns="0">
            <a:spAutoFit/>
          </a:bodyPr>
          <a:lstStyle/>
          <a:p>
            <a:pPr algn="just">
              <a:lnSpc>
                <a:spcPts val="3497"/>
              </a:lnSpc>
              <a:spcBef>
                <a:spcPct val="0"/>
              </a:spcBef>
            </a:pPr>
            <a:r>
              <a:rPr lang="en-US" sz="2498">
                <a:solidFill>
                  <a:srgbClr val="FFFFFF"/>
                </a:solidFill>
                <a:latin typeface="Horizon"/>
                <a:ea typeface="Horizon"/>
                <a:cs typeface="Horizon"/>
                <a:sym typeface="Horizon"/>
              </a:rPr>
              <a:t>COMPUTER VISION</a:t>
            </a:r>
          </a:p>
        </p:txBody>
      </p:sp>
      <p:sp>
        <p:nvSpPr>
          <p:cNvPr name="TextBox 20" id="20"/>
          <p:cNvSpPr txBox="true"/>
          <p:nvPr/>
        </p:nvSpPr>
        <p:spPr>
          <a:xfrm rot="0">
            <a:off x="10852914" y="2893476"/>
            <a:ext cx="6406386" cy="1346699"/>
          </a:xfrm>
          <a:prstGeom prst="rect">
            <a:avLst/>
          </a:prstGeom>
        </p:spPr>
        <p:txBody>
          <a:bodyPr anchor="t" rtlCol="false" tIns="0" lIns="0" bIns="0" rIns="0">
            <a:spAutoFit/>
          </a:bodyPr>
          <a:lstStyle/>
          <a:p>
            <a:pPr algn="just">
              <a:lnSpc>
                <a:spcPts val="3621"/>
              </a:lnSpc>
              <a:spcBef>
                <a:spcPct val="0"/>
              </a:spcBef>
            </a:pPr>
            <a:r>
              <a:rPr lang="en-US" sz="2586">
                <a:solidFill>
                  <a:srgbClr val="FFFFFF"/>
                </a:solidFill>
                <a:latin typeface="TT Hoves"/>
                <a:ea typeface="TT Hoves"/>
                <a:cs typeface="TT Hoves"/>
                <a:sym typeface="TT Hoves"/>
              </a:rPr>
              <a:t>Critical for improving, analyzing, and extracting information from images. It forms the backbone of computer vision systems.</a:t>
            </a:r>
          </a:p>
        </p:txBody>
      </p:sp>
      <p:sp>
        <p:nvSpPr>
          <p:cNvPr name="TextBox 21" id="21"/>
          <p:cNvSpPr txBox="true"/>
          <p:nvPr/>
        </p:nvSpPr>
        <p:spPr>
          <a:xfrm rot="0">
            <a:off x="10852914" y="2282687"/>
            <a:ext cx="6075322" cy="388241"/>
          </a:xfrm>
          <a:prstGeom prst="rect">
            <a:avLst/>
          </a:prstGeom>
        </p:spPr>
        <p:txBody>
          <a:bodyPr anchor="t" rtlCol="false" tIns="0" lIns="0" bIns="0" rIns="0">
            <a:spAutoFit/>
          </a:bodyPr>
          <a:lstStyle/>
          <a:p>
            <a:pPr algn="just">
              <a:lnSpc>
                <a:spcPts val="2993"/>
              </a:lnSpc>
              <a:spcBef>
                <a:spcPct val="0"/>
              </a:spcBef>
            </a:pPr>
            <a:r>
              <a:rPr lang="en-US" sz="2138">
                <a:solidFill>
                  <a:srgbClr val="FFFFFF"/>
                </a:solidFill>
                <a:latin typeface="Horizon"/>
                <a:ea typeface="Horizon"/>
                <a:cs typeface="Horizon"/>
                <a:sym typeface="Horizon"/>
              </a:rPr>
              <a:t>IMAGE PROCESSING</a:t>
            </a:r>
          </a:p>
        </p:txBody>
      </p:sp>
      <p:sp>
        <p:nvSpPr>
          <p:cNvPr name="TextBox 22" id="22"/>
          <p:cNvSpPr txBox="true"/>
          <p:nvPr/>
        </p:nvSpPr>
        <p:spPr>
          <a:xfrm rot="0">
            <a:off x="10852914" y="6207848"/>
            <a:ext cx="4941714" cy="894946"/>
          </a:xfrm>
          <a:prstGeom prst="rect">
            <a:avLst/>
          </a:prstGeom>
        </p:spPr>
        <p:txBody>
          <a:bodyPr anchor="t" rtlCol="false" tIns="0" lIns="0" bIns="0" rIns="0">
            <a:spAutoFit/>
          </a:bodyPr>
          <a:lstStyle/>
          <a:p>
            <a:pPr algn="just">
              <a:lnSpc>
                <a:spcPts val="3621"/>
              </a:lnSpc>
              <a:spcBef>
                <a:spcPct val="0"/>
              </a:spcBef>
            </a:pPr>
            <a:r>
              <a:rPr lang="en-US" sz="2586">
                <a:solidFill>
                  <a:srgbClr val="FFFFFF"/>
                </a:solidFill>
                <a:latin typeface="TT Hoves"/>
                <a:ea typeface="TT Hoves"/>
                <a:cs typeface="TT Hoves"/>
                <a:sym typeface="TT Hoves"/>
              </a:rPr>
              <a:t>Comprehensive security services to protect digital assets.</a:t>
            </a:r>
          </a:p>
        </p:txBody>
      </p:sp>
      <p:sp>
        <p:nvSpPr>
          <p:cNvPr name="TextBox 23" id="23"/>
          <p:cNvSpPr txBox="true"/>
          <p:nvPr/>
        </p:nvSpPr>
        <p:spPr>
          <a:xfrm rot="0">
            <a:off x="10852914" y="5224648"/>
            <a:ext cx="6075322" cy="764125"/>
          </a:xfrm>
          <a:prstGeom prst="rect">
            <a:avLst/>
          </a:prstGeom>
        </p:spPr>
        <p:txBody>
          <a:bodyPr anchor="t" rtlCol="false" tIns="0" lIns="0" bIns="0" rIns="0">
            <a:spAutoFit/>
          </a:bodyPr>
          <a:lstStyle/>
          <a:p>
            <a:pPr algn="just">
              <a:lnSpc>
                <a:spcPts val="2993"/>
              </a:lnSpc>
              <a:spcBef>
                <a:spcPct val="0"/>
              </a:spcBef>
            </a:pPr>
            <a:r>
              <a:rPr lang="en-US" sz="2138">
                <a:solidFill>
                  <a:srgbClr val="FFFFFF"/>
                </a:solidFill>
                <a:latin typeface="Horizon"/>
                <a:ea typeface="Horizon"/>
                <a:cs typeface="Horizon"/>
                <a:sym typeface="Horizon"/>
              </a:rPr>
              <a:t>IMPORTANCE OF IMAGE PROCESSING</a:t>
            </a:r>
          </a:p>
        </p:txBody>
      </p:sp>
      <p:sp>
        <p:nvSpPr>
          <p:cNvPr name="TextBox 24" id="24"/>
          <p:cNvSpPr txBox="true"/>
          <p:nvPr/>
        </p:nvSpPr>
        <p:spPr>
          <a:xfrm rot="0">
            <a:off x="1380990" y="3701974"/>
            <a:ext cx="9021464" cy="721996"/>
          </a:xfrm>
          <a:prstGeom prst="rect">
            <a:avLst/>
          </a:prstGeom>
        </p:spPr>
        <p:txBody>
          <a:bodyPr anchor="t" rtlCol="false" tIns="0" lIns="0" bIns="0" rIns="0">
            <a:spAutoFit/>
          </a:bodyPr>
          <a:lstStyle/>
          <a:p>
            <a:pPr algn="just">
              <a:lnSpc>
                <a:spcPts val="5145"/>
              </a:lnSpc>
            </a:pPr>
            <a:r>
              <a:rPr lang="en-US" sz="4900">
                <a:solidFill>
                  <a:srgbClr val="FFFFFF"/>
                </a:solidFill>
                <a:latin typeface="Horizon"/>
                <a:ea typeface="Horizon"/>
                <a:cs typeface="Horizon"/>
                <a:sym typeface="Horizon"/>
              </a:rPr>
              <a:t>computer vision</a:t>
            </a:r>
          </a:p>
        </p:txBody>
      </p:sp>
      <p:sp>
        <p:nvSpPr>
          <p:cNvPr name="Freeform 25" id="25"/>
          <p:cNvSpPr/>
          <p:nvPr/>
        </p:nvSpPr>
        <p:spPr>
          <a:xfrm flipH="false" flipV="false" rot="0">
            <a:off x="8126062" y="2188520"/>
            <a:ext cx="1017938" cy="1017938"/>
          </a:xfrm>
          <a:custGeom>
            <a:avLst/>
            <a:gdLst/>
            <a:ahLst/>
            <a:cxnLst/>
            <a:rect r="r" b="b" t="t" l="l"/>
            <a:pathLst>
              <a:path h="1017938" w="1017938">
                <a:moveTo>
                  <a:pt x="0" y="0"/>
                </a:moveTo>
                <a:lnTo>
                  <a:pt x="1017938" y="0"/>
                </a:lnTo>
                <a:lnTo>
                  <a:pt x="1017938" y="1017938"/>
                </a:lnTo>
                <a:lnTo>
                  <a:pt x="0" y="101793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3" t="0" r="-223" b="0"/>
            </a:stretch>
          </a:blipFill>
        </p:spPr>
      </p:sp>
      <p:grpSp>
        <p:nvGrpSpPr>
          <p:cNvPr name="Group 3" id="3"/>
          <p:cNvGrpSpPr/>
          <p:nvPr/>
        </p:nvGrpSpPr>
        <p:grpSpPr>
          <a:xfrm rot="0">
            <a:off x="-235210" y="-207032"/>
            <a:ext cx="18758420" cy="10701065"/>
            <a:chOff x="0" y="0"/>
            <a:chExt cx="4940489" cy="2818387"/>
          </a:xfrm>
        </p:grpSpPr>
        <p:sp>
          <p:nvSpPr>
            <p:cNvPr name="Freeform 4" id="4"/>
            <p:cNvSpPr/>
            <p:nvPr/>
          </p:nvSpPr>
          <p:spPr>
            <a:xfrm flipH="false" flipV="false" rot="0">
              <a:off x="0" y="0"/>
              <a:ext cx="4940489" cy="2818387"/>
            </a:xfrm>
            <a:custGeom>
              <a:avLst/>
              <a:gdLst/>
              <a:ahLst/>
              <a:cxnLst/>
              <a:rect r="r" b="b" t="t" l="l"/>
              <a:pathLst>
                <a:path h="2818387" w="4940489">
                  <a:moveTo>
                    <a:pt x="0" y="0"/>
                  </a:moveTo>
                  <a:lnTo>
                    <a:pt x="4940489" y="0"/>
                  </a:lnTo>
                  <a:lnTo>
                    <a:pt x="4940489" y="2818387"/>
                  </a:lnTo>
                  <a:lnTo>
                    <a:pt x="0" y="2818387"/>
                  </a:lnTo>
                  <a:close/>
                </a:path>
              </a:pathLst>
            </a:custGeom>
            <a:gradFill rotWithShape="true">
              <a:gsLst>
                <a:gs pos="0">
                  <a:srgbClr val="0D2650">
                    <a:alpha val="95000"/>
                  </a:srgbClr>
                </a:gs>
                <a:gs pos="100000">
                  <a:srgbClr val="0C1566">
                    <a:alpha val="95000"/>
                  </a:srgbClr>
                </a:gs>
              </a:gsLst>
              <a:lin ang="0"/>
            </a:gradFill>
          </p:spPr>
        </p:sp>
        <p:sp>
          <p:nvSpPr>
            <p:cNvPr name="TextBox 5" id="5"/>
            <p:cNvSpPr txBox="true"/>
            <p:nvPr/>
          </p:nvSpPr>
          <p:spPr>
            <a:xfrm>
              <a:off x="0" y="-57150"/>
              <a:ext cx="4940489" cy="2875537"/>
            </a:xfrm>
            <a:prstGeom prst="rect">
              <a:avLst/>
            </a:prstGeom>
          </p:spPr>
          <p:txBody>
            <a:bodyPr anchor="ctr" rtlCol="false" tIns="50800" lIns="50800" bIns="50800" rIns="50800"/>
            <a:lstStyle/>
            <a:p>
              <a:pPr algn="ctr">
                <a:lnSpc>
                  <a:spcPts val="3431"/>
                </a:lnSpc>
              </a:pPr>
            </a:p>
          </p:txBody>
        </p:sp>
      </p:grpSp>
      <p:sp>
        <p:nvSpPr>
          <p:cNvPr name="Freeform 6" id="6"/>
          <p:cNvSpPr/>
          <p:nvPr/>
        </p:nvSpPr>
        <p:spPr>
          <a:xfrm flipH="false" flipV="false" rot="0">
            <a:off x="1028700" y="940793"/>
            <a:ext cx="704580" cy="662306"/>
          </a:xfrm>
          <a:custGeom>
            <a:avLst/>
            <a:gdLst/>
            <a:ahLst/>
            <a:cxnLst/>
            <a:rect r="r" b="b" t="t" l="l"/>
            <a:pathLst>
              <a:path h="662306" w="704580">
                <a:moveTo>
                  <a:pt x="0" y="0"/>
                </a:moveTo>
                <a:lnTo>
                  <a:pt x="704580" y="0"/>
                </a:lnTo>
                <a:lnTo>
                  <a:pt x="704580" y="662306"/>
                </a:lnTo>
                <a:lnTo>
                  <a:pt x="0" y="6623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481094" y="2484854"/>
            <a:ext cx="7153937" cy="950595"/>
          </a:xfrm>
          <a:prstGeom prst="rect">
            <a:avLst/>
          </a:prstGeom>
        </p:spPr>
        <p:txBody>
          <a:bodyPr anchor="t" rtlCol="false" tIns="0" lIns="0" bIns="0" rIns="0">
            <a:spAutoFit/>
          </a:bodyPr>
          <a:lstStyle/>
          <a:p>
            <a:pPr algn="l">
              <a:lnSpc>
                <a:spcPts val="6719"/>
              </a:lnSpc>
            </a:pPr>
            <a:r>
              <a:rPr lang="en-US" sz="6399">
                <a:solidFill>
                  <a:srgbClr val="FFFFFF"/>
                </a:solidFill>
                <a:latin typeface="Horizon"/>
                <a:ea typeface="Horizon"/>
                <a:cs typeface="Horizon"/>
                <a:sym typeface="Horizon"/>
              </a:rPr>
              <a:t>Types of</a:t>
            </a:r>
          </a:p>
        </p:txBody>
      </p:sp>
      <p:sp>
        <p:nvSpPr>
          <p:cNvPr name="TextBox 8" id="8"/>
          <p:cNvSpPr txBox="true"/>
          <p:nvPr/>
        </p:nvSpPr>
        <p:spPr>
          <a:xfrm rot="0">
            <a:off x="1972116" y="1148129"/>
            <a:ext cx="4712404" cy="356169"/>
          </a:xfrm>
          <a:prstGeom prst="rect">
            <a:avLst/>
          </a:prstGeom>
        </p:spPr>
        <p:txBody>
          <a:bodyPr anchor="t" rtlCol="false" tIns="0" lIns="0" bIns="0" rIns="0">
            <a:spAutoFit/>
          </a:bodyPr>
          <a:lstStyle/>
          <a:p>
            <a:pPr algn="l">
              <a:lnSpc>
                <a:spcPts val="2772"/>
              </a:lnSpc>
            </a:pPr>
            <a:r>
              <a:rPr lang="en-US" sz="2772" b="true">
                <a:solidFill>
                  <a:srgbClr val="FFFFFF"/>
                </a:solidFill>
                <a:latin typeface="TT Hoves Bold"/>
                <a:ea typeface="TT Hoves Bold"/>
                <a:cs typeface="TT Hoves Bold"/>
                <a:sym typeface="TT Hoves Bold"/>
              </a:rPr>
              <a:t>BSCS 4B</a:t>
            </a:r>
          </a:p>
        </p:txBody>
      </p:sp>
      <p:sp>
        <p:nvSpPr>
          <p:cNvPr name="TextBox 9" id="9"/>
          <p:cNvSpPr txBox="true"/>
          <p:nvPr/>
        </p:nvSpPr>
        <p:spPr>
          <a:xfrm rot="0">
            <a:off x="14141979" y="8852535"/>
            <a:ext cx="3117321" cy="405765"/>
          </a:xfrm>
          <a:prstGeom prst="rect">
            <a:avLst/>
          </a:prstGeom>
        </p:spPr>
        <p:txBody>
          <a:bodyPr anchor="t" rtlCol="false" tIns="0" lIns="0" bIns="0" rIns="0">
            <a:spAutoFit/>
          </a:bodyPr>
          <a:lstStyle/>
          <a:p>
            <a:pPr algn="r">
              <a:lnSpc>
                <a:spcPts val="3359"/>
              </a:lnSpc>
              <a:spcBef>
                <a:spcPct val="0"/>
              </a:spcBef>
            </a:pPr>
            <a:r>
              <a:rPr lang="en-US" sz="2399">
                <a:solidFill>
                  <a:srgbClr val="EFEFEF"/>
                </a:solidFill>
                <a:latin typeface="TT Hoves"/>
                <a:ea typeface="TT Hoves"/>
                <a:cs typeface="TT Hoves"/>
                <a:sym typeface="TT Hoves"/>
              </a:rPr>
              <a:t>Sir Mark Bernardino</a:t>
            </a:r>
          </a:p>
        </p:txBody>
      </p:sp>
      <p:sp>
        <p:nvSpPr>
          <p:cNvPr name="TextBox 10" id="10"/>
          <p:cNvSpPr txBox="true"/>
          <p:nvPr/>
        </p:nvSpPr>
        <p:spPr>
          <a:xfrm rot="0">
            <a:off x="1028700" y="8852535"/>
            <a:ext cx="3117321" cy="405765"/>
          </a:xfrm>
          <a:prstGeom prst="rect">
            <a:avLst/>
          </a:prstGeom>
        </p:spPr>
        <p:txBody>
          <a:bodyPr anchor="t" rtlCol="false" tIns="0" lIns="0" bIns="0" rIns="0">
            <a:spAutoFit/>
          </a:bodyPr>
          <a:lstStyle/>
          <a:p>
            <a:pPr algn="just">
              <a:lnSpc>
                <a:spcPts val="3359"/>
              </a:lnSpc>
              <a:spcBef>
                <a:spcPct val="0"/>
              </a:spcBef>
            </a:pPr>
            <a:r>
              <a:rPr lang="en-US" sz="2399">
                <a:solidFill>
                  <a:srgbClr val="EFEFEF"/>
                </a:solidFill>
                <a:latin typeface="TT Hoves"/>
                <a:ea typeface="TT Hoves"/>
                <a:cs typeface="TT Hoves"/>
                <a:sym typeface="TT Hoves"/>
              </a:rPr>
              <a:t>Matuto Byron</a:t>
            </a:r>
          </a:p>
        </p:txBody>
      </p:sp>
      <p:sp>
        <p:nvSpPr>
          <p:cNvPr name="TextBox 11" id="11"/>
          <p:cNvSpPr txBox="true"/>
          <p:nvPr/>
        </p:nvSpPr>
        <p:spPr>
          <a:xfrm rot="0">
            <a:off x="7585339" y="8852535"/>
            <a:ext cx="311732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BSCS 4B</a:t>
            </a:r>
          </a:p>
        </p:txBody>
      </p:sp>
      <p:sp>
        <p:nvSpPr>
          <p:cNvPr name="TextBox 12" id="12"/>
          <p:cNvSpPr txBox="true"/>
          <p:nvPr/>
        </p:nvSpPr>
        <p:spPr>
          <a:xfrm rot="0">
            <a:off x="5484590" y="8852535"/>
            <a:ext cx="140626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name="TextBox 13" id="13"/>
          <p:cNvSpPr txBox="true"/>
          <p:nvPr/>
        </p:nvSpPr>
        <p:spPr>
          <a:xfrm rot="0">
            <a:off x="12045686" y="8852535"/>
            <a:ext cx="140626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name="TextBox 14" id="14"/>
          <p:cNvSpPr txBox="true"/>
          <p:nvPr/>
        </p:nvSpPr>
        <p:spPr>
          <a:xfrm rot="0">
            <a:off x="9144000" y="1041141"/>
            <a:ext cx="1662550"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Home</a:t>
            </a:r>
          </a:p>
        </p:txBody>
      </p:sp>
      <p:sp>
        <p:nvSpPr>
          <p:cNvPr name="TextBox 15" id="15"/>
          <p:cNvSpPr txBox="true"/>
          <p:nvPr/>
        </p:nvSpPr>
        <p:spPr>
          <a:xfrm rot="0">
            <a:off x="11408122" y="1043354"/>
            <a:ext cx="1907082"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About</a:t>
            </a:r>
          </a:p>
        </p:txBody>
      </p:sp>
      <p:sp>
        <p:nvSpPr>
          <p:cNvPr name="TextBox 16" id="16"/>
          <p:cNvSpPr txBox="true"/>
          <p:nvPr/>
        </p:nvSpPr>
        <p:spPr>
          <a:xfrm rot="0">
            <a:off x="13890575" y="1019175"/>
            <a:ext cx="1589190"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Content</a:t>
            </a:r>
          </a:p>
        </p:txBody>
      </p:sp>
      <p:sp>
        <p:nvSpPr>
          <p:cNvPr name="TextBox 17" id="17"/>
          <p:cNvSpPr txBox="true"/>
          <p:nvPr/>
        </p:nvSpPr>
        <p:spPr>
          <a:xfrm rot="0">
            <a:off x="15034325" y="1041141"/>
            <a:ext cx="2224975" cy="413986"/>
          </a:xfrm>
          <a:prstGeom prst="rect">
            <a:avLst/>
          </a:prstGeom>
        </p:spPr>
        <p:txBody>
          <a:bodyPr anchor="t" rtlCol="false" tIns="0" lIns="0" bIns="0" rIns="0">
            <a:spAutoFit/>
          </a:bodyPr>
          <a:lstStyle/>
          <a:p>
            <a:pPr algn="r" marL="0" indent="0" lvl="0">
              <a:lnSpc>
                <a:spcPts val="3431"/>
              </a:lnSpc>
              <a:spcBef>
                <a:spcPct val="0"/>
              </a:spcBef>
            </a:pPr>
            <a:r>
              <a:rPr lang="en-US" b="true" sz="2451">
                <a:solidFill>
                  <a:srgbClr val="FFFFFF"/>
                </a:solidFill>
                <a:latin typeface="TT Hoves Bold"/>
                <a:ea typeface="TT Hoves Bold"/>
                <a:cs typeface="TT Hoves Bold"/>
                <a:sym typeface="TT Hoves Bold"/>
              </a:rPr>
              <a:t>Others</a:t>
            </a:r>
          </a:p>
        </p:txBody>
      </p:sp>
      <p:sp>
        <p:nvSpPr>
          <p:cNvPr name="TextBox 18" id="18"/>
          <p:cNvSpPr txBox="true"/>
          <p:nvPr/>
        </p:nvSpPr>
        <p:spPr>
          <a:xfrm rot="0">
            <a:off x="1380990" y="5513086"/>
            <a:ext cx="5772947" cy="2619092"/>
          </a:xfrm>
          <a:prstGeom prst="rect">
            <a:avLst/>
          </a:prstGeom>
        </p:spPr>
        <p:txBody>
          <a:bodyPr anchor="t" rtlCol="false" tIns="0" lIns="0" bIns="0" rIns="0">
            <a:spAutoFit/>
          </a:bodyPr>
          <a:lstStyle/>
          <a:p>
            <a:pPr algn="just">
              <a:lnSpc>
                <a:spcPts val="4230"/>
              </a:lnSpc>
              <a:spcBef>
                <a:spcPct val="0"/>
              </a:spcBef>
            </a:pPr>
            <a:r>
              <a:rPr lang="en-US" sz="3022">
                <a:solidFill>
                  <a:srgbClr val="FFFFFF"/>
                </a:solidFill>
                <a:latin typeface="TT Hoves"/>
                <a:ea typeface="TT Hoves"/>
                <a:cs typeface="TT Hoves"/>
                <a:sym typeface="TT Hoves"/>
              </a:rPr>
              <a:t>Smoothing to reduce noise, sharpening for clearer details. Enhances image quality, often used in medical imaging or photography.</a:t>
            </a:r>
          </a:p>
        </p:txBody>
      </p:sp>
      <p:sp>
        <p:nvSpPr>
          <p:cNvPr name="TextBox 19" id="19"/>
          <p:cNvSpPr txBox="true"/>
          <p:nvPr/>
        </p:nvSpPr>
        <p:spPr>
          <a:xfrm rot="0">
            <a:off x="1380990" y="4791635"/>
            <a:ext cx="7097236" cy="451855"/>
          </a:xfrm>
          <a:prstGeom prst="rect">
            <a:avLst/>
          </a:prstGeom>
        </p:spPr>
        <p:txBody>
          <a:bodyPr anchor="t" rtlCol="false" tIns="0" lIns="0" bIns="0" rIns="0">
            <a:spAutoFit/>
          </a:bodyPr>
          <a:lstStyle/>
          <a:p>
            <a:pPr algn="just">
              <a:lnSpc>
                <a:spcPts val="3497"/>
              </a:lnSpc>
              <a:spcBef>
                <a:spcPct val="0"/>
              </a:spcBef>
            </a:pPr>
            <a:r>
              <a:rPr lang="en-US" sz="2498">
                <a:solidFill>
                  <a:srgbClr val="FFFFFF"/>
                </a:solidFill>
                <a:latin typeface="Horizon"/>
                <a:ea typeface="Horizon"/>
                <a:cs typeface="Horizon"/>
                <a:sym typeface="Horizon"/>
              </a:rPr>
              <a:t>FILTERING</a:t>
            </a:r>
          </a:p>
        </p:txBody>
      </p:sp>
      <p:sp>
        <p:nvSpPr>
          <p:cNvPr name="TextBox 20" id="20"/>
          <p:cNvSpPr txBox="true"/>
          <p:nvPr/>
        </p:nvSpPr>
        <p:spPr>
          <a:xfrm rot="0">
            <a:off x="10852914" y="2893476"/>
            <a:ext cx="6406386" cy="1346699"/>
          </a:xfrm>
          <a:prstGeom prst="rect">
            <a:avLst/>
          </a:prstGeom>
        </p:spPr>
        <p:txBody>
          <a:bodyPr anchor="t" rtlCol="false" tIns="0" lIns="0" bIns="0" rIns="0">
            <a:spAutoFit/>
          </a:bodyPr>
          <a:lstStyle/>
          <a:p>
            <a:pPr algn="just">
              <a:lnSpc>
                <a:spcPts val="3621"/>
              </a:lnSpc>
              <a:spcBef>
                <a:spcPct val="0"/>
              </a:spcBef>
            </a:pPr>
            <a:r>
              <a:rPr lang="en-US" sz="2586">
                <a:solidFill>
                  <a:srgbClr val="FFFFFF"/>
                </a:solidFill>
                <a:latin typeface="TT Hoves"/>
                <a:ea typeface="TT Hoves"/>
                <a:cs typeface="TT Hoves"/>
                <a:sym typeface="TT Hoves"/>
              </a:rPr>
              <a:t>Sobel operator, Canny edge detector .Identifying object boundaries, used in self-driving cars and robotics</a:t>
            </a:r>
          </a:p>
        </p:txBody>
      </p:sp>
      <p:sp>
        <p:nvSpPr>
          <p:cNvPr name="TextBox 21" id="21"/>
          <p:cNvSpPr txBox="true"/>
          <p:nvPr/>
        </p:nvSpPr>
        <p:spPr>
          <a:xfrm rot="0">
            <a:off x="10852914" y="2282687"/>
            <a:ext cx="6075322" cy="388241"/>
          </a:xfrm>
          <a:prstGeom prst="rect">
            <a:avLst/>
          </a:prstGeom>
        </p:spPr>
        <p:txBody>
          <a:bodyPr anchor="t" rtlCol="false" tIns="0" lIns="0" bIns="0" rIns="0">
            <a:spAutoFit/>
          </a:bodyPr>
          <a:lstStyle/>
          <a:p>
            <a:pPr algn="just">
              <a:lnSpc>
                <a:spcPts val="2993"/>
              </a:lnSpc>
              <a:spcBef>
                <a:spcPct val="0"/>
              </a:spcBef>
            </a:pPr>
            <a:r>
              <a:rPr lang="en-US" sz="2138">
                <a:solidFill>
                  <a:srgbClr val="FFFFFF"/>
                </a:solidFill>
                <a:latin typeface="Horizon"/>
                <a:ea typeface="Horizon"/>
                <a:cs typeface="Horizon"/>
                <a:sym typeface="Horizon"/>
              </a:rPr>
              <a:t>EDGE DETECTION</a:t>
            </a:r>
          </a:p>
        </p:txBody>
      </p:sp>
      <p:sp>
        <p:nvSpPr>
          <p:cNvPr name="TextBox 22" id="22"/>
          <p:cNvSpPr txBox="true"/>
          <p:nvPr/>
        </p:nvSpPr>
        <p:spPr>
          <a:xfrm rot="0">
            <a:off x="10806550" y="5923406"/>
            <a:ext cx="4941714" cy="1798451"/>
          </a:xfrm>
          <a:prstGeom prst="rect">
            <a:avLst/>
          </a:prstGeom>
        </p:spPr>
        <p:txBody>
          <a:bodyPr anchor="t" rtlCol="false" tIns="0" lIns="0" bIns="0" rIns="0">
            <a:spAutoFit/>
          </a:bodyPr>
          <a:lstStyle/>
          <a:p>
            <a:pPr algn="just">
              <a:lnSpc>
                <a:spcPts val="3621"/>
              </a:lnSpc>
              <a:spcBef>
                <a:spcPct val="0"/>
              </a:spcBef>
            </a:pPr>
            <a:r>
              <a:rPr lang="en-US" sz="2586">
                <a:solidFill>
                  <a:srgbClr val="FFFFFF"/>
                </a:solidFill>
                <a:latin typeface="TT Hoves"/>
                <a:ea typeface="TT Hoves"/>
                <a:cs typeface="TT Hoves"/>
                <a:sym typeface="TT Hoves"/>
              </a:rPr>
              <a:t>Thresholding, clustering. Divides images into meaningful regions, useful in satellite imaging and medical diagnosis</a:t>
            </a:r>
          </a:p>
        </p:txBody>
      </p:sp>
      <p:sp>
        <p:nvSpPr>
          <p:cNvPr name="TextBox 23" id="23"/>
          <p:cNvSpPr txBox="true"/>
          <p:nvPr/>
        </p:nvSpPr>
        <p:spPr>
          <a:xfrm rot="0">
            <a:off x="10852914" y="5224648"/>
            <a:ext cx="6075322" cy="388241"/>
          </a:xfrm>
          <a:prstGeom prst="rect">
            <a:avLst/>
          </a:prstGeom>
        </p:spPr>
        <p:txBody>
          <a:bodyPr anchor="t" rtlCol="false" tIns="0" lIns="0" bIns="0" rIns="0">
            <a:spAutoFit/>
          </a:bodyPr>
          <a:lstStyle/>
          <a:p>
            <a:pPr algn="just">
              <a:lnSpc>
                <a:spcPts val="2993"/>
              </a:lnSpc>
              <a:spcBef>
                <a:spcPct val="0"/>
              </a:spcBef>
            </a:pPr>
            <a:r>
              <a:rPr lang="en-US" sz="2138">
                <a:solidFill>
                  <a:srgbClr val="FFFFFF"/>
                </a:solidFill>
                <a:latin typeface="Horizon"/>
                <a:ea typeface="Horizon"/>
                <a:cs typeface="Horizon"/>
                <a:sym typeface="Horizon"/>
              </a:rPr>
              <a:t>SEGMENTATION</a:t>
            </a:r>
          </a:p>
        </p:txBody>
      </p:sp>
      <p:sp>
        <p:nvSpPr>
          <p:cNvPr name="TextBox 24" id="24"/>
          <p:cNvSpPr txBox="true"/>
          <p:nvPr/>
        </p:nvSpPr>
        <p:spPr>
          <a:xfrm rot="0">
            <a:off x="1380990" y="3692449"/>
            <a:ext cx="9080584" cy="699136"/>
          </a:xfrm>
          <a:prstGeom prst="rect">
            <a:avLst/>
          </a:prstGeom>
        </p:spPr>
        <p:txBody>
          <a:bodyPr anchor="t" rtlCol="false" tIns="0" lIns="0" bIns="0" rIns="0">
            <a:spAutoFit/>
          </a:bodyPr>
          <a:lstStyle/>
          <a:p>
            <a:pPr algn="just">
              <a:lnSpc>
                <a:spcPts val="4935"/>
              </a:lnSpc>
            </a:pPr>
            <a:r>
              <a:rPr lang="en-US" sz="4700">
                <a:solidFill>
                  <a:srgbClr val="FFFFFF"/>
                </a:solidFill>
                <a:latin typeface="Horizon"/>
                <a:ea typeface="Horizon"/>
                <a:cs typeface="Horizon"/>
                <a:sym typeface="Horizon"/>
              </a:rPr>
              <a:t>image processing</a:t>
            </a:r>
          </a:p>
        </p:txBody>
      </p:sp>
      <p:sp>
        <p:nvSpPr>
          <p:cNvPr name="Freeform 25" id="25"/>
          <p:cNvSpPr/>
          <p:nvPr/>
        </p:nvSpPr>
        <p:spPr>
          <a:xfrm flipH="false" flipV="false" rot="0">
            <a:off x="8126062" y="2188520"/>
            <a:ext cx="1017938" cy="1017938"/>
          </a:xfrm>
          <a:custGeom>
            <a:avLst/>
            <a:gdLst/>
            <a:ahLst/>
            <a:cxnLst/>
            <a:rect r="r" b="b" t="t" l="l"/>
            <a:pathLst>
              <a:path h="1017938" w="1017938">
                <a:moveTo>
                  <a:pt x="0" y="0"/>
                </a:moveTo>
                <a:lnTo>
                  <a:pt x="1017938" y="0"/>
                </a:lnTo>
                <a:lnTo>
                  <a:pt x="1017938" y="1017938"/>
                </a:lnTo>
                <a:lnTo>
                  <a:pt x="0" y="101793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8666" r="0" b="-18666"/>
            </a:stretch>
          </a:blipFill>
        </p:spPr>
      </p:sp>
      <p:grpSp>
        <p:nvGrpSpPr>
          <p:cNvPr name="Group 3" id="3"/>
          <p:cNvGrpSpPr/>
          <p:nvPr/>
        </p:nvGrpSpPr>
        <p:grpSpPr>
          <a:xfrm rot="0">
            <a:off x="-269329" y="-104674"/>
            <a:ext cx="18826659" cy="10496349"/>
            <a:chOff x="0" y="0"/>
            <a:chExt cx="4958462" cy="2764470"/>
          </a:xfrm>
        </p:grpSpPr>
        <p:sp>
          <p:nvSpPr>
            <p:cNvPr name="Freeform 4" id="4"/>
            <p:cNvSpPr/>
            <p:nvPr/>
          </p:nvSpPr>
          <p:spPr>
            <a:xfrm flipH="false" flipV="false" rot="0">
              <a:off x="0" y="0"/>
              <a:ext cx="4958462" cy="2764470"/>
            </a:xfrm>
            <a:custGeom>
              <a:avLst/>
              <a:gdLst/>
              <a:ahLst/>
              <a:cxnLst/>
              <a:rect r="r" b="b" t="t" l="l"/>
              <a:pathLst>
                <a:path h="2764470" w="4958462">
                  <a:moveTo>
                    <a:pt x="0" y="0"/>
                  </a:moveTo>
                  <a:lnTo>
                    <a:pt x="4958462" y="0"/>
                  </a:lnTo>
                  <a:lnTo>
                    <a:pt x="4958462" y="2764470"/>
                  </a:lnTo>
                  <a:lnTo>
                    <a:pt x="0" y="2764470"/>
                  </a:lnTo>
                  <a:close/>
                </a:path>
              </a:pathLst>
            </a:custGeom>
            <a:gradFill rotWithShape="true">
              <a:gsLst>
                <a:gs pos="0">
                  <a:srgbClr val="1B5BFF">
                    <a:alpha val="92000"/>
                  </a:srgbClr>
                </a:gs>
                <a:gs pos="100000">
                  <a:srgbClr val="1243C2">
                    <a:alpha val="92000"/>
                  </a:srgbClr>
                </a:gs>
              </a:gsLst>
              <a:lin ang="0"/>
            </a:gradFill>
          </p:spPr>
        </p:sp>
        <p:sp>
          <p:nvSpPr>
            <p:cNvPr name="TextBox 5" id="5"/>
            <p:cNvSpPr txBox="true"/>
            <p:nvPr/>
          </p:nvSpPr>
          <p:spPr>
            <a:xfrm>
              <a:off x="0" y="-57150"/>
              <a:ext cx="4958462" cy="2821620"/>
            </a:xfrm>
            <a:prstGeom prst="rect">
              <a:avLst/>
            </a:prstGeom>
          </p:spPr>
          <p:txBody>
            <a:bodyPr anchor="ctr" rtlCol="false" tIns="50800" lIns="50800" bIns="50800" rIns="50800"/>
            <a:lstStyle/>
            <a:p>
              <a:pPr algn="ctr">
                <a:lnSpc>
                  <a:spcPts val="3431"/>
                </a:lnSpc>
              </a:pPr>
            </a:p>
          </p:txBody>
        </p:sp>
      </p:grpSp>
      <p:sp>
        <p:nvSpPr>
          <p:cNvPr name="Freeform 6" id="6"/>
          <p:cNvSpPr/>
          <p:nvPr/>
        </p:nvSpPr>
        <p:spPr>
          <a:xfrm flipH="false" flipV="false" rot="0">
            <a:off x="1028700" y="940793"/>
            <a:ext cx="704580" cy="662306"/>
          </a:xfrm>
          <a:custGeom>
            <a:avLst/>
            <a:gdLst/>
            <a:ahLst/>
            <a:cxnLst/>
            <a:rect r="r" b="b" t="t" l="l"/>
            <a:pathLst>
              <a:path h="662306" w="704580">
                <a:moveTo>
                  <a:pt x="0" y="0"/>
                </a:moveTo>
                <a:lnTo>
                  <a:pt x="704580" y="0"/>
                </a:lnTo>
                <a:lnTo>
                  <a:pt x="704580" y="662306"/>
                </a:lnTo>
                <a:lnTo>
                  <a:pt x="0" y="6623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380990" y="2440690"/>
            <a:ext cx="15975736" cy="2314515"/>
          </a:xfrm>
          <a:prstGeom prst="rect">
            <a:avLst/>
          </a:prstGeom>
        </p:spPr>
        <p:txBody>
          <a:bodyPr anchor="t" rtlCol="false" tIns="0" lIns="0" bIns="0" rIns="0">
            <a:spAutoFit/>
          </a:bodyPr>
          <a:lstStyle/>
          <a:p>
            <a:pPr algn="l">
              <a:lnSpc>
                <a:spcPts val="8638"/>
              </a:lnSpc>
            </a:pPr>
            <a:r>
              <a:rPr lang="en-US" sz="8073">
                <a:solidFill>
                  <a:srgbClr val="FFFFFF"/>
                </a:solidFill>
                <a:latin typeface="Horizon"/>
                <a:ea typeface="Horizon"/>
                <a:cs typeface="Horizon"/>
                <a:sym typeface="Horizon"/>
              </a:rPr>
              <a:t>AI-driven facial recognition.</a:t>
            </a:r>
          </a:p>
        </p:txBody>
      </p:sp>
      <p:sp>
        <p:nvSpPr>
          <p:cNvPr name="TextBox 8" id="8"/>
          <p:cNvSpPr txBox="true"/>
          <p:nvPr/>
        </p:nvSpPr>
        <p:spPr>
          <a:xfrm rot="0">
            <a:off x="1972116" y="1148129"/>
            <a:ext cx="4712404" cy="356169"/>
          </a:xfrm>
          <a:prstGeom prst="rect">
            <a:avLst/>
          </a:prstGeom>
        </p:spPr>
        <p:txBody>
          <a:bodyPr anchor="t" rtlCol="false" tIns="0" lIns="0" bIns="0" rIns="0">
            <a:spAutoFit/>
          </a:bodyPr>
          <a:lstStyle/>
          <a:p>
            <a:pPr algn="l">
              <a:lnSpc>
                <a:spcPts val="2772"/>
              </a:lnSpc>
            </a:pPr>
            <a:r>
              <a:rPr lang="en-US" sz="2772" b="true">
                <a:solidFill>
                  <a:srgbClr val="FFFFFF"/>
                </a:solidFill>
                <a:latin typeface="TT Hoves Bold"/>
                <a:ea typeface="TT Hoves Bold"/>
                <a:cs typeface="TT Hoves Bold"/>
                <a:sym typeface="TT Hoves Bold"/>
              </a:rPr>
              <a:t>BSCS 4B</a:t>
            </a:r>
          </a:p>
        </p:txBody>
      </p:sp>
      <p:sp>
        <p:nvSpPr>
          <p:cNvPr name="TextBox 9" id="9"/>
          <p:cNvSpPr txBox="true"/>
          <p:nvPr/>
        </p:nvSpPr>
        <p:spPr>
          <a:xfrm rot="0">
            <a:off x="14141979" y="8819514"/>
            <a:ext cx="3117321" cy="405765"/>
          </a:xfrm>
          <a:prstGeom prst="rect">
            <a:avLst/>
          </a:prstGeom>
        </p:spPr>
        <p:txBody>
          <a:bodyPr anchor="t" rtlCol="false" tIns="0" lIns="0" bIns="0" rIns="0">
            <a:spAutoFit/>
          </a:bodyPr>
          <a:lstStyle/>
          <a:p>
            <a:pPr algn="r">
              <a:lnSpc>
                <a:spcPts val="3359"/>
              </a:lnSpc>
              <a:spcBef>
                <a:spcPct val="0"/>
              </a:spcBef>
            </a:pPr>
            <a:r>
              <a:rPr lang="en-US" sz="2399">
                <a:solidFill>
                  <a:srgbClr val="EFEFEF"/>
                </a:solidFill>
                <a:latin typeface="TT Hoves"/>
                <a:ea typeface="TT Hoves"/>
                <a:cs typeface="TT Hoves"/>
                <a:sym typeface="TT Hoves"/>
              </a:rPr>
              <a:t>Sir Mark Bernardino</a:t>
            </a:r>
          </a:p>
        </p:txBody>
      </p:sp>
      <p:sp>
        <p:nvSpPr>
          <p:cNvPr name="TextBox 10" id="10"/>
          <p:cNvSpPr txBox="true"/>
          <p:nvPr/>
        </p:nvSpPr>
        <p:spPr>
          <a:xfrm rot="0">
            <a:off x="1028700" y="8819514"/>
            <a:ext cx="3117321" cy="405765"/>
          </a:xfrm>
          <a:prstGeom prst="rect">
            <a:avLst/>
          </a:prstGeom>
        </p:spPr>
        <p:txBody>
          <a:bodyPr anchor="t" rtlCol="false" tIns="0" lIns="0" bIns="0" rIns="0">
            <a:spAutoFit/>
          </a:bodyPr>
          <a:lstStyle/>
          <a:p>
            <a:pPr algn="just">
              <a:lnSpc>
                <a:spcPts val="3359"/>
              </a:lnSpc>
              <a:spcBef>
                <a:spcPct val="0"/>
              </a:spcBef>
            </a:pPr>
            <a:r>
              <a:rPr lang="en-US" sz="2399">
                <a:solidFill>
                  <a:srgbClr val="EFEFEF"/>
                </a:solidFill>
                <a:latin typeface="TT Hoves"/>
                <a:ea typeface="TT Hoves"/>
                <a:cs typeface="TT Hoves"/>
                <a:sym typeface="TT Hoves"/>
              </a:rPr>
              <a:t>Matuto Byron</a:t>
            </a:r>
          </a:p>
        </p:txBody>
      </p:sp>
      <p:sp>
        <p:nvSpPr>
          <p:cNvPr name="TextBox 11" id="11"/>
          <p:cNvSpPr txBox="true"/>
          <p:nvPr/>
        </p:nvSpPr>
        <p:spPr>
          <a:xfrm rot="0">
            <a:off x="7585339" y="8819514"/>
            <a:ext cx="311732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BSCS 4B</a:t>
            </a:r>
          </a:p>
        </p:txBody>
      </p:sp>
      <p:sp>
        <p:nvSpPr>
          <p:cNvPr name="TextBox 12" id="12"/>
          <p:cNvSpPr txBox="true"/>
          <p:nvPr/>
        </p:nvSpPr>
        <p:spPr>
          <a:xfrm rot="0">
            <a:off x="5484590" y="8819514"/>
            <a:ext cx="140626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name="TextBox 13" id="13"/>
          <p:cNvSpPr txBox="true"/>
          <p:nvPr/>
        </p:nvSpPr>
        <p:spPr>
          <a:xfrm rot="0">
            <a:off x="12045686" y="8819514"/>
            <a:ext cx="140626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name="TextBox 14" id="14"/>
          <p:cNvSpPr txBox="true"/>
          <p:nvPr/>
        </p:nvSpPr>
        <p:spPr>
          <a:xfrm rot="0">
            <a:off x="9144000" y="1065320"/>
            <a:ext cx="1662550"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Home</a:t>
            </a:r>
          </a:p>
        </p:txBody>
      </p:sp>
      <p:sp>
        <p:nvSpPr>
          <p:cNvPr name="TextBox 15" id="15"/>
          <p:cNvSpPr txBox="true"/>
          <p:nvPr/>
        </p:nvSpPr>
        <p:spPr>
          <a:xfrm rot="0">
            <a:off x="11408122" y="1067533"/>
            <a:ext cx="1907082"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About</a:t>
            </a:r>
          </a:p>
        </p:txBody>
      </p:sp>
      <p:sp>
        <p:nvSpPr>
          <p:cNvPr name="TextBox 16" id="16"/>
          <p:cNvSpPr txBox="true"/>
          <p:nvPr/>
        </p:nvSpPr>
        <p:spPr>
          <a:xfrm rot="0">
            <a:off x="13890575" y="1043354"/>
            <a:ext cx="1589190"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Content</a:t>
            </a:r>
          </a:p>
        </p:txBody>
      </p:sp>
      <p:sp>
        <p:nvSpPr>
          <p:cNvPr name="TextBox 17" id="17"/>
          <p:cNvSpPr txBox="true"/>
          <p:nvPr/>
        </p:nvSpPr>
        <p:spPr>
          <a:xfrm rot="0">
            <a:off x="15034325" y="1065320"/>
            <a:ext cx="2224975" cy="413986"/>
          </a:xfrm>
          <a:prstGeom prst="rect">
            <a:avLst/>
          </a:prstGeom>
        </p:spPr>
        <p:txBody>
          <a:bodyPr anchor="t" rtlCol="false" tIns="0" lIns="0" bIns="0" rIns="0">
            <a:spAutoFit/>
          </a:bodyPr>
          <a:lstStyle/>
          <a:p>
            <a:pPr algn="r" marL="0" indent="0" lvl="0">
              <a:lnSpc>
                <a:spcPts val="3431"/>
              </a:lnSpc>
              <a:spcBef>
                <a:spcPct val="0"/>
              </a:spcBef>
            </a:pPr>
            <a:r>
              <a:rPr lang="en-US" b="true" sz="2451">
                <a:solidFill>
                  <a:srgbClr val="FFFFFF"/>
                </a:solidFill>
                <a:latin typeface="TT Hoves Bold"/>
                <a:ea typeface="TT Hoves Bold"/>
                <a:cs typeface="TT Hoves Bold"/>
                <a:sym typeface="TT Hoves Bold"/>
              </a:rPr>
              <a:t>Others</a:t>
            </a:r>
          </a:p>
        </p:txBody>
      </p:sp>
      <p:sp>
        <p:nvSpPr>
          <p:cNvPr name="TextBox 18" id="18"/>
          <p:cNvSpPr txBox="true"/>
          <p:nvPr/>
        </p:nvSpPr>
        <p:spPr>
          <a:xfrm rot="0">
            <a:off x="1380990" y="5075367"/>
            <a:ext cx="15878310" cy="2340304"/>
          </a:xfrm>
          <a:prstGeom prst="rect">
            <a:avLst/>
          </a:prstGeom>
        </p:spPr>
        <p:txBody>
          <a:bodyPr anchor="t" rtlCol="false" tIns="0" lIns="0" bIns="0" rIns="0">
            <a:spAutoFit/>
          </a:bodyPr>
          <a:lstStyle/>
          <a:p>
            <a:pPr algn="just">
              <a:lnSpc>
                <a:spcPts val="4709"/>
              </a:lnSpc>
              <a:spcBef>
                <a:spcPct val="0"/>
              </a:spcBef>
            </a:pPr>
            <a:r>
              <a:rPr lang="en-US" sz="3363">
                <a:solidFill>
                  <a:srgbClr val="EFEFEF"/>
                </a:solidFill>
                <a:latin typeface="TT Hoves"/>
                <a:ea typeface="TT Hoves"/>
                <a:cs typeface="TT Hoves"/>
                <a:sym typeface="TT Hoves"/>
              </a:rPr>
              <a:t>The case study focuses on AI-driven facial recognition systems, which are widely used in security, authentication, and personal identification tasks. These systems rely on advanced image processing to detect and recognize human faces in real time.</a:t>
            </a:r>
          </a:p>
        </p:txBody>
      </p:sp>
      <p:sp>
        <p:nvSpPr>
          <p:cNvPr name="Freeform 19" id="19"/>
          <p:cNvSpPr/>
          <p:nvPr/>
        </p:nvSpPr>
        <p:spPr>
          <a:xfrm flipH="false" flipV="false" rot="0">
            <a:off x="16087792" y="2431165"/>
            <a:ext cx="1268934" cy="1268934"/>
          </a:xfrm>
          <a:custGeom>
            <a:avLst/>
            <a:gdLst/>
            <a:ahLst/>
            <a:cxnLst/>
            <a:rect r="r" b="b" t="t" l="l"/>
            <a:pathLst>
              <a:path h="1268934" w="1268934">
                <a:moveTo>
                  <a:pt x="0" y="0"/>
                </a:moveTo>
                <a:lnTo>
                  <a:pt x="1268934" y="0"/>
                </a:lnTo>
                <a:lnTo>
                  <a:pt x="1268934" y="1268934"/>
                </a:lnTo>
                <a:lnTo>
                  <a:pt x="0" y="126893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8666" r="0" b="-18666"/>
            </a:stretch>
          </a:blipFill>
        </p:spPr>
      </p:sp>
      <p:grpSp>
        <p:nvGrpSpPr>
          <p:cNvPr name="Group 3" id="3"/>
          <p:cNvGrpSpPr/>
          <p:nvPr/>
        </p:nvGrpSpPr>
        <p:grpSpPr>
          <a:xfrm rot="0">
            <a:off x="-269329" y="-104674"/>
            <a:ext cx="18826659" cy="10496349"/>
            <a:chOff x="0" y="0"/>
            <a:chExt cx="4958462" cy="2764470"/>
          </a:xfrm>
        </p:grpSpPr>
        <p:sp>
          <p:nvSpPr>
            <p:cNvPr name="Freeform 4" id="4"/>
            <p:cNvSpPr/>
            <p:nvPr/>
          </p:nvSpPr>
          <p:spPr>
            <a:xfrm flipH="false" flipV="false" rot="0">
              <a:off x="0" y="0"/>
              <a:ext cx="4958462" cy="2764470"/>
            </a:xfrm>
            <a:custGeom>
              <a:avLst/>
              <a:gdLst/>
              <a:ahLst/>
              <a:cxnLst/>
              <a:rect r="r" b="b" t="t" l="l"/>
              <a:pathLst>
                <a:path h="2764470" w="4958462">
                  <a:moveTo>
                    <a:pt x="0" y="0"/>
                  </a:moveTo>
                  <a:lnTo>
                    <a:pt x="4958462" y="0"/>
                  </a:lnTo>
                  <a:lnTo>
                    <a:pt x="4958462" y="2764470"/>
                  </a:lnTo>
                  <a:lnTo>
                    <a:pt x="0" y="2764470"/>
                  </a:lnTo>
                  <a:close/>
                </a:path>
              </a:pathLst>
            </a:custGeom>
            <a:gradFill rotWithShape="true">
              <a:gsLst>
                <a:gs pos="0">
                  <a:srgbClr val="1B5BFF">
                    <a:alpha val="92000"/>
                  </a:srgbClr>
                </a:gs>
                <a:gs pos="100000">
                  <a:srgbClr val="1243C2">
                    <a:alpha val="92000"/>
                  </a:srgbClr>
                </a:gs>
              </a:gsLst>
              <a:lin ang="0"/>
            </a:gradFill>
          </p:spPr>
        </p:sp>
        <p:sp>
          <p:nvSpPr>
            <p:cNvPr name="TextBox 5" id="5"/>
            <p:cNvSpPr txBox="true"/>
            <p:nvPr/>
          </p:nvSpPr>
          <p:spPr>
            <a:xfrm>
              <a:off x="0" y="-57150"/>
              <a:ext cx="4958462" cy="2821620"/>
            </a:xfrm>
            <a:prstGeom prst="rect">
              <a:avLst/>
            </a:prstGeom>
          </p:spPr>
          <p:txBody>
            <a:bodyPr anchor="ctr" rtlCol="false" tIns="50800" lIns="50800" bIns="50800" rIns="50800"/>
            <a:lstStyle/>
            <a:p>
              <a:pPr algn="ctr">
                <a:lnSpc>
                  <a:spcPts val="3431"/>
                </a:lnSpc>
              </a:pPr>
            </a:p>
          </p:txBody>
        </p:sp>
      </p:grpSp>
      <p:sp>
        <p:nvSpPr>
          <p:cNvPr name="Freeform 6" id="6"/>
          <p:cNvSpPr/>
          <p:nvPr/>
        </p:nvSpPr>
        <p:spPr>
          <a:xfrm flipH="false" flipV="false" rot="0">
            <a:off x="1028700" y="940793"/>
            <a:ext cx="704580" cy="662306"/>
          </a:xfrm>
          <a:custGeom>
            <a:avLst/>
            <a:gdLst/>
            <a:ahLst/>
            <a:cxnLst/>
            <a:rect r="r" b="b" t="t" l="l"/>
            <a:pathLst>
              <a:path h="662306" w="704580">
                <a:moveTo>
                  <a:pt x="0" y="0"/>
                </a:moveTo>
                <a:lnTo>
                  <a:pt x="704580" y="0"/>
                </a:lnTo>
                <a:lnTo>
                  <a:pt x="704580" y="662306"/>
                </a:lnTo>
                <a:lnTo>
                  <a:pt x="0" y="6623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380990" y="2440690"/>
            <a:ext cx="13653335" cy="621792"/>
          </a:xfrm>
          <a:prstGeom prst="rect">
            <a:avLst/>
          </a:prstGeom>
        </p:spPr>
        <p:txBody>
          <a:bodyPr anchor="t" rtlCol="false" tIns="0" lIns="0" bIns="0" rIns="0">
            <a:spAutoFit/>
          </a:bodyPr>
          <a:lstStyle/>
          <a:p>
            <a:pPr algn="l">
              <a:lnSpc>
                <a:spcPts val="4494"/>
              </a:lnSpc>
            </a:pPr>
            <a:r>
              <a:rPr lang="en-US" sz="4200">
                <a:solidFill>
                  <a:srgbClr val="FFFFFF"/>
                </a:solidFill>
                <a:latin typeface="Horizon"/>
                <a:ea typeface="Horizon"/>
                <a:cs typeface="Horizon"/>
                <a:sym typeface="Horizon"/>
              </a:rPr>
              <a:t>AI-driven facial recognition.</a:t>
            </a:r>
          </a:p>
        </p:txBody>
      </p:sp>
      <p:sp>
        <p:nvSpPr>
          <p:cNvPr name="TextBox 8" id="8"/>
          <p:cNvSpPr txBox="true"/>
          <p:nvPr/>
        </p:nvSpPr>
        <p:spPr>
          <a:xfrm rot="0">
            <a:off x="1972116" y="1148129"/>
            <a:ext cx="4712404" cy="356169"/>
          </a:xfrm>
          <a:prstGeom prst="rect">
            <a:avLst/>
          </a:prstGeom>
        </p:spPr>
        <p:txBody>
          <a:bodyPr anchor="t" rtlCol="false" tIns="0" lIns="0" bIns="0" rIns="0">
            <a:spAutoFit/>
          </a:bodyPr>
          <a:lstStyle/>
          <a:p>
            <a:pPr algn="l">
              <a:lnSpc>
                <a:spcPts val="2772"/>
              </a:lnSpc>
            </a:pPr>
            <a:r>
              <a:rPr lang="en-US" sz="2772" b="true">
                <a:solidFill>
                  <a:srgbClr val="FFFFFF"/>
                </a:solidFill>
                <a:latin typeface="TT Hoves Bold"/>
                <a:ea typeface="TT Hoves Bold"/>
                <a:cs typeface="TT Hoves Bold"/>
                <a:sym typeface="TT Hoves Bold"/>
              </a:rPr>
              <a:t>BSCS 4B</a:t>
            </a:r>
          </a:p>
        </p:txBody>
      </p:sp>
      <p:sp>
        <p:nvSpPr>
          <p:cNvPr name="TextBox 9" id="9"/>
          <p:cNvSpPr txBox="true"/>
          <p:nvPr/>
        </p:nvSpPr>
        <p:spPr>
          <a:xfrm rot="0">
            <a:off x="14141979" y="8819514"/>
            <a:ext cx="3117321" cy="405765"/>
          </a:xfrm>
          <a:prstGeom prst="rect">
            <a:avLst/>
          </a:prstGeom>
        </p:spPr>
        <p:txBody>
          <a:bodyPr anchor="t" rtlCol="false" tIns="0" lIns="0" bIns="0" rIns="0">
            <a:spAutoFit/>
          </a:bodyPr>
          <a:lstStyle/>
          <a:p>
            <a:pPr algn="r">
              <a:lnSpc>
                <a:spcPts val="3359"/>
              </a:lnSpc>
              <a:spcBef>
                <a:spcPct val="0"/>
              </a:spcBef>
            </a:pPr>
            <a:r>
              <a:rPr lang="en-US" sz="2399">
                <a:solidFill>
                  <a:srgbClr val="EFEFEF"/>
                </a:solidFill>
                <a:latin typeface="TT Hoves"/>
                <a:ea typeface="TT Hoves"/>
                <a:cs typeface="TT Hoves"/>
                <a:sym typeface="TT Hoves"/>
              </a:rPr>
              <a:t>Sir Mark Bernardino</a:t>
            </a:r>
          </a:p>
        </p:txBody>
      </p:sp>
      <p:sp>
        <p:nvSpPr>
          <p:cNvPr name="TextBox 10" id="10"/>
          <p:cNvSpPr txBox="true"/>
          <p:nvPr/>
        </p:nvSpPr>
        <p:spPr>
          <a:xfrm rot="0">
            <a:off x="1028700" y="8819514"/>
            <a:ext cx="3117321" cy="405765"/>
          </a:xfrm>
          <a:prstGeom prst="rect">
            <a:avLst/>
          </a:prstGeom>
        </p:spPr>
        <p:txBody>
          <a:bodyPr anchor="t" rtlCol="false" tIns="0" lIns="0" bIns="0" rIns="0">
            <a:spAutoFit/>
          </a:bodyPr>
          <a:lstStyle/>
          <a:p>
            <a:pPr algn="just">
              <a:lnSpc>
                <a:spcPts val="3359"/>
              </a:lnSpc>
              <a:spcBef>
                <a:spcPct val="0"/>
              </a:spcBef>
            </a:pPr>
            <a:r>
              <a:rPr lang="en-US" sz="2399">
                <a:solidFill>
                  <a:srgbClr val="EFEFEF"/>
                </a:solidFill>
                <a:latin typeface="TT Hoves"/>
                <a:ea typeface="TT Hoves"/>
                <a:cs typeface="TT Hoves"/>
                <a:sym typeface="TT Hoves"/>
              </a:rPr>
              <a:t>Matuto Byron</a:t>
            </a:r>
          </a:p>
        </p:txBody>
      </p:sp>
      <p:sp>
        <p:nvSpPr>
          <p:cNvPr name="TextBox 11" id="11"/>
          <p:cNvSpPr txBox="true"/>
          <p:nvPr/>
        </p:nvSpPr>
        <p:spPr>
          <a:xfrm rot="0">
            <a:off x="7585339" y="8819514"/>
            <a:ext cx="311732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BSCS 4B</a:t>
            </a:r>
          </a:p>
        </p:txBody>
      </p:sp>
      <p:sp>
        <p:nvSpPr>
          <p:cNvPr name="TextBox 12" id="12"/>
          <p:cNvSpPr txBox="true"/>
          <p:nvPr/>
        </p:nvSpPr>
        <p:spPr>
          <a:xfrm rot="0">
            <a:off x="5484590" y="8819514"/>
            <a:ext cx="140626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name="TextBox 13" id="13"/>
          <p:cNvSpPr txBox="true"/>
          <p:nvPr/>
        </p:nvSpPr>
        <p:spPr>
          <a:xfrm rot="0">
            <a:off x="12045686" y="8819514"/>
            <a:ext cx="140626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name="TextBox 14" id="14"/>
          <p:cNvSpPr txBox="true"/>
          <p:nvPr/>
        </p:nvSpPr>
        <p:spPr>
          <a:xfrm rot="0">
            <a:off x="9144000" y="1065320"/>
            <a:ext cx="1662550"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Home</a:t>
            </a:r>
          </a:p>
        </p:txBody>
      </p:sp>
      <p:sp>
        <p:nvSpPr>
          <p:cNvPr name="TextBox 15" id="15"/>
          <p:cNvSpPr txBox="true"/>
          <p:nvPr/>
        </p:nvSpPr>
        <p:spPr>
          <a:xfrm rot="0">
            <a:off x="11408122" y="1067533"/>
            <a:ext cx="1907082"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About</a:t>
            </a:r>
          </a:p>
        </p:txBody>
      </p:sp>
      <p:sp>
        <p:nvSpPr>
          <p:cNvPr name="TextBox 16" id="16"/>
          <p:cNvSpPr txBox="true"/>
          <p:nvPr/>
        </p:nvSpPr>
        <p:spPr>
          <a:xfrm rot="0">
            <a:off x="13890575" y="1043354"/>
            <a:ext cx="1589190"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Content</a:t>
            </a:r>
          </a:p>
        </p:txBody>
      </p:sp>
      <p:sp>
        <p:nvSpPr>
          <p:cNvPr name="TextBox 17" id="17"/>
          <p:cNvSpPr txBox="true"/>
          <p:nvPr/>
        </p:nvSpPr>
        <p:spPr>
          <a:xfrm rot="0">
            <a:off x="15034325" y="1065320"/>
            <a:ext cx="2224975" cy="413986"/>
          </a:xfrm>
          <a:prstGeom prst="rect">
            <a:avLst/>
          </a:prstGeom>
        </p:spPr>
        <p:txBody>
          <a:bodyPr anchor="t" rtlCol="false" tIns="0" lIns="0" bIns="0" rIns="0">
            <a:spAutoFit/>
          </a:bodyPr>
          <a:lstStyle/>
          <a:p>
            <a:pPr algn="r" marL="0" indent="0" lvl="0">
              <a:lnSpc>
                <a:spcPts val="3431"/>
              </a:lnSpc>
              <a:spcBef>
                <a:spcPct val="0"/>
              </a:spcBef>
            </a:pPr>
            <a:r>
              <a:rPr lang="en-US" b="true" sz="2451">
                <a:solidFill>
                  <a:srgbClr val="FFFFFF"/>
                </a:solidFill>
                <a:latin typeface="TT Hoves Bold"/>
                <a:ea typeface="TT Hoves Bold"/>
                <a:cs typeface="TT Hoves Bold"/>
                <a:sym typeface="TT Hoves Bold"/>
              </a:rPr>
              <a:t>Others</a:t>
            </a:r>
          </a:p>
        </p:txBody>
      </p:sp>
      <p:sp>
        <p:nvSpPr>
          <p:cNvPr name="Freeform 18" id="18"/>
          <p:cNvSpPr/>
          <p:nvPr/>
        </p:nvSpPr>
        <p:spPr>
          <a:xfrm flipH="false" flipV="false" rot="0">
            <a:off x="15757432" y="2112356"/>
            <a:ext cx="1268934" cy="1268934"/>
          </a:xfrm>
          <a:custGeom>
            <a:avLst/>
            <a:gdLst/>
            <a:ahLst/>
            <a:cxnLst/>
            <a:rect r="r" b="b" t="t" l="l"/>
            <a:pathLst>
              <a:path h="1268934" w="1268934">
                <a:moveTo>
                  <a:pt x="0" y="0"/>
                </a:moveTo>
                <a:lnTo>
                  <a:pt x="1268935" y="0"/>
                </a:lnTo>
                <a:lnTo>
                  <a:pt x="1268935" y="1268934"/>
                </a:lnTo>
                <a:lnTo>
                  <a:pt x="0" y="126893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9" id="19"/>
          <p:cNvSpPr txBox="true"/>
          <p:nvPr/>
        </p:nvSpPr>
        <p:spPr>
          <a:xfrm rot="0">
            <a:off x="1380990" y="3396633"/>
            <a:ext cx="9609865" cy="451855"/>
          </a:xfrm>
          <a:prstGeom prst="rect">
            <a:avLst/>
          </a:prstGeom>
        </p:spPr>
        <p:txBody>
          <a:bodyPr anchor="t" rtlCol="false" tIns="0" lIns="0" bIns="0" rIns="0">
            <a:spAutoFit/>
          </a:bodyPr>
          <a:lstStyle/>
          <a:p>
            <a:pPr algn="just">
              <a:lnSpc>
                <a:spcPts val="3497"/>
              </a:lnSpc>
              <a:spcBef>
                <a:spcPct val="0"/>
              </a:spcBef>
            </a:pPr>
            <a:r>
              <a:rPr lang="en-US" sz="2498">
                <a:solidFill>
                  <a:srgbClr val="FFFFFF"/>
                </a:solidFill>
                <a:latin typeface="Horizon"/>
                <a:ea typeface="Horizon"/>
                <a:cs typeface="Horizon"/>
                <a:sym typeface="Horizon"/>
              </a:rPr>
              <a:t>IMAGE PROCESSING TECHNIQUES USED </a:t>
            </a:r>
          </a:p>
        </p:txBody>
      </p:sp>
      <p:sp>
        <p:nvSpPr>
          <p:cNvPr name="TextBox 20" id="20"/>
          <p:cNvSpPr txBox="true"/>
          <p:nvPr/>
        </p:nvSpPr>
        <p:spPr>
          <a:xfrm rot="0">
            <a:off x="1380990" y="4191388"/>
            <a:ext cx="3192780" cy="580390"/>
          </a:xfrm>
          <a:prstGeom prst="rect">
            <a:avLst/>
          </a:prstGeom>
        </p:spPr>
        <p:txBody>
          <a:bodyPr anchor="t" rtlCol="false" tIns="0" lIns="0" bIns="0" rIns="0">
            <a:spAutoFit/>
          </a:bodyPr>
          <a:lstStyle/>
          <a:p>
            <a:pPr algn="ctr">
              <a:lnSpc>
                <a:spcPts val="4759"/>
              </a:lnSpc>
            </a:pPr>
            <a:r>
              <a:rPr lang="en-US" sz="3399" b="true">
                <a:solidFill>
                  <a:srgbClr val="FFFFFF"/>
                </a:solidFill>
                <a:latin typeface="Canva Sans Bold"/>
                <a:ea typeface="Canva Sans Bold"/>
                <a:cs typeface="Canva Sans Bold"/>
                <a:sym typeface="Canva Sans Bold"/>
              </a:rPr>
              <a:t>Face Detection</a:t>
            </a:r>
          </a:p>
        </p:txBody>
      </p:sp>
      <p:sp>
        <p:nvSpPr>
          <p:cNvPr name="TextBox 21" id="21"/>
          <p:cNvSpPr txBox="true"/>
          <p:nvPr/>
        </p:nvSpPr>
        <p:spPr>
          <a:xfrm rot="0">
            <a:off x="1380990" y="5086350"/>
            <a:ext cx="15878310" cy="1581150"/>
          </a:xfrm>
          <a:prstGeom prst="rect">
            <a:avLst/>
          </a:prstGeom>
        </p:spPr>
        <p:txBody>
          <a:bodyPr anchor="t" rtlCol="false" tIns="0" lIns="0" bIns="0" rIns="0">
            <a:spAutoFit/>
          </a:bodyPr>
          <a:lstStyle/>
          <a:p>
            <a:pPr algn="just">
              <a:lnSpc>
                <a:spcPts val="4200"/>
              </a:lnSpc>
            </a:pPr>
            <a:r>
              <a:rPr lang="en-US" sz="3000">
                <a:solidFill>
                  <a:srgbClr val="FFFFFF"/>
                </a:solidFill>
                <a:latin typeface="Canva Sans"/>
                <a:ea typeface="Canva Sans"/>
                <a:cs typeface="Canva Sans"/>
                <a:sym typeface="Canva Sans"/>
              </a:rPr>
              <a:t>The first step in facial recognition involves locating the face within an image. This is done using a method called Haar cascades, a machine learning-based approach where features of a face, such as the eyes or nose, are detected.</a:t>
            </a:r>
          </a:p>
        </p:txBody>
      </p:sp>
      <p:sp>
        <p:nvSpPr>
          <p:cNvPr name="TextBox 22" id="22"/>
          <p:cNvSpPr txBox="true"/>
          <p:nvPr/>
        </p:nvSpPr>
        <p:spPr>
          <a:xfrm rot="0">
            <a:off x="1380990" y="6948170"/>
            <a:ext cx="15878310" cy="1047750"/>
          </a:xfrm>
          <a:prstGeom prst="rect">
            <a:avLst/>
          </a:prstGeom>
        </p:spPr>
        <p:txBody>
          <a:bodyPr anchor="t" rtlCol="false" tIns="0" lIns="0" bIns="0" rIns="0">
            <a:spAutoFit/>
          </a:bodyPr>
          <a:lstStyle/>
          <a:p>
            <a:pPr algn="just">
              <a:lnSpc>
                <a:spcPts val="4200"/>
              </a:lnSpc>
            </a:pPr>
            <a:r>
              <a:rPr lang="en-US" sz="3000">
                <a:solidFill>
                  <a:srgbClr val="FFFFFF"/>
                </a:solidFill>
                <a:latin typeface="Canva Sans"/>
                <a:ea typeface="Canva Sans"/>
                <a:cs typeface="Canva Sans"/>
                <a:sym typeface="Canva Sans"/>
              </a:rPr>
              <a:t>Haar cascades work by scanning the image for patterns that match the characteristics of human faces, making it effective for real-time face detection.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8666" r="0" b="-18666"/>
            </a:stretch>
          </a:blipFill>
        </p:spPr>
      </p:sp>
      <p:grpSp>
        <p:nvGrpSpPr>
          <p:cNvPr name="Group 3" id="3"/>
          <p:cNvGrpSpPr/>
          <p:nvPr/>
        </p:nvGrpSpPr>
        <p:grpSpPr>
          <a:xfrm rot="0">
            <a:off x="-269329" y="-104674"/>
            <a:ext cx="18826659" cy="10496349"/>
            <a:chOff x="0" y="0"/>
            <a:chExt cx="4958462" cy="2764470"/>
          </a:xfrm>
        </p:grpSpPr>
        <p:sp>
          <p:nvSpPr>
            <p:cNvPr name="Freeform 4" id="4"/>
            <p:cNvSpPr/>
            <p:nvPr/>
          </p:nvSpPr>
          <p:spPr>
            <a:xfrm flipH="false" flipV="false" rot="0">
              <a:off x="0" y="0"/>
              <a:ext cx="4958462" cy="2764470"/>
            </a:xfrm>
            <a:custGeom>
              <a:avLst/>
              <a:gdLst/>
              <a:ahLst/>
              <a:cxnLst/>
              <a:rect r="r" b="b" t="t" l="l"/>
              <a:pathLst>
                <a:path h="2764470" w="4958462">
                  <a:moveTo>
                    <a:pt x="0" y="0"/>
                  </a:moveTo>
                  <a:lnTo>
                    <a:pt x="4958462" y="0"/>
                  </a:lnTo>
                  <a:lnTo>
                    <a:pt x="4958462" y="2764470"/>
                  </a:lnTo>
                  <a:lnTo>
                    <a:pt x="0" y="2764470"/>
                  </a:lnTo>
                  <a:close/>
                </a:path>
              </a:pathLst>
            </a:custGeom>
            <a:gradFill rotWithShape="true">
              <a:gsLst>
                <a:gs pos="0">
                  <a:srgbClr val="1B5BFF">
                    <a:alpha val="92000"/>
                  </a:srgbClr>
                </a:gs>
                <a:gs pos="100000">
                  <a:srgbClr val="1243C2">
                    <a:alpha val="92000"/>
                  </a:srgbClr>
                </a:gs>
              </a:gsLst>
              <a:lin ang="0"/>
            </a:gradFill>
          </p:spPr>
        </p:sp>
        <p:sp>
          <p:nvSpPr>
            <p:cNvPr name="TextBox 5" id="5"/>
            <p:cNvSpPr txBox="true"/>
            <p:nvPr/>
          </p:nvSpPr>
          <p:spPr>
            <a:xfrm>
              <a:off x="0" y="-57150"/>
              <a:ext cx="4958462" cy="2821620"/>
            </a:xfrm>
            <a:prstGeom prst="rect">
              <a:avLst/>
            </a:prstGeom>
          </p:spPr>
          <p:txBody>
            <a:bodyPr anchor="ctr" rtlCol="false" tIns="50800" lIns="50800" bIns="50800" rIns="50800"/>
            <a:lstStyle/>
            <a:p>
              <a:pPr algn="ctr">
                <a:lnSpc>
                  <a:spcPts val="3431"/>
                </a:lnSpc>
              </a:pPr>
            </a:p>
          </p:txBody>
        </p:sp>
      </p:grpSp>
      <p:sp>
        <p:nvSpPr>
          <p:cNvPr name="Freeform 6" id="6"/>
          <p:cNvSpPr/>
          <p:nvPr/>
        </p:nvSpPr>
        <p:spPr>
          <a:xfrm flipH="false" flipV="false" rot="0">
            <a:off x="1028700" y="940793"/>
            <a:ext cx="704580" cy="662306"/>
          </a:xfrm>
          <a:custGeom>
            <a:avLst/>
            <a:gdLst/>
            <a:ahLst/>
            <a:cxnLst/>
            <a:rect r="r" b="b" t="t" l="l"/>
            <a:pathLst>
              <a:path h="662306" w="704580">
                <a:moveTo>
                  <a:pt x="0" y="0"/>
                </a:moveTo>
                <a:lnTo>
                  <a:pt x="704580" y="0"/>
                </a:lnTo>
                <a:lnTo>
                  <a:pt x="704580" y="662306"/>
                </a:lnTo>
                <a:lnTo>
                  <a:pt x="0" y="6623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380990" y="2440690"/>
            <a:ext cx="13653335" cy="621792"/>
          </a:xfrm>
          <a:prstGeom prst="rect">
            <a:avLst/>
          </a:prstGeom>
        </p:spPr>
        <p:txBody>
          <a:bodyPr anchor="t" rtlCol="false" tIns="0" lIns="0" bIns="0" rIns="0">
            <a:spAutoFit/>
          </a:bodyPr>
          <a:lstStyle/>
          <a:p>
            <a:pPr algn="l">
              <a:lnSpc>
                <a:spcPts val="4494"/>
              </a:lnSpc>
            </a:pPr>
            <a:r>
              <a:rPr lang="en-US" sz="4200">
                <a:solidFill>
                  <a:srgbClr val="FFFFFF"/>
                </a:solidFill>
                <a:latin typeface="Horizon"/>
                <a:ea typeface="Horizon"/>
                <a:cs typeface="Horizon"/>
                <a:sym typeface="Horizon"/>
              </a:rPr>
              <a:t>AI-driven facial recognition.</a:t>
            </a:r>
          </a:p>
        </p:txBody>
      </p:sp>
      <p:sp>
        <p:nvSpPr>
          <p:cNvPr name="TextBox 8" id="8"/>
          <p:cNvSpPr txBox="true"/>
          <p:nvPr/>
        </p:nvSpPr>
        <p:spPr>
          <a:xfrm rot="0">
            <a:off x="1972116" y="1148129"/>
            <a:ext cx="4712404" cy="356169"/>
          </a:xfrm>
          <a:prstGeom prst="rect">
            <a:avLst/>
          </a:prstGeom>
        </p:spPr>
        <p:txBody>
          <a:bodyPr anchor="t" rtlCol="false" tIns="0" lIns="0" bIns="0" rIns="0">
            <a:spAutoFit/>
          </a:bodyPr>
          <a:lstStyle/>
          <a:p>
            <a:pPr algn="l">
              <a:lnSpc>
                <a:spcPts val="2772"/>
              </a:lnSpc>
            </a:pPr>
            <a:r>
              <a:rPr lang="en-US" sz="2772" b="true">
                <a:solidFill>
                  <a:srgbClr val="FFFFFF"/>
                </a:solidFill>
                <a:latin typeface="TT Hoves Bold"/>
                <a:ea typeface="TT Hoves Bold"/>
                <a:cs typeface="TT Hoves Bold"/>
                <a:sym typeface="TT Hoves Bold"/>
              </a:rPr>
              <a:t>BSCS 4B</a:t>
            </a:r>
          </a:p>
        </p:txBody>
      </p:sp>
      <p:sp>
        <p:nvSpPr>
          <p:cNvPr name="TextBox 9" id="9"/>
          <p:cNvSpPr txBox="true"/>
          <p:nvPr/>
        </p:nvSpPr>
        <p:spPr>
          <a:xfrm rot="0">
            <a:off x="14141979" y="8819514"/>
            <a:ext cx="3117321" cy="405765"/>
          </a:xfrm>
          <a:prstGeom prst="rect">
            <a:avLst/>
          </a:prstGeom>
        </p:spPr>
        <p:txBody>
          <a:bodyPr anchor="t" rtlCol="false" tIns="0" lIns="0" bIns="0" rIns="0">
            <a:spAutoFit/>
          </a:bodyPr>
          <a:lstStyle/>
          <a:p>
            <a:pPr algn="r">
              <a:lnSpc>
                <a:spcPts val="3359"/>
              </a:lnSpc>
              <a:spcBef>
                <a:spcPct val="0"/>
              </a:spcBef>
            </a:pPr>
            <a:r>
              <a:rPr lang="en-US" sz="2399">
                <a:solidFill>
                  <a:srgbClr val="EFEFEF"/>
                </a:solidFill>
                <a:latin typeface="TT Hoves"/>
                <a:ea typeface="TT Hoves"/>
                <a:cs typeface="TT Hoves"/>
                <a:sym typeface="TT Hoves"/>
              </a:rPr>
              <a:t>Sir Mark Bernardino</a:t>
            </a:r>
          </a:p>
        </p:txBody>
      </p:sp>
      <p:sp>
        <p:nvSpPr>
          <p:cNvPr name="TextBox 10" id="10"/>
          <p:cNvSpPr txBox="true"/>
          <p:nvPr/>
        </p:nvSpPr>
        <p:spPr>
          <a:xfrm rot="0">
            <a:off x="1028700" y="8819514"/>
            <a:ext cx="3117321" cy="405765"/>
          </a:xfrm>
          <a:prstGeom prst="rect">
            <a:avLst/>
          </a:prstGeom>
        </p:spPr>
        <p:txBody>
          <a:bodyPr anchor="t" rtlCol="false" tIns="0" lIns="0" bIns="0" rIns="0">
            <a:spAutoFit/>
          </a:bodyPr>
          <a:lstStyle/>
          <a:p>
            <a:pPr algn="just">
              <a:lnSpc>
                <a:spcPts val="3359"/>
              </a:lnSpc>
              <a:spcBef>
                <a:spcPct val="0"/>
              </a:spcBef>
            </a:pPr>
            <a:r>
              <a:rPr lang="en-US" sz="2399">
                <a:solidFill>
                  <a:srgbClr val="EFEFEF"/>
                </a:solidFill>
                <a:latin typeface="TT Hoves"/>
                <a:ea typeface="TT Hoves"/>
                <a:cs typeface="TT Hoves"/>
                <a:sym typeface="TT Hoves"/>
              </a:rPr>
              <a:t>Matuto Byron</a:t>
            </a:r>
          </a:p>
        </p:txBody>
      </p:sp>
      <p:sp>
        <p:nvSpPr>
          <p:cNvPr name="TextBox 11" id="11"/>
          <p:cNvSpPr txBox="true"/>
          <p:nvPr/>
        </p:nvSpPr>
        <p:spPr>
          <a:xfrm rot="0">
            <a:off x="7585339" y="8819514"/>
            <a:ext cx="311732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BSCS 4B</a:t>
            </a:r>
          </a:p>
        </p:txBody>
      </p:sp>
      <p:sp>
        <p:nvSpPr>
          <p:cNvPr name="TextBox 12" id="12"/>
          <p:cNvSpPr txBox="true"/>
          <p:nvPr/>
        </p:nvSpPr>
        <p:spPr>
          <a:xfrm rot="0">
            <a:off x="5484590" y="8819514"/>
            <a:ext cx="140626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name="TextBox 13" id="13"/>
          <p:cNvSpPr txBox="true"/>
          <p:nvPr/>
        </p:nvSpPr>
        <p:spPr>
          <a:xfrm rot="0">
            <a:off x="12045686" y="8819514"/>
            <a:ext cx="140626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name="TextBox 14" id="14"/>
          <p:cNvSpPr txBox="true"/>
          <p:nvPr/>
        </p:nvSpPr>
        <p:spPr>
          <a:xfrm rot="0">
            <a:off x="9144000" y="1065320"/>
            <a:ext cx="1662550"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Home</a:t>
            </a:r>
          </a:p>
        </p:txBody>
      </p:sp>
      <p:sp>
        <p:nvSpPr>
          <p:cNvPr name="TextBox 15" id="15"/>
          <p:cNvSpPr txBox="true"/>
          <p:nvPr/>
        </p:nvSpPr>
        <p:spPr>
          <a:xfrm rot="0">
            <a:off x="11408122" y="1067533"/>
            <a:ext cx="1907082"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About</a:t>
            </a:r>
          </a:p>
        </p:txBody>
      </p:sp>
      <p:sp>
        <p:nvSpPr>
          <p:cNvPr name="TextBox 16" id="16"/>
          <p:cNvSpPr txBox="true"/>
          <p:nvPr/>
        </p:nvSpPr>
        <p:spPr>
          <a:xfrm rot="0">
            <a:off x="13890575" y="1043354"/>
            <a:ext cx="1589190"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Content</a:t>
            </a:r>
          </a:p>
        </p:txBody>
      </p:sp>
      <p:sp>
        <p:nvSpPr>
          <p:cNvPr name="TextBox 17" id="17"/>
          <p:cNvSpPr txBox="true"/>
          <p:nvPr/>
        </p:nvSpPr>
        <p:spPr>
          <a:xfrm rot="0">
            <a:off x="15034325" y="1065320"/>
            <a:ext cx="2224975" cy="413986"/>
          </a:xfrm>
          <a:prstGeom prst="rect">
            <a:avLst/>
          </a:prstGeom>
        </p:spPr>
        <p:txBody>
          <a:bodyPr anchor="t" rtlCol="false" tIns="0" lIns="0" bIns="0" rIns="0">
            <a:spAutoFit/>
          </a:bodyPr>
          <a:lstStyle/>
          <a:p>
            <a:pPr algn="r" marL="0" indent="0" lvl="0">
              <a:lnSpc>
                <a:spcPts val="3431"/>
              </a:lnSpc>
              <a:spcBef>
                <a:spcPct val="0"/>
              </a:spcBef>
            </a:pPr>
            <a:r>
              <a:rPr lang="en-US" b="true" sz="2451">
                <a:solidFill>
                  <a:srgbClr val="FFFFFF"/>
                </a:solidFill>
                <a:latin typeface="TT Hoves Bold"/>
                <a:ea typeface="TT Hoves Bold"/>
                <a:cs typeface="TT Hoves Bold"/>
                <a:sym typeface="TT Hoves Bold"/>
              </a:rPr>
              <a:t>Others</a:t>
            </a:r>
          </a:p>
        </p:txBody>
      </p:sp>
      <p:sp>
        <p:nvSpPr>
          <p:cNvPr name="Freeform 18" id="18"/>
          <p:cNvSpPr/>
          <p:nvPr/>
        </p:nvSpPr>
        <p:spPr>
          <a:xfrm flipH="false" flipV="false" rot="0">
            <a:off x="15757432" y="2112356"/>
            <a:ext cx="1268934" cy="1268934"/>
          </a:xfrm>
          <a:custGeom>
            <a:avLst/>
            <a:gdLst/>
            <a:ahLst/>
            <a:cxnLst/>
            <a:rect r="r" b="b" t="t" l="l"/>
            <a:pathLst>
              <a:path h="1268934" w="1268934">
                <a:moveTo>
                  <a:pt x="0" y="0"/>
                </a:moveTo>
                <a:lnTo>
                  <a:pt x="1268935" y="0"/>
                </a:lnTo>
                <a:lnTo>
                  <a:pt x="1268935" y="1268934"/>
                </a:lnTo>
                <a:lnTo>
                  <a:pt x="0" y="126893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9" id="19"/>
          <p:cNvSpPr txBox="true"/>
          <p:nvPr/>
        </p:nvSpPr>
        <p:spPr>
          <a:xfrm rot="0">
            <a:off x="1380990" y="3396633"/>
            <a:ext cx="9609865" cy="451855"/>
          </a:xfrm>
          <a:prstGeom prst="rect">
            <a:avLst/>
          </a:prstGeom>
        </p:spPr>
        <p:txBody>
          <a:bodyPr anchor="t" rtlCol="false" tIns="0" lIns="0" bIns="0" rIns="0">
            <a:spAutoFit/>
          </a:bodyPr>
          <a:lstStyle/>
          <a:p>
            <a:pPr algn="just">
              <a:lnSpc>
                <a:spcPts val="3497"/>
              </a:lnSpc>
              <a:spcBef>
                <a:spcPct val="0"/>
              </a:spcBef>
            </a:pPr>
            <a:r>
              <a:rPr lang="en-US" sz="2498">
                <a:solidFill>
                  <a:srgbClr val="FFFFFF"/>
                </a:solidFill>
                <a:latin typeface="Horizon"/>
                <a:ea typeface="Horizon"/>
                <a:cs typeface="Horizon"/>
                <a:sym typeface="Horizon"/>
              </a:rPr>
              <a:t>IMAGE PROCESSING TECHNIQUES USED </a:t>
            </a:r>
          </a:p>
        </p:txBody>
      </p:sp>
      <p:sp>
        <p:nvSpPr>
          <p:cNvPr name="TextBox 20" id="20"/>
          <p:cNvSpPr txBox="true"/>
          <p:nvPr/>
        </p:nvSpPr>
        <p:spPr>
          <a:xfrm rot="0">
            <a:off x="1380990" y="4191388"/>
            <a:ext cx="4038283" cy="580390"/>
          </a:xfrm>
          <a:prstGeom prst="rect">
            <a:avLst/>
          </a:prstGeom>
        </p:spPr>
        <p:txBody>
          <a:bodyPr anchor="t" rtlCol="false" tIns="0" lIns="0" bIns="0" rIns="0">
            <a:spAutoFit/>
          </a:bodyPr>
          <a:lstStyle/>
          <a:p>
            <a:pPr algn="ctr">
              <a:lnSpc>
                <a:spcPts val="4759"/>
              </a:lnSpc>
            </a:pPr>
            <a:r>
              <a:rPr lang="en-US" sz="3399" b="true">
                <a:solidFill>
                  <a:srgbClr val="FFFFFF"/>
                </a:solidFill>
                <a:latin typeface="Canva Sans Bold"/>
                <a:ea typeface="Canva Sans Bold"/>
                <a:cs typeface="Canva Sans Bold"/>
                <a:sym typeface="Canva Sans Bold"/>
              </a:rPr>
              <a:t>Feature Extraction:</a:t>
            </a:r>
          </a:p>
        </p:txBody>
      </p:sp>
      <p:sp>
        <p:nvSpPr>
          <p:cNvPr name="TextBox 21" id="21"/>
          <p:cNvSpPr txBox="true"/>
          <p:nvPr/>
        </p:nvSpPr>
        <p:spPr>
          <a:xfrm rot="0">
            <a:off x="1380990" y="5086350"/>
            <a:ext cx="15878310" cy="1581150"/>
          </a:xfrm>
          <a:prstGeom prst="rect">
            <a:avLst/>
          </a:prstGeom>
        </p:spPr>
        <p:txBody>
          <a:bodyPr anchor="t" rtlCol="false" tIns="0" lIns="0" bIns="0" rIns="0">
            <a:spAutoFit/>
          </a:bodyPr>
          <a:lstStyle/>
          <a:p>
            <a:pPr algn="just">
              <a:lnSpc>
                <a:spcPts val="4200"/>
              </a:lnSpc>
            </a:pPr>
            <a:r>
              <a:rPr lang="en-US" sz="3000">
                <a:solidFill>
                  <a:srgbClr val="FFFFFF"/>
                </a:solidFill>
                <a:latin typeface="Canva Sans"/>
                <a:ea typeface="Canva Sans"/>
                <a:cs typeface="Canva Sans"/>
                <a:sym typeface="Canva Sans"/>
              </a:rPr>
              <a:t>Once the face is detected, feature extraction is performed to identify key facial landmarks like the eyes, nose, and jawline. These features are crucial for recognizing and distinguishing one face from another.</a:t>
            </a:r>
          </a:p>
        </p:txBody>
      </p:sp>
      <p:sp>
        <p:nvSpPr>
          <p:cNvPr name="TextBox 22" id="22"/>
          <p:cNvSpPr txBox="true"/>
          <p:nvPr/>
        </p:nvSpPr>
        <p:spPr>
          <a:xfrm rot="0">
            <a:off x="1380990" y="6948170"/>
            <a:ext cx="15878310" cy="1047750"/>
          </a:xfrm>
          <a:prstGeom prst="rect">
            <a:avLst/>
          </a:prstGeom>
        </p:spPr>
        <p:txBody>
          <a:bodyPr anchor="t" rtlCol="false" tIns="0" lIns="0" bIns="0" rIns="0">
            <a:spAutoFit/>
          </a:bodyPr>
          <a:lstStyle/>
          <a:p>
            <a:pPr algn="just">
              <a:lnSpc>
                <a:spcPts val="4200"/>
              </a:lnSpc>
            </a:pPr>
            <a:r>
              <a:rPr lang="en-US" sz="3000">
                <a:solidFill>
                  <a:srgbClr val="FFFFFF"/>
                </a:solidFill>
                <a:latin typeface="Canva Sans"/>
                <a:ea typeface="Canva Sans"/>
                <a:cs typeface="Canva Sans"/>
                <a:sym typeface="Canva Sans"/>
              </a:rPr>
              <a:t>The extraction of these landmarks allows the system to generate a unique "faceprint," which can be compared with other faces in a database.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8666" r="0" b="-18666"/>
            </a:stretch>
          </a:blipFill>
        </p:spPr>
      </p:sp>
      <p:grpSp>
        <p:nvGrpSpPr>
          <p:cNvPr name="Group 3" id="3"/>
          <p:cNvGrpSpPr/>
          <p:nvPr/>
        </p:nvGrpSpPr>
        <p:grpSpPr>
          <a:xfrm rot="0">
            <a:off x="-269329" y="-104674"/>
            <a:ext cx="18826659" cy="10496349"/>
            <a:chOff x="0" y="0"/>
            <a:chExt cx="4958462" cy="2764470"/>
          </a:xfrm>
        </p:grpSpPr>
        <p:sp>
          <p:nvSpPr>
            <p:cNvPr name="Freeform 4" id="4"/>
            <p:cNvSpPr/>
            <p:nvPr/>
          </p:nvSpPr>
          <p:spPr>
            <a:xfrm flipH="false" flipV="false" rot="0">
              <a:off x="0" y="0"/>
              <a:ext cx="4958462" cy="2764470"/>
            </a:xfrm>
            <a:custGeom>
              <a:avLst/>
              <a:gdLst/>
              <a:ahLst/>
              <a:cxnLst/>
              <a:rect r="r" b="b" t="t" l="l"/>
              <a:pathLst>
                <a:path h="2764470" w="4958462">
                  <a:moveTo>
                    <a:pt x="0" y="0"/>
                  </a:moveTo>
                  <a:lnTo>
                    <a:pt x="4958462" y="0"/>
                  </a:lnTo>
                  <a:lnTo>
                    <a:pt x="4958462" y="2764470"/>
                  </a:lnTo>
                  <a:lnTo>
                    <a:pt x="0" y="2764470"/>
                  </a:lnTo>
                  <a:close/>
                </a:path>
              </a:pathLst>
            </a:custGeom>
            <a:gradFill rotWithShape="true">
              <a:gsLst>
                <a:gs pos="0">
                  <a:srgbClr val="1B5BFF">
                    <a:alpha val="92000"/>
                  </a:srgbClr>
                </a:gs>
                <a:gs pos="100000">
                  <a:srgbClr val="1243C2">
                    <a:alpha val="92000"/>
                  </a:srgbClr>
                </a:gs>
              </a:gsLst>
              <a:lin ang="0"/>
            </a:gradFill>
          </p:spPr>
        </p:sp>
        <p:sp>
          <p:nvSpPr>
            <p:cNvPr name="TextBox 5" id="5"/>
            <p:cNvSpPr txBox="true"/>
            <p:nvPr/>
          </p:nvSpPr>
          <p:spPr>
            <a:xfrm>
              <a:off x="0" y="-57150"/>
              <a:ext cx="4958462" cy="2821620"/>
            </a:xfrm>
            <a:prstGeom prst="rect">
              <a:avLst/>
            </a:prstGeom>
          </p:spPr>
          <p:txBody>
            <a:bodyPr anchor="ctr" rtlCol="false" tIns="50800" lIns="50800" bIns="50800" rIns="50800"/>
            <a:lstStyle/>
            <a:p>
              <a:pPr algn="ctr">
                <a:lnSpc>
                  <a:spcPts val="3431"/>
                </a:lnSpc>
              </a:pPr>
            </a:p>
          </p:txBody>
        </p:sp>
      </p:grpSp>
      <p:sp>
        <p:nvSpPr>
          <p:cNvPr name="Freeform 6" id="6"/>
          <p:cNvSpPr/>
          <p:nvPr/>
        </p:nvSpPr>
        <p:spPr>
          <a:xfrm flipH="false" flipV="false" rot="0">
            <a:off x="1028700" y="940793"/>
            <a:ext cx="704580" cy="662306"/>
          </a:xfrm>
          <a:custGeom>
            <a:avLst/>
            <a:gdLst/>
            <a:ahLst/>
            <a:cxnLst/>
            <a:rect r="r" b="b" t="t" l="l"/>
            <a:pathLst>
              <a:path h="662306" w="704580">
                <a:moveTo>
                  <a:pt x="0" y="0"/>
                </a:moveTo>
                <a:lnTo>
                  <a:pt x="704580" y="0"/>
                </a:lnTo>
                <a:lnTo>
                  <a:pt x="704580" y="662306"/>
                </a:lnTo>
                <a:lnTo>
                  <a:pt x="0" y="6623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380990" y="2440690"/>
            <a:ext cx="13653335" cy="621792"/>
          </a:xfrm>
          <a:prstGeom prst="rect">
            <a:avLst/>
          </a:prstGeom>
        </p:spPr>
        <p:txBody>
          <a:bodyPr anchor="t" rtlCol="false" tIns="0" lIns="0" bIns="0" rIns="0">
            <a:spAutoFit/>
          </a:bodyPr>
          <a:lstStyle/>
          <a:p>
            <a:pPr algn="l">
              <a:lnSpc>
                <a:spcPts val="4494"/>
              </a:lnSpc>
            </a:pPr>
            <a:r>
              <a:rPr lang="en-US" sz="4200">
                <a:solidFill>
                  <a:srgbClr val="FFFFFF"/>
                </a:solidFill>
                <a:latin typeface="Horizon"/>
                <a:ea typeface="Horizon"/>
                <a:cs typeface="Horizon"/>
                <a:sym typeface="Horizon"/>
              </a:rPr>
              <a:t>AI-driven facial recognition.</a:t>
            </a:r>
          </a:p>
        </p:txBody>
      </p:sp>
      <p:sp>
        <p:nvSpPr>
          <p:cNvPr name="TextBox 8" id="8"/>
          <p:cNvSpPr txBox="true"/>
          <p:nvPr/>
        </p:nvSpPr>
        <p:spPr>
          <a:xfrm rot="0">
            <a:off x="1972116" y="1148129"/>
            <a:ext cx="4712404" cy="356169"/>
          </a:xfrm>
          <a:prstGeom prst="rect">
            <a:avLst/>
          </a:prstGeom>
        </p:spPr>
        <p:txBody>
          <a:bodyPr anchor="t" rtlCol="false" tIns="0" lIns="0" bIns="0" rIns="0">
            <a:spAutoFit/>
          </a:bodyPr>
          <a:lstStyle/>
          <a:p>
            <a:pPr algn="l">
              <a:lnSpc>
                <a:spcPts val="2772"/>
              </a:lnSpc>
            </a:pPr>
            <a:r>
              <a:rPr lang="en-US" sz="2772" b="true">
                <a:solidFill>
                  <a:srgbClr val="FFFFFF"/>
                </a:solidFill>
                <a:latin typeface="TT Hoves Bold"/>
                <a:ea typeface="TT Hoves Bold"/>
                <a:cs typeface="TT Hoves Bold"/>
                <a:sym typeface="TT Hoves Bold"/>
              </a:rPr>
              <a:t>BSCS 4B</a:t>
            </a:r>
          </a:p>
        </p:txBody>
      </p:sp>
      <p:sp>
        <p:nvSpPr>
          <p:cNvPr name="TextBox 9" id="9"/>
          <p:cNvSpPr txBox="true"/>
          <p:nvPr/>
        </p:nvSpPr>
        <p:spPr>
          <a:xfrm rot="0">
            <a:off x="14141979" y="8819514"/>
            <a:ext cx="3117321" cy="405765"/>
          </a:xfrm>
          <a:prstGeom prst="rect">
            <a:avLst/>
          </a:prstGeom>
        </p:spPr>
        <p:txBody>
          <a:bodyPr anchor="t" rtlCol="false" tIns="0" lIns="0" bIns="0" rIns="0">
            <a:spAutoFit/>
          </a:bodyPr>
          <a:lstStyle/>
          <a:p>
            <a:pPr algn="r">
              <a:lnSpc>
                <a:spcPts val="3359"/>
              </a:lnSpc>
              <a:spcBef>
                <a:spcPct val="0"/>
              </a:spcBef>
            </a:pPr>
            <a:r>
              <a:rPr lang="en-US" sz="2399">
                <a:solidFill>
                  <a:srgbClr val="EFEFEF"/>
                </a:solidFill>
                <a:latin typeface="TT Hoves"/>
                <a:ea typeface="TT Hoves"/>
                <a:cs typeface="TT Hoves"/>
                <a:sym typeface="TT Hoves"/>
              </a:rPr>
              <a:t>Sir Mark Bernardino</a:t>
            </a:r>
          </a:p>
        </p:txBody>
      </p:sp>
      <p:sp>
        <p:nvSpPr>
          <p:cNvPr name="TextBox 10" id="10"/>
          <p:cNvSpPr txBox="true"/>
          <p:nvPr/>
        </p:nvSpPr>
        <p:spPr>
          <a:xfrm rot="0">
            <a:off x="1028700" y="8819514"/>
            <a:ext cx="3117321" cy="405765"/>
          </a:xfrm>
          <a:prstGeom prst="rect">
            <a:avLst/>
          </a:prstGeom>
        </p:spPr>
        <p:txBody>
          <a:bodyPr anchor="t" rtlCol="false" tIns="0" lIns="0" bIns="0" rIns="0">
            <a:spAutoFit/>
          </a:bodyPr>
          <a:lstStyle/>
          <a:p>
            <a:pPr algn="just">
              <a:lnSpc>
                <a:spcPts val="3359"/>
              </a:lnSpc>
              <a:spcBef>
                <a:spcPct val="0"/>
              </a:spcBef>
            </a:pPr>
            <a:r>
              <a:rPr lang="en-US" sz="2399">
                <a:solidFill>
                  <a:srgbClr val="EFEFEF"/>
                </a:solidFill>
                <a:latin typeface="TT Hoves"/>
                <a:ea typeface="TT Hoves"/>
                <a:cs typeface="TT Hoves"/>
                <a:sym typeface="TT Hoves"/>
              </a:rPr>
              <a:t>Matuto Byron</a:t>
            </a:r>
          </a:p>
        </p:txBody>
      </p:sp>
      <p:sp>
        <p:nvSpPr>
          <p:cNvPr name="TextBox 11" id="11"/>
          <p:cNvSpPr txBox="true"/>
          <p:nvPr/>
        </p:nvSpPr>
        <p:spPr>
          <a:xfrm rot="0">
            <a:off x="7585339" y="8819514"/>
            <a:ext cx="311732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BSCS 4B</a:t>
            </a:r>
          </a:p>
        </p:txBody>
      </p:sp>
      <p:sp>
        <p:nvSpPr>
          <p:cNvPr name="TextBox 12" id="12"/>
          <p:cNvSpPr txBox="true"/>
          <p:nvPr/>
        </p:nvSpPr>
        <p:spPr>
          <a:xfrm rot="0">
            <a:off x="5484590" y="8819514"/>
            <a:ext cx="140626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name="TextBox 13" id="13"/>
          <p:cNvSpPr txBox="true"/>
          <p:nvPr/>
        </p:nvSpPr>
        <p:spPr>
          <a:xfrm rot="0">
            <a:off x="12045686" y="8819514"/>
            <a:ext cx="140626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name="TextBox 14" id="14"/>
          <p:cNvSpPr txBox="true"/>
          <p:nvPr/>
        </p:nvSpPr>
        <p:spPr>
          <a:xfrm rot="0">
            <a:off x="9144000" y="1065320"/>
            <a:ext cx="1662550"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Home</a:t>
            </a:r>
          </a:p>
        </p:txBody>
      </p:sp>
      <p:sp>
        <p:nvSpPr>
          <p:cNvPr name="TextBox 15" id="15"/>
          <p:cNvSpPr txBox="true"/>
          <p:nvPr/>
        </p:nvSpPr>
        <p:spPr>
          <a:xfrm rot="0">
            <a:off x="11408122" y="1067533"/>
            <a:ext cx="1907082"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About</a:t>
            </a:r>
          </a:p>
        </p:txBody>
      </p:sp>
      <p:sp>
        <p:nvSpPr>
          <p:cNvPr name="TextBox 16" id="16"/>
          <p:cNvSpPr txBox="true"/>
          <p:nvPr/>
        </p:nvSpPr>
        <p:spPr>
          <a:xfrm rot="0">
            <a:off x="13890575" y="1043354"/>
            <a:ext cx="1589190"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Content</a:t>
            </a:r>
          </a:p>
        </p:txBody>
      </p:sp>
      <p:sp>
        <p:nvSpPr>
          <p:cNvPr name="TextBox 17" id="17"/>
          <p:cNvSpPr txBox="true"/>
          <p:nvPr/>
        </p:nvSpPr>
        <p:spPr>
          <a:xfrm rot="0">
            <a:off x="15034325" y="1065320"/>
            <a:ext cx="2224975" cy="413986"/>
          </a:xfrm>
          <a:prstGeom prst="rect">
            <a:avLst/>
          </a:prstGeom>
        </p:spPr>
        <p:txBody>
          <a:bodyPr anchor="t" rtlCol="false" tIns="0" lIns="0" bIns="0" rIns="0">
            <a:spAutoFit/>
          </a:bodyPr>
          <a:lstStyle/>
          <a:p>
            <a:pPr algn="r" marL="0" indent="0" lvl="0">
              <a:lnSpc>
                <a:spcPts val="3431"/>
              </a:lnSpc>
              <a:spcBef>
                <a:spcPct val="0"/>
              </a:spcBef>
            </a:pPr>
            <a:r>
              <a:rPr lang="en-US" b="true" sz="2451">
                <a:solidFill>
                  <a:srgbClr val="FFFFFF"/>
                </a:solidFill>
                <a:latin typeface="TT Hoves Bold"/>
                <a:ea typeface="TT Hoves Bold"/>
                <a:cs typeface="TT Hoves Bold"/>
                <a:sym typeface="TT Hoves Bold"/>
              </a:rPr>
              <a:t>Others</a:t>
            </a:r>
          </a:p>
        </p:txBody>
      </p:sp>
      <p:sp>
        <p:nvSpPr>
          <p:cNvPr name="Freeform 18" id="18"/>
          <p:cNvSpPr/>
          <p:nvPr/>
        </p:nvSpPr>
        <p:spPr>
          <a:xfrm flipH="false" flipV="false" rot="0">
            <a:off x="15757432" y="2112356"/>
            <a:ext cx="1268934" cy="1268934"/>
          </a:xfrm>
          <a:custGeom>
            <a:avLst/>
            <a:gdLst/>
            <a:ahLst/>
            <a:cxnLst/>
            <a:rect r="r" b="b" t="t" l="l"/>
            <a:pathLst>
              <a:path h="1268934" w="1268934">
                <a:moveTo>
                  <a:pt x="0" y="0"/>
                </a:moveTo>
                <a:lnTo>
                  <a:pt x="1268935" y="0"/>
                </a:lnTo>
                <a:lnTo>
                  <a:pt x="1268935" y="1268934"/>
                </a:lnTo>
                <a:lnTo>
                  <a:pt x="0" y="126893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9" id="19"/>
          <p:cNvSpPr txBox="true"/>
          <p:nvPr/>
        </p:nvSpPr>
        <p:spPr>
          <a:xfrm rot="0">
            <a:off x="1380990" y="3396633"/>
            <a:ext cx="9609865" cy="451855"/>
          </a:xfrm>
          <a:prstGeom prst="rect">
            <a:avLst/>
          </a:prstGeom>
        </p:spPr>
        <p:txBody>
          <a:bodyPr anchor="t" rtlCol="false" tIns="0" lIns="0" bIns="0" rIns="0">
            <a:spAutoFit/>
          </a:bodyPr>
          <a:lstStyle/>
          <a:p>
            <a:pPr algn="just">
              <a:lnSpc>
                <a:spcPts val="3497"/>
              </a:lnSpc>
              <a:spcBef>
                <a:spcPct val="0"/>
              </a:spcBef>
            </a:pPr>
            <a:r>
              <a:rPr lang="en-US" sz="2498">
                <a:solidFill>
                  <a:srgbClr val="FFFFFF"/>
                </a:solidFill>
                <a:latin typeface="Horizon"/>
                <a:ea typeface="Horizon"/>
                <a:cs typeface="Horizon"/>
                <a:sym typeface="Horizon"/>
              </a:rPr>
              <a:t>CHALLENGES</a:t>
            </a:r>
          </a:p>
        </p:txBody>
      </p:sp>
      <p:sp>
        <p:nvSpPr>
          <p:cNvPr name="TextBox 20" id="20"/>
          <p:cNvSpPr txBox="true"/>
          <p:nvPr/>
        </p:nvSpPr>
        <p:spPr>
          <a:xfrm rot="0">
            <a:off x="1380990" y="4172462"/>
            <a:ext cx="1828165" cy="580390"/>
          </a:xfrm>
          <a:prstGeom prst="rect">
            <a:avLst/>
          </a:prstGeom>
        </p:spPr>
        <p:txBody>
          <a:bodyPr anchor="t" rtlCol="false" tIns="0" lIns="0" bIns="0" rIns="0">
            <a:spAutoFit/>
          </a:bodyPr>
          <a:lstStyle/>
          <a:p>
            <a:pPr algn="ctr">
              <a:lnSpc>
                <a:spcPts val="4759"/>
              </a:lnSpc>
            </a:pPr>
            <a:r>
              <a:rPr lang="en-US" sz="3399" b="true">
                <a:solidFill>
                  <a:srgbClr val="FFFFFF"/>
                </a:solidFill>
                <a:latin typeface="Canva Sans Bold"/>
                <a:ea typeface="Canva Sans Bold"/>
                <a:cs typeface="Canva Sans Bold"/>
                <a:sym typeface="Canva Sans Bold"/>
              </a:rPr>
              <a:t>Lighting:</a:t>
            </a:r>
          </a:p>
        </p:txBody>
      </p:sp>
      <p:sp>
        <p:nvSpPr>
          <p:cNvPr name="TextBox 21" id="21"/>
          <p:cNvSpPr txBox="true"/>
          <p:nvPr/>
        </p:nvSpPr>
        <p:spPr>
          <a:xfrm rot="0">
            <a:off x="1380990" y="5086350"/>
            <a:ext cx="15878310" cy="1581150"/>
          </a:xfrm>
          <a:prstGeom prst="rect">
            <a:avLst/>
          </a:prstGeom>
        </p:spPr>
        <p:txBody>
          <a:bodyPr anchor="t" rtlCol="false" tIns="0" lIns="0" bIns="0" rIns="0">
            <a:spAutoFit/>
          </a:bodyPr>
          <a:lstStyle/>
          <a:p>
            <a:pPr algn="just">
              <a:lnSpc>
                <a:spcPts val="4200"/>
              </a:lnSpc>
            </a:pPr>
            <a:r>
              <a:rPr lang="en-US" sz="3000">
                <a:solidFill>
                  <a:srgbClr val="FFFFFF"/>
                </a:solidFill>
                <a:latin typeface="Canva Sans"/>
                <a:ea typeface="Canva Sans"/>
                <a:cs typeface="Canva Sans"/>
                <a:sym typeface="Canva Sans"/>
              </a:rPr>
              <a:t>One of the main challenges faced by facial recognition systems is dealing with images taken under different lighting conditions. Poor lighting can obscure facial features, making it difficult to detect and match faces accurately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8666" r="0" b="-18666"/>
            </a:stretch>
          </a:blipFill>
        </p:spPr>
      </p:sp>
      <p:grpSp>
        <p:nvGrpSpPr>
          <p:cNvPr name="Group 3" id="3"/>
          <p:cNvGrpSpPr/>
          <p:nvPr/>
        </p:nvGrpSpPr>
        <p:grpSpPr>
          <a:xfrm rot="0">
            <a:off x="-269329" y="-104674"/>
            <a:ext cx="18826659" cy="10496349"/>
            <a:chOff x="0" y="0"/>
            <a:chExt cx="4958462" cy="2764470"/>
          </a:xfrm>
        </p:grpSpPr>
        <p:sp>
          <p:nvSpPr>
            <p:cNvPr name="Freeform 4" id="4"/>
            <p:cNvSpPr/>
            <p:nvPr/>
          </p:nvSpPr>
          <p:spPr>
            <a:xfrm flipH="false" flipV="false" rot="0">
              <a:off x="0" y="0"/>
              <a:ext cx="4958462" cy="2764470"/>
            </a:xfrm>
            <a:custGeom>
              <a:avLst/>
              <a:gdLst/>
              <a:ahLst/>
              <a:cxnLst/>
              <a:rect r="r" b="b" t="t" l="l"/>
              <a:pathLst>
                <a:path h="2764470" w="4958462">
                  <a:moveTo>
                    <a:pt x="0" y="0"/>
                  </a:moveTo>
                  <a:lnTo>
                    <a:pt x="4958462" y="0"/>
                  </a:lnTo>
                  <a:lnTo>
                    <a:pt x="4958462" y="2764470"/>
                  </a:lnTo>
                  <a:lnTo>
                    <a:pt x="0" y="2764470"/>
                  </a:lnTo>
                  <a:close/>
                </a:path>
              </a:pathLst>
            </a:custGeom>
            <a:gradFill rotWithShape="true">
              <a:gsLst>
                <a:gs pos="0">
                  <a:srgbClr val="1B5BFF">
                    <a:alpha val="92000"/>
                  </a:srgbClr>
                </a:gs>
                <a:gs pos="100000">
                  <a:srgbClr val="1243C2">
                    <a:alpha val="92000"/>
                  </a:srgbClr>
                </a:gs>
              </a:gsLst>
              <a:lin ang="0"/>
            </a:gradFill>
          </p:spPr>
        </p:sp>
        <p:sp>
          <p:nvSpPr>
            <p:cNvPr name="TextBox 5" id="5"/>
            <p:cNvSpPr txBox="true"/>
            <p:nvPr/>
          </p:nvSpPr>
          <p:spPr>
            <a:xfrm>
              <a:off x="0" y="-57150"/>
              <a:ext cx="4958462" cy="2821620"/>
            </a:xfrm>
            <a:prstGeom prst="rect">
              <a:avLst/>
            </a:prstGeom>
          </p:spPr>
          <p:txBody>
            <a:bodyPr anchor="ctr" rtlCol="false" tIns="50800" lIns="50800" bIns="50800" rIns="50800"/>
            <a:lstStyle/>
            <a:p>
              <a:pPr algn="ctr">
                <a:lnSpc>
                  <a:spcPts val="3431"/>
                </a:lnSpc>
              </a:pPr>
            </a:p>
          </p:txBody>
        </p:sp>
      </p:grpSp>
      <p:sp>
        <p:nvSpPr>
          <p:cNvPr name="Freeform 6" id="6"/>
          <p:cNvSpPr/>
          <p:nvPr/>
        </p:nvSpPr>
        <p:spPr>
          <a:xfrm flipH="false" flipV="false" rot="0">
            <a:off x="1028700" y="940793"/>
            <a:ext cx="704580" cy="662306"/>
          </a:xfrm>
          <a:custGeom>
            <a:avLst/>
            <a:gdLst/>
            <a:ahLst/>
            <a:cxnLst/>
            <a:rect r="r" b="b" t="t" l="l"/>
            <a:pathLst>
              <a:path h="662306" w="704580">
                <a:moveTo>
                  <a:pt x="0" y="0"/>
                </a:moveTo>
                <a:lnTo>
                  <a:pt x="704580" y="0"/>
                </a:lnTo>
                <a:lnTo>
                  <a:pt x="704580" y="662306"/>
                </a:lnTo>
                <a:lnTo>
                  <a:pt x="0" y="6623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380990" y="2440690"/>
            <a:ext cx="13653335" cy="621792"/>
          </a:xfrm>
          <a:prstGeom prst="rect">
            <a:avLst/>
          </a:prstGeom>
        </p:spPr>
        <p:txBody>
          <a:bodyPr anchor="t" rtlCol="false" tIns="0" lIns="0" bIns="0" rIns="0">
            <a:spAutoFit/>
          </a:bodyPr>
          <a:lstStyle/>
          <a:p>
            <a:pPr algn="l">
              <a:lnSpc>
                <a:spcPts val="4494"/>
              </a:lnSpc>
            </a:pPr>
            <a:r>
              <a:rPr lang="en-US" sz="4200">
                <a:solidFill>
                  <a:srgbClr val="FFFFFF"/>
                </a:solidFill>
                <a:latin typeface="Horizon"/>
                <a:ea typeface="Horizon"/>
                <a:cs typeface="Horizon"/>
                <a:sym typeface="Horizon"/>
              </a:rPr>
              <a:t>AI-driven facial recognition.</a:t>
            </a:r>
          </a:p>
        </p:txBody>
      </p:sp>
      <p:sp>
        <p:nvSpPr>
          <p:cNvPr name="TextBox 8" id="8"/>
          <p:cNvSpPr txBox="true"/>
          <p:nvPr/>
        </p:nvSpPr>
        <p:spPr>
          <a:xfrm rot="0">
            <a:off x="1972116" y="1148129"/>
            <a:ext cx="4712404" cy="356169"/>
          </a:xfrm>
          <a:prstGeom prst="rect">
            <a:avLst/>
          </a:prstGeom>
        </p:spPr>
        <p:txBody>
          <a:bodyPr anchor="t" rtlCol="false" tIns="0" lIns="0" bIns="0" rIns="0">
            <a:spAutoFit/>
          </a:bodyPr>
          <a:lstStyle/>
          <a:p>
            <a:pPr algn="l">
              <a:lnSpc>
                <a:spcPts val="2772"/>
              </a:lnSpc>
            </a:pPr>
            <a:r>
              <a:rPr lang="en-US" sz="2772" b="true">
                <a:solidFill>
                  <a:srgbClr val="FFFFFF"/>
                </a:solidFill>
                <a:latin typeface="TT Hoves Bold"/>
                <a:ea typeface="TT Hoves Bold"/>
                <a:cs typeface="TT Hoves Bold"/>
                <a:sym typeface="TT Hoves Bold"/>
              </a:rPr>
              <a:t>BSCS 4B</a:t>
            </a:r>
          </a:p>
        </p:txBody>
      </p:sp>
      <p:sp>
        <p:nvSpPr>
          <p:cNvPr name="TextBox 9" id="9"/>
          <p:cNvSpPr txBox="true"/>
          <p:nvPr/>
        </p:nvSpPr>
        <p:spPr>
          <a:xfrm rot="0">
            <a:off x="14141979" y="8819514"/>
            <a:ext cx="3117321" cy="405765"/>
          </a:xfrm>
          <a:prstGeom prst="rect">
            <a:avLst/>
          </a:prstGeom>
        </p:spPr>
        <p:txBody>
          <a:bodyPr anchor="t" rtlCol="false" tIns="0" lIns="0" bIns="0" rIns="0">
            <a:spAutoFit/>
          </a:bodyPr>
          <a:lstStyle/>
          <a:p>
            <a:pPr algn="r">
              <a:lnSpc>
                <a:spcPts val="3359"/>
              </a:lnSpc>
              <a:spcBef>
                <a:spcPct val="0"/>
              </a:spcBef>
            </a:pPr>
            <a:r>
              <a:rPr lang="en-US" sz="2399">
                <a:solidFill>
                  <a:srgbClr val="EFEFEF"/>
                </a:solidFill>
                <a:latin typeface="TT Hoves"/>
                <a:ea typeface="TT Hoves"/>
                <a:cs typeface="TT Hoves"/>
                <a:sym typeface="TT Hoves"/>
              </a:rPr>
              <a:t>Sir Mark Bernardino</a:t>
            </a:r>
          </a:p>
        </p:txBody>
      </p:sp>
      <p:sp>
        <p:nvSpPr>
          <p:cNvPr name="TextBox 10" id="10"/>
          <p:cNvSpPr txBox="true"/>
          <p:nvPr/>
        </p:nvSpPr>
        <p:spPr>
          <a:xfrm rot="0">
            <a:off x="1028700" y="8819514"/>
            <a:ext cx="3117321" cy="405765"/>
          </a:xfrm>
          <a:prstGeom prst="rect">
            <a:avLst/>
          </a:prstGeom>
        </p:spPr>
        <p:txBody>
          <a:bodyPr anchor="t" rtlCol="false" tIns="0" lIns="0" bIns="0" rIns="0">
            <a:spAutoFit/>
          </a:bodyPr>
          <a:lstStyle/>
          <a:p>
            <a:pPr algn="just">
              <a:lnSpc>
                <a:spcPts val="3359"/>
              </a:lnSpc>
              <a:spcBef>
                <a:spcPct val="0"/>
              </a:spcBef>
            </a:pPr>
            <a:r>
              <a:rPr lang="en-US" sz="2399">
                <a:solidFill>
                  <a:srgbClr val="EFEFEF"/>
                </a:solidFill>
                <a:latin typeface="TT Hoves"/>
                <a:ea typeface="TT Hoves"/>
                <a:cs typeface="TT Hoves"/>
                <a:sym typeface="TT Hoves"/>
              </a:rPr>
              <a:t>Matuto Byron</a:t>
            </a:r>
          </a:p>
        </p:txBody>
      </p:sp>
      <p:sp>
        <p:nvSpPr>
          <p:cNvPr name="TextBox 11" id="11"/>
          <p:cNvSpPr txBox="true"/>
          <p:nvPr/>
        </p:nvSpPr>
        <p:spPr>
          <a:xfrm rot="0">
            <a:off x="7585339" y="8819514"/>
            <a:ext cx="311732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BSCS 4B</a:t>
            </a:r>
          </a:p>
        </p:txBody>
      </p:sp>
      <p:sp>
        <p:nvSpPr>
          <p:cNvPr name="TextBox 12" id="12"/>
          <p:cNvSpPr txBox="true"/>
          <p:nvPr/>
        </p:nvSpPr>
        <p:spPr>
          <a:xfrm rot="0">
            <a:off x="5484590" y="8819514"/>
            <a:ext cx="140626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name="TextBox 13" id="13"/>
          <p:cNvSpPr txBox="true"/>
          <p:nvPr/>
        </p:nvSpPr>
        <p:spPr>
          <a:xfrm rot="0">
            <a:off x="12045686" y="8819514"/>
            <a:ext cx="1406261" cy="405765"/>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name="TextBox 14" id="14"/>
          <p:cNvSpPr txBox="true"/>
          <p:nvPr/>
        </p:nvSpPr>
        <p:spPr>
          <a:xfrm rot="0">
            <a:off x="9144000" y="1065320"/>
            <a:ext cx="1662550"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Home</a:t>
            </a:r>
          </a:p>
        </p:txBody>
      </p:sp>
      <p:sp>
        <p:nvSpPr>
          <p:cNvPr name="TextBox 15" id="15"/>
          <p:cNvSpPr txBox="true"/>
          <p:nvPr/>
        </p:nvSpPr>
        <p:spPr>
          <a:xfrm rot="0">
            <a:off x="11408122" y="1067533"/>
            <a:ext cx="1907082"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About</a:t>
            </a:r>
          </a:p>
        </p:txBody>
      </p:sp>
      <p:sp>
        <p:nvSpPr>
          <p:cNvPr name="TextBox 16" id="16"/>
          <p:cNvSpPr txBox="true"/>
          <p:nvPr/>
        </p:nvSpPr>
        <p:spPr>
          <a:xfrm rot="0">
            <a:off x="13890575" y="1043354"/>
            <a:ext cx="1589190"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FFFFFF"/>
                </a:solidFill>
                <a:latin typeface="TT Hoves Bold"/>
                <a:ea typeface="TT Hoves Bold"/>
                <a:cs typeface="TT Hoves Bold"/>
                <a:sym typeface="TT Hoves Bold"/>
              </a:rPr>
              <a:t>Content</a:t>
            </a:r>
          </a:p>
        </p:txBody>
      </p:sp>
      <p:sp>
        <p:nvSpPr>
          <p:cNvPr name="TextBox 17" id="17"/>
          <p:cNvSpPr txBox="true"/>
          <p:nvPr/>
        </p:nvSpPr>
        <p:spPr>
          <a:xfrm rot="0">
            <a:off x="15034325" y="1065320"/>
            <a:ext cx="2224975" cy="413986"/>
          </a:xfrm>
          <a:prstGeom prst="rect">
            <a:avLst/>
          </a:prstGeom>
        </p:spPr>
        <p:txBody>
          <a:bodyPr anchor="t" rtlCol="false" tIns="0" lIns="0" bIns="0" rIns="0">
            <a:spAutoFit/>
          </a:bodyPr>
          <a:lstStyle/>
          <a:p>
            <a:pPr algn="r" marL="0" indent="0" lvl="0">
              <a:lnSpc>
                <a:spcPts val="3431"/>
              </a:lnSpc>
              <a:spcBef>
                <a:spcPct val="0"/>
              </a:spcBef>
            </a:pPr>
            <a:r>
              <a:rPr lang="en-US" b="true" sz="2451">
                <a:solidFill>
                  <a:srgbClr val="FFFFFF"/>
                </a:solidFill>
                <a:latin typeface="TT Hoves Bold"/>
                <a:ea typeface="TT Hoves Bold"/>
                <a:cs typeface="TT Hoves Bold"/>
                <a:sym typeface="TT Hoves Bold"/>
              </a:rPr>
              <a:t>Others</a:t>
            </a:r>
          </a:p>
        </p:txBody>
      </p:sp>
      <p:sp>
        <p:nvSpPr>
          <p:cNvPr name="Freeform 18" id="18"/>
          <p:cNvSpPr/>
          <p:nvPr/>
        </p:nvSpPr>
        <p:spPr>
          <a:xfrm flipH="false" flipV="false" rot="0">
            <a:off x="15757432" y="2112356"/>
            <a:ext cx="1268934" cy="1268934"/>
          </a:xfrm>
          <a:custGeom>
            <a:avLst/>
            <a:gdLst/>
            <a:ahLst/>
            <a:cxnLst/>
            <a:rect r="r" b="b" t="t" l="l"/>
            <a:pathLst>
              <a:path h="1268934" w="1268934">
                <a:moveTo>
                  <a:pt x="0" y="0"/>
                </a:moveTo>
                <a:lnTo>
                  <a:pt x="1268935" y="0"/>
                </a:lnTo>
                <a:lnTo>
                  <a:pt x="1268935" y="1268934"/>
                </a:lnTo>
                <a:lnTo>
                  <a:pt x="0" y="126893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9" id="19"/>
          <p:cNvSpPr txBox="true"/>
          <p:nvPr/>
        </p:nvSpPr>
        <p:spPr>
          <a:xfrm rot="0">
            <a:off x="1380990" y="3396633"/>
            <a:ext cx="9609865" cy="451855"/>
          </a:xfrm>
          <a:prstGeom prst="rect">
            <a:avLst/>
          </a:prstGeom>
        </p:spPr>
        <p:txBody>
          <a:bodyPr anchor="t" rtlCol="false" tIns="0" lIns="0" bIns="0" rIns="0">
            <a:spAutoFit/>
          </a:bodyPr>
          <a:lstStyle/>
          <a:p>
            <a:pPr algn="just">
              <a:lnSpc>
                <a:spcPts val="3497"/>
              </a:lnSpc>
              <a:spcBef>
                <a:spcPct val="0"/>
              </a:spcBef>
            </a:pPr>
            <a:r>
              <a:rPr lang="en-US" sz="2498">
                <a:solidFill>
                  <a:srgbClr val="FFFFFF"/>
                </a:solidFill>
                <a:latin typeface="Horizon"/>
                <a:ea typeface="Horizon"/>
                <a:cs typeface="Horizon"/>
                <a:sym typeface="Horizon"/>
              </a:rPr>
              <a:t>CHALLENGES</a:t>
            </a:r>
          </a:p>
        </p:txBody>
      </p:sp>
      <p:sp>
        <p:nvSpPr>
          <p:cNvPr name="TextBox 20" id="20"/>
          <p:cNvSpPr txBox="true"/>
          <p:nvPr/>
        </p:nvSpPr>
        <p:spPr>
          <a:xfrm rot="0">
            <a:off x="1133255" y="4172462"/>
            <a:ext cx="5484590" cy="580390"/>
          </a:xfrm>
          <a:prstGeom prst="rect">
            <a:avLst/>
          </a:prstGeom>
        </p:spPr>
        <p:txBody>
          <a:bodyPr anchor="t" rtlCol="false" tIns="0" lIns="0" bIns="0" rIns="0">
            <a:spAutoFit/>
          </a:bodyPr>
          <a:lstStyle/>
          <a:p>
            <a:pPr algn="ctr">
              <a:lnSpc>
                <a:spcPts val="4759"/>
              </a:lnSpc>
            </a:pPr>
            <a:r>
              <a:rPr lang="en-US" sz="3399" b="true">
                <a:solidFill>
                  <a:srgbClr val="FFFFFF"/>
                </a:solidFill>
                <a:latin typeface="Canva Sans Bold"/>
                <a:ea typeface="Canva Sans Bold"/>
                <a:cs typeface="Canva Sans Bold"/>
                <a:sym typeface="Canva Sans Bold"/>
              </a:rPr>
              <a:t>Angles and Expressions</a:t>
            </a:r>
          </a:p>
        </p:txBody>
      </p:sp>
      <p:sp>
        <p:nvSpPr>
          <p:cNvPr name="TextBox 21" id="21"/>
          <p:cNvSpPr txBox="true"/>
          <p:nvPr/>
        </p:nvSpPr>
        <p:spPr>
          <a:xfrm rot="0">
            <a:off x="1380990" y="5086350"/>
            <a:ext cx="15878310" cy="1581150"/>
          </a:xfrm>
          <a:prstGeom prst="rect">
            <a:avLst/>
          </a:prstGeom>
        </p:spPr>
        <p:txBody>
          <a:bodyPr anchor="t" rtlCol="false" tIns="0" lIns="0" bIns="0" rIns="0">
            <a:spAutoFit/>
          </a:bodyPr>
          <a:lstStyle/>
          <a:p>
            <a:pPr algn="just">
              <a:lnSpc>
                <a:spcPts val="4200"/>
              </a:lnSpc>
            </a:pPr>
            <a:r>
              <a:rPr lang="en-US" sz="3000">
                <a:solidFill>
                  <a:srgbClr val="FFFFFF"/>
                </a:solidFill>
                <a:latin typeface="Canva Sans"/>
                <a:ea typeface="Canva Sans"/>
                <a:cs typeface="Canva Sans"/>
                <a:sym typeface="Canva Sans"/>
              </a:rPr>
              <a:t>Facial recognition systems must also account for variations in angles and facial expressions. A face captured from different angles or with changing expressions may not match easily with stored data, complicating the recognition process.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DAGQL_8uFDk</dc:identifier>
  <dcterms:modified xsi:type="dcterms:W3CDTF">2011-08-01T06:04:30Z</dcterms:modified>
  <cp:revision>1</cp:revision>
  <dc:title>Csst-106</dc:title>
</cp:coreProperties>
</file>