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91" r:id="rId7"/>
    <p:sldId id="261" r:id="rId8"/>
    <p:sldId id="292" r:id="rId9"/>
    <p:sldId id="289" r:id="rId10"/>
    <p:sldId id="262" r:id="rId11"/>
    <p:sldId id="286" r:id="rId12"/>
    <p:sldId id="287" r:id="rId13"/>
    <p:sldId id="264" r:id="rId14"/>
    <p:sldId id="265" r:id="rId15"/>
    <p:sldId id="267" r:id="rId16"/>
    <p:sldId id="268" r:id="rId17"/>
    <p:sldId id="269" r:id="rId18"/>
    <p:sldId id="290" r:id="rId19"/>
    <p:sldId id="273" r:id="rId20"/>
    <p:sldId id="274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72F20-5FE7-4519-BE25-298FF01DD0FE}">
          <p14:sldIdLst>
            <p14:sldId id="256"/>
            <p14:sldId id="257"/>
            <p14:sldId id="258"/>
            <p14:sldId id="259"/>
            <p14:sldId id="260"/>
            <p14:sldId id="291"/>
            <p14:sldId id="261"/>
            <p14:sldId id="292"/>
            <p14:sldId id="289"/>
            <p14:sldId id="262"/>
            <p14:sldId id="286"/>
            <p14:sldId id="287"/>
            <p14:sldId id="264"/>
            <p14:sldId id="265"/>
            <p14:sldId id="267"/>
            <p14:sldId id="268"/>
            <p14:sldId id="269"/>
            <p14:sldId id="290"/>
            <p14:sldId id="273"/>
            <p14:sldId id="274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i tzruia" initials="it" lastIdx="1" clrIdx="0">
    <p:extLst>
      <p:ext uri="{19B8F6BF-5375-455C-9EA6-DF929625EA0E}">
        <p15:presenceInfo xmlns:p15="http://schemas.microsoft.com/office/powerpoint/2012/main" userId="498b2939eb36e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BA359DE-B2D0-47EF-81EF-E300C6CD6733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3CFAD9F-35D3-4E0F-A36F-4418837E0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626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err="1"/>
              <a:t>w.l.o.g</a:t>
            </a:r>
            <a:r>
              <a:rPr lang="en-US" dirty="0"/>
              <a:t> – without loss of generality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FAD9F-35D3-4E0F-A36F-4418837E09C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35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This example is also included in the code example files.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FAD9F-35D3-4E0F-A36F-4418837E09C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24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Removing elements other than the first using CAS from the list is less trivial, and outside of the scope of the course.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FAD9F-35D3-4E0F-A36F-4418837E09C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861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E2394-00DD-4D26-B099-913EA591796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21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FAD9F-35D3-4E0F-A36F-4418837E09C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478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0EA9-6B84-487E-BDF3-CBC9333C6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A46E7-4149-47CD-9C07-7133F68D4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0612-27AF-4BC0-A507-FB02B4FF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78CA-4A20-47FC-81D3-8363EE82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E91DA-9E30-48BF-9139-6C1679D9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47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C083-021F-4663-84AB-2A8B8A4E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F881-779D-4F6A-B9F2-43565D42F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6D71-3CD9-4A2E-8566-2F9BC4BA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E6062-C6AD-4408-8A48-3BE58FCB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E8C5-362C-4105-BD57-67CF7D4A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75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8EE6D-21FC-462B-914D-813754512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7982E-7E17-4BF2-A3CB-D832E5ADC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1B97-825B-4DEA-BA78-E4AF18D0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C6A57-BC11-42B6-8DF9-64B53B04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6271E-3377-42D2-B43C-79A25BF2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65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426E-634C-4B99-B134-48600E2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32E3-ECFC-4E0C-8853-64A7DDE9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357E6-4654-4A1D-B663-4B3982EA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02B9E-0D92-4793-92C1-DB65841F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E0F7-ABC6-475F-8A3C-43345862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358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4DAE-0FF4-4042-89D6-E3798815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9BD00-C3E7-4FAD-8DA9-EBFE2C32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1135A-C926-45BD-9273-9A463013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AF6E-1AC6-4936-A2C2-E988E771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E065-2940-428A-A6BB-8775755D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098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A010-9583-405F-AF76-6186D831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0318-B498-407E-A5BB-A23CC8E6A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AA247-7195-4AD9-A91D-D832A7627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35276-61BE-4F07-84E0-F50AE26C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70C2-79AD-43BF-8CE7-2BD5D80F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ED09-B961-4152-BCC5-4B26D94B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738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376E-9ADA-4E91-A7B0-4E9C9B3A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48AE3-ACA6-472A-995B-A03536307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0EB22-2A55-4002-AA6D-68DBBD23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3938D-8248-4F22-B016-822807585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8414D-6E89-4016-B5D6-552697787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99C40-F8FE-4E09-AA18-77A2CC4F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72709-9E25-48BA-93D8-9E068A05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8818C-1B2F-44AC-A716-7AE2360E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18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46FE-5FE0-43EC-8E9F-3EDC2BA3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CD836-F55F-48FF-A7C9-200B8EB5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E38B-4EE5-47C0-89C7-64944798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2453-10C8-4380-9C39-1D3F6BDA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9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2F7C3-3215-44C1-BC1E-ED51DBDE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D128-467B-4C6E-A806-B266198F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2206-1661-4025-B58F-B1D839DB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0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5FC7-41B9-4D7E-93C6-C2F8BB4B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2DC8-7A63-471E-BB6B-3692288A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1541B-81EA-4635-A552-E89B255C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4351B-0D6F-416D-A8B4-AC3EE3D9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3AE1-0AEA-4288-B17B-387690D1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6C631-D3EE-41C5-8F14-9A3D5B37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34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10E-6461-49B1-A39E-80DC5ADA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35F59-854E-45FF-8285-F12872BAE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DB58F-ED7C-4FA2-980E-461B402A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9374-37E1-42B2-92C2-CB139BD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A402A-BB8E-430B-9CA5-F248C2A1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324D5-7CE2-458E-B8CF-B49BAA08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42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B82DB-277E-4CA4-AAF4-02819729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84234-68DF-4691-A8C2-17472825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F26F-13E7-4311-B9F9-B5172DF07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F1E3-F7EA-4869-A99B-B5A90DAE4892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76C1-17F0-47D9-A47B-BAB1FB53F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EAD00-47DF-4070-BF9E-2E9FE07B0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CAE7-C3EE-4BFE-AECA-FAF87FD00D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676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5DE9-66C2-45A7-A379-FAC47AB05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 – PS8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8E5AE-F8B0-4709-ABB8-B84F413C9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concurrency issues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017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FB0-80C7-43F3-BE5A-8D4E48BC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implementations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7CD6E-78B1-4841-A2C0-E00BDCC3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Lock-free data structures have their limitations.</a:t>
            </a:r>
          </a:p>
          <a:p>
            <a:r>
              <a:rPr lang="en-US" dirty="0"/>
              <a:t>Since there are no locks we cannot block threads, which may be a required property of the data structure, for example blocking queues.</a:t>
            </a:r>
          </a:p>
          <a:p>
            <a:r>
              <a:rPr lang="en-US" dirty="0"/>
              <a:t> Lock-free data structures are harder to write.</a:t>
            </a:r>
          </a:p>
          <a:p>
            <a:r>
              <a:rPr lang="en-US" dirty="0"/>
              <a:t>There are some cases in which the state of the data structure may be complex, and may require a lock-free implementation to copy a large amount of data, in such cases a synchronized approach may be better.</a:t>
            </a:r>
          </a:p>
        </p:txBody>
      </p:sp>
    </p:spTree>
    <p:extLst>
      <p:ext uri="{BB962C8B-B14F-4D97-AF65-F5344CB8AC3E}">
        <p14:creationId xmlns:p14="http://schemas.microsoft.com/office/powerpoint/2010/main" val="9039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882-0CC6-45B1-9247-47AF1B29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856"/>
            <a:ext cx="10515600" cy="1325563"/>
          </a:xfrm>
        </p:spPr>
        <p:txBody>
          <a:bodyPr/>
          <a:lstStyle/>
          <a:p>
            <a:r>
              <a:rPr lang="en-US" dirty="0"/>
              <a:t>The Singleton Design Pattern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B7A8-A4CE-4132-BDD7-5148C0809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8" y="1425113"/>
            <a:ext cx="9562298" cy="3880773"/>
          </a:xfrm>
        </p:spPr>
        <p:txBody>
          <a:bodyPr/>
          <a:lstStyle/>
          <a:p>
            <a:r>
              <a:rPr lang="en-US" dirty="0"/>
              <a:t>In some cases, you’ll want to have exactly one instance of a class in your program.</a:t>
            </a:r>
          </a:p>
          <a:p>
            <a:r>
              <a:rPr lang="en-US" dirty="0"/>
              <a:t>Those types of objects are accessed throughout the program, and therefore require a global point of access.</a:t>
            </a:r>
          </a:p>
          <a:p>
            <a:r>
              <a:rPr lang="en-US" dirty="0"/>
              <a:t>We call such objects singletons. </a:t>
            </a:r>
            <a:br>
              <a:rPr lang="en-US" dirty="0"/>
            </a:br>
            <a:r>
              <a:rPr lang="en-US" dirty="0"/>
              <a:t>And a naïve implementation </a:t>
            </a:r>
            <a:br>
              <a:rPr lang="en-US" dirty="0"/>
            </a:br>
            <a:r>
              <a:rPr lang="en-US" dirty="0"/>
              <a:t>could be as follows: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A5370-3C02-F1D1-B2E8-0F1950498880}"/>
              </a:ext>
            </a:extLst>
          </p:cNvPr>
          <p:cNvSpPr txBox="1"/>
          <p:nvPr/>
        </p:nvSpPr>
        <p:spPr>
          <a:xfrm>
            <a:off x="5900997" y="3253156"/>
            <a:ext cx="5846805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public</a:t>
            </a:r>
            <a:r>
              <a:rPr lang="en-US" sz="14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4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JetBrains Mono" panose="02000009000000000000" pitchFamily="49" charset="0"/>
              </a:rPr>
              <a:t>ClassicSingleton</a:t>
            </a:r>
            <a:r>
              <a:rPr lang="en-US" sz="14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sz="1400" dirty="0">
                <a:solidFill>
                  <a:srgbClr val="C678DD"/>
                </a:solidFill>
                <a:latin typeface="JetBrains Mono" panose="02000009000000000000" pitchFamily="49" charset="0"/>
              </a:rPr>
              <a:t>           </a:t>
            </a:r>
            <a:r>
              <a:rPr lang="en-US" sz="14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private</a:t>
            </a:r>
            <a:r>
              <a:rPr lang="en-US" sz="14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static</a:t>
            </a:r>
            <a:r>
              <a:rPr lang="en-US" sz="14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JetBrains Mono" panose="02000009000000000000" pitchFamily="49" charset="0"/>
              </a:rPr>
              <a:t>ClassicSingleton</a:t>
            </a:r>
            <a:r>
              <a:rPr lang="en-US" sz="14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 instance </a:t>
            </a:r>
            <a:r>
              <a:rPr lang="en-US" sz="1400" b="0" dirty="0">
                <a:solidFill>
                  <a:srgbClr val="56B6C2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4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lvl="1"/>
            <a:b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private</a:t>
            </a:r>
            <a:r>
              <a:rPr lang="en-US" sz="1400" b="0" dirty="0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ClassicSingleton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()</a:t>
            </a:r>
            <a:r>
              <a:rPr lang="en-US" sz="1400" b="0" dirty="0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pPr lvl="1"/>
            <a:r>
              <a:rPr lang="en-US" sz="1400" b="0" i="1" dirty="0">
                <a:solidFill>
                  <a:srgbClr val="7F848E"/>
                </a:solidFill>
                <a:effectLst/>
                <a:latin typeface="JetBrains Mono" panose="02000009000000000000" pitchFamily="49" charset="0"/>
              </a:rPr>
              <a:t>// initialization code..</a:t>
            </a:r>
            <a:endParaRPr lang="en-US" sz="1400" b="0" dirty="0">
              <a:solidFill>
                <a:srgbClr val="ABB2BF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pPr lvl="1"/>
            <a:b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</a:br>
            <a:r>
              <a:rPr lang="en-US" sz="14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public</a:t>
            </a:r>
            <a:r>
              <a:rPr lang="en-US" sz="1400" b="0" dirty="0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static</a:t>
            </a:r>
            <a:r>
              <a:rPr lang="en-US" sz="1400" b="0" dirty="0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JetBrains Mono" panose="02000009000000000000" pitchFamily="49" charset="0"/>
              </a:rPr>
              <a:t>ClassicSingleton</a:t>
            </a:r>
            <a:r>
              <a:rPr lang="en-US" sz="1400" b="0" dirty="0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getInstance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()</a:t>
            </a:r>
            <a:r>
              <a:rPr lang="en-US" sz="1400" b="0" dirty="0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pPr lvl="2"/>
            <a:r>
              <a:rPr lang="en-US" sz="14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instance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56B6C2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pPr lvl="2"/>
            <a:r>
              <a:rPr lang="en-US" sz="14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	instance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56B6C2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new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ClassicSingleton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pPr lvl="2"/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pPr lvl="2"/>
            <a:r>
              <a:rPr lang="en-US" sz="14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4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instance</a:t>
            </a:r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lvl="1"/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3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76C2-077E-4DF5-BE87-71E3D7A2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3EEC-2CF9-451C-9F78-7C3F1323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naïve implementation of the singleton works well in a single threaded environment, but not in a multi-threaded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try to create a thread-safe implementation?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A9900-4D74-433E-AD3B-DD6DB5433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3242"/>
            <a:ext cx="436526" cy="436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E26CA7-3462-4332-B8D0-3DC04B84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7" y="2913242"/>
            <a:ext cx="436526" cy="436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790DB-AEDD-CD22-3402-D3290CD38EF9}"/>
              </a:ext>
            </a:extLst>
          </p:cNvPr>
          <p:cNvSpPr txBox="1"/>
          <p:nvPr/>
        </p:nvSpPr>
        <p:spPr>
          <a:xfrm>
            <a:off x="1373411" y="3003858"/>
            <a:ext cx="10515599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sz="36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6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instance</a:t>
            </a:r>
            <a:r>
              <a:rPr lang="en-US" sz="36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600" b="0" dirty="0">
                <a:solidFill>
                  <a:srgbClr val="56B6C2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sz="36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600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36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n-US" sz="3600" b="0" dirty="0">
                <a:solidFill>
                  <a:srgbClr val="E06C75"/>
                </a:solidFill>
                <a:effectLst/>
                <a:latin typeface="JetBrains Mono" panose="02000009000000000000" pitchFamily="49" charset="0"/>
              </a:rPr>
              <a:t>	instance</a:t>
            </a:r>
            <a:r>
              <a:rPr lang="en-US" sz="36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600" b="0" dirty="0">
                <a:solidFill>
                  <a:srgbClr val="56B6C2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36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600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new</a:t>
            </a:r>
            <a:r>
              <a:rPr lang="en-US" sz="3600" dirty="0">
                <a:solidFill>
                  <a:srgbClr val="ABB2BF"/>
                </a:solidFill>
                <a:latin typeface="JetBrains Mono" panose="02000009000000000000" pitchFamily="49" charset="0"/>
              </a:rPr>
              <a:t> </a:t>
            </a:r>
            <a:r>
              <a:rPr lang="en-US" sz="3600" b="0" dirty="0" err="1">
                <a:solidFill>
                  <a:srgbClr val="61AFEF"/>
                </a:solidFill>
                <a:effectLst/>
                <a:latin typeface="JetBrains Mono" panose="02000009000000000000" pitchFamily="49" charset="0"/>
              </a:rPr>
              <a:t>ClassicSingleton</a:t>
            </a:r>
            <a:r>
              <a:rPr lang="en-US" sz="36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en-US" sz="3600" b="0" dirty="0">
                <a:solidFill>
                  <a:srgbClr val="ABB2BF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0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0013 0.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00013 0.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0344-F81B-440A-9BBE-9F2CB1F5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 singleton using eager </a:t>
            </a:r>
            <a:r>
              <a:rPr lang="en-US" dirty="0" err="1"/>
              <a:t>initalization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7CBD0-DAAA-430E-AD76-B7D1D813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8287"/>
            <a:ext cx="8781661" cy="3620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B4089-77D5-43BC-92DC-B5C15AB377B5}"/>
              </a:ext>
            </a:extLst>
          </p:cNvPr>
          <p:cNvSpPr txBox="1"/>
          <p:nvPr/>
        </p:nvSpPr>
        <p:spPr>
          <a:xfrm>
            <a:off x="838200" y="5299788"/>
            <a:ext cx="10515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work since only one thread in Java is responsible for class 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Problem: an instance is created even if the </a:t>
            </a:r>
            <a:r>
              <a:rPr lang="en-US" sz="2400" dirty="0" err="1"/>
              <a:t>getInstance</a:t>
            </a:r>
            <a:r>
              <a:rPr lang="en-US" sz="2400" dirty="0"/>
              <a:t>() method was not called. That is, even if we don’t need it.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0070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5004-EDB4-49B0-A83D-05A80053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 singleton using locks</a:t>
            </a: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9B48E-A937-4A69-A653-445DD1089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85230" cy="19333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17C994-8FE4-4B04-B525-EBF78C26473A}"/>
              </a:ext>
            </a:extLst>
          </p:cNvPr>
          <p:cNvSpPr txBox="1"/>
          <p:nvPr/>
        </p:nvSpPr>
        <p:spPr>
          <a:xfrm>
            <a:off x="838200" y="3724712"/>
            <a:ext cx="982420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work, because the initialization is done in a synchronized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Problem: every time we would want to get the instance of the singleton our thread could be blocked. Damages the liveness of our program.</a:t>
            </a:r>
            <a:br>
              <a:rPr lang="en-US" sz="2400" b="1" u="sng" dirty="0">
                <a:solidFill>
                  <a:srgbClr val="FF0000"/>
                </a:solidFill>
              </a:rPr>
            </a:br>
            <a:r>
              <a:rPr lang="en-US" sz="2400" dirty="0"/>
              <a:t>A better solution?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5937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BDBB-8CC2-49E8-A349-3FC374A5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thread safe singleton using locks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C2BBC-E709-43FB-8589-F04A0817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0212"/>
            <a:ext cx="77724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7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9091-D9A5-4F3D-8133-F1DF7AA6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 singleton solution.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8CA85-6E24-4B6F-9FEE-A20A3994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475"/>
            <a:ext cx="9984232" cy="3550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8A2194-BDC8-4246-92D7-02CA93A0B37B}"/>
              </a:ext>
            </a:extLst>
          </p:cNvPr>
          <p:cNvSpPr txBox="1"/>
          <p:nvPr/>
        </p:nvSpPr>
        <p:spPr>
          <a:xfrm>
            <a:off x="838200" y="5176007"/>
            <a:ext cx="998423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SingletonHolder</a:t>
            </a:r>
            <a:r>
              <a:rPr lang="en-US" sz="2400" dirty="0"/>
              <a:t> class would only be initialized once we call the </a:t>
            </a:r>
            <a:r>
              <a:rPr lang="en-US" sz="2400" dirty="0" err="1"/>
              <a:t>getInstance</a:t>
            </a:r>
            <a:r>
              <a:rPr lang="en-US" sz="2400" dirty="0"/>
              <a:t>()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guarantees us that the loading and initialization of the static class will be done once, and the static fields will be published safely.</a:t>
            </a:r>
          </a:p>
        </p:txBody>
      </p:sp>
    </p:spTree>
    <p:extLst>
      <p:ext uri="{BB962C8B-B14F-4D97-AF65-F5344CB8AC3E}">
        <p14:creationId xmlns:p14="http://schemas.microsoft.com/office/powerpoint/2010/main" val="19210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D4A2-7717-4673-898B-A5A2C927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</a:t>
            </a:r>
            <a:r>
              <a:rPr lang="en-US" dirty="0"/>
              <a:t> and Futures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ED25-68EB-49B9-B32E-6DF15280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your threads to return a completed result you could use </a:t>
            </a:r>
            <a:r>
              <a:rPr lang="en-US" dirty="0" err="1"/>
              <a:t>java.util.concurrent.Callable</a:t>
            </a:r>
            <a:r>
              <a:rPr lang="en-US" dirty="0"/>
              <a:t>.</a:t>
            </a:r>
          </a:p>
          <a:p>
            <a:r>
              <a:rPr lang="en-US" dirty="0" err="1"/>
              <a:t>Callables</a:t>
            </a:r>
            <a:r>
              <a:rPr lang="en-US" dirty="0"/>
              <a:t> allow returning of values after a computation.</a:t>
            </a:r>
          </a:p>
          <a:p>
            <a:r>
              <a:rPr lang="en-US" dirty="0"/>
              <a:t>Since you wish to receive the computed result, you need to keep a connection to the thread executing the Callable.</a:t>
            </a:r>
          </a:p>
          <a:p>
            <a:r>
              <a:rPr lang="en-US" dirty="0"/>
              <a:t> To do so, you may use Futures and Executors (specifically the </a:t>
            </a:r>
            <a:r>
              <a:rPr lang="en-US" dirty="0" err="1"/>
              <a:t>ExecutorCompletionService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(This could be done using normal threads with the use of the </a:t>
            </a:r>
            <a:r>
              <a:rPr lang="en-US" dirty="0" err="1"/>
              <a:t>FutureTask</a:t>
            </a:r>
            <a:r>
              <a:rPr lang="en-US" dirty="0"/>
              <a:t> java class)</a:t>
            </a:r>
          </a:p>
        </p:txBody>
      </p:sp>
    </p:spTree>
    <p:extLst>
      <p:ext uri="{BB962C8B-B14F-4D97-AF65-F5344CB8AC3E}">
        <p14:creationId xmlns:p14="http://schemas.microsoft.com/office/powerpoint/2010/main" val="41895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D4A2-7717-4673-898B-A5A2C927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</a:t>
            </a:r>
            <a:r>
              <a:rPr lang="en-US" dirty="0"/>
              <a:t> and Futures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ED25-68EB-49B9-B32E-6DF15280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600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400" dirty="0">
                <a:solidFill>
                  <a:srgbClr val="E5C07B"/>
                </a:solidFill>
                <a:latin typeface="JetBrains Mono" panose="020B0509020102050004" pitchFamily="49" charset="0"/>
              </a:rPr>
              <a:t>Future</a:t>
            </a:r>
            <a:r>
              <a:rPr lang="en-US" dirty="0"/>
              <a:t> and </a:t>
            </a:r>
            <a:r>
              <a:rPr lang="en-US" sz="2400" dirty="0">
                <a:solidFill>
                  <a:srgbClr val="E5C07B"/>
                </a:solidFill>
                <a:latin typeface="JetBrains Mono" panose="020B0509020102050004" pitchFamily="49" charset="0"/>
              </a:rPr>
              <a:t>Callable</a:t>
            </a:r>
            <a:r>
              <a:rPr lang="en-US" dirty="0"/>
              <a:t> interfaces: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95C88-1D36-9681-2E01-E62B122ECD68}"/>
              </a:ext>
            </a:extLst>
          </p:cNvPr>
          <p:cNvSpPr txBox="1"/>
          <p:nvPr/>
        </p:nvSpPr>
        <p:spPr>
          <a:xfrm>
            <a:off x="266699" y="2431633"/>
            <a:ext cx="1017152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public</a:t>
            </a:r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interface</a:t>
            </a:r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Future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&lt;</a:t>
            </a:r>
            <a:r>
              <a:rPr lang="en-US" b="0" dirty="0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V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&gt;</a:t>
            </a:r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{</a:t>
            </a:r>
          </a:p>
          <a:p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    </a:t>
            </a:r>
            <a:r>
              <a:rPr lang="en-US" b="0" dirty="0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V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get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()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throws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InterruptedException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,</a:t>
            </a:r>
            <a:r>
              <a:rPr lang="en-US" dirty="0">
                <a:solidFill>
                  <a:srgbClr val="61AFEF"/>
                </a:solidFill>
                <a:latin typeface="JetBrains Mono" panose="020B05090201020500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ExecutionException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;</a:t>
            </a:r>
          </a:p>
          <a:p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    </a:t>
            </a:r>
            <a:r>
              <a:rPr lang="en-US" b="0" dirty="0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V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get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long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i="1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timeout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lang="en-US" b="0" dirty="0" err="1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TimeUnit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i="1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unit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)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throws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InterruptedException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,</a:t>
            </a:r>
            <a:r>
              <a:rPr lang="en-US" dirty="0">
                <a:solidFill>
                  <a:srgbClr val="61AFEF"/>
                </a:solidFill>
                <a:latin typeface="JetBrains Mono" panose="020B05090201020500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ExecutionException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,</a:t>
            </a:r>
            <a:r>
              <a:rPr lang="en-US" dirty="0">
                <a:solidFill>
                  <a:srgbClr val="61AFEF"/>
                </a:solidFill>
                <a:latin typeface="JetBrains Mono" panose="020B05090201020500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TimeoutException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;</a:t>
            </a:r>
          </a:p>
          <a:p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    </a:t>
            </a:r>
            <a:r>
              <a:rPr lang="en-US" b="0" dirty="0" err="1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boolean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isCancelled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();</a:t>
            </a:r>
          </a:p>
          <a:p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    </a:t>
            </a:r>
            <a:r>
              <a:rPr lang="en-US" b="0" dirty="0" err="1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boolean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isDone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();</a:t>
            </a:r>
          </a:p>
          <a:p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    </a:t>
            </a:r>
            <a:r>
              <a:rPr lang="en-US" b="0" dirty="0" err="1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boolean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cancel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Boolean</a:t>
            </a:r>
            <a:r>
              <a:rPr lang="en-US" dirty="0">
                <a:solidFill>
                  <a:srgbClr val="ABB2BF"/>
                </a:solidFill>
                <a:latin typeface="JetBrains Mono" panose="020B0509020102050004" pitchFamily="49" charset="0"/>
              </a:rPr>
              <a:t> </a:t>
            </a:r>
            <a:r>
              <a:rPr lang="en-US" b="0" i="1" dirty="0" err="1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mayInterruptIfRunning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)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40E26-6F1F-223B-0516-7EEEEBE2CCC5}"/>
              </a:ext>
            </a:extLst>
          </p:cNvPr>
          <p:cNvSpPr txBox="1"/>
          <p:nvPr/>
        </p:nvSpPr>
        <p:spPr>
          <a:xfrm>
            <a:off x="266699" y="4764001"/>
            <a:ext cx="476885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public</a:t>
            </a:r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interface</a:t>
            </a:r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Callable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&lt;</a:t>
            </a:r>
            <a:r>
              <a:rPr lang="en-US" b="0" dirty="0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V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&gt;</a:t>
            </a:r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{</a:t>
            </a:r>
          </a:p>
          <a:p>
            <a:r>
              <a:rPr lang="en-US" b="0" dirty="0">
                <a:solidFill>
                  <a:srgbClr val="E06C75"/>
                </a:solidFill>
                <a:effectLst/>
                <a:latin typeface="JetBrains Mono" panose="020B0509020102050004" pitchFamily="49" charset="0"/>
              </a:rPr>
              <a:t>    </a:t>
            </a:r>
            <a:r>
              <a:rPr lang="en-US" b="0" dirty="0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V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call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()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B0509020102050004" pitchFamily="49" charset="0"/>
              </a:rPr>
              <a:t>throws</a:t>
            </a:r>
            <a:r>
              <a:rPr lang="en-US" b="0" dirty="0">
                <a:solidFill>
                  <a:srgbClr val="61AFEF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JetBrains Mono" panose="020B0509020102050004" pitchFamily="49" charset="0"/>
              </a:rPr>
              <a:t>Exception</a:t>
            </a:r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  <a:t>}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JetBrains Mono" panose="020B0509020102050004" pitchFamily="49" charset="0"/>
              </a:rPr>
            </a:br>
            <a:endParaRPr lang="en-US" b="0" dirty="0">
              <a:solidFill>
                <a:srgbClr val="ABB2BF"/>
              </a:solidFill>
              <a:effectLst/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4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B268-1841-4041-A47C-98D1ACFD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Completion Service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FA7A-959C-4C29-8374-1BADDB47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giving a Callable to the Executor, it returns a Future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8F712-DE94-4B5F-ACBC-4DACA8D9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59" y="2413992"/>
            <a:ext cx="3174603" cy="317460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9CD45AE-8130-43D4-A1E5-5F085623CADB}"/>
              </a:ext>
            </a:extLst>
          </p:cNvPr>
          <p:cNvGrpSpPr/>
          <p:nvPr/>
        </p:nvGrpSpPr>
        <p:grpSpPr>
          <a:xfrm>
            <a:off x="5732277" y="3298071"/>
            <a:ext cx="1013869" cy="1013869"/>
            <a:chOff x="5631010" y="3289682"/>
            <a:chExt cx="1013869" cy="10138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90A35E-721F-4316-B57A-D0DE55E14523}"/>
                </a:ext>
              </a:extLst>
            </p:cNvPr>
            <p:cNvSpPr/>
            <p:nvPr/>
          </p:nvSpPr>
          <p:spPr>
            <a:xfrm>
              <a:off x="5631010" y="3289682"/>
              <a:ext cx="1013869" cy="10138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302A7A-81DE-4752-BE39-C50B41C59FE9}"/>
                </a:ext>
              </a:extLst>
            </p:cNvPr>
            <p:cNvSpPr txBox="1"/>
            <p:nvPr/>
          </p:nvSpPr>
          <p:spPr>
            <a:xfrm>
              <a:off x="5890469" y="3489921"/>
              <a:ext cx="645952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C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DC141A3-C3B8-41A2-B8FB-14FC4830B421}"/>
              </a:ext>
            </a:extLst>
          </p:cNvPr>
          <p:cNvSpPr/>
          <p:nvPr/>
        </p:nvSpPr>
        <p:spPr>
          <a:xfrm>
            <a:off x="838200" y="2555689"/>
            <a:ext cx="1300293" cy="386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5A860F-0625-4A3B-8568-F4067752F431}"/>
              </a:ext>
            </a:extLst>
          </p:cNvPr>
          <p:cNvSpPr txBox="1"/>
          <p:nvPr/>
        </p:nvSpPr>
        <p:spPr>
          <a:xfrm>
            <a:off x="4578184" y="5439533"/>
            <a:ext cx="64595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</a:t>
            </a:r>
            <a:endParaRPr lang="he-IL" sz="3200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099EC0-9816-4354-988E-302F8BA261F0}"/>
              </a:ext>
            </a:extLst>
          </p:cNvPr>
          <p:cNvGrpSpPr/>
          <p:nvPr/>
        </p:nvGrpSpPr>
        <p:grpSpPr>
          <a:xfrm>
            <a:off x="8199438" y="4225425"/>
            <a:ext cx="1013869" cy="1013869"/>
            <a:chOff x="2356326" y="3704338"/>
            <a:chExt cx="1013869" cy="101386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589663-E470-46EA-B78A-48B1F6FEABF0}"/>
                </a:ext>
              </a:extLst>
            </p:cNvPr>
            <p:cNvSpPr/>
            <p:nvPr/>
          </p:nvSpPr>
          <p:spPr>
            <a:xfrm>
              <a:off x="2356326" y="3704338"/>
              <a:ext cx="1013869" cy="101386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F03B94-22C3-4DC6-8400-5CE80B1BEF00}"/>
                </a:ext>
              </a:extLst>
            </p:cNvPr>
            <p:cNvSpPr txBox="1"/>
            <p:nvPr/>
          </p:nvSpPr>
          <p:spPr>
            <a:xfrm>
              <a:off x="2656886" y="3904577"/>
              <a:ext cx="645952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F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23002C-ADCF-444C-B0B3-8183CF130D21}"/>
              </a:ext>
            </a:extLst>
          </p:cNvPr>
          <p:cNvGrpSpPr/>
          <p:nvPr/>
        </p:nvGrpSpPr>
        <p:grpSpPr>
          <a:xfrm>
            <a:off x="5732276" y="3298071"/>
            <a:ext cx="1013869" cy="1013869"/>
            <a:chOff x="5631010" y="3289682"/>
            <a:chExt cx="1013869" cy="101386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7714D1-2257-4FB4-87CE-469301DF9C56}"/>
                </a:ext>
              </a:extLst>
            </p:cNvPr>
            <p:cNvSpPr/>
            <p:nvPr/>
          </p:nvSpPr>
          <p:spPr>
            <a:xfrm>
              <a:off x="5631010" y="3289682"/>
              <a:ext cx="1013869" cy="10138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0E8764-828A-44F4-AFB8-88CBF6259BA0}"/>
                </a:ext>
              </a:extLst>
            </p:cNvPr>
            <p:cNvSpPr txBox="1"/>
            <p:nvPr/>
          </p:nvSpPr>
          <p:spPr>
            <a:xfrm>
              <a:off x="5890469" y="3489921"/>
              <a:ext cx="645952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C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489D4D-50BD-43EF-9935-7DC89E925B0A}"/>
              </a:ext>
            </a:extLst>
          </p:cNvPr>
          <p:cNvGrpSpPr/>
          <p:nvPr/>
        </p:nvGrpSpPr>
        <p:grpSpPr>
          <a:xfrm>
            <a:off x="8199437" y="4211116"/>
            <a:ext cx="1013869" cy="1013869"/>
            <a:chOff x="2356326" y="3704338"/>
            <a:chExt cx="1013869" cy="101386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3B984B-0FA7-478B-894E-309A511E3327}"/>
                </a:ext>
              </a:extLst>
            </p:cNvPr>
            <p:cNvSpPr/>
            <p:nvPr/>
          </p:nvSpPr>
          <p:spPr>
            <a:xfrm>
              <a:off x="2356326" y="3704338"/>
              <a:ext cx="1013869" cy="101386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F6BA2C-97F4-4D69-9C6B-7D261157AA86}"/>
                </a:ext>
              </a:extLst>
            </p:cNvPr>
            <p:cNvSpPr txBox="1"/>
            <p:nvPr/>
          </p:nvSpPr>
          <p:spPr>
            <a:xfrm>
              <a:off x="2656886" y="3904577"/>
              <a:ext cx="645952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F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F81934-F283-50DE-C94F-CACB21BFE03F}"/>
              </a:ext>
            </a:extLst>
          </p:cNvPr>
          <p:cNvSpPr txBox="1"/>
          <p:nvPr/>
        </p:nvSpPr>
        <p:spPr>
          <a:xfrm>
            <a:off x="53246" y="6423014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data structure we created</a:t>
            </a:r>
          </a:p>
        </p:txBody>
      </p:sp>
    </p:spTree>
    <p:extLst>
      <p:ext uri="{BB962C8B-B14F-4D97-AF65-F5344CB8AC3E}">
        <p14:creationId xmlns:p14="http://schemas.microsoft.com/office/powerpoint/2010/main" val="32971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15534 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30039 -0.008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39 -0.0088 L -0.37968 -0.11899 C -0.39622 -0.14352 -0.42096 -0.15672 -0.44687 -0.15672 C -0.47656 -0.15672 -0.50013 -0.14352 -0.51679 -0.11899 L -0.5957 -0.0088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571 -0.0088 L -0.59245 0.1675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15534 0.0025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30039 -0.0087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39 -0.00879 L -0.37968 -0.11898 C -0.39622 -0.14352 -0.42096 -0.15671 -0.44687 -0.15671 C -0.47656 -0.15671 -0.50013 -0.14352 -0.51679 -0.11898 L -0.5957 -0.00879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57 -0.00879 L -0.5957 -0.0067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9B2D-50B3-4DDF-826A-75C8C2A4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70CC-0B3C-4167-A6C4-4B037393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instructions</a:t>
            </a:r>
          </a:p>
          <a:p>
            <a:r>
              <a:rPr lang="en-US" dirty="0"/>
              <a:t>Singleton and Thread safe singleton</a:t>
            </a:r>
          </a:p>
          <a:p>
            <a:r>
              <a:rPr lang="en-US" dirty="0" err="1"/>
              <a:t>Callables</a:t>
            </a:r>
            <a:r>
              <a:rPr lang="en-US" dirty="0"/>
              <a:t> and Futures</a:t>
            </a:r>
          </a:p>
          <a:p>
            <a:r>
              <a:rPr lang="en-US" dirty="0"/>
              <a:t>Thread cancellation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291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A17F-D6FC-4D03-9925-1964969B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Completion Service - </a:t>
            </a:r>
            <a:r>
              <a:rPr lang="en-US" dirty="0" err="1"/>
              <a:t>cont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E915-8668-4B71-B445-B4D05CE7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Executor Completion Service if we don’t want to manage the futures by ourselves.</a:t>
            </a:r>
          </a:p>
          <a:p>
            <a:r>
              <a:rPr lang="en-US" dirty="0"/>
              <a:t>We can use the take method on</a:t>
            </a:r>
          </a:p>
          <a:p>
            <a:pPr marL="0" indent="0">
              <a:buNone/>
            </a:pPr>
            <a:r>
              <a:rPr lang="en-US" dirty="0"/>
              <a:t> the ECS to receive a finished</a:t>
            </a:r>
          </a:p>
          <a:p>
            <a:pPr marL="0" indent="0">
              <a:buNone/>
            </a:pPr>
            <a:r>
              <a:rPr lang="en-US" dirty="0"/>
              <a:t>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89794-32CC-4F46-8252-C71D369A7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85" y="3429000"/>
            <a:ext cx="3174603" cy="31746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4AD1531-5599-4D80-95C8-FEC806A69981}"/>
              </a:ext>
            </a:extLst>
          </p:cNvPr>
          <p:cNvGrpSpPr/>
          <p:nvPr/>
        </p:nvGrpSpPr>
        <p:grpSpPr>
          <a:xfrm>
            <a:off x="5909912" y="2589196"/>
            <a:ext cx="6092791" cy="4148488"/>
            <a:chOff x="5909912" y="2589196"/>
            <a:chExt cx="6092791" cy="414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ADCD44-5918-4299-B682-776C79B0AFC5}"/>
                </a:ext>
              </a:extLst>
            </p:cNvPr>
            <p:cNvSpPr/>
            <p:nvPr/>
          </p:nvSpPr>
          <p:spPr>
            <a:xfrm>
              <a:off x="5909912" y="2589196"/>
              <a:ext cx="6092791" cy="41484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B2A79E-FA7C-4356-9992-767D4B446909}"/>
                </a:ext>
              </a:extLst>
            </p:cNvPr>
            <p:cNvSpPr txBox="1"/>
            <p:nvPr/>
          </p:nvSpPr>
          <p:spPr>
            <a:xfrm>
              <a:off x="6096000" y="2620478"/>
              <a:ext cx="3590223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/>
                <a:t>ECS</a:t>
              </a:r>
              <a:endParaRPr lang="he-IL" sz="3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560524-5B0B-4341-9F95-0249A6C9AF62}"/>
              </a:ext>
            </a:extLst>
          </p:cNvPr>
          <p:cNvGrpSpPr/>
          <p:nvPr/>
        </p:nvGrpSpPr>
        <p:grpSpPr>
          <a:xfrm>
            <a:off x="3414554" y="3205253"/>
            <a:ext cx="1013869" cy="1013869"/>
            <a:chOff x="5631010" y="3289682"/>
            <a:chExt cx="1013869" cy="101386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937AC2-C730-4EEA-93C6-B7D2EE3E6C4A}"/>
                </a:ext>
              </a:extLst>
            </p:cNvPr>
            <p:cNvSpPr/>
            <p:nvPr/>
          </p:nvSpPr>
          <p:spPr>
            <a:xfrm>
              <a:off x="5631010" y="3289682"/>
              <a:ext cx="1013869" cy="10138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03E215-4264-47DA-971C-7A87F39F48B6}"/>
                </a:ext>
              </a:extLst>
            </p:cNvPr>
            <p:cNvSpPr txBox="1"/>
            <p:nvPr/>
          </p:nvSpPr>
          <p:spPr>
            <a:xfrm>
              <a:off x="5890469" y="3489921"/>
              <a:ext cx="645952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C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85CA47-9048-4D05-A793-5EC5E44EDF95}"/>
              </a:ext>
            </a:extLst>
          </p:cNvPr>
          <p:cNvGrpSpPr/>
          <p:nvPr/>
        </p:nvGrpSpPr>
        <p:grpSpPr>
          <a:xfrm>
            <a:off x="8449372" y="5589734"/>
            <a:ext cx="1013869" cy="1013869"/>
            <a:chOff x="2356326" y="3704338"/>
            <a:chExt cx="1013869" cy="101386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15065C1-CFC7-477B-ACD2-76A1EE9B4357}"/>
                </a:ext>
              </a:extLst>
            </p:cNvPr>
            <p:cNvSpPr/>
            <p:nvPr/>
          </p:nvSpPr>
          <p:spPr>
            <a:xfrm>
              <a:off x="2356326" y="3704338"/>
              <a:ext cx="1013869" cy="101386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AE29E3-37C5-4203-AA7A-E47119A8F968}"/>
                </a:ext>
              </a:extLst>
            </p:cNvPr>
            <p:cNvSpPr txBox="1"/>
            <p:nvPr/>
          </p:nvSpPr>
          <p:spPr>
            <a:xfrm>
              <a:off x="2656886" y="3904577"/>
              <a:ext cx="645952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F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B2A45B-2483-4CF7-8C6A-4EDA4E0725FA}"/>
              </a:ext>
            </a:extLst>
          </p:cNvPr>
          <p:cNvGrpSpPr/>
          <p:nvPr/>
        </p:nvGrpSpPr>
        <p:grpSpPr>
          <a:xfrm>
            <a:off x="3414553" y="3190944"/>
            <a:ext cx="1013869" cy="1013869"/>
            <a:chOff x="5631010" y="3289682"/>
            <a:chExt cx="1013869" cy="10138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47B250-65A2-4F62-83FA-CE18CC66610B}"/>
                </a:ext>
              </a:extLst>
            </p:cNvPr>
            <p:cNvSpPr/>
            <p:nvPr/>
          </p:nvSpPr>
          <p:spPr>
            <a:xfrm>
              <a:off x="5631010" y="3289682"/>
              <a:ext cx="1013869" cy="10138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0AA8D8-90F2-485F-BB23-C32B2E812193}"/>
                </a:ext>
              </a:extLst>
            </p:cNvPr>
            <p:cNvSpPr txBox="1"/>
            <p:nvPr/>
          </p:nvSpPr>
          <p:spPr>
            <a:xfrm>
              <a:off x="5890469" y="3489921"/>
              <a:ext cx="645952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C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CB76EB-0981-48BE-9BEA-50F73719EC4B}"/>
              </a:ext>
            </a:extLst>
          </p:cNvPr>
          <p:cNvGrpSpPr/>
          <p:nvPr/>
        </p:nvGrpSpPr>
        <p:grpSpPr>
          <a:xfrm>
            <a:off x="8449372" y="5575425"/>
            <a:ext cx="1013869" cy="1013869"/>
            <a:chOff x="2356326" y="3704338"/>
            <a:chExt cx="1013869" cy="101386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1F385F-8EDF-4F64-A687-C7F6B325A9C2}"/>
                </a:ext>
              </a:extLst>
            </p:cNvPr>
            <p:cNvSpPr/>
            <p:nvPr/>
          </p:nvSpPr>
          <p:spPr>
            <a:xfrm>
              <a:off x="2356326" y="3704338"/>
              <a:ext cx="1013869" cy="101386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CB9C47-A78A-4E3C-A6A1-77DBAAA2A15B}"/>
                </a:ext>
              </a:extLst>
            </p:cNvPr>
            <p:cNvSpPr txBox="1"/>
            <p:nvPr/>
          </p:nvSpPr>
          <p:spPr>
            <a:xfrm>
              <a:off x="2656886" y="3904577"/>
              <a:ext cx="645952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F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3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069 L 0.15755 0.00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56 0.00186 L 0.15756 0.00186 C 0.17162 -0.00046 0.17292 -0.00092 0.19219 -0.00092 C 0.19623 -0.00092 0.20013 -3.7037E-6 0.20404 0.00047 C 0.20912 0.00348 0.20365 -0.00069 0.20886 0.00602 C 0.20977 0.00718 0.21094 0.00811 0.21198 0.0088 C 0.21355 0.00996 0.21537 0.00996 0.21667 0.01158 C 0.21875 0.01412 0.22253 0.01829 0.22461 0.02153 C 0.2254 0.02269 0.22605 0.02454 0.22696 0.0257 C 0.22826 0.02732 0.22969 0.02824 0.23086 0.02986 C 0.23777 0.03866 0.23308 0.03542 0.23803 0.0382 C 0.23933 0.04167 0.2405 0.04514 0.24193 0.04815 C 0.24271 0.04954 0.24362 0.0507 0.24441 0.05232 C 0.24545 0.05486 0.24753 0.06065 0.24753 0.06065 C 0.24779 0.0625 0.24792 0.06459 0.24831 0.06644 C 0.2487 0.06783 0.24935 0.06922 0.24987 0.07061 C 0.2504 0.07246 0.25105 0.07431 0.25144 0.07616 C 0.25183 0.07801 0.2517 0.0801 0.25222 0.08172 C 0.25417 0.08866 0.25456 0.08611 0.25704 0.09167 C 0.25795 0.09375 0.25847 0.09653 0.25938 0.09861 C 0.26081 0.10232 0.26211 0.10324 0.26407 0.10556 C 0.26641 0.12176 0.2629 0.10255 0.26719 0.11412 C 0.26784 0.11574 0.26758 0.11806 0.26797 0.11968 C 0.26888 0.12269 0.27123 0.12824 0.27123 0.12824 C 0.27149 0.1301 0.27149 0.13195 0.27201 0.1338 C 0.2724 0.13519 0.27305 0.13658 0.27357 0.13797 C 0.27409 0.13982 0.27461 0.14167 0.27513 0.14352 C 0.27566 0.14514 0.27631 0.1463 0.2767 0.14769 C 0.27735 0.15047 0.27761 0.15348 0.27826 0.15625 C 0.2793 0.15996 0.28073 0.16343 0.28152 0.16736 C 0.28256 0.17338 0.2823 0.1713 0.28308 0.17871 C 0.28334 0.18149 0.28347 0.18426 0.28386 0.18704 C 0.28425 0.19005 0.2849 0.19283 0.28542 0.19561 C 0.28659 0.21899 0.28542 0.20371 0.28698 0.21667 C 0.28724 0.21875 0.28803 0.22662 0.28855 0.22917 C 0.28894 0.23125 0.28972 0.23287 0.29011 0.23473 C 0.2905 0.23611 0.2905 0.23774 0.29089 0.23912 C 0.2918 0.2419 0.29349 0.24422 0.29415 0.24746 C 0.29623 0.25903 0.2948 0.25348 0.29883 0.26436 L 0.3004 0.26852 L 0.30196 0.27269 C 0.30339 0.2801 0.30183 0.27408 0.30508 0.28125 C 0.30573 0.28241 0.30599 0.28426 0.30678 0.28542 C 0.30743 0.28635 0.30834 0.28635 0.30912 0.28681 C 0.31068 0.28866 0.31198 0.29144 0.31381 0.29236 C 0.31537 0.29329 0.31719 0.29352 0.31862 0.29514 C 0.31941 0.29607 0.32006 0.29769 0.32097 0.29792 C 0.32318 0.29908 0.32566 0.29885 0.328 0.29954 L 0.35808 0.29792 C 0.3612 0.29769 0.36433 0.29723 0.36758 0.29653 C 0.37071 0.29584 0.37696 0.29375 0.37696 0.29375 C 0.39141 0.29514 0.38646 0.29514 0.39206 0.29514 " pathEditMode="relative" ptsTypes="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19649 0.0009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3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-0.00069 L 0.15756 0.0018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56 0.00185 L 0.15756 0.00208 C 0.17162 -0.00046 0.17292 -0.00093 0.19219 -0.00093 C 0.19623 -0.00093 0.20013 -3.7037E-7 0.20404 0.00046 C 0.20912 0.00347 0.20365 -0.00069 0.20886 0.00602 C 0.20977 0.00718 0.21094 0.0081 0.21198 0.0088 C 0.21355 0.00995 0.21537 0.00995 0.21667 0.01157 C 0.21875 0.01412 0.22253 0.01829 0.22461 0.02153 C 0.2254 0.02269 0.22605 0.02454 0.22696 0.02569 C 0.22826 0.02732 0.22969 0.02824 0.23086 0.02986 C 0.23777 0.03866 0.23308 0.03542 0.23803 0.03819 C 0.23933 0.04167 0.2405 0.04514 0.24193 0.04815 C 0.24271 0.04954 0.24362 0.05069 0.24441 0.05232 C 0.24545 0.05486 0.24753 0.06065 0.24753 0.06088 C 0.24779 0.0625 0.24792 0.06458 0.24831 0.06644 C 0.2487 0.06782 0.24935 0.06921 0.24987 0.0706 C 0.2504 0.07245 0.25105 0.07431 0.25144 0.07616 C 0.25183 0.07801 0.2517 0.08009 0.25222 0.08171 C 0.25417 0.08866 0.25456 0.08611 0.25704 0.09167 C 0.25795 0.09375 0.25847 0.09653 0.25938 0.09861 C 0.26081 0.10232 0.26211 0.10324 0.26407 0.10556 C 0.26641 0.12176 0.2629 0.10255 0.26719 0.11412 C 0.26784 0.11574 0.26758 0.11806 0.26797 0.11968 C 0.26888 0.12269 0.27123 0.12824 0.27123 0.12847 C 0.27149 0.13009 0.27149 0.13194 0.27201 0.1338 C 0.2724 0.13519 0.27305 0.13657 0.27357 0.13796 C 0.27409 0.13982 0.27461 0.14167 0.27513 0.14352 C 0.27566 0.14514 0.27631 0.1463 0.2767 0.14769 C 0.27735 0.15046 0.27761 0.15347 0.27826 0.15625 C 0.2793 0.15995 0.28073 0.16343 0.28152 0.16736 C 0.28256 0.17338 0.2823 0.1713 0.28308 0.1787 C 0.28334 0.18148 0.28347 0.18426 0.28386 0.18704 C 0.28425 0.19005 0.2849 0.19282 0.28542 0.1956 C 0.28659 0.21898 0.28542 0.2037 0.28698 0.21667 C 0.28724 0.21875 0.28803 0.22662 0.28855 0.22917 C 0.28894 0.23125 0.28972 0.23287 0.29011 0.23472 C 0.2905 0.23611 0.2905 0.23773 0.29089 0.23912 C 0.2918 0.2419 0.29349 0.24421 0.29415 0.24745 C 0.29623 0.25903 0.2948 0.25347 0.29883 0.26435 L 0.3004 0.26852 L 0.30196 0.27269 C 0.30339 0.28009 0.30183 0.27407 0.30508 0.28125 C 0.30573 0.28241 0.30599 0.28426 0.30678 0.28542 C 0.30743 0.28634 0.30834 0.28634 0.30912 0.28681 C 0.31068 0.28866 0.31198 0.29144 0.31381 0.29236 C 0.31537 0.29329 0.31719 0.29352 0.31862 0.29514 C 0.31941 0.29607 0.32006 0.29769 0.32097 0.29792 C 0.32318 0.29907 0.32566 0.29884 0.328 0.29954 L 0.35808 0.29792 C 0.3612 0.29769 0.36433 0.29722 0.36758 0.29653 C 0.37071 0.29583 0.37696 0.29375 0.37696 0.29398 C 0.39141 0.29514 0.38646 0.29514 0.39206 0.29514 " pathEditMode="relative" rAng="0" ptsTypes="AAAAAAAAAA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09831 4.44444E-6 C -0.14232 4.44444E-6 -0.19649 -0.04491 -0.19649 -0.08125 L -0.19649 -0.1625 " pathEditMode="relative" rAng="0" ptsTypes="AAAA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31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49 -0.1625 L -0.41237 -0.1622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51D2-7421-4FEC-B125-1D18F85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cancellation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8AC3-7A16-478A-9F39-78A24BEF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has a predefined task it works on, when the task ends, the thread exits.</a:t>
            </a:r>
          </a:p>
          <a:p>
            <a:r>
              <a:rPr lang="en-US" dirty="0"/>
              <a:t>Sometimes we want to tell a thread to stop working before it finished the task.</a:t>
            </a:r>
          </a:p>
          <a:p>
            <a:r>
              <a:rPr lang="en-US" dirty="0"/>
              <a:t>One way is calling the thread’s stop() method. This is </a:t>
            </a:r>
            <a:r>
              <a:rPr lang="en-US" b="1" dirty="0"/>
              <a:t>always unsafe</a:t>
            </a:r>
            <a:r>
              <a:rPr lang="en-US" dirty="0"/>
              <a:t>, and you should </a:t>
            </a:r>
            <a:r>
              <a:rPr lang="en-US" b="1" dirty="0"/>
              <a:t>never do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C941-EA26-4155-A329-261C22CA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cancellation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2133-50A7-4208-9C6F-5B774D9A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is by changing a variable which the thread sees, for example: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B6FCD-00B1-46EA-87F0-AA8586BF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1645"/>
            <a:ext cx="6654087" cy="35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9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DCDD-9629-4375-A7D8-F41A1D6E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interrupt mechanism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8460-ACBC-4A0C-AFB1-E015462B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the thread waits or sleeps when receiving the stop signal?</a:t>
            </a:r>
          </a:p>
          <a:p>
            <a:r>
              <a:rPr lang="en-US" dirty="0"/>
              <a:t>In Java that issue is solved with the interrupt mechanism.</a:t>
            </a:r>
          </a:p>
          <a:p>
            <a:r>
              <a:rPr lang="en-US" dirty="0"/>
              <a:t>When calling the interrupt method on a thread, a flag (similar to the </a:t>
            </a:r>
            <a:r>
              <a:rPr lang="en-US" dirty="0" err="1"/>
              <a:t>shouldStop</a:t>
            </a:r>
            <a:r>
              <a:rPr lang="en-US" dirty="0"/>
              <a:t> flag) value is changed to true.</a:t>
            </a:r>
          </a:p>
          <a:p>
            <a:r>
              <a:rPr lang="en-US" dirty="0"/>
              <a:t>If the thread is waiting or sleeping, an </a:t>
            </a:r>
            <a:r>
              <a:rPr lang="en-US" dirty="0" err="1"/>
              <a:t>InterruptedException</a:t>
            </a:r>
            <a:r>
              <a:rPr lang="en-US" dirty="0"/>
              <a:t> is thrown, and he wakes up.</a:t>
            </a:r>
          </a:p>
          <a:p>
            <a:r>
              <a:rPr lang="en-US" dirty="0"/>
              <a:t>If the thread starts sleeping while the flag is raised, the exception will be thrown immediately.</a:t>
            </a:r>
          </a:p>
          <a:p>
            <a:r>
              <a:rPr lang="en-US" dirty="0"/>
              <a:t>Note that after an interrupted exception is thrown, the value of the interrupted flag receives false value.</a:t>
            </a:r>
          </a:p>
        </p:txBody>
      </p:sp>
    </p:spTree>
    <p:extLst>
      <p:ext uri="{BB962C8B-B14F-4D97-AF65-F5344CB8AC3E}">
        <p14:creationId xmlns:p14="http://schemas.microsoft.com/office/powerpoint/2010/main" val="35134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1246-D626-4BE4-97CB-AB276B16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774D-E878-4011-B940-5B18D0B0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05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Most CPU’s today offer a set of atomic instructions designed for multi-threading.</a:t>
            </a:r>
          </a:p>
          <a:p>
            <a:r>
              <a:rPr lang="en-US" dirty="0"/>
              <a:t>An important such action is the CAS (Compare and set) 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678DD"/>
                </a:solidFill>
                <a:latin typeface="jetbrains mono" panose="02000009000000000000" pitchFamily="49" charset="0"/>
              </a:rPr>
              <a:t>bool</a:t>
            </a:r>
            <a:r>
              <a:rPr lang="en-US" dirty="0">
                <a:solidFill>
                  <a:srgbClr val="61AFEF"/>
                </a:solidFill>
                <a:latin typeface="jetbrains mono" panose="02000009000000000000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jetbrains mono" panose="02000009000000000000" pitchFamily="49" charset="0"/>
              </a:rPr>
              <a:t>compareAndSet</a:t>
            </a:r>
            <a:r>
              <a:rPr lang="en-US" dirty="0">
                <a:latin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C678DD"/>
                </a:solidFill>
                <a:latin typeface="jetbrains mono" panose="02000009000000000000" pitchFamily="49" charset="0"/>
              </a:rPr>
              <a:t>int </a:t>
            </a:r>
            <a:r>
              <a:rPr lang="en-US" dirty="0">
                <a:latin typeface="jetbrains mono" panose="02000009000000000000" pitchFamily="49" charset="0"/>
              </a:rPr>
              <a:t>*target, </a:t>
            </a:r>
            <a:r>
              <a:rPr lang="en-US" dirty="0">
                <a:solidFill>
                  <a:srgbClr val="C678DD"/>
                </a:solidFill>
                <a:latin typeface="jetbrains mono" panose="02000009000000000000" pitchFamily="49" charset="0"/>
              </a:rPr>
              <a:t>int</a:t>
            </a:r>
            <a:r>
              <a:rPr lang="en-US" dirty="0">
                <a:latin typeface="jetbrains mono" panose="02000009000000000000" pitchFamily="49" charset="0"/>
              </a:rPr>
              <a:t> </a:t>
            </a:r>
            <a:r>
              <a:rPr lang="en-US" dirty="0" err="1">
                <a:latin typeface="jetbrains mono" panose="02000009000000000000" pitchFamily="49" charset="0"/>
              </a:rPr>
              <a:t>oldValue</a:t>
            </a:r>
            <a:r>
              <a:rPr lang="en-US" dirty="0">
                <a:latin typeface="jetbrains mono" panose="02000009000000000000" pitchFamily="49" charset="0"/>
              </a:rPr>
              <a:t>, </a:t>
            </a:r>
            <a:r>
              <a:rPr lang="en-US" dirty="0">
                <a:solidFill>
                  <a:srgbClr val="C678DD"/>
                </a:solidFill>
                <a:latin typeface="jetbrains mono" panose="02000009000000000000" pitchFamily="49" charset="0"/>
              </a:rPr>
              <a:t>int</a:t>
            </a:r>
            <a:r>
              <a:rPr lang="en-US" dirty="0">
                <a:latin typeface="jetbrains mono" panose="02000009000000000000" pitchFamily="49" charset="0"/>
              </a:rPr>
              <a:t> </a:t>
            </a:r>
            <a:r>
              <a:rPr lang="en-US" dirty="0" err="1">
                <a:latin typeface="jetbrains mono" panose="02000009000000000000" pitchFamily="49" charset="0"/>
              </a:rPr>
              <a:t>newValue</a:t>
            </a:r>
            <a:r>
              <a:rPr lang="en-US" dirty="0">
                <a:latin typeface="jetbrains mono" panose="02000009000000000000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jetbrains mono" panose="02000009000000000000" pitchFamily="49" charset="0"/>
              </a:rPr>
              <a:t>if</a:t>
            </a:r>
            <a:r>
              <a:rPr lang="en-US" dirty="0">
                <a:latin typeface="jetbrains mono" panose="02000009000000000000" pitchFamily="49" charset="0"/>
              </a:rPr>
              <a:t> (*target == </a:t>
            </a:r>
            <a:r>
              <a:rPr lang="en-US" dirty="0" err="1">
                <a:latin typeface="jetbrains mono" panose="02000009000000000000" pitchFamily="49" charset="0"/>
              </a:rPr>
              <a:t>oldValue</a:t>
            </a:r>
            <a:r>
              <a:rPr lang="en-US" dirty="0">
                <a:latin typeface="jetbrains mono" panose="02000009000000000000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</a:rPr>
              <a:t>		*target = </a:t>
            </a:r>
            <a:r>
              <a:rPr lang="en-US" dirty="0" err="1">
                <a:latin typeface="jetbrains mono" panose="02000009000000000000" pitchFamily="49" charset="0"/>
              </a:rPr>
              <a:t>newValue</a:t>
            </a:r>
            <a:r>
              <a:rPr lang="en-US" dirty="0"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jetbrains mono" panose="02000009000000000000" pitchFamily="49" charset="0"/>
              </a:rPr>
              <a:t>return true</a:t>
            </a:r>
            <a:r>
              <a:rPr lang="en-US" dirty="0"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jetbrains mono" panose="02000009000000000000" pitchFamily="49" charset="0"/>
              </a:rPr>
              <a:t>return false</a:t>
            </a:r>
            <a:r>
              <a:rPr lang="en-US" dirty="0">
                <a:latin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CAS action is atomic, meaning that the scheduler can’t stop the thread during the action, only before or after.</a:t>
            </a:r>
          </a:p>
        </p:txBody>
      </p:sp>
    </p:spTree>
    <p:extLst>
      <p:ext uri="{BB962C8B-B14F-4D97-AF65-F5344CB8AC3E}">
        <p14:creationId xmlns:p14="http://schemas.microsoft.com/office/powerpoint/2010/main" val="14918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B3C5-8657-46A7-8DDF-72E86784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instructions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7194-0D5E-4BAF-A7A2-6C7181D22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CAS action can be used through the Java’s atomic library.</a:t>
            </a:r>
          </a:p>
          <a:p>
            <a:r>
              <a:rPr lang="en-US" dirty="0"/>
              <a:t>We could use the CAS action to write lock-free implementations for thread-safe classes.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45086-DBC5-4E1C-A188-EFD41700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3185139"/>
            <a:ext cx="5915706" cy="31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4728-F63E-4F83-B43C-0C5F0632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Even class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74FF8-BE97-4CC1-9B88-ADB6A9EAF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AtomicInteger is a class that holds an integer we can perform CAS on.</a:t>
                </a:r>
              </a:p>
              <a:p>
                <a:r>
                  <a:rPr lang="en-US" dirty="0"/>
                  <a:t>There is no usage of synchronized anywhere in the class.</a:t>
                </a:r>
              </a:p>
              <a:p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threads trying to invoke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𝑎𝑑𝑑</m:t>
                    </m:r>
                  </m:oMath>
                </a14:m>
                <a:r>
                  <a:rPr lang="en-US" dirty="0"/>
                  <a:t> one time all at once, then </a:t>
                </a:r>
                <a:r>
                  <a:rPr lang="en-US" dirty="0" err="1"/>
                  <a:t>w.l.o.g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will enter the while loop once,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will enter at most twice,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will enter at most n times. In total: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attempts.</a:t>
                </a:r>
              </a:p>
              <a:p>
                <a:r>
                  <a:rPr lang="en-US" dirty="0"/>
                  <a:t>The code runs significantly faster than a synchronized one, as we do not send a thread to sleep whenever a concurrent access happens.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74FF8-BE97-4CC1-9B88-ADB6A9EAF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3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E6965-DD00-96AB-E75C-54EF5E10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003" y="2058619"/>
            <a:ext cx="4756394" cy="459763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2EA2DD-D3B4-F6CD-BB76-BB473A91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650197"/>
            <a:ext cx="10515600" cy="4351338"/>
          </a:xfrm>
        </p:spPr>
        <p:txBody>
          <a:bodyPr/>
          <a:lstStyle/>
          <a:p>
            <a:r>
              <a:rPr lang="en-US" dirty="0"/>
              <a:t>In the following example there are 2 fields.</a:t>
            </a:r>
          </a:p>
          <a:p>
            <a:r>
              <a:rPr lang="en-US" dirty="0"/>
              <a:t>We want to use the lock-free implementation, </a:t>
            </a:r>
            <a:r>
              <a:rPr lang="en-US" b="1" dirty="0"/>
              <a:t>How would we do it</a:t>
            </a:r>
            <a:r>
              <a:rPr lang="en-US" dirty="0"/>
              <a:t>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1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F4BB-1973-43CA-847C-5CB99FA7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Pair Counter</a:t>
            </a:r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23AAA4-45D1-83E5-1A1A-0B909218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4351338"/>
          </a:xfrm>
        </p:spPr>
        <p:txBody>
          <a:bodyPr/>
          <a:lstStyle/>
          <a:p>
            <a:r>
              <a:rPr lang="en-US" dirty="0"/>
              <a:t>The CAS action can be used through the Java’s atomic library.</a:t>
            </a:r>
          </a:p>
          <a:p>
            <a:r>
              <a:rPr lang="en-US" dirty="0"/>
              <a:t>Instead of 2 field we use a single field to represents them.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CA9AB-9595-EF8E-E344-3C14407E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88" y="2916236"/>
            <a:ext cx="4146763" cy="3302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759C52-7604-0BC0-F13A-E754E7FF4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82" y="2566968"/>
            <a:ext cx="6185218" cy="36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6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88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F4BB-1973-43CA-847C-5CB99FA7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31" y="448225"/>
            <a:ext cx="10515600" cy="1325563"/>
          </a:xfrm>
        </p:spPr>
        <p:txBody>
          <a:bodyPr/>
          <a:lstStyle/>
          <a:p>
            <a:r>
              <a:rPr lang="en-US" dirty="0"/>
              <a:t>Lock-free Linked List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03D7-1AAF-487F-B1C5-B5B395D3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31" y="1773788"/>
            <a:ext cx="4950042" cy="10499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create lock-free implementations for more advanced data structures.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8678417-7CE9-5A7F-483B-8508DFD74D94}"/>
              </a:ext>
            </a:extLst>
          </p:cNvPr>
          <p:cNvSpPr txBox="1"/>
          <p:nvPr/>
        </p:nvSpPr>
        <p:spPr>
          <a:xfrm>
            <a:off x="1145219" y="2894120"/>
            <a:ext cx="95790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>
              <a:buNone/>
            </a:pPr>
            <a:endParaRPr lang="en-US" dirty="0">
              <a:solidFill>
                <a:srgbClr val="C678DD"/>
              </a:solidFill>
              <a:latin typeface="jetbrains mono" panose="02000009000000000000" pitchFamily="49" charset="0"/>
            </a:endParaRPr>
          </a:p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2FFEAB3-0FC6-ACDB-D253-83E331DA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031" y="896946"/>
            <a:ext cx="5644123" cy="285626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216E416-B0FA-0095-2670-3A088DC97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31" y="3753213"/>
            <a:ext cx="5637893" cy="300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4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9343</TotalTime>
  <Words>1170</Words>
  <Application>Microsoft Office PowerPoint</Application>
  <PresentationFormat>Widescreen</PresentationFormat>
  <Paragraphs>137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jetbrains mono</vt:lpstr>
      <vt:lpstr>jetbrains mono</vt:lpstr>
      <vt:lpstr>Office Theme</vt:lpstr>
      <vt:lpstr>SPL – PS8</vt:lpstr>
      <vt:lpstr>Overview</vt:lpstr>
      <vt:lpstr>Atomic instructions</vt:lpstr>
      <vt:lpstr>Atomic instructions (cont)</vt:lpstr>
      <vt:lpstr>Lock-free Even class</vt:lpstr>
      <vt:lpstr>PowerPoint Presentation</vt:lpstr>
      <vt:lpstr>Lock-free Pair Counter</vt:lpstr>
      <vt:lpstr>PowerPoint Presentation</vt:lpstr>
      <vt:lpstr>Lock-free Linked List</vt:lpstr>
      <vt:lpstr>Lock-free implementations (cont)</vt:lpstr>
      <vt:lpstr>The Singleton Design Pattern</vt:lpstr>
      <vt:lpstr>Singleton (cont)</vt:lpstr>
      <vt:lpstr>Thread safe singleton using eager initalization</vt:lpstr>
      <vt:lpstr>Thread safe singleton using locks</vt:lpstr>
      <vt:lpstr>Alternative thread safe singleton using locks</vt:lpstr>
      <vt:lpstr>Thread safe singleton solution.</vt:lpstr>
      <vt:lpstr>Callables and Futures</vt:lpstr>
      <vt:lpstr>Callables and Futures</vt:lpstr>
      <vt:lpstr>Executor Completion Service</vt:lpstr>
      <vt:lpstr>Executor Completion Service - cont</vt:lpstr>
      <vt:lpstr>Thread cancellation</vt:lpstr>
      <vt:lpstr>Thread cancellation (cont)</vt:lpstr>
      <vt:lpstr>The interrupt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 – PS8</dc:title>
  <dc:creator>Dolav Nitay</dc:creator>
  <cp:lastModifiedBy>אור קדוש</cp:lastModifiedBy>
  <cp:revision>103</cp:revision>
  <dcterms:created xsi:type="dcterms:W3CDTF">2018-11-30T16:05:32Z</dcterms:created>
  <dcterms:modified xsi:type="dcterms:W3CDTF">2024-02-11T11:30:00Z</dcterms:modified>
</cp:coreProperties>
</file>