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57" r:id="rId5"/>
    <p:sldId id="261" r:id="rId6"/>
    <p:sldId id="263" r:id="rId7"/>
    <p:sldId id="265" r:id="rId8"/>
    <p:sldId id="266" r:id="rId9"/>
    <p:sldId id="264" r:id="rId10"/>
    <p:sldId id="259" r:id="rId11"/>
    <p:sldId id="268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3107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essa\Desktop\BI%20Project\fraud%20test%20-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essa\Desktop\BI%20Project\fraud%20test%20-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essa\Desktop\BI%20Project\fraud%20test%20-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Inessa\Desktop\BI%20Project\fraud%20test%20-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/>
              <a:t>Fraudulent vs Total Transaction Volume by Month</a:t>
            </a:r>
            <a:endParaRPr lang="he-IL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5.652825958478902E-2"/>
          <c:y val="8.9141359423567323E-2"/>
          <c:w val="0.83907183993612366"/>
          <c:h val="0.800126792481395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'Graphs for PPT'!$AI$58</c:f>
              <c:strCache>
                <c:ptCount val="1"/>
                <c:pt idx="0">
                  <c:v>Fraud_Amount USD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F-4A72-83D6-7C03A6455F44}"/>
              </c:ext>
            </c:extLst>
          </c:dPt>
          <c:dLbls>
            <c:delete val="1"/>
          </c:dLbls>
          <c:cat>
            <c:strRef>
              <c:f>'Graphs for PPT'!$AH$59:$AH$65</c:f>
              <c:strCache>
                <c:ptCount val="7"/>
                <c:pt idx="0">
                  <c:v>December</c:v>
                </c:pt>
                <c:pt idx="1">
                  <c:v>November</c:v>
                </c:pt>
                <c:pt idx="2">
                  <c:v>October</c:v>
                </c:pt>
                <c:pt idx="3">
                  <c:v>September</c:v>
                </c:pt>
                <c:pt idx="4">
                  <c:v>August</c:v>
                </c:pt>
                <c:pt idx="5">
                  <c:v>July</c:v>
                </c:pt>
                <c:pt idx="6">
                  <c:v>June </c:v>
                </c:pt>
              </c:strCache>
            </c:strRef>
          </c:cat>
          <c:val>
            <c:numRef>
              <c:f>'Graphs for PPT'!$AI$59:$AI$65</c:f>
              <c:numCache>
                <c:formatCode>_ * #,##0_ ;_ * \-#,##0_ ;_ * "-"??_ ;_ @_ </c:formatCode>
                <c:ptCount val="7"/>
                <c:pt idx="0">
                  <c:v>141139</c:v>
                </c:pt>
                <c:pt idx="1">
                  <c:v>153182</c:v>
                </c:pt>
                <c:pt idx="2">
                  <c:v>195573</c:v>
                </c:pt>
                <c:pt idx="3">
                  <c:v>202701</c:v>
                </c:pt>
                <c:pt idx="4">
                  <c:v>208785</c:v>
                </c:pt>
                <c:pt idx="5">
                  <c:v>158669</c:v>
                </c:pt>
                <c:pt idx="6">
                  <c:v>73275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F-4A72-83D6-7C03A6455F44}"/>
            </c:ext>
          </c:extLst>
        </c:ser>
        <c:ser>
          <c:idx val="1"/>
          <c:order val="1"/>
          <c:tx>
            <c:strRef>
              <c:f>'Graphs for PPT'!$AJ$58</c:f>
              <c:strCache>
                <c:ptCount val="1"/>
                <c:pt idx="0">
                  <c:v>Total_Amount USD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'Graphs for PPT'!$AH$59:$AH$65</c:f>
              <c:strCache>
                <c:ptCount val="7"/>
                <c:pt idx="0">
                  <c:v>December</c:v>
                </c:pt>
                <c:pt idx="1">
                  <c:v>November</c:v>
                </c:pt>
                <c:pt idx="2">
                  <c:v>October</c:v>
                </c:pt>
                <c:pt idx="3">
                  <c:v>September</c:v>
                </c:pt>
                <c:pt idx="4">
                  <c:v>August</c:v>
                </c:pt>
                <c:pt idx="5">
                  <c:v>July</c:v>
                </c:pt>
                <c:pt idx="6">
                  <c:v>June </c:v>
                </c:pt>
              </c:strCache>
            </c:strRef>
          </c:cat>
          <c:val>
            <c:numRef>
              <c:f>'Graphs for PPT'!$AJ$59:$AJ$65</c:f>
              <c:numCache>
                <c:formatCode>_ * #,##0_ ;_ * \-#,##0_ ;_ * "-"??_ ;_ @_ </c:formatCode>
                <c:ptCount val="7"/>
                <c:pt idx="0">
                  <c:v>9603133</c:v>
                </c:pt>
                <c:pt idx="1">
                  <c:v>5028588</c:v>
                </c:pt>
                <c:pt idx="2">
                  <c:v>4868953</c:v>
                </c:pt>
                <c:pt idx="3">
                  <c:v>4911000</c:v>
                </c:pt>
                <c:pt idx="4">
                  <c:v>6133478</c:v>
                </c:pt>
                <c:pt idx="5">
                  <c:v>5938213</c:v>
                </c:pt>
                <c:pt idx="6">
                  <c:v>2079538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F-4A72-83D6-7C03A6455F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269087"/>
        <c:axId val="884282527"/>
      </c:barChart>
      <c:lineChart>
        <c:grouping val="standard"/>
        <c:varyColors val="0"/>
        <c:ser>
          <c:idx val="2"/>
          <c:order val="2"/>
          <c:tx>
            <c:strRef>
              <c:f>'Graphs for PPT'!$AK$58</c:f>
              <c:strCache>
                <c:ptCount val="1"/>
                <c:pt idx="0">
                  <c:v>Fraudulent_Rate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7.4479410181716565E-3"/>
                  <c:y val="1.201689935610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9F-4A72-83D6-7C03A6455F44}"/>
                </c:ext>
              </c:extLst>
            </c:dLbl>
            <c:dLbl>
              <c:idx val="3"/>
              <c:layout>
                <c:manualLayout>
                  <c:x val="-2.289582104533032E-2"/>
                  <c:y val="-1.8704161915891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9F-4A72-83D6-7C03A6455F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for PPT'!$AH$59:$AH$65</c:f>
              <c:strCache>
                <c:ptCount val="7"/>
                <c:pt idx="0">
                  <c:v>December</c:v>
                </c:pt>
                <c:pt idx="1">
                  <c:v>November</c:v>
                </c:pt>
                <c:pt idx="2">
                  <c:v>October</c:v>
                </c:pt>
                <c:pt idx="3">
                  <c:v>September</c:v>
                </c:pt>
                <c:pt idx="4">
                  <c:v>August</c:v>
                </c:pt>
                <c:pt idx="5">
                  <c:v>July</c:v>
                </c:pt>
                <c:pt idx="6">
                  <c:v>June </c:v>
                </c:pt>
              </c:strCache>
            </c:strRef>
          </c:cat>
          <c:val>
            <c:numRef>
              <c:f>'Graphs for PPT'!$AK$59:$AK$65</c:f>
              <c:numCache>
                <c:formatCode>0.0%</c:formatCode>
                <c:ptCount val="7"/>
                <c:pt idx="0">
                  <c:v>3.5000000000000003E-2</c:v>
                </c:pt>
                <c:pt idx="1">
                  <c:v>2.7E-2</c:v>
                </c:pt>
                <c:pt idx="2">
                  <c:v>3.4000000000000002E-2</c:v>
                </c:pt>
                <c:pt idx="3">
                  <c:v>4.1000000000000002E-2</c:v>
                </c:pt>
                <c:pt idx="4">
                  <c:v>0.04</c:v>
                </c:pt>
                <c:pt idx="5">
                  <c:v>3.1E-2</c:v>
                </c:pt>
                <c:pt idx="6">
                  <c:v>1.4999999999999999E-2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9F-4A72-83D6-7C03A645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3836015"/>
        <c:axId val="1053836975"/>
      </c:lineChart>
      <c:catAx>
        <c:axId val="884269087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884282527"/>
        <c:crosses val="autoZero"/>
        <c:auto val="1"/>
        <c:lblAlgn val="ctr"/>
        <c:lblOffset val="100"/>
        <c:noMultiLvlLbl val="0"/>
      </c:catAx>
      <c:valAx>
        <c:axId val="884282527"/>
        <c:scaling>
          <c:orientation val="minMax"/>
        </c:scaling>
        <c:delete val="0"/>
        <c:axPos val="r"/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884269087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5517121019503903"/>
                <c:y val="0.3122946575198021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>
                      <a:solidFill>
                        <a:sysClr val="windowText" lastClr="000000"/>
                      </a:solidFill>
                    </a:rPr>
                    <a:t>Total Amount of Transactions</a:t>
                  </a:r>
                  <a:r>
                    <a:rPr lang="en-US" b="1" baseline="0">
                      <a:solidFill>
                        <a:sysClr val="windowText" lastClr="000000"/>
                      </a:solidFill>
                    </a:rPr>
                    <a:t> (M)</a:t>
                  </a:r>
                  <a:endParaRPr lang="he-IL" b="1">
                    <a:solidFill>
                      <a:sysClr val="windowText" lastClr="000000"/>
                    </a:solidFill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</c:dispUnitsLbl>
        </c:dispUnits>
      </c:valAx>
      <c:valAx>
        <c:axId val="1053836975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53836015"/>
        <c:crosses val="autoZero"/>
        <c:crossBetween val="between"/>
      </c:valAx>
      <c:catAx>
        <c:axId val="10538360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538369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27344676418334E-2"/>
          <c:y val="6.733003810512056E-2"/>
          <c:w val="0.88945860823041434"/>
          <c:h val="0.76183644383604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'Graphs for PPT'!$B$4</c:f>
              <c:strCache>
                <c:ptCount val="1"/>
                <c:pt idx="0">
                  <c:v>Total_Amount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'Graphs for PPT'!$A$5:$A$18</c:f>
              <c:strCache>
                <c:ptCount val="14"/>
                <c:pt idx="0">
                  <c:v>grocery_pos</c:v>
                </c:pt>
                <c:pt idx="1">
                  <c:v>shopping_pos</c:v>
                </c:pt>
                <c:pt idx="2">
                  <c:v>gas_transport</c:v>
                </c:pt>
                <c:pt idx="3">
                  <c:v>shopping_net</c:v>
                </c:pt>
                <c:pt idx="4">
                  <c:v>home</c:v>
                </c:pt>
                <c:pt idx="5">
                  <c:v>kids_pets</c:v>
                </c:pt>
                <c:pt idx="6">
                  <c:v>entertainment</c:v>
                </c:pt>
                <c:pt idx="7">
                  <c:v>misc_net</c:v>
                </c:pt>
                <c:pt idx="8">
                  <c:v>misc_pos</c:v>
                </c:pt>
                <c:pt idx="9">
                  <c:v>food_dining</c:v>
                </c:pt>
                <c:pt idx="10">
                  <c:v>health_fitness</c:v>
                </c:pt>
                <c:pt idx="11">
                  <c:v>travel</c:v>
                </c:pt>
                <c:pt idx="12">
                  <c:v>personal_care</c:v>
                </c:pt>
                <c:pt idx="13">
                  <c:v>grocery_net</c:v>
                </c:pt>
              </c:strCache>
            </c:strRef>
          </c:cat>
          <c:val>
            <c:numRef>
              <c:f>'Graphs for PPT'!$B$5:$B$18</c:f>
              <c:numCache>
                <c:formatCode>#,##0</c:formatCode>
                <c:ptCount val="14"/>
                <c:pt idx="0">
                  <c:v>6090122</c:v>
                </c:pt>
                <c:pt idx="1">
                  <c:v>3827059</c:v>
                </c:pt>
                <c:pt idx="2">
                  <c:v>3583836</c:v>
                </c:pt>
                <c:pt idx="3">
                  <c:v>3487780</c:v>
                </c:pt>
                <c:pt idx="4">
                  <c:v>3035770</c:v>
                </c:pt>
                <c:pt idx="5">
                  <c:v>2800127</c:v>
                </c:pt>
                <c:pt idx="6">
                  <c:v>2566048</c:v>
                </c:pt>
                <c:pt idx="7">
                  <c:v>2151053</c:v>
                </c:pt>
                <c:pt idx="8">
                  <c:v>2149889</c:v>
                </c:pt>
                <c:pt idx="9">
                  <c:v>1993948</c:v>
                </c:pt>
                <c:pt idx="10">
                  <c:v>1975534</c:v>
                </c:pt>
                <c:pt idx="11">
                  <c:v>1961088</c:v>
                </c:pt>
                <c:pt idx="12">
                  <c:v>1896860</c:v>
                </c:pt>
                <c:pt idx="13">
                  <c:v>1043791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A-4E01-AC03-AEB07113D3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744792687"/>
        <c:axId val="1744789807"/>
      </c:barChart>
      <c:lineChart>
        <c:grouping val="stacked"/>
        <c:varyColors val="0"/>
        <c:ser>
          <c:idx val="1"/>
          <c:order val="1"/>
          <c:tx>
            <c:strRef>
              <c:f>'Graphs for PPT'!$D$4</c:f>
              <c:strCache>
                <c:ptCount val="1"/>
                <c:pt idx="0">
                  <c:v>Fraud_Ratio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6.6830339606000939E-3"/>
                  <c:y val="-3.8126368196244524E-3"/>
                </c:manualLayout>
              </c:layout>
              <c:tx>
                <c:rich>
                  <a:bodyPr/>
                  <a:lstStyle/>
                  <a:p>
                    <a:fld id="{DACD6D89-31E9-4EAE-8938-7B87BFC5B51B}" type="VALUE">
                      <a:rPr lang="en-US">
                        <a:solidFill>
                          <a:srgbClr val="C00000"/>
                        </a:solidFill>
                      </a:rPr>
                      <a:pPr/>
                      <a:t>[ערך]</a:t>
                    </a:fld>
                    <a:endParaRPr lang="he-IL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06A-4E01-AC03-AEB07113D32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404360A-BB58-43B8-992B-8CBD4D3E361D}" type="VALUE">
                      <a:rPr lang="en-US" b="1">
                        <a:solidFill>
                          <a:srgbClr val="C00000"/>
                        </a:solidFill>
                      </a:rPr>
                      <a:pPr/>
                      <a:t>[ערך]</a:t>
                    </a:fld>
                    <a:endParaRPr lang="he-IL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06A-4E01-AC03-AEB07113D32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4C57D3B-5359-4C49-A5EE-90E1A141E544}" type="VALUE">
                      <a:rPr lang="en-US">
                        <a:solidFill>
                          <a:srgbClr val="C00000"/>
                        </a:solidFill>
                      </a:rPr>
                      <a:pPr/>
                      <a:t>[ערך]</a:t>
                    </a:fld>
                    <a:endParaRPr lang="he-IL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06A-4E01-AC03-AEB07113D3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'Graphs for PPT'!$A$5:$A$18</c:f>
              <c:strCache>
                <c:ptCount val="14"/>
                <c:pt idx="0">
                  <c:v>grocery_pos</c:v>
                </c:pt>
                <c:pt idx="1">
                  <c:v>shopping_pos</c:v>
                </c:pt>
                <c:pt idx="2">
                  <c:v>gas_transport</c:v>
                </c:pt>
                <c:pt idx="3">
                  <c:v>shopping_net</c:v>
                </c:pt>
                <c:pt idx="4">
                  <c:v>home</c:v>
                </c:pt>
                <c:pt idx="5">
                  <c:v>kids_pets</c:v>
                </c:pt>
                <c:pt idx="6">
                  <c:v>entertainment</c:v>
                </c:pt>
                <c:pt idx="7">
                  <c:v>misc_net</c:v>
                </c:pt>
                <c:pt idx="8">
                  <c:v>misc_pos</c:v>
                </c:pt>
                <c:pt idx="9">
                  <c:v>food_dining</c:v>
                </c:pt>
                <c:pt idx="10">
                  <c:v>health_fitness</c:v>
                </c:pt>
                <c:pt idx="11">
                  <c:v>travel</c:v>
                </c:pt>
                <c:pt idx="12">
                  <c:v>personal_care</c:v>
                </c:pt>
                <c:pt idx="13">
                  <c:v>grocery_net</c:v>
                </c:pt>
              </c:strCache>
            </c:strRef>
          </c:cat>
          <c:val>
            <c:numRef>
              <c:f>'Graphs for PPT'!$D$5:$D$18</c:f>
              <c:numCache>
                <c:formatCode>0%</c:formatCode>
                <c:ptCount val="14"/>
                <c:pt idx="0">
                  <c:v>0.02</c:v>
                </c:pt>
                <c:pt idx="1">
                  <c:v>0.05</c:v>
                </c:pt>
                <c:pt idx="2">
                  <c:v>0</c:v>
                </c:pt>
                <c:pt idx="3">
                  <c:v>0.14000000000000001</c:v>
                </c:pt>
                <c:pt idx="4">
                  <c:v>0.01</c:v>
                </c:pt>
                <c:pt idx="5">
                  <c:v>0</c:v>
                </c:pt>
                <c:pt idx="6">
                  <c:v>0.01</c:v>
                </c:pt>
                <c:pt idx="7">
                  <c:v>0.1</c:v>
                </c:pt>
                <c:pt idx="8">
                  <c:v>0.01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6A-4E01-AC03-AEB07113D3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98488607"/>
        <c:axId val="1498474687"/>
      </c:lineChart>
      <c:catAx>
        <c:axId val="149848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98474687"/>
        <c:crosses val="autoZero"/>
        <c:auto val="1"/>
        <c:lblAlgn val="ctr"/>
        <c:lblOffset val="100"/>
        <c:noMultiLvlLbl val="0"/>
      </c:catAx>
      <c:valAx>
        <c:axId val="149847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Fraudulent Ratio(%)</a:t>
                </a:r>
                <a:endParaRPr lang="he-IL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0024550940900141E-2"/>
              <c:y val="0.29437794567420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498488607"/>
        <c:crosses val="autoZero"/>
        <c:crossBetween val="between"/>
      </c:valAx>
      <c:valAx>
        <c:axId val="17447898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Total</a:t>
                </a:r>
                <a:r>
                  <a:rPr lang="en-US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</a:t>
                </a:r>
                <a:r>
                  <a:rPr lang="en-US" baseline="0" dirty="0">
                    <a:solidFill>
                      <a:sysClr val="windowText" lastClr="000000"/>
                    </a:solidFill>
                  </a:rPr>
                  <a:t>Volume$ (M)</a:t>
                </a:r>
                <a:r>
                  <a:rPr lang="en-US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</a:t>
                </a:r>
                <a:endParaRPr lang="he-IL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97758566369874955"/>
              <c:y val="0.306745023849938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744792687"/>
        <c:crosses val="max"/>
        <c:crossBetween val="between"/>
        <c:dispUnits>
          <c:builtInUnit val="millions"/>
        </c:dispUnits>
      </c:valAx>
      <c:catAx>
        <c:axId val="17447926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447898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192071974697087"/>
          <c:y val="0.91929027905178495"/>
          <c:w val="0.21411432765407912"/>
          <c:h val="6.1071639700913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'Graphs for PPT'!$H$117</c:f>
              <c:strCache>
                <c:ptCount val="1"/>
                <c:pt idx="0">
                  <c:v>Total_transactions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'Graphs for PPT'!$G$118:$G$202</c:f>
              <c:strCache>
                <c:ptCount val="85"/>
                <c:pt idx="0">
                  <c:v>Bristol</c:v>
                </c:pt>
                <c:pt idx="1">
                  <c:v>Turner</c:v>
                </c:pt>
                <c:pt idx="2">
                  <c:v>Viola</c:v>
                </c:pt>
                <c:pt idx="3">
                  <c:v>Burrton</c:v>
                </c:pt>
                <c:pt idx="4">
                  <c:v>Reynolds</c:v>
                </c:pt>
                <c:pt idx="5">
                  <c:v>Belmont</c:v>
                </c:pt>
                <c:pt idx="6">
                  <c:v>Waukesha</c:v>
                </c:pt>
                <c:pt idx="7">
                  <c:v>Camden</c:v>
                </c:pt>
                <c:pt idx="8">
                  <c:v>Leetsdale</c:v>
                </c:pt>
                <c:pt idx="9">
                  <c:v>Prosperity</c:v>
                </c:pt>
                <c:pt idx="10">
                  <c:v>Wauchula</c:v>
                </c:pt>
                <c:pt idx="11">
                  <c:v>Norwich</c:v>
                </c:pt>
                <c:pt idx="12">
                  <c:v>Veedersburg</c:v>
                </c:pt>
                <c:pt idx="13">
                  <c:v>Portland</c:v>
                </c:pt>
                <c:pt idx="14">
                  <c:v>Bolivar</c:v>
                </c:pt>
                <c:pt idx="15">
                  <c:v>Shrewsbury</c:v>
                </c:pt>
                <c:pt idx="16">
                  <c:v>West Eaton</c:v>
                </c:pt>
                <c:pt idx="17">
                  <c:v>Cressona</c:v>
                </c:pt>
                <c:pt idx="18">
                  <c:v>Central</c:v>
                </c:pt>
                <c:pt idx="19">
                  <c:v>Watertown</c:v>
                </c:pt>
                <c:pt idx="20">
                  <c:v>Halstad</c:v>
                </c:pt>
                <c:pt idx="21">
                  <c:v>Paradise Valley</c:v>
                </c:pt>
                <c:pt idx="22">
                  <c:v>Honokaa</c:v>
                </c:pt>
                <c:pt idx="23">
                  <c:v>Stayton</c:v>
                </c:pt>
                <c:pt idx="24">
                  <c:v>Heislerville</c:v>
                </c:pt>
                <c:pt idx="25">
                  <c:v>Brinson</c:v>
                </c:pt>
                <c:pt idx="26">
                  <c:v>Pomona</c:v>
                </c:pt>
                <c:pt idx="27">
                  <c:v>Ridgeland</c:v>
                </c:pt>
                <c:pt idx="28">
                  <c:v>West Finley</c:v>
                </c:pt>
                <c:pt idx="29">
                  <c:v>Dell City</c:v>
                </c:pt>
                <c:pt idx="30">
                  <c:v>New Franken</c:v>
                </c:pt>
                <c:pt idx="31">
                  <c:v>Loving</c:v>
                </c:pt>
                <c:pt idx="32">
                  <c:v>Pea Ridge</c:v>
                </c:pt>
                <c:pt idx="33">
                  <c:v>Jay</c:v>
                </c:pt>
                <c:pt idx="34">
                  <c:v>Chatham</c:v>
                </c:pt>
                <c:pt idx="35">
                  <c:v>Northport</c:v>
                </c:pt>
                <c:pt idx="36">
                  <c:v>Owensville</c:v>
                </c:pt>
                <c:pt idx="37">
                  <c:v>Whittemore</c:v>
                </c:pt>
                <c:pt idx="38">
                  <c:v>Jackson</c:v>
                </c:pt>
                <c:pt idx="39">
                  <c:v>Camden</c:v>
                </c:pt>
                <c:pt idx="40">
                  <c:v>Rossville</c:v>
                </c:pt>
                <c:pt idx="41">
                  <c:v>Azusa</c:v>
                </c:pt>
                <c:pt idx="42">
                  <c:v>Lane</c:v>
                </c:pt>
                <c:pt idx="43">
                  <c:v>Meadville</c:v>
                </c:pt>
                <c:pt idx="44">
                  <c:v>Moores Hill</c:v>
                </c:pt>
                <c:pt idx="45">
                  <c:v>Lorenzo</c:v>
                </c:pt>
                <c:pt idx="46">
                  <c:v>Palmdale</c:v>
                </c:pt>
                <c:pt idx="47">
                  <c:v>Allentown</c:v>
                </c:pt>
                <c:pt idx="48">
                  <c:v>Dresden</c:v>
                </c:pt>
                <c:pt idx="49">
                  <c:v>Malad City</c:v>
                </c:pt>
                <c:pt idx="50">
                  <c:v>Spirit Lake</c:v>
                </c:pt>
                <c:pt idx="51">
                  <c:v>Desdemona</c:v>
                </c:pt>
                <c:pt idx="52">
                  <c:v>Hartford</c:v>
                </c:pt>
                <c:pt idx="53">
                  <c:v>Etlan</c:v>
                </c:pt>
                <c:pt idx="54">
                  <c:v>Trenton</c:v>
                </c:pt>
                <c:pt idx="55">
                  <c:v>Adams</c:v>
                </c:pt>
                <c:pt idx="56">
                  <c:v>Akron</c:v>
                </c:pt>
                <c:pt idx="57">
                  <c:v>Williams</c:v>
                </c:pt>
                <c:pt idx="58">
                  <c:v>Richland</c:v>
                </c:pt>
                <c:pt idx="59">
                  <c:v>Preston</c:v>
                </c:pt>
                <c:pt idx="60">
                  <c:v>Boyd</c:v>
                </c:pt>
                <c:pt idx="61">
                  <c:v>Remer</c:v>
                </c:pt>
                <c:pt idx="62">
                  <c:v>Greenbush</c:v>
                </c:pt>
                <c:pt idx="63">
                  <c:v>Annapolis</c:v>
                </c:pt>
                <c:pt idx="64">
                  <c:v>Elk Rapids</c:v>
                </c:pt>
                <c:pt idx="65">
                  <c:v>Livonia</c:v>
                </c:pt>
                <c:pt idx="66">
                  <c:v>Clutier</c:v>
                </c:pt>
                <c:pt idx="67">
                  <c:v>Maria Stein</c:v>
                </c:pt>
                <c:pt idx="68">
                  <c:v>Mc Intosh</c:v>
                </c:pt>
                <c:pt idx="69">
                  <c:v>Sprague</c:v>
                </c:pt>
                <c:pt idx="70">
                  <c:v>Jaffrey</c:v>
                </c:pt>
                <c:pt idx="71">
                  <c:v>Linthicum Heights</c:v>
                </c:pt>
                <c:pt idx="72">
                  <c:v>Craig</c:v>
                </c:pt>
                <c:pt idx="73">
                  <c:v>Kirkwood</c:v>
                </c:pt>
                <c:pt idx="74">
                  <c:v>Springville</c:v>
                </c:pt>
                <c:pt idx="75">
                  <c:v>Morrowville</c:v>
                </c:pt>
                <c:pt idx="76">
                  <c:v>Lexington</c:v>
                </c:pt>
                <c:pt idx="77">
                  <c:v>Kirtland</c:v>
                </c:pt>
                <c:pt idx="78">
                  <c:v>Grifton</c:v>
                </c:pt>
                <c:pt idx="79">
                  <c:v>Seligman</c:v>
                </c:pt>
                <c:pt idx="80">
                  <c:v>Senatobia</c:v>
                </c:pt>
                <c:pt idx="81">
                  <c:v>Seattle</c:v>
                </c:pt>
                <c:pt idx="82">
                  <c:v>Guthrie</c:v>
                </c:pt>
                <c:pt idx="83">
                  <c:v>Rice</c:v>
                </c:pt>
                <c:pt idx="84">
                  <c:v>Wever</c:v>
                </c:pt>
              </c:strCache>
            </c:strRef>
          </c:cat>
          <c:val>
            <c:numRef>
              <c:f>'Graphs for PPT'!$H$118:$H$202</c:f>
              <c:numCache>
                <c:formatCode>General</c:formatCode>
                <c:ptCount val="85"/>
                <c:pt idx="0">
                  <c:v>688</c:v>
                </c:pt>
                <c:pt idx="1">
                  <c:v>667</c:v>
                </c:pt>
                <c:pt idx="2">
                  <c:v>648</c:v>
                </c:pt>
                <c:pt idx="3">
                  <c:v>503</c:v>
                </c:pt>
                <c:pt idx="4">
                  <c:v>472</c:v>
                </c:pt>
                <c:pt idx="5">
                  <c:v>470</c:v>
                </c:pt>
                <c:pt idx="6">
                  <c:v>470</c:v>
                </c:pt>
                <c:pt idx="7">
                  <c:v>467</c:v>
                </c:pt>
                <c:pt idx="8">
                  <c:v>466</c:v>
                </c:pt>
                <c:pt idx="9">
                  <c:v>464</c:v>
                </c:pt>
                <c:pt idx="10">
                  <c:v>461</c:v>
                </c:pt>
                <c:pt idx="11">
                  <c:v>459</c:v>
                </c:pt>
                <c:pt idx="12">
                  <c:v>454</c:v>
                </c:pt>
                <c:pt idx="13">
                  <c:v>447</c:v>
                </c:pt>
                <c:pt idx="14">
                  <c:v>446</c:v>
                </c:pt>
                <c:pt idx="15">
                  <c:v>444</c:v>
                </c:pt>
                <c:pt idx="16">
                  <c:v>444</c:v>
                </c:pt>
                <c:pt idx="17">
                  <c:v>442</c:v>
                </c:pt>
                <c:pt idx="18">
                  <c:v>441</c:v>
                </c:pt>
                <c:pt idx="19">
                  <c:v>440</c:v>
                </c:pt>
                <c:pt idx="20">
                  <c:v>436</c:v>
                </c:pt>
                <c:pt idx="21">
                  <c:v>434</c:v>
                </c:pt>
                <c:pt idx="22">
                  <c:v>431</c:v>
                </c:pt>
                <c:pt idx="23">
                  <c:v>426</c:v>
                </c:pt>
                <c:pt idx="24">
                  <c:v>420</c:v>
                </c:pt>
                <c:pt idx="25">
                  <c:v>419</c:v>
                </c:pt>
                <c:pt idx="26">
                  <c:v>416</c:v>
                </c:pt>
                <c:pt idx="27">
                  <c:v>413</c:v>
                </c:pt>
                <c:pt idx="28">
                  <c:v>268</c:v>
                </c:pt>
                <c:pt idx="29">
                  <c:v>253</c:v>
                </c:pt>
                <c:pt idx="30">
                  <c:v>247</c:v>
                </c:pt>
                <c:pt idx="31">
                  <c:v>247</c:v>
                </c:pt>
                <c:pt idx="32">
                  <c:v>242</c:v>
                </c:pt>
                <c:pt idx="33">
                  <c:v>242</c:v>
                </c:pt>
                <c:pt idx="34">
                  <c:v>242</c:v>
                </c:pt>
                <c:pt idx="35">
                  <c:v>241</c:v>
                </c:pt>
                <c:pt idx="36">
                  <c:v>240</c:v>
                </c:pt>
                <c:pt idx="37">
                  <c:v>240</c:v>
                </c:pt>
                <c:pt idx="38">
                  <c:v>239</c:v>
                </c:pt>
                <c:pt idx="39">
                  <c:v>239</c:v>
                </c:pt>
                <c:pt idx="40">
                  <c:v>238</c:v>
                </c:pt>
                <c:pt idx="41">
                  <c:v>238</c:v>
                </c:pt>
                <c:pt idx="42">
                  <c:v>237</c:v>
                </c:pt>
                <c:pt idx="43">
                  <c:v>236</c:v>
                </c:pt>
                <c:pt idx="44">
                  <c:v>234</c:v>
                </c:pt>
                <c:pt idx="45">
                  <c:v>234</c:v>
                </c:pt>
                <c:pt idx="46">
                  <c:v>233</c:v>
                </c:pt>
                <c:pt idx="47">
                  <c:v>233</c:v>
                </c:pt>
                <c:pt idx="48">
                  <c:v>232</c:v>
                </c:pt>
                <c:pt idx="49">
                  <c:v>232</c:v>
                </c:pt>
                <c:pt idx="50">
                  <c:v>232</c:v>
                </c:pt>
                <c:pt idx="51">
                  <c:v>230</c:v>
                </c:pt>
                <c:pt idx="52">
                  <c:v>229</c:v>
                </c:pt>
                <c:pt idx="53">
                  <c:v>226</c:v>
                </c:pt>
                <c:pt idx="54">
                  <c:v>223</c:v>
                </c:pt>
                <c:pt idx="55">
                  <c:v>223</c:v>
                </c:pt>
                <c:pt idx="56">
                  <c:v>222</c:v>
                </c:pt>
                <c:pt idx="57">
                  <c:v>221</c:v>
                </c:pt>
                <c:pt idx="58">
                  <c:v>220</c:v>
                </c:pt>
                <c:pt idx="59">
                  <c:v>220</c:v>
                </c:pt>
                <c:pt idx="60">
                  <c:v>218</c:v>
                </c:pt>
                <c:pt idx="61">
                  <c:v>218</c:v>
                </c:pt>
                <c:pt idx="62">
                  <c:v>217</c:v>
                </c:pt>
                <c:pt idx="63">
                  <c:v>217</c:v>
                </c:pt>
                <c:pt idx="64">
                  <c:v>215</c:v>
                </c:pt>
                <c:pt idx="65">
                  <c:v>213</c:v>
                </c:pt>
                <c:pt idx="66">
                  <c:v>210</c:v>
                </c:pt>
                <c:pt idx="67">
                  <c:v>206</c:v>
                </c:pt>
                <c:pt idx="68">
                  <c:v>204</c:v>
                </c:pt>
                <c:pt idx="69">
                  <c:v>203</c:v>
                </c:pt>
                <c:pt idx="70">
                  <c:v>202</c:v>
                </c:pt>
                <c:pt idx="71">
                  <c:v>199</c:v>
                </c:pt>
                <c:pt idx="72">
                  <c:v>14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11</c:v>
                </c:pt>
                <c:pt idx="77">
                  <c:v>10</c:v>
                </c:pt>
                <c:pt idx="78">
                  <c:v>10</c:v>
                </c:pt>
                <c:pt idx="79">
                  <c:v>10</c:v>
                </c:pt>
                <c:pt idx="80">
                  <c:v>10</c:v>
                </c:pt>
                <c:pt idx="81">
                  <c:v>9</c:v>
                </c:pt>
                <c:pt idx="82">
                  <c:v>9</c:v>
                </c:pt>
                <c:pt idx="83">
                  <c:v>8</c:v>
                </c:pt>
                <c:pt idx="8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89-45CA-9875-C8CE413A0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47379247"/>
        <c:axId val="1047373967"/>
      </c:barChart>
      <c:lineChart>
        <c:grouping val="standard"/>
        <c:varyColors val="0"/>
        <c:ser>
          <c:idx val="1"/>
          <c:order val="1"/>
          <c:tx>
            <c:strRef>
              <c:f>'Graphs for PPT'!$I$117</c:f>
              <c:strCache>
                <c:ptCount val="1"/>
                <c:pt idx="0">
                  <c:v>fraud_rate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'Graphs for PPT'!$G$118:$G$202</c:f>
              <c:strCache>
                <c:ptCount val="85"/>
                <c:pt idx="0">
                  <c:v>Bristol</c:v>
                </c:pt>
                <c:pt idx="1">
                  <c:v>Turner</c:v>
                </c:pt>
                <c:pt idx="2">
                  <c:v>Viola</c:v>
                </c:pt>
                <c:pt idx="3">
                  <c:v>Burrton</c:v>
                </c:pt>
                <c:pt idx="4">
                  <c:v>Reynolds</c:v>
                </c:pt>
                <c:pt idx="5">
                  <c:v>Belmont</c:v>
                </c:pt>
                <c:pt idx="6">
                  <c:v>Waukesha</c:v>
                </c:pt>
                <c:pt idx="7">
                  <c:v>Camden</c:v>
                </c:pt>
                <c:pt idx="8">
                  <c:v>Leetsdale</c:v>
                </c:pt>
                <c:pt idx="9">
                  <c:v>Prosperity</c:v>
                </c:pt>
                <c:pt idx="10">
                  <c:v>Wauchula</c:v>
                </c:pt>
                <c:pt idx="11">
                  <c:v>Norwich</c:v>
                </c:pt>
                <c:pt idx="12">
                  <c:v>Veedersburg</c:v>
                </c:pt>
                <c:pt idx="13">
                  <c:v>Portland</c:v>
                </c:pt>
                <c:pt idx="14">
                  <c:v>Bolivar</c:v>
                </c:pt>
                <c:pt idx="15">
                  <c:v>Shrewsbury</c:v>
                </c:pt>
                <c:pt idx="16">
                  <c:v>West Eaton</c:v>
                </c:pt>
                <c:pt idx="17">
                  <c:v>Cressona</c:v>
                </c:pt>
                <c:pt idx="18">
                  <c:v>Central</c:v>
                </c:pt>
                <c:pt idx="19">
                  <c:v>Watertown</c:v>
                </c:pt>
                <c:pt idx="20">
                  <c:v>Halstad</c:v>
                </c:pt>
                <c:pt idx="21">
                  <c:v>Paradise Valley</c:v>
                </c:pt>
                <c:pt idx="22">
                  <c:v>Honokaa</c:v>
                </c:pt>
                <c:pt idx="23">
                  <c:v>Stayton</c:v>
                </c:pt>
                <c:pt idx="24">
                  <c:v>Heislerville</c:v>
                </c:pt>
                <c:pt idx="25">
                  <c:v>Brinson</c:v>
                </c:pt>
                <c:pt idx="26">
                  <c:v>Pomona</c:v>
                </c:pt>
                <c:pt idx="27">
                  <c:v>Ridgeland</c:v>
                </c:pt>
                <c:pt idx="28">
                  <c:v>West Finley</c:v>
                </c:pt>
                <c:pt idx="29">
                  <c:v>Dell City</c:v>
                </c:pt>
                <c:pt idx="30">
                  <c:v>New Franken</c:v>
                </c:pt>
                <c:pt idx="31">
                  <c:v>Loving</c:v>
                </c:pt>
                <c:pt idx="32">
                  <c:v>Pea Ridge</c:v>
                </c:pt>
                <c:pt idx="33">
                  <c:v>Jay</c:v>
                </c:pt>
                <c:pt idx="34">
                  <c:v>Chatham</c:v>
                </c:pt>
                <c:pt idx="35">
                  <c:v>Northport</c:v>
                </c:pt>
                <c:pt idx="36">
                  <c:v>Owensville</c:v>
                </c:pt>
                <c:pt idx="37">
                  <c:v>Whittemore</c:v>
                </c:pt>
                <c:pt idx="38">
                  <c:v>Jackson</c:v>
                </c:pt>
                <c:pt idx="39">
                  <c:v>Camden</c:v>
                </c:pt>
                <c:pt idx="40">
                  <c:v>Rossville</c:v>
                </c:pt>
                <c:pt idx="41">
                  <c:v>Azusa</c:v>
                </c:pt>
                <c:pt idx="42">
                  <c:v>Lane</c:v>
                </c:pt>
                <c:pt idx="43">
                  <c:v>Meadville</c:v>
                </c:pt>
                <c:pt idx="44">
                  <c:v>Moores Hill</c:v>
                </c:pt>
                <c:pt idx="45">
                  <c:v>Lorenzo</c:v>
                </c:pt>
                <c:pt idx="46">
                  <c:v>Palmdale</c:v>
                </c:pt>
                <c:pt idx="47">
                  <c:v>Allentown</c:v>
                </c:pt>
                <c:pt idx="48">
                  <c:v>Dresden</c:v>
                </c:pt>
                <c:pt idx="49">
                  <c:v>Malad City</c:v>
                </c:pt>
                <c:pt idx="50">
                  <c:v>Spirit Lake</c:v>
                </c:pt>
                <c:pt idx="51">
                  <c:v>Desdemona</c:v>
                </c:pt>
                <c:pt idx="52">
                  <c:v>Hartford</c:v>
                </c:pt>
                <c:pt idx="53">
                  <c:v>Etlan</c:v>
                </c:pt>
                <c:pt idx="54">
                  <c:v>Trenton</c:v>
                </c:pt>
                <c:pt idx="55">
                  <c:v>Adams</c:v>
                </c:pt>
                <c:pt idx="56">
                  <c:v>Akron</c:v>
                </c:pt>
                <c:pt idx="57">
                  <c:v>Williams</c:v>
                </c:pt>
                <c:pt idx="58">
                  <c:v>Richland</c:v>
                </c:pt>
                <c:pt idx="59">
                  <c:v>Preston</c:v>
                </c:pt>
                <c:pt idx="60">
                  <c:v>Boyd</c:v>
                </c:pt>
                <c:pt idx="61">
                  <c:v>Remer</c:v>
                </c:pt>
                <c:pt idx="62">
                  <c:v>Greenbush</c:v>
                </c:pt>
                <c:pt idx="63">
                  <c:v>Annapolis</c:v>
                </c:pt>
                <c:pt idx="64">
                  <c:v>Elk Rapids</c:v>
                </c:pt>
                <c:pt idx="65">
                  <c:v>Livonia</c:v>
                </c:pt>
                <c:pt idx="66">
                  <c:v>Clutier</c:v>
                </c:pt>
                <c:pt idx="67">
                  <c:v>Maria Stein</c:v>
                </c:pt>
                <c:pt idx="68">
                  <c:v>Mc Intosh</c:v>
                </c:pt>
                <c:pt idx="69">
                  <c:v>Sprague</c:v>
                </c:pt>
                <c:pt idx="70">
                  <c:v>Jaffrey</c:v>
                </c:pt>
                <c:pt idx="71">
                  <c:v>Linthicum Heights</c:v>
                </c:pt>
                <c:pt idx="72">
                  <c:v>Craig</c:v>
                </c:pt>
                <c:pt idx="73">
                  <c:v>Kirkwood</c:v>
                </c:pt>
                <c:pt idx="74">
                  <c:v>Springville</c:v>
                </c:pt>
                <c:pt idx="75">
                  <c:v>Morrowville</c:v>
                </c:pt>
                <c:pt idx="76">
                  <c:v>Lexington</c:v>
                </c:pt>
                <c:pt idx="77">
                  <c:v>Kirtland</c:v>
                </c:pt>
                <c:pt idx="78">
                  <c:v>Grifton</c:v>
                </c:pt>
                <c:pt idx="79">
                  <c:v>Seligman</c:v>
                </c:pt>
                <c:pt idx="80">
                  <c:v>Senatobia</c:v>
                </c:pt>
                <c:pt idx="81">
                  <c:v>Seattle</c:v>
                </c:pt>
                <c:pt idx="82">
                  <c:v>Guthrie</c:v>
                </c:pt>
                <c:pt idx="83">
                  <c:v>Rice</c:v>
                </c:pt>
                <c:pt idx="84">
                  <c:v>Wever</c:v>
                </c:pt>
              </c:strCache>
            </c:strRef>
          </c:cat>
          <c:val>
            <c:numRef>
              <c:f>'Graphs for PPT'!$I$118:$I$202</c:f>
              <c:numCache>
                <c:formatCode>0%</c:formatCode>
                <c:ptCount val="85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0.03</c:v>
                </c:pt>
                <c:pt idx="4">
                  <c:v>0.03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0.03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  <c:pt idx="22">
                  <c:v>0.02</c:v>
                </c:pt>
                <c:pt idx="23">
                  <c:v>0.02</c:v>
                </c:pt>
                <c:pt idx="24">
                  <c:v>0.03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0.03</c:v>
                </c:pt>
                <c:pt idx="29">
                  <c:v>0.03</c:v>
                </c:pt>
                <c:pt idx="30">
                  <c:v>0.03</c:v>
                </c:pt>
                <c:pt idx="31">
                  <c:v>0.04</c:v>
                </c:pt>
                <c:pt idx="32">
                  <c:v>0.04</c:v>
                </c:pt>
                <c:pt idx="33">
                  <c:v>0.06</c:v>
                </c:pt>
                <c:pt idx="34">
                  <c:v>0.06</c:v>
                </c:pt>
                <c:pt idx="35">
                  <c:v>0.04</c:v>
                </c:pt>
                <c:pt idx="36">
                  <c:v>0.05</c:v>
                </c:pt>
                <c:pt idx="37">
                  <c:v>0.06</c:v>
                </c:pt>
                <c:pt idx="38">
                  <c:v>0.03</c:v>
                </c:pt>
                <c:pt idx="39">
                  <c:v>0.05</c:v>
                </c:pt>
                <c:pt idx="40">
                  <c:v>0.02</c:v>
                </c:pt>
                <c:pt idx="41">
                  <c:v>0.04</c:v>
                </c:pt>
                <c:pt idx="42">
                  <c:v>0.03</c:v>
                </c:pt>
                <c:pt idx="43">
                  <c:v>0.05</c:v>
                </c:pt>
                <c:pt idx="44">
                  <c:v>0.02</c:v>
                </c:pt>
                <c:pt idx="45">
                  <c:v>0.05</c:v>
                </c:pt>
                <c:pt idx="46">
                  <c:v>0.04</c:v>
                </c:pt>
                <c:pt idx="47">
                  <c:v>0.05</c:v>
                </c:pt>
                <c:pt idx="48">
                  <c:v>0.02</c:v>
                </c:pt>
                <c:pt idx="49">
                  <c:v>0.03</c:v>
                </c:pt>
                <c:pt idx="50">
                  <c:v>0.03</c:v>
                </c:pt>
                <c:pt idx="51">
                  <c:v>0.03</c:v>
                </c:pt>
                <c:pt idx="52">
                  <c:v>0.03</c:v>
                </c:pt>
                <c:pt idx="53">
                  <c:v>0.05</c:v>
                </c:pt>
                <c:pt idx="54">
                  <c:v>0.03</c:v>
                </c:pt>
                <c:pt idx="55">
                  <c:v>0.05</c:v>
                </c:pt>
                <c:pt idx="56">
                  <c:v>0.04</c:v>
                </c:pt>
                <c:pt idx="57">
                  <c:v>0.04</c:v>
                </c:pt>
                <c:pt idx="58">
                  <c:v>0.04</c:v>
                </c:pt>
                <c:pt idx="59">
                  <c:v>0.06</c:v>
                </c:pt>
                <c:pt idx="60">
                  <c:v>0.03</c:v>
                </c:pt>
                <c:pt idx="61">
                  <c:v>0.05</c:v>
                </c:pt>
                <c:pt idx="62">
                  <c:v>0.04</c:v>
                </c:pt>
                <c:pt idx="63">
                  <c:v>0.05</c:v>
                </c:pt>
                <c:pt idx="64">
                  <c:v>0.06</c:v>
                </c:pt>
                <c:pt idx="65">
                  <c:v>0.05</c:v>
                </c:pt>
                <c:pt idx="66">
                  <c:v>0.02</c:v>
                </c:pt>
                <c:pt idx="67">
                  <c:v>0.04</c:v>
                </c:pt>
                <c:pt idx="68">
                  <c:v>0.05</c:v>
                </c:pt>
                <c:pt idx="69">
                  <c:v>0.06</c:v>
                </c:pt>
                <c:pt idx="70">
                  <c:v>0.03</c:v>
                </c:pt>
                <c:pt idx="71">
                  <c:v>0.03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9-45CA-9875-C8CE413A0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7343247"/>
        <c:axId val="1047357647"/>
      </c:lineChart>
      <c:catAx>
        <c:axId val="104737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47373967"/>
        <c:crosses val="autoZero"/>
        <c:auto val="1"/>
        <c:lblAlgn val="ctr"/>
        <c:lblOffset val="100"/>
        <c:noMultiLvlLbl val="0"/>
      </c:catAx>
      <c:valAx>
        <c:axId val="10473739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#Total</a:t>
                </a:r>
                <a:r>
                  <a:rPr lang="en-US" baseline="0" dirty="0"/>
                  <a:t> Transactions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47379247"/>
        <c:crosses val="autoZero"/>
        <c:crossBetween val="between"/>
      </c:valAx>
      <c:valAx>
        <c:axId val="104735764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Fraud_Rate</a:t>
                </a:r>
                <a:r>
                  <a:rPr lang="en-US" dirty="0"/>
                  <a:t>%</a:t>
                </a:r>
                <a:endParaRPr lang="he-I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47343247"/>
        <c:crosses val="max"/>
        <c:crossBetween val="between"/>
      </c:valAx>
      <c:catAx>
        <c:axId val="10473432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73576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726066881307715E-2"/>
          <c:y val="3.9949229878226064E-2"/>
          <c:w val="0.20854688176685532"/>
          <c:h val="5.0806629986186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'Graphs for PPT'!$Z$118:$Z$335</cx:f>
        <cx:lvl ptCount="218" formatCode="General">
          <cx:pt idx="0">2002</cx:pt>
          <cx:pt idx="1">2000</cx:pt>
          <cx:pt idx="2">1998</cx:pt>
          <cx:pt idx="3">1997</cx:pt>
          <cx:pt idx="4">1969</cx:pt>
          <cx:pt idx="5">1968</cx:pt>
          <cx:pt idx="6">1968</cx:pt>
          <cx:pt idx="7">1968</cx:pt>
          <cx:pt idx="8">1962</cx:pt>
          <cx:pt idx="9">1959</cx:pt>
          <cx:pt idx="10">1959</cx:pt>
          <cx:pt idx="11">1957</cx:pt>
          <cx:pt idx="12">1956</cx:pt>
          <cx:pt idx="13">1944</cx:pt>
          <cx:pt idx="14">1936</cx:pt>
          <cx:pt idx="15">1932</cx:pt>
          <cx:pt idx="16">1994</cx:pt>
          <cx:pt idx="17">1971</cx:pt>
          <cx:pt idx="18">1986</cx:pt>
          <cx:pt idx="19">1967</cx:pt>
          <cx:pt idx="20">1977</cx:pt>
          <cx:pt idx="21">1968</cx:pt>
          <cx:pt idx="22">1965</cx:pt>
          <cx:pt idx="23">1965</cx:pt>
          <cx:pt idx="24">1943</cx:pt>
          <cx:pt idx="25">1965</cx:pt>
          <cx:pt idx="26">1998</cx:pt>
          <cx:pt idx="27">1981</cx:pt>
          <cx:pt idx="28">1946</cx:pt>
          <cx:pt idx="29">1942</cx:pt>
          <cx:pt idx="30">1982</cx:pt>
          <cx:pt idx="31">1982</cx:pt>
          <cx:pt idx="32">1961</cx:pt>
          <cx:pt idx="33">1987</cx:pt>
          <cx:pt idx="34">1943</cx:pt>
          <cx:pt idx="35">1957</cx:pt>
          <cx:pt idx="36">1963</cx:pt>
          <cx:pt idx="37">1983</cx:pt>
          <cx:pt idx="38">1949</cx:pt>
          <cx:pt idx="39">1952</cx:pt>
          <cx:pt idx="40">1976</cx:pt>
          <cx:pt idx="41">1967</cx:pt>
          <cx:pt idx="42">1991</cx:pt>
          <cx:pt idx="43">1990</cx:pt>
          <cx:pt idx="44">1964</cx:pt>
          <cx:pt idx="45">1950</cx:pt>
          <cx:pt idx="46">1945</cx:pt>
          <cx:pt idx="47">1945</cx:pt>
          <cx:pt idx="48">1978</cx:pt>
          <cx:pt idx="49">1957</cx:pt>
          <cx:pt idx="50">1997</cx:pt>
          <cx:pt idx="51">1995</cx:pt>
          <cx:pt idx="52">1975</cx:pt>
          <cx:pt idx="53">1989</cx:pt>
          <cx:pt idx="54">1940</cx:pt>
          <cx:pt idx="55">1924</cx:pt>
          <cx:pt idx="56">1962</cx:pt>
          <cx:pt idx="57">1948</cx:pt>
          <cx:pt idx="58">1994</cx:pt>
          <cx:pt idx="59">1960</cx:pt>
          <cx:pt idx="60">1972</cx:pt>
          <cx:pt idx="61">1994</cx:pt>
          <cx:pt idx="62">1987</cx:pt>
          <cx:pt idx="63">1983</cx:pt>
          <cx:pt idx="64">1959</cx:pt>
          <cx:pt idx="65">1969</cx:pt>
          <cx:pt idx="66">1975</cx:pt>
          <cx:pt idx="67">1963</cx:pt>
          <cx:pt idx="68">1956</cx:pt>
          <cx:pt idx="69">1968</cx:pt>
          <cx:pt idx="70">1935</cx:pt>
          <cx:pt idx="71">1955</cx:pt>
          <cx:pt idx="72">1963</cx:pt>
          <cx:pt idx="73">1966</cx:pt>
          <cx:pt idx="74">1962</cx:pt>
          <cx:pt idx="75">1993</cx:pt>
          <cx:pt idx="76">1953</cx:pt>
          <cx:pt idx="77">1955</cx:pt>
          <cx:pt idx="78">1946</cx:pt>
          <cx:pt idx="79">1966</cx:pt>
          <cx:pt idx="80">1935</cx:pt>
          <cx:pt idx="81">1953</cx:pt>
          <cx:pt idx="82">1986</cx:pt>
          <cx:pt idx="83">1972</cx:pt>
          <cx:pt idx="84">1959</cx:pt>
          <cx:pt idx="85">1994</cx:pt>
          <cx:pt idx="86">1959</cx:pt>
          <cx:pt idx="87">1985</cx:pt>
          <cx:pt idx="88">1962</cx:pt>
          <cx:pt idx="89">1986</cx:pt>
          <cx:pt idx="90">1964</cx:pt>
          <cx:pt idx="91">1966</cx:pt>
          <cx:pt idx="92">1975</cx:pt>
          <cx:pt idx="93">1986</cx:pt>
          <cx:pt idx="94">1977</cx:pt>
          <cx:pt idx="95">1966</cx:pt>
          <cx:pt idx="96">1985</cx:pt>
          <cx:pt idx="97">1968</cx:pt>
          <cx:pt idx="98">1952</cx:pt>
          <cx:pt idx="99">1984</cx:pt>
          <cx:pt idx="100">1974</cx:pt>
          <cx:pt idx="101">1985</cx:pt>
          <cx:pt idx="102">1942</cx:pt>
          <cx:pt idx="103">1961</cx:pt>
          <cx:pt idx="104">1988</cx:pt>
          <cx:pt idx="105">1966</cx:pt>
          <cx:pt idx="106">1999</cx:pt>
          <cx:pt idx="107">1927</cx:pt>
          <cx:pt idx="108">1993</cx:pt>
          <cx:pt idx="109">1953</cx:pt>
          <cx:pt idx="110">1951</cx:pt>
          <cx:pt idx="111">1958</cx:pt>
          <cx:pt idx="112">1993</cx:pt>
          <cx:pt idx="113">1973</cx:pt>
          <cx:pt idx="114">1958</cx:pt>
          <cx:pt idx="115">1976</cx:pt>
          <cx:pt idx="116">1969</cx:pt>
          <cx:pt idx="117">1986</cx:pt>
          <cx:pt idx="118">1969</cx:pt>
          <cx:pt idx="119">1969</cx:pt>
          <cx:pt idx="120">1963</cx:pt>
          <cx:pt idx="121">1960</cx:pt>
          <cx:pt idx="122">1933</cx:pt>
          <cx:pt idx="123">2000</cx:pt>
          <cx:pt idx="124">1970</cx:pt>
          <cx:pt idx="125">1968</cx:pt>
          <cx:pt idx="126">1987</cx:pt>
          <cx:pt idx="127">1961</cx:pt>
          <cx:pt idx="128">1945</cx:pt>
          <cx:pt idx="129">1986</cx:pt>
          <cx:pt idx="130">1972</cx:pt>
          <cx:pt idx="131">1978</cx:pt>
          <cx:pt idx="132">1987</cx:pt>
          <cx:pt idx="133">1986</cx:pt>
          <cx:pt idx="134">1954</cx:pt>
          <cx:pt idx="135">1991</cx:pt>
          <cx:pt idx="136">1972</cx:pt>
          <cx:pt idx="137">1961</cx:pt>
          <cx:pt idx="138">1989</cx:pt>
          <cx:pt idx="139">1977</cx:pt>
          <cx:pt idx="140">1975</cx:pt>
          <cx:pt idx="141">1974</cx:pt>
          <cx:pt idx="142">1986</cx:pt>
          <cx:pt idx="143">1958</cx:pt>
          <cx:pt idx="144">1982</cx:pt>
          <cx:pt idx="145">1977</cx:pt>
          <cx:pt idx="146">1950</cx:pt>
          <cx:pt idx="147">1985</cx:pt>
          <cx:pt idx="148">1970</cx:pt>
          <cx:pt idx="149">1952</cx:pt>
          <cx:pt idx="150">1936</cx:pt>
          <cx:pt idx="151">1999</cx:pt>
          <cx:pt idx="152">1945</cx:pt>
          <cx:pt idx="153">1973</cx:pt>
          <cx:pt idx="154">1984</cx:pt>
          <cx:pt idx="155">1991</cx:pt>
          <cx:pt idx="156">1990</cx:pt>
          <cx:pt idx="157">1948</cx:pt>
          <cx:pt idx="158">1979</cx:pt>
          <cx:pt idx="159">1971</cx:pt>
          <cx:pt idx="160">1997</cx:pt>
          <cx:pt idx="161">1988</cx:pt>
          <cx:pt idx="162">1967</cx:pt>
          <cx:pt idx="163">1980</cx:pt>
          <cx:pt idx="164">1990</cx:pt>
          <cx:pt idx="165">1997</cx:pt>
          <cx:pt idx="166">1982</cx:pt>
          <cx:pt idx="167">1982</cx:pt>
          <cx:pt idx="168">1949</cx:pt>
          <cx:pt idx="169">1929</cx:pt>
          <cx:pt idx="170">1972</cx:pt>
          <cx:pt idx="171">1988</cx:pt>
          <cx:pt idx="172">1984</cx:pt>
          <cx:pt idx="173">1984</cx:pt>
          <cx:pt idx="174">1999</cx:pt>
          <cx:pt idx="175">1931</cx:pt>
          <cx:pt idx="176">1983</cx:pt>
          <cx:pt idx="177">1976</cx:pt>
          <cx:pt idx="178">1944</cx:pt>
          <cx:pt idx="179">1987</cx:pt>
          <cx:pt idx="180">1978</cx:pt>
          <cx:pt idx="181">1973</cx:pt>
          <cx:pt idx="182">1950</cx:pt>
          <cx:pt idx="183">1959</cx:pt>
          <cx:pt idx="184">1993</cx:pt>
          <cx:pt idx="185">1993</cx:pt>
          <cx:pt idx="186">1976</cx:pt>
          <cx:pt idx="187">1973</cx:pt>
          <cx:pt idx="188">1936</cx:pt>
          <cx:pt idx="189">1970</cx:pt>
          <cx:pt idx="190">1926</cx:pt>
          <cx:pt idx="191">1982</cx:pt>
          <cx:pt idx="192">1987</cx:pt>
          <cx:pt idx="193">1972</cx:pt>
          <cx:pt idx="194">1973</cx:pt>
          <cx:pt idx="195">1977</cx:pt>
          <cx:pt idx="196">1957</cx:pt>
          <cx:pt idx="197">1980</cx:pt>
          <cx:pt idx="198">1990</cx:pt>
          <cx:pt idx="199">1994</cx:pt>
          <cx:pt idx="200">1989</cx:pt>
          <cx:pt idx="201">1950</cx:pt>
          <cx:pt idx="202">1988</cx:pt>
          <cx:pt idx="203">1983</cx:pt>
          <cx:pt idx="204">1985</cx:pt>
          <cx:pt idx="205">1985</cx:pt>
          <cx:pt idx="206">1962</cx:pt>
          <cx:pt idx="207">1946</cx:pt>
          <cx:pt idx="208">1973</cx:pt>
          <cx:pt idx="209">1955</cx:pt>
          <cx:pt idx="210">1978</cx:pt>
          <cx:pt idx="211">1987</cx:pt>
          <cx:pt idx="212">1971</cx:pt>
          <cx:pt idx="213">1977</cx:pt>
          <cx:pt idx="214">1988</cx:pt>
          <cx:pt idx="215">1969</cx:pt>
          <cx:pt idx="216">1970</cx:pt>
          <cx:pt idx="217">1975</cx:pt>
        </cx:lvl>
      </cx:numDim>
    </cx:data>
  </cx:chartData>
  <cx:chart>
    <cx:plotArea>
      <cx:plotAreaRegion>
        <cx:series layoutId="clusteredColumn" uniqueId="{7686AFD4-791C-42B8-BD32-A03145EF40E2}">
          <cx:spPr>
            <a:solidFill>
              <a:schemeClr val="accent1">
                <a:lumMod val="50000"/>
              </a:schemeClr>
            </a:solidFill>
          </cx:spPr>
          <cx:dataId val="0"/>
          <cx:layoutPr>
            <cx:binning intervalClosed="r"/>
          </cx:layoutPr>
          <cx:axisId val="1"/>
        </cx:series>
        <cx:series layoutId="paretoLine" ownerIdx="0" uniqueId="{93EE3D58-3EFB-476F-A3A9-D8A44F0BBD04}">
          <cx:spPr>
            <a:ln>
              <a:solidFill>
                <a:schemeClr val="bg2">
                  <a:lumMod val="50000"/>
                </a:schemeClr>
              </a:solidFill>
            </a:ln>
          </cx:spPr>
          <cx:axisId val="2"/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900" b="1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cs typeface="Arial" panose="020B0604020202020204" pitchFamily="34" charset="0"/>
                  </a:rPr>
                  <a:t>Age</a:t>
                </a:r>
                <a:r>
                  <a:rPr lang="en-US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cs typeface="Arial" panose="020B0604020202020204" pitchFamily="34" charset="0"/>
                  </a:rPr>
                  <a:t> </a:t>
                </a:r>
                <a:r>
                  <a:rPr lang="en-US" sz="900" b="1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cs typeface="Arial" panose="020B0604020202020204" pitchFamily="34" charset="0"/>
                  </a:rPr>
                  <a:t>Range</a:t>
                </a:r>
                <a:endParaRPr lang="he-IL" sz="9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cx:rich>
          </cx:tx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he-IL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</cx:txPr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cs typeface="Arial" panose="020B0604020202020204" pitchFamily="34" charset="0"/>
                  </a:rPr>
                  <a:t>#of Population</a:t>
                </a:r>
                <a:endParaRPr lang="he-IL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cx:rich>
          </cx:tx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he-IL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</cx:txPr>
      </cx:axis>
      <cx:axis id="2">
        <cx:valScaling max="1" min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he-IL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cs typeface="Arial" panose="020B0604020202020204" pitchFamily="34" charset="0"/>
                  </a:rPr>
                  <a:t>%</a:t>
                </a:r>
                <a:r>
                  <a:rPr lang="en-US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  <a:cs typeface="Arial" panose="020B0604020202020204" pitchFamily="34" charset="0"/>
                  </a:rPr>
                  <a:t>of Population</a:t>
                </a:r>
                <a:endParaRPr lang="he-IL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cs typeface="Arial" panose="020B0604020202020204" pitchFamily="34" charset="0"/>
                </a:endParaRPr>
              </a:p>
            </cx:rich>
          </cx:tx>
        </cx:title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endParaRPr lang="he-IL" sz="9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4F69D-7111-44B7-BFFC-654B19C5FD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C76DE460-AFCA-4C0D-8B1D-7A5D694556E9}">
      <dgm:prSet phldrT="[טקסט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1"/>
          <a:endParaRPr lang="he-IL" dirty="0"/>
        </a:p>
      </dgm:t>
    </dgm:pt>
    <dgm:pt modelId="{7B53E850-C0E9-40AC-82C0-694696795F03}" type="parTrans" cxnId="{8107FC0A-74DC-4DEF-8CA4-45C327763C67}">
      <dgm:prSet/>
      <dgm:spPr/>
      <dgm:t>
        <a:bodyPr/>
        <a:lstStyle/>
        <a:p>
          <a:pPr rtl="1"/>
          <a:endParaRPr lang="he-IL"/>
        </a:p>
      </dgm:t>
    </dgm:pt>
    <dgm:pt modelId="{6BDE937E-1B9D-45B4-90EF-8EA55E5497EA}" type="sibTrans" cxnId="{8107FC0A-74DC-4DEF-8CA4-45C327763C67}">
      <dgm:prSet/>
      <dgm:spPr/>
      <dgm:t>
        <a:bodyPr/>
        <a:lstStyle/>
        <a:p>
          <a:pPr rtl="1"/>
          <a:endParaRPr lang="he-IL"/>
        </a:p>
      </dgm:t>
    </dgm:pt>
    <dgm:pt modelId="{CFD7BA66-CD4B-432E-A8DC-19F034EEA093}">
      <dgm:prSet phldrT="[טקסט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1"/>
          <a:endParaRPr lang="he-IL" dirty="0"/>
        </a:p>
      </dgm:t>
    </dgm:pt>
    <dgm:pt modelId="{FEEF1268-A5C8-4672-AF5D-A5FDE3F1989A}" type="parTrans" cxnId="{4E9DF1BF-C6D0-421C-8EC2-193DF9142D7D}">
      <dgm:prSet/>
      <dgm:spPr/>
      <dgm:t>
        <a:bodyPr/>
        <a:lstStyle/>
        <a:p>
          <a:pPr rtl="1"/>
          <a:endParaRPr lang="he-IL"/>
        </a:p>
      </dgm:t>
    </dgm:pt>
    <dgm:pt modelId="{F87A6E9D-6404-4842-AFCF-6915E00E2733}" type="sibTrans" cxnId="{4E9DF1BF-C6D0-421C-8EC2-193DF9142D7D}">
      <dgm:prSet/>
      <dgm:spPr/>
      <dgm:t>
        <a:bodyPr/>
        <a:lstStyle/>
        <a:p>
          <a:pPr rtl="1"/>
          <a:endParaRPr lang="he-IL"/>
        </a:p>
      </dgm:t>
    </dgm:pt>
    <dgm:pt modelId="{6B4A35C1-2C61-487B-8EB1-317B1C2D14E9}">
      <dgm:prSet phldrT="[טקסט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1"/>
          <a:endParaRPr lang="he-IL" dirty="0"/>
        </a:p>
      </dgm:t>
    </dgm:pt>
    <dgm:pt modelId="{D8CBCF4C-0981-43E1-8D45-7272785B2995}" type="sibTrans" cxnId="{DE76F56D-9DA8-4FD3-8737-376C00EF90C8}">
      <dgm:prSet/>
      <dgm:spPr/>
      <dgm:t>
        <a:bodyPr/>
        <a:lstStyle/>
        <a:p>
          <a:pPr rtl="1"/>
          <a:endParaRPr lang="he-IL"/>
        </a:p>
      </dgm:t>
    </dgm:pt>
    <dgm:pt modelId="{E4A73AC6-6C84-4EDD-811F-EC79C426F312}" type="parTrans" cxnId="{DE76F56D-9DA8-4FD3-8737-376C00EF90C8}">
      <dgm:prSet/>
      <dgm:spPr/>
      <dgm:t>
        <a:bodyPr/>
        <a:lstStyle/>
        <a:p>
          <a:pPr rtl="1"/>
          <a:endParaRPr lang="he-IL"/>
        </a:p>
      </dgm:t>
    </dgm:pt>
    <dgm:pt modelId="{823D4500-A078-480F-98AC-08B0C40341EB}" type="pres">
      <dgm:prSet presAssocID="{1434F69D-7111-44B7-BFFC-654B19C5FD4B}" presName="Name0" presStyleCnt="0">
        <dgm:presLayoutVars>
          <dgm:chMax val="7"/>
          <dgm:chPref val="7"/>
          <dgm:dir/>
        </dgm:presLayoutVars>
      </dgm:prSet>
      <dgm:spPr/>
    </dgm:pt>
    <dgm:pt modelId="{8EDDBC5E-672D-413F-826D-B291DFFA2617}" type="pres">
      <dgm:prSet presAssocID="{1434F69D-7111-44B7-BFFC-654B19C5FD4B}" presName="Name1" presStyleCnt="0"/>
      <dgm:spPr/>
    </dgm:pt>
    <dgm:pt modelId="{E4C10C89-18B6-4C72-B78C-0791C7AADDC8}" type="pres">
      <dgm:prSet presAssocID="{1434F69D-7111-44B7-BFFC-654B19C5FD4B}" presName="cycle" presStyleCnt="0"/>
      <dgm:spPr/>
    </dgm:pt>
    <dgm:pt modelId="{5DD6AB7E-73A4-442C-B4A4-D23BED37EE13}" type="pres">
      <dgm:prSet presAssocID="{1434F69D-7111-44B7-BFFC-654B19C5FD4B}" presName="srcNode" presStyleLbl="node1" presStyleIdx="0" presStyleCnt="3"/>
      <dgm:spPr/>
    </dgm:pt>
    <dgm:pt modelId="{8EA97F00-4C76-44A8-850F-55800520A2BB}" type="pres">
      <dgm:prSet presAssocID="{1434F69D-7111-44B7-BFFC-654B19C5FD4B}" presName="conn" presStyleLbl="parChTrans1D2" presStyleIdx="0" presStyleCnt="1"/>
      <dgm:spPr/>
    </dgm:pt>
    <dgm:pt modelId="{8C179E9D-5277-423B-AF63-590A96594DA7}" type="pres">
      <dgm:prSet presAssocID="{1434F69D-7111-44B7-BFFC-654B19C5FD4B}" presName="extraNode" presStyleLbl="node1" presStyleIdx="0" presStyleCnt="3"/>
      <dgm:spPr/>
    </dgm:pt>
    <dgm:pt modelId="{0A3DAAD2-F1D8-4609-A199-D87DD481B0C5}" type="pres">
      <dgm:prSet presAssocID="{1434F69D-7111-44B7-BFFC-654B19C5FD4B}" presName="dstNode" presStyleLbl="node1" presStyleIdx="0" presStyleCnt="3"/>
      <dgm:spPr/>
    </dgm:pt>
    <dgm:pt modelId="{F2B96587-7181-4404-B0C4-B49EA178D60A}" type="pres">
      <dgm:prSet presAssocID="{6B4A35C1-2C61-487B-8EB1-317B1C2D14E9}" presName="text_1" presStyleLbl="node1" presStyleIdx="0" presStyleCnt="3">
        <dgm:presLayoutVars>
          <dgm:bulletEnabled val="1"/>
        </dgm:presLayoutVars>
      </dgm:prSet>
      <dgm:spPr/>
    </dgm:pt>
    <dgm:pt modelId="{D2F28E98-3CFA-40EC-930C-9DC05C8D7051}" type="pres">
      <dgm:prSet presAssocID="{6B4A35C1-2C61-487B-8EB1-317B1C2D14E9}" presName="accent_1" presStyleCnt="0"/>
      <dgm:spPr/>
    </dgm:pt>
    <dgm:pt modelId="{60A39982-10BE-4A3A-A002-379A9F08B008}" type="pres">
      <dgm:prSet presAssocID="{6B4A35C1-2C61-487B-8EB1-317B1C2D14E9}" presName="accentRepeatNode" presStyleLbl="solidFgAcc1" presStyleIdx="0" presStyleCnt="3"/>
      <dgm:spPr/>
    </dgm:pt>
    <dgm:pt modelId="{F010CE7F-40F0-4BF1-BAD0-E2A046C89EC4}" type="pres">
      <dgm:prSet presAssocID="{C76DE460-AFCA-4C0D-8B1D-7A5D694556E9}" presName="text_2" presStyleLbl="node1" presStyleIdx="1" presStyleCnt="3">
        <dgm:presLayoutVars>
          <dgm:bulletEnabled val="1"/>
        </dgm:presLayoutVars>
      </dgm:prSet>
      <dgm:spPr/>
    </dgm:pt>
    <dgm:pt modelId="{15C634BA-A725-4980-8A65-B38AE98D72CC}" type="pres">
      <dgm:prSet presAssocID="{C76DE460-AFCA-4C0D-8B1D-7A5D694556E9}" presName="accent_2" presStyleCnt="0"/>
      <dgm:spPr/>
    </dgm:pt>
    <dgm:pt modelId="{DF58A408-B07D-4F8A-8875-CB9F91FF00E2}" type="pres">
      <dgm:prSet presAssocID="{C76DE460-AFCA-4C0D-8B1D-7A5D694556E9}" presName="accentRepeatNode" presStyleLbl="solidFgAcc1" presStyleIdx="1" presStyleCnt="3"/>
      <dgm:spPr/>
    </dgm:pt>
    <dgm:pt modelId="{501D9F17-22FA-4915-B405-78512006DF55}" type="pres">
      <dgm:prSet presAssocID="{CFD7BA66-CD4B-432E-A8DC-19F034EEA093}" presName="text_3" presStyleLbl="node1" presStyleIdx="2" presStyleCnt="3">
        <dgm:presLayoutVars>
          <dgm:bulletEnabled val="1"/>
        </dgm:presLayoutVars>
      </dgm:prSet>
      <dgm:spPr/>
    </dgm:pt>
    <dgm:pt modelId="{DC33D295-9E71-479B-9B27-EE9A81C219B4}" type="pres">
      <dgm:prSet presAssocID="{CFD7BA66-CD4B-432E-A8DC-19F034EEA093}" presName="accent_3" presStyleCnt="0"/>
      <dgm:spPr/>
    </dgm:pt>
    <dgm:pt modelId="{FC0013C0-1FFB-4BBD-8295-5D268369C1B5}" type="pres">
      <dgm:prSet presAssocID="{CFD7BA66-CD4B-432E-A8DC-19F034EEA093}" presName="accentRepeatNode" presStyleLbl="solidFgAcc1" presStyleIdx="2" presStyleCnt="3"/>
      <dgm:spPr/>
    </dgm:pt>
  </dgm:ptLst>
  <dgm:cxnLst>
    <dgm:cxn modelId="{8107FC0A-74DC-4DEF-8CA4-45C327763C67}" srcId="{1434F69D-7111-44B7-BFFC-654B19C5FD4B}" destId="{C76DE460-AFCA-4C0D-8B1D-7A5D694556E9}" srcOrd="1" destOrd="0" parTransId="{7B53E850-C0E9-40AC-82C0-694696795F03}" sibTransId="{6BDE937E-1B9D-45B4-90EF-8EA55E5497EA}"/>
    <dgm:cxn modelId="{F5594D5E-4445-418C-BAE2-B09AA855CC61}" type="presOf" srcId="{D8CBCF4C-0981-43E1-8D45-7272785B2995}" destId="{8EA97F00-4C76-44A8-850F-55800520A2BB}" srcOrd="0" destOrd="0" presId="urn:microsoft.com/office/officeart/2008/layout/VerticalCurvedList"/>
    <dgm:cxn modelId="{FFBFC542-5458-4972-9CE4-93C91D1432D4}" type="presOf" srcId="{6B4A35C1-2C61-487B-8EB1-317B1C2D14E9}" destId="{F2B96587-7181-4404-B0C4-B49EA178D60A}" srcOrd="0" destOrd="0" presId="urn:microsoft.com/office/officeart/2008/layout/VerticalCurvedList"/>
    <dgm:cxn modelId="{DE76F56D-9DA8-4FD3-8737-376C00EF90C8}" srcId="{1434F69D-7111-44B7-BFFC-654B19C5FD4B}" destId="{6B4A35C1-2C61-487B-8EB1-317B1C2D14E9}" srcOrd="0" destOrd="0" parTransId="{E4A73AC6-6C84-4EDD-811F-EC79C426F312}" sibTransId="{D8CBCF4C-0981-43E1-8D45-7272785B2995}"/>
    <dgm:cxn modelId="{CFD1B89A-C091-42D1-B614-3942E317A641}" type="presOf" srcId="{C76DE460-AFCA-4C0D-8B1D-7A5D694556E9}" destId="{F010CE7F-40F0-4BF1-BAD0-E2A046C89EC4}" srcOrd="0" destOrd="0" presId="urn:microsoft.com/office/officeart/2008/layout/VerticalCurvedList"/>
    <dgm:cxn modelId="{3A88E2BB-848E-44F4-9DAB-59956DD80596}" type="presOf" srcId="{CFD7BA66-CD4B-432E-A8DC-19F034EEA093}" destId="{501D9F17-22FA-4915-B405-78512006DF55}" srcOrd="0" destOrd="0" presId="urn:microsoft.com/office/officeart/2008/layout/VerticalCurvedList"/>
    <dgm:cxn modelId="{4E9DF1BF-C6D0-421C-8EC2-193DF9142D7D}" srcId="{1434F69D-7111-44B7-BFFC-654B19C5FD4B}" destId="{CFD7BA66-CD4B-432E-A8DC-19F034EEA093}" srcOrd="2" destOrd="0" parTransId="{FEEF1268-A5C8-4672-AF5D-A5FDE3F1989A}" sibTransId="{F87A6E9D-6404-4842-AFCF-6915E00E2733}"/>
    <dgm:cxn modelId="{295D29EC-6583-4BB8-9C6B-DD799E25F46A}" type="presOf" srcId="{1434F69D-7111-44B7-BFFC-654B19C5FD4B}" destId="{823D4500-A078-480F-98AC-08B0C40341EB}" srcOrd="0" destOrd="0" presId="urn:microsoft.com/office/officeart/2008/layout/VerticalCurvedList"/>
    <dgm:cxn modelId="{5DA87962-6FC8-4030-85D3-94B430B32A49}" type="presParOf" srcId="{823D4500-A078-480F-98AC-08B0C40341EB}" destId="{8EDDBC5E-672D-413F-826D-B291DFFA2617}" srcOrd="0" destOrd="0" presId="urn:microsoft.com/office/officeart/2008/layout/VerticalCurvedList"/>
    <dgm:cxn modelId="{1D11ED42-93F7-4081-8A32-A8FD19216575}" type="presParOf" srcId="{8EDDBC5E-672D-413F-826D-B291DFFA2617}" destId="{E4C10C89-18B6-4C72-B78C-0791C7AADDC8}" srcOrd="0" destOrd="0" presId="urn:microsoft.com/office/officeart/2008/layout/VerticalCurvedList"/>
    <dgm:cxn modelId="{21B85B84-DB7B-49E0-AD05-D471F8AD99C5}" type="presParOf" srcId="{E4C10C89-18B6-4C72-B78C-0791C7AADDC8}" destId="{5DD6AB7E-73A4-442C-B4A4-D23BED37EE13}" srcOrd="0" destOrd="0" presId="urn:microsoft.com/office/officeart/2008/layout/VerticalCurvedList"/>
    <dgm:cxn modelId="{C448B4A0-8C1A-47B0-A51F-77C65484E8B9}" type="presParOf" srcId="{E4C10C89-18B6-4C72-B78C-0791C7AADDC8}" destId="{8EA97F00-4C76-44A8-850F-55800520A2BB}" srcOrd="1" destOrd="0" presId="urn:microsoft.com/office/officeart/2008/layout/VerticalCurvedList"/>
    <dgm:cxn modelId="{29E5EF6B-FEBB-469B-86A5-9A0B47AB5A8C}" type="presParOf" srcId="{E4C10C89-18B6-4C72-B78C-0791C7AADDC8}" destId="{8C179E9D-5277-423B-AF63-590A96594DA7}" srcOrd="2" destOrd="0" presId="urn:microsoft.com/office/officeart/2008/layout/VerticalCurvedList"/>
    <dgm:cxn modelId="{D9C322EC-5E77-40F6-924C-A376D0E09FA3}" type="presParOf" srcId="{E4C10C89-18B6-4C72-B78C-0791C7AADDC8}" destId="{0A3DAAD2-F1D8-4609-A199-D87DD481B0C5}" srcOrd="3" destOrd="0" presId="urn:microsoft.com/office/officeart/2008/layout/VerticalCurvedList"/>
    <dgm:cxn modelId="{C0C34C82-321A-405F-9E49-70DA0B52E968}" type="presParOf" srcId="{8EDDBC5E-672D-413F-826D-B291DFFA2617}" destId="{F2B96587-7181-4404-B0C4-B49EA178D60A}" srcOrd="1" destOrd="0" presId="urn:microsoft.com/office/officeart/2008/layout/VerticalCurvedList"/>
    <dgm:cxn modelId="{EFAEA018-9532-4CE0-8BCB-65E305D64C28}" type="presParOf" srcId="{8EDDBC5E-672D-413F-826D-B291DFFA2617}" destId="{D2F28E98-3CFA-40EC-930C-9DC05C8D7051}" srcOrd="2" destOrd="0" presId="urn:microsoft.com/office/officeart/2008/layout/VerticalCurvedList"/>
    <dgm:cxn modelId="{2671D33F-142F-4E87-88DE-3646D69811AB}" type="presParOf" srcId="{D2F28E98-3CFA-40EC-930C-9DC05C8D7051}" destId="{60A39982-10BE-4A3A-A002-379A9F08B008}" srcOrd="0" destOrd="0" presId="urn:microsoft.com/office/officeart/2008/layout/VerticalCurvedList"/>
    <dgm:cxn modelId="{F2E1FD0F-9C68-4E27-8543-24208AC14CFC}" type="presParOf" srcId="{8EDDBC5E-672D-413F-826D-B291DFFA2617}" destId="{F010CE7F-40F0-4BF1-BAD0-E2A046C89EC4}" srcOrd="3" destOrd="0" presId="urn:microsoft.com/office/officeart/2008/layout/VerticalCurvedList"/>
    <dgm:cxn modelId="{65D6CDB2-5A51-4E05-BBD5-8B16DDFC7FF4}" type="presParOf" srcId="{8EDDBC5E-672D-413F-826D-B291DFFA2617}" destId="{15C634BA-A725-4980-8A65-B38AE98D72CC}" srcOrd="4" destOrd="0" presId="urn:microsoft.com/office/officeart/2008/layout/VerticalCurvedList"/>
    <dgm:cxn modelId="{75E7056F-CC82-4B94-B433-DD6EF42500A6}" type="presParOf" srcId="{15C634BA-A725-4980-8A65-B38AE98D72CC}" destId="{DF58A408-B07D-4F8A-8875-CB9F91FF00E2}" srcOrd="0" destOrd="0" presId="urn:microsoft.com/office/officeart/2008/layout/VerticalCurvedList"/>
    <dgm:cxn modelId="{D8FFC126-44B9-463D-B5A2-D9391AC1C3E7}" type="presParOf" srcId="{8EDDBC5E-672D-413F-826D-B291DFFA2617}" destId="{501D9F17-22FA-4915-B405-78512006DF55}" srcOrd="5" destOrd="0" presId="urn:microsoft.com/office/officeart/2008/layout/VerticalCurvedList"/>
    <dgm:cxn modelId="{C8D87FA5-36E7-45F8-B55B-9F95B8C67565}" type="presParOf" srcId="{8EDDBC5E-672D-413F-826D-B291DFFA2617}" destId="{DC33D295-9E71-479B-9B27-EE9A81C219B4}" srcOrd="6" destOrd="0" presId="urn:microsoft.com/office/officeart/2008/layout/VerticalCurvedList"/>
    <dgm:cxn modelId="{D66C44F4-E17B-4327-8BB5-DF31F0B6529D}" type="presParOf" srcId="{DC33D295-9E71-479B-9B27-EE9A81C219B4}" destId="{FC0013C0-1FFB-4BBD-8295-5D268369C1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97F00-4C76-44A8-850F-55800520A2BB}">
      <dsp:nvSpPr>
        <dsp:cNvPr id="0" name=""/>
        <dsp:cNvSpPr/>
      </dsp:nvSpPr>
      <dsp:spPr>
        <a:xfrm>
          <a:off x="-6135279" y="-938949"/>
          <a:ext cx="7305510" cy="7305510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96587-7181-4404-B0C4-B49EA178D60A}">
      <dsp:nvSpPr>
        <dsp:cNvPr id="0" name=""/>
        <dsp:cNvSpPr/>
      </dsp:nvSpPr>
      <dsp:spPr>
        <a:xfrm>
          <a:off x="753352" y="542761"/>
          <a:ext cx="8198454" cy="108552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633" tIns="149860" rIns="149860" bIns="149860" numCol="1" spcCol="1270" anchor="ctr" anchorCtr="0">
          <a:noAutofit/>
        </a:bodyPr>
        <a:lstStyle/>
        <a:p>
          <a:pPr marL="0" lvl="0" indent="0" algn="l" defTabSz="2622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900" kern="1200" dirty="0"/>
        </a:p>
      </dsp:txBody>
      <dsp:txXfrm>
        <a:off x="753352" y="542761"/>
        <a:ext cx="8198454" cy="1085522"/>
      </dsp:txXfrm>
    </dsp:sp>
    <dsp:sp modelId="{60A39982-10BE-4A3A-A002-379A9F08B008}">
      <dsp:nvSpPr>
        <dsp:cNvPr id="0" name=""/>
        <dsp:cNvSpPr/>
      </dsp:nvSpPr>
      <dsp:spPr>
        <a:xfrm>
          <a:off x="74901" y="407070"/>
          <a:ext cx="1356903" cy="13569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0CE7F-40F0-4BF1-BAD0-E2A046C89EC4}">
      <dsp:nvSpPr>
        <dsp:cNvPr id="0" name=""/>
        <dsp:cNvSpPr/>
      </dsp:nvSpPr>
      <dsp:spPr>
        <a:xfrm>
          <a:off x="1147939" y="2171044"/>
          <a:ext cx="7803867" cy="108552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633" tIns="149860" rIns="149860" bIns="149860" numCol="1" spcCol="1270" anchor="ctr" anchorCtr="0">
          <a:noAutofit/>
        </a:bodyPr>
        <a:lstStyle/>
        <a:p>
          <a:pPr marL="0" lvl="0" indent="0" algn="l" defTabSz="2622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900" kern="1200" dirty="0"/>
        </a:p>
      </dsp:txBody>
      <dsp:txXfrm>
        <a:off x="1147939" y="2171044"/>
        <a:ext cx="7803867" cy="1085522"/>
      </dsp:txXfrm>
    </dsp:sp>
    <dsp:sp modelId="{DF58A408-B07D-4F8A-8875-CB9F91FF00E2}">
      <dsp:nvSpPr>
        <dsp:cNvPr id="0" name=""/>
        <dsp:cNvSpPr/>
      </dsp:nvSpPr>
      <dsp:spPr>
        <a:xfrm>
          <a:off x="469488" y="2035354"/>
          <a:ext cx="1356903" cy="13569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D9F17-22FA-4915-B405-78512006DF55}">
      <dsp:nvSpPr>
        <dsp:cNvPr id="0" name=""/>
        <dsp:cNvSpPr/>
      </dsp:nvSpPr>
      <dsp:spPr>
        <a:xfrm>
          <a:off x="753352" y="3799328"/>
          <a:ext cx="8198454" cy="108552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633" tIns="149860" rIns="149860" bIns="149860" numCol="1" spcCol="1270" anchor="ctr" anchorCtr="0">
          <a:noAutofit/>
        </a:bodyPr>
        <a:lstStyle/>
        <a:p>
          <a:pPr marL="0" lvl="0" indent="0" algn="l" defTabSz="2622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900" kern="1200" dirty="0"/>
        </a:p>
      </dsp:txBody>
      <dsp:txXfrm>
        <a:off x="753352" y="3799328"/>
        <a:ext cx="8198454" cy="1085522"/>
      </dsp:txXfrm>
    </dsp:sp>
    <dsp:sp modelId="{FC0013C0-1FFB-4BBD-8295-5D268369C1B5}">
      <dsp:nvSpPr>
        <dsp:cNvPr id="0" name=""/>
        <dsp:cNvSpPr/>
      </dsp:nvSpPr>
      <dsp:spPr>
        <a:xfrm>
          <a:off x="74901" y="3663638"/>
          <a:ext cx="1356903" cy="13569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0.7234</cdr:x>
      <cdr:y>0.10023</cdr:y>
    </cdr:from>
    <cdr:to>
      <cdr:x>0.8928</cdr:x>
      <cdr:y>0.39127</cdr:y>
    </cdr:to>
    <cdr:sp macro="" textlink="">
      <cdr:nvSpPr>
        <cdr:cNvPr id="2" name="תיבת טקסט 1">
          <a:extLst xmlns:a="http://schemas.openxmlformats.org/drawingml/2006/main">
            <a:ext uri="{FF2B5EF4-FFF2-40B4-BE49-F238E27FC236}">
              <a16:creationId xmlns:a16="http://schemas.microsoft.com/office/drawing/2014/main" id="{6F1B35E1-5852-57D4-9168-7A3A10FE9798}"/>
            </a:ext>
          </a:extLst>
        </cdr:cNvPr>
        <cdr:cNvSpPr txBox="1"/>
      </cdr:nvSpPr>
      <cdr:spPr>
        <a:xfrm xmlns:a="http://schemas.openxmlformats.org/drawingml/2006/main">
          <a:off x="8248261" y="485192"/>
          <a:ext cx="1931437" cy="1408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kern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1CB3D0-2B3F-4090-9C0D-2B3610735C28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BF4806C-B5A4-4EA4-BB1C-89AE265E35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63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4806C-B5A4-4EA4-BB1C-89AE265E35C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52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Consider </a:t>
            </a:r>
            <a:r>
              <a:rPr lang="en-US" b="1" dirty="0"/>
              <a:t>monitoring fraud indicators more closely</a:t>
            </a:r>
            <a:r>
              <a:rPr lang="en-US" dirty="0"/>
              <a:t> in periods of high transaction volume but relatively low fraudulent rate (like </a:t>
            </a:r>
            <a:r>
              <a:rPr lang="en-US" b="1" dirty="0"/>
              <a:t>December</a:t>
            </a:r>
            <a:r>
              <a:rPr lang="en-US" dirty="0"/>
              <a:t>) to ensure that any fraud trends are detected early.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4806C-B5A4-4EA4-BB1C-89AE265E35C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05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4806C-B5A4-4EA4-BB1C-89AE265E35C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69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The </a:t>
            </a:r>
            <a:r>
              <a:rPr lang="en-US" b="1" dirty="0"/>
              <a:t>slight bumps in October for Grocery POS and Gas Transport</a:t>
            </a:r>
            <a:r>
              <a:rPr lang="en-US" dirty="0"/>
              <a:t> could be due to a few plausible factors:</a:t>
            </a:r>
          </a:p>
          <a:p>
            <a:pPr algn="l" rtl="0">
              <a:buFont typeface="+mj-lt"/>
              <a:buAutoNum type="arabicPeriod"/>
            </a:pPr>
            <a:r>
              <a:rPr lang="en-US" b="1" dirty="0"/>
              <a:t>Increased spending due to holidays or seasonal changes</a:t>
            </a:r>
            <a:br>
              <a:rPr lang="en-US" dirty="0"/>
            </a:br>
            <a:r>
              <a:rPr lang="en-US" dirty="0"/>
              <a:t>October often sees a rise in consumer activity ahead of holidays like Halloween and early preparations for end-of-year events. Fraudsters may take advantage of increased transaction volume to hide suspicious activity.</a:t>
            </a:r>
          </a:p>
          <a:p>
            <a:pPr algn="l" rtl="0">
              <a:buFont typeface="+mj-lt"/>
              <a:buAutoNum type="arabicPeriod"/>
            </a:pPr>
            <a:r>
              <a:rPr lang="en-US" b="1" dirty="0"/>
              <a:t>Card testing and low-value fraud attempts</a:t>
            </a:r>
            <a:br>
              <a:rPr lang="en-US" dirty="0"/>
            </a:br>
            <a:r>
              <a:rPr lang="en-US" dirty="0"/>
              <a:t>These categories are often used for </a:t>
            </a:r>
            <a:r>
              <a:rPr lang="en-US" b="1" dirty="0"/>
              <a:t>"card testing"</a:t>
            </a:r>
            <a:r>
              <a:rPr lang="en-US" dirty="0"/>
              <a:t>—fraudsters make small purchases (like groceries or gas) to verify stolen card details before attempting larger fraud elsewhere.</a:t>
            </a:r>
          </a:p>
          <a:p>
            <a:pPr algn="l" rtl="0">
              <a:buFont typeface="+mj-lt"/>
              <a:buAutoNum type="arabicPeriod"/>
            </a:pPr>
            <a:r>
              <a:rPr lang="en-US" b="1" dirty="0"/>
              <a:t>Less scrutiny on everyday purchases</a:t>
            </a:r>
            <a:br>
              <a:rPr lang="en-US" dirty="0"/>
            </a:br>
            <a:r>
              <a:rPr lang="en-US" dirty="0"/>
              <a:t>Grocery and gas purchases are routine, so suspicious transactions may go unnoticed longer—making them appealing for fraudsters to exploit subtly.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4806C-B5A4-4EA4-BB1C-89AE265E35C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54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We can explore if it’s a trend or not for these cities using more characteristics of these customers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4806C-B5A4-4EA4-BB1C-89AE265E35C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07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4806C-B5A4-4EA4-BB1C-89AE265E35C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243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4806C-B5A4-4EA4-BB1C-89AE265E35C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13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B99816-3921-AB92-7AD7-90092D3E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BDE058-3796-B929-FE92-6A8D859C1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90CA3E-60AE-07A6-3FA4-00E61769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0FF83F-C62C-81DC-27D3-18BB7359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4914FB-CE53-9A2B-C101-48110B5D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6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38A14F-E2D0-FAB9-4718-1D0339C4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F38CAB4-5592-EB5F-89EB-4C6AEB60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D85477-1D30-F1AE-0566-C851650B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24793B-508D-92CF-855A-19E78823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296D8A-D598-535B-3B7C-DB91F833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28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458CC89-7AF4-F81D-CCCC-92FF3B1B8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0583D7-FE11-F693-3B35-8DAB3001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FE09F9-91B6-A8E8-C018-B4183D20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5F0DE9-BACB-BE89-F3D1-03B4A95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921D1D-601C-5D2E-EEE6-506B7BA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0012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r" defTabSz="914400" rtl="1">
              <a:lnSpc>
                <a:spcPct val="90000"/>
              </a:lnSpc>
              <a:buNone/>
              <a:tabLst>
                <a:tab pos="0" algn="l"/>
              </a:tabLst>
            </a:pPr>
            <a:r>
              <a:rPr lang="he-IL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לחץ כדי לערוך סגנון כותרת של תבנית בסיס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algn="r" defTabSz="914400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לחץ כדי לערוך סגנונות טקסט של תבנית בסיס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800" lvl="1" indent="-228600" algn="r" defTabSz="914400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e-IL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רמה שנייה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algn="r" defTabSz="914400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e-IL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רמה שלישית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algn="r" defTabSz="914400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e-IL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רמה רביעית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algn="r" defTabSz="914400" rt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e-IL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רמה חמישית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 rtl="1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 rtl="1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 rtl="1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 rtl="1">
              <a:lnSpc>
                <a:spcPct val="100000"/>
              </a:lnSpc>
              <a:buNone/>
              <a:tabLst>
                <a:tab pos="0" algn="l"/>
              </a:tabLst>
            </a:pPr>
            <a:fld id="{B9712B0D-30FE-47EC-BE66-3B0B5CD19C2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24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296C9-FD14-F92C-094F-25A3BF4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F4DC1F-FF4D-D8DD-A41A-191BBAF6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7AE1FE-5A7C-360E-6F40-A2A0E2C2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50E320-14DE-AFD2-9792-100BE9AE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AAD503-E44F-7957-FB16-C3FC7631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17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B3A371-2253-6EE1-1C19-A8C5014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7A2AA8-93D4-D0E2-F1BA-D13DB802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A1DB8B-214A-59F3-3CED-A489EF1D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C3742C-FF67-C423-5CFD-7E49876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4F3252-7C32-4E99-0FFB-D1F685F1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2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AC4DD2-BF56-E59E-ED68-F0ABD447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2DBD6A-20EF-B11C-B886-880B4ED56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EC3D247-134C-4C96-1763-D8270563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E7D2016-03D6-32F5-1C1B-CEDCDF6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E62B36-CE77-3257-150E-CE36D297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4A9CE0C-54DE-394A-3BFD-C89F9611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11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0CF48-9A0A-C4C1-5F54-C743C8A2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600AB7-FC92-1604-47CC-5CCC81B4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405A86D-30FA-B88C-5311-E4EC08C7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5F103E8-4D61-37F7-5382-CE13F39D0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6E669A7-C831-678B-533A-08B6EE13A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7FF9225-A7EA-2F55-39A9-DBB31F33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A006A0-3F0D-15AC-6DB9-7FE3DE45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83D9541-D4CD-A585-8FC7-549A130C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89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BEA110-D178-7016-ED61-F7475184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01361B3-2028-2850-EFFE-20A6D817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9A6A22D-7C4F-E6DF-E50E-9CFE9390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128C74E-77AB-B7BF-EA74-165F0116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01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72ACA89-AD7E-DDE6-EC1D-79E2ADC5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1F10AEC-67C6-61D3-3700-86FE7A76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BECF2C-7875-EF04-D308-E4BF2A64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24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E36FF6-AD26-31C9-7344-33AB40D1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CD2CE5-E634-8086-3B3F-37D38838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8CB9F7-85C5-4E30-5DE8-0069EAAAF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5460D7-70C7-3472-126A-E79ADF6E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026D3F8-505F-78F8-9EC2-8C33F33E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BF0158-2B93-B225-D8CC-0CDFAE80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77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BF750C-AD61-EDC1-E52D-BE1C8BAA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F0D1BDE-5956-5814-EEF1-14BDC573C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9D8FD71-DE81-FE35-CA9C-7B075BDF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7F0AFA-C727-8491-0EF6-D84618FB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45E1D9-6EE7-599C-AD76-5CEE845F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480886D-0828-B113-BCE4-00CB72DE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6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F62236-F830-943B-B3D4-D076A97C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8942E9-E8DC-9DFE-7594-24576519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659C85-04D1-BB81-7EE6-AEA653E64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13DF-E295-4E02-AA97-D1DE6495FA8E}" type="datetimeFigureOut">
              <a:rPr lang="he-IL" smtClean="0"/>
              <a:t>כ"ד/אייר/תשפ"ה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294837-3EEB-B5DE-C7BF-05B9056B4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B57993-67C1-422B-9105-43A9653B7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3556-EA0C-41F2-BCBB-84FADC52B3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227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kelvinkelue/credit-card-fraud-prediction/data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3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1.xml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1E271A1-650E-0235-0B33-7DC05ECB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27" y="2620215"/>
            <a:ext cx="4533900" cy="387667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F290D52-573D-09FE-4A42-A6321748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389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Transaction Analysis to Drive Fraud Detection</a:t>
            </a:r>
            <a:endParaRPr lang="he-IL" sz="40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54B0583-4534-7750-0601-13D78F2BD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516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Ron &amp; Inessa</a:t>
            </a:r>
          </a:p>
          <a:p>
            <a:r>
              <a:rPr lang="en-US" sz="1800" dirty="0"/>
              <a:t>May 2025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342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F3BB7A-E9A7-A429-4089-BCBEF115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39" y="103067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+mn-lt"/>
              </a:rPr>
              <a:t>Key Insights to Strengthen Fraud Detection</a:t>
            </a:r>
            <a:endParaRPr lang="he-IL" sz="2800" b="1" dirty="0">
              <a:latin typeface="+mn-lt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356067E-FE34-5474-9CAA-9E3972FD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30" y="152319"/>
            <a:ext cx="1063419" cy="1325564"/>
          </a:xfrm>
          <a:prstGeom prst="rect">
            <a:avLst/>
          </a:prstGeom>
        </p:spPr>
      </p:pic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99D511EE-8359-4934-ADA5-3B97423A9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539931"/>
              </p:ext>
            </p:extLst>
          </p:nvPr>
        </p:nvGraphicFramePr>
        <p:xfrm>
          <a:off x="1841504" y="1094938"/>
          <a:ext cx="9026708" cy="542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B0E57B8-5B9C-6E65-90BB-9A81FACDC8EA}"/>
              </a:ext>
            </a:extLst>
          </p:cNvPr>
          <p:cNvSpPr txBox="1"/>
          <p:nvPr/>
        </p:nvSpPr>
        <p:spPr>
          <a:xfrm>
            <a:off x="1765048" y="5079683"/>
            <a:ext cx="157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1" dirty="0"/>
              <a:t>Location Intelligence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5AAD75D-B5BD-2FF8-AAD0-68C1BB198135}"/>
              </a:ext>
            </a:extLst>
          </p:cNvPr>
          <p:cNvSpPr txBox="1"/>
          <p:nvPr/>
        </p:nvSpPr>
        <p:spPr>
          <a:xfrm>
            <a:off x="3392397" y="5188282"/>
            <a:ext cx="609755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700" dirty="0"/>
              <a:t>Unusual geolocation or high-risk regions can signal ATO.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6E35B9E-2B95-DA57-2502-4BC9444F2D77}"/>
              </a:ext>
            </a:extLst>
          </p:cNvPr>
          <p:cNvSpPr txBox="1"/>
          <p:nvPr/>
        </p:nvSpPr>
        <p:spPr>
          <a:xfrm>
            <a:off x="2308139" y="3347079"/>
            <a:ext cx="137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1" dirty="0"/>
              <a:t>Customer Behavior Patterns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03C2D8D-21B2-AAD2-EDE3-0D5285258D12}"/>
              </a:ext>
            </a:extLst>
          </p:cNvPr>
          <p:cNvSpPr txBox="1"/>
          <p:nvPr/>
        </p:nvSpPr>
        <p:spPr>
          <a:xfrm>
            <a:off x="3769386" y="3344221"/>
            <a:ext cx="871369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700" dirty="0"/>
              <a:t>Identify abnormal behavior: frequency, value, timing. </a:t>
            </a:r>
          </a:p>
          <a:p>
            <a:pPr algn="l" rtl="0"/>
            <a:r>
              <a:rPr lang="en-US" sz="1700" dirty="0"/>
              <a:t>Develop profile segmentation for customers (e.g., age, tenure, typical spend)</a:t>
            </a:r>
          </a:p>
          <a:p>
            <a:pPr algn="l" rtl="0"/>
            <a:r>
              <a:rPr lang="en-US" sz="1700" dirty="0"/>
              <a:t>Combine with age, category, and device to detect ATO.</a:t>
            </a:r>
          </a:p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2426513-21A7-6160-64C8-F4B6DB6ABE51}"/>
              </a:ext>
            </a:extLst>
          </p:cNvPr>
          <p:cNvSpPr txBox="1"/>
          <p:nvPr/>
        </p:nvSpPr>
        <p:spPr>
          <a:xfrm>
            <a:off x="1921676" y="1733850"/>
            <a:ext cx="1264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1" dirty="0"/>
              <a:t>Merchant Category Risk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AB39854-FB03-FFA6-CB2F-22CEDBF68CF3}"/>
              </a:ext>
            </a:extLst>
          </p:cNvPr>
          <p:cNvSpPr txBox="1"/>
          <p:nvPr/>
        </p:nvSpPr>
        <p:spPr>
          <a:xfrm>
            <a:off x="3379696" y="1758913"/>
            <a:ext cx="7343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/>
              <a:t>Closely monitor high-risk merchant categories such as Shopping_net and </a:t>
            </a:r>
            <a:r>
              <a:rPr lang="en-US" sz="1600" dirty="0" err="1"/>
              <a:t>Misc_net</a:t>
            </a:r>
            <a:r>
              <a:rPr lang="en-US" sz="1600" dirty="0"/>
              <a:t>. Due to high transaction volumes and weak verification controls they are frequent fraud targets. </a:t>
            </a:r>
          </a:p>
        </p:txBody>
      </p:sp>
    </p:spTree>
    <p:extLst>
      <p:ext uri="{BB962C8B-B14F-4D97-AF65-F5344CB8AC3E}">
        <p14:creationId xmlns:p14="http://schemas.microsoft.com/office/powerpoint/2010/main" val="20621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7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sp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800" b="1" u="sng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NLP Bot</a:t>
            </a:r>
            <a:endParaRPr lang="en-US" sz="2800" b="0" u="sng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מלבן 146"/>
          <p:cNvSpPr/>
          <p:nvPr/>
        </p:nvSpPr>
        <p:spPr>
          <a:xfrm>
            <a:off x="4095360" y="854280"/>
            <a:ext cx="367704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8" name="תמונה 147"/>
          <p:cNvPicPr/>
          <p:nvPr/>
        </p:nvPicPr>
        <p:blipFill>
          <a:blip r:embed="rId2"/>
          <a:stretch/>
        </p:blipFill>
        <p:spPr>
          <a:xfrm>
            <a:off x="5181480" y="2514600"/>
            <a:ext cx="6248520" cy="3510720"/>
          </a:xfrm>
          <a:prstGeom prst="rect">
            <a:avLst/>
          </a:prstGeom>
          <a:solidFill>
            <a:srgbClr val="111111"/>
          </a:solidFill>
          <a:ln w="29160">
            <a:noFill/>
          </a:ln>
          <a:effectLst>
            <a:glow rad="12600">
              <a:srgbClr val="000000"/>
            </a:glow>
          </a:effectLst>
        </p:spPr>
      </p:pic>
      <p:sp>
        <p:nvSpPr>
          <p:cNvPr id="149" name="תיבת טקסט 148"/>
          <p:cNvSpPr txBox="1"/>
          <p:nvPr/>
        </p:nvSpPr>
        <p:spPr>
          <a:xfrm>
            <a:off x="914400" y="914400"/>
            <a:ext cx="9834840" cy="197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 anchorCtr="1">
            <a:spAutoFit/>
          </a:bodyPr>
          <a:lstStyle/>
          <a:p>
            <a:pPr algn="ctr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1200" b="1" u="sng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🤖 NLP Bot for Fraud Data Exploration </a:t>
            </a:r>
            <a:br>
              <a:rPr sz="1200" dirty="0"/>
            </a:br>
            <a:endParaRPr lang="en-US" sz="12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The NLP Bot helps users explore fraud data through a simple Python app using short, natural-language questions. Each answer can be instantly exported for reporting or further analysis.</a:t>
            </a:r>
            <a:endParaRPr lang="en-US" sz="10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It is trained to understand and respond to 4 main types of queries and can detect question intent accordingly.</a:t>
            </a:r>
          </a:p>
          <a:p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lang="en-US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תיבת טקסט 149"/>
          <p:cNvSpPr txBox="1"/>
          <p:nvPr/>
        </p:nvSpPr>
        <p:spPr>
          <a:xfrm>
            <a:off x="914400" y="2743200"/>
            <a:ext cx="4114800" cy="289164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pPr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</a:pPr>
            <a:r>
              <a:rPr lang="en-US" sz="1200" b="1" u="sng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The 4 key types of queries: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lvl="1" indent="-216000"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Get me all data.</a:t>
            </a:r>
          </a:p>
          <a:p>
            <a:pPr marL="432000" lvl="1" indent="-216000"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Top category merchants by volume.</a:t>
            </a:r>
          </a:p>
          <a:p>
            <a:pPr marL="432000" lvl="1" indent="-216000"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What is the monthly fraud ratio.</a:t>
            </a:r>
          </a:p>
          <a:p>
            <a:pPr marL="432000" lvl="1" indent="-216000"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top 5 hours with highest fraud rate.</a:t>
            </a:r>
          </a:p>
          <a:p>
            <a:pPr marL="432000" lvl="1" indent="-216000" algn="l" rtl="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1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Additionally,</a:t>
            </a:r>
            <a:r>
              <a:rPr lang="en-US" sz="1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all retrieved data can be exported as .xlsx or .csv files for further use.</a:t>
            </a:r>
          </a:p>
          <a:p>
            <a:endParaRPr lang="en-US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AC789E-2406-5F2E-BA60-EDDB2AEF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8744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49461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376316-7BA0-96D7-4153-57629180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2" y="-205294"/>
            <a:ext cx="10514880" cy="1324800"/>
          </a:xfrm>
        </p:spPr>
        <p:txBody>
          <a:bodyPr/>
          <a:lstStyle/>
          <a:p>
            <a:pPr algn="l" rtl="0"/>
            <a:r>
              <a:rPr lang="en-US" sz="3000" b="1" dirty="0"/>
              <a:t>Tableau Dashboard</a:t>
            </a:r>
            <a:endParaRPr lang="he-IL" sz="3000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7C1D7-25BC-7118-3B84-5A7A6B79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608520"/>
            <a:ext cx="11035554" cy="59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7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מלבן 19">
            <a:extLst>
              <a:ext uri="{FF2B5EF4-FFF2-40B4-BE49-F238E27FC236}">
                <a16:creationId xmlns:a16="http://schemas.microsoft.com/office/drawing/2014/main" id="{C45442FF-C869-B31F-68F8-CF369B217D9D}"/>
              </a:ext>
            </a:extLst>
          </p:cNvPr>
          <p:cNvSpPr/>
          <p:nvPr/>
        </p:nvSpPr>
        <p:spPr>
          <a:xfrm>
            <a:off x="6096000" y="4585917"/>
            <a:ext cx="2645584" cy="19085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8DFE24B-8B79-E6F7-1CBE-46150555EAD6}"/>
              </a:ext>
            </a:extLst>
          </p:cNvPr>
          <p:cNvSpPr/>
          <p:nvPr/>
        </p:nvSpPr>
        <p:spPr>
          <a:xfrm>
            <a:off x="6052983" y="1723284"/>
            <a:ext cx="2496238" cy="1960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935E2DB1-1FDD-E636-11DA-B055D0041DC4}"/>
              </a:ext>
            </a:extLst>
          </p:cNvPr>
          <p:cNvSpPr/>
          <p:nvPr/>
        </p:nvSpPr>
        <p:spPr>
          <a:xfrm>
            <a:off x="8944219" y="1705029"/>
            <a:ext cx="2542455" cy="19413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0135140-494E-9DCD-55B8-D65DA16B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825" y="524402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+mn-lt"/>
              </a:rPr>
              <a:t>Dataset Overview</a:t>
            </a:r>
            <a:endParaRPr lang="he-IL" sz="2800" b="1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E52E6E8-BD1F-8EBD-C5A1-5E38F79C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82"/>
            <a:ext cx="6729101" cy="4430803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1700" dirty="0"/>
              <a:t>The dataset contains transaction records with key</a:t>
            </a:r>
          </a:p>
          <a:p>
            <a:pPr algn="l" rtl="0">
              <a:buNone/>
            </a:pPr>
            <a:r>
              <a:rPr lang="en-US" sz="1700" dirty="0"/>
              <a:t> information such as: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he-IL" sz="1700" dirty="0"/>
              <a:t> </a:t>
            </a:r>
            <a:r>
              <a:rPr lang="en-US" sz="1700" dirty="0"/>
              <a:t> </a:t>
            </a:r>
            <a:r>
              <a:rPr lang="en-US" sz="1700" b="1" dirty="0"/>
              <a:t>917</a:t>
            </a:r>
            <a:r>
              <a:rPr lang="en-US" sz="1700" dirty="0"/>
              <a:t> Customers: ID, name, gender, job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700" dirty="0"/>
              <a:t>  </a:t>
            </a:r>
            <a:r>
              <a:rPr lang="en-US" sz="1700" b="1" dirty="0"/>
              <a:t>693</a:t>
            </a:r>
            <a:r>
              <a:rPr lang="en-US" sz="1700" dirty="0"/>
              <a:t> Merchants: Categories, Geo location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700" dirty="0"/>
              <a:t>  </a:t>
            </a:r>
            <a:r>
              <a:rPr lang="en-US" sz="1700" b="1" dirty="0"/>
              <a:t>555,719 </a:t>
            </a:r>
            <a:r>
              <a:rPr lang="en-US" sz="1700" dirty="0"/>
              <a:t>Transactions: (Amount, date/time)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1700" dirty="0"/>
              <a:t>  Fraud status (</a:t>
            </a:r>
            <a:r>
              <a:rPr lang="en-US" sz="1700" dirty="0" err="1"/>
              <a:t>Is_fraud</a:t>
            </a:r>
            <a:r>
              <a:rPr lang="en-US" sz="1700" dirty="0"/>
              <a:t>?)</a:t>
            </a:r>
          </a:p>
          <a:p>
            <a:pPr algn="l"/>
            <a:endParaRPr lang="he-IL" sz="17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39FA8B-B850-3418-322B-98A31803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402"/>
            <a:ext cx="1107233" cy="975470"/>
          </a:xfrm>
          <a:prstGeom prst="rect">
            <a:avLst/>
          </a:prstGeo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B041DB24-49A8-820E-4703-9F1886882EB6}"/>
              </a:ext>
            </a:extLst>
          </p:cNvPr>
          <p:cNvSpPr txBox="1">
            <a:spLocks/>
          </p:cNvSpPr>
          <p:nvPr/>
        </p:nvSpPr>
        <p:spPr>
          <a:xfrm>
            <a:off x="6037080" y="37022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 algn="l" rtl="0">
              <a:buNone/>
            </a:pPr>
            <a:r>
              <a:rPr lang="en-US" b="1" dirty="0"/>
              <a:t>ERD</a:t>
            </a:r>
          </a:p>
          <a:p>
            <a:pPr algn="l"/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CD2E2C2-C3DF-C1AF-86E8-4767DE35EB78}"/>
              </a:ext>
            </a:extLst>
          </p:cNvPr>
          <p:cNvSpPr txBox="1">
            <a:spLocks/>
          </p:cNvSpPr>
          <p:nvPr/>
        </p:nvSpPr>
        <p:spPr>
          <a:xfrm>
            <a:off x="838200" y="58075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Arial" panose="020B0604020202020204" pitchFamily="34" charset="0"/>
              <a:buNone/>
            </a:pPr>
            <a:r>
              <a:rPr lang="en-US" sz="1700" dirty="0"/>
              <a:t>The Database was downloaded from Kaggle - </a:t>
            </a:r>
            <a:r>
              <a:rPr lang="en-US" sz="1700" dirty="0">
                <a:hlinkClick r:id="rId4"/>
              </a:rPr>
              <a:t>link</a:t>
            </a:r>
            <a:endParaRPr lang="en-US" sz="1700" dirty="0"/>
          </a:p>
          <a:p>
            <a:pPr algn="l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6BF17B2-A10C-31DC-6415-F30012A69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56" y="4585918"/>
            <a:ext cx="2645584" cy="1908575"/>
          </a:xfrm>
          <a:prstGeom prst="rect">
            <a:avLst/>
          </a:prstGeom>
        </p:spPr>
      </p:pic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ABEF5F7-0003-B140-D450-4A0395E90E42}"/>
              </a:ext>
            </a:extLst>
          </p:cNvPr>
          <p:cNvCxnSpPr/>
          <p:nvPr/>
        </p:nvCxnSpPr>
        <p:spPr>
          <a:xfrm>
            <a:off x="5673012" y="0"/>
            <a:ext cx="0" cy="6858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FD9576D4-CEE6-51EC-3375-291F8DDDBAB6}"/>
              </a:ext>
            </a:extLst>
          </p:cNvPr>
          <p:cNvSpPr txBox="1">
            <a:spLocks/>
          </p:cNvSpPr>
          <p:nvPr/>
        </p:nvSpPr>
        <p:spPr>
          <a:xfrm>
            <a:off x="6002782" y="5949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 algn="l" rtl="0">
              <a:buNone/>
            </a:pPr>
            <a:r>
              <a:rPr lang="en-US" b="1" dirty="0"/>
              <a:t>Creating DW via SSIS</a:t>
            </a:r>
          </a:p>
          <a:p>
            <a:pPr algn="l"/>
            <a:endParaRPr lang="he-IL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4886AAD-8097-BAE4-F5E1-247E3B2DF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05" y="1705029"/>
            <a:ext cx="2563793" cy="1966989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37DF0D61-DE7A-25CC-DA46-BBC8DF5E5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74" y="1721064"/>
            <a:ext cx="2496238" cy="1960285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9A162524-ADA7-91ED-D1B5-50A15E969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8388" y="4033284"/>
            <a:ext cx="420462" cy="464955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43B1120E-F1AB-D835-504D-33E8DAE35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200" y="594909"/>
            <a:ext cx="769224" cy="7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1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אליפסה 27">
            <a:extLst>
              <a:ext uri="{FF2B5EF4-FFF2-40B4-BE49-F238E27FC236}">
                <a16:creationId xmlns:a16="http://schemas.microsoft.com/office/drawing/2014/main" id="{B510A0ED-35BB-5D5C-A898-726CF86D9B2B}"/>
              </a:ext>
            </a:extLst>
          </p:cNvPr>
          <p:cNvSpPr/>
          <p:nvPr/>
        </p:nvSpPr>
        <p:spPr>
          <a:xfrm rot="651383">
            <a:off x="6330875" y="1538345"/>
            <a:ext cx="3044412" cy="11295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776D4B36-07D3-9F27-30F6-B201D8E12FC0}"/>
              </a:ext>
            </a:extLst>
          </p:cNvPr>
          <p:cNvSpPr/>
          <p:nvPr/>
        </p:nvSpPr>
        <p:spPr>
          <a:xfrm>
            <a:off x="4485025" y="1167205"/>
            <a:ext cx="7278412" cy="542339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B08DC52-8DE3-7DDD-81B7-76D10567A390}"/>
              </a:ext>
            </a:extLst>
          </p:cNvPr>
          <p:cNvSpPr txBox="1"/>
          <p:nvPr/>
        </p:nvSpPr>
        <p:spPr>
          <a:xfrm>
            <a:off x="1484555" y="289668"/>
            <a:ext cx="8269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800" b="1" i="0" u="none" strike="noStrike" baseline="0" dirty="0"/>
              <a:t>Fraudulent vs Total Transaction Volume by Month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5E08C52-C10A-D174-BB83-FC70D3C5FA91}"/>
              </a:ext>
            </a:extLst>
          </p:cNvPr>
          <p:cNvSpPr txBox="1"/>
          <p:nvPr/>
        </p:nvSpPr>
        <p:spPr>
          <a:xfrm>
            <a:off x="365758" y="1237129"/>
            <a:ext cx="373290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u="sng" dirty="0"/>
              <a:t>Key Insights:</a:t>
            </a:r>
          </a:p>
          <a:p>
            <a:pPr algn="l" rtl="0"/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Fraudulent transaction amounts peak in </a:t>
            </a:r>
            <a:r>
              <a:rPr lang="en-US" b="1" dirty="0"/>
              <a:t>August</a:t>
            </a:r>
            <a:r>
              <a:rPr lang="en-US" dirty="0"/>
              <a:t> at </a:t>
            </a:r>
            <a:r>
              <a:rPr lang="en-US" b="1" dirty="0"/>
              <a:t>$208,785 USD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Fraudulent Amounts</a:t>
            </a:r>
            <a:r>
              <a:rPr lang="en-US" dirty="0"/>
              <a:t> show noticeable variation across months suggesting special offers, changing in customer behavior and seasonal fraud. </a:t>
            </a:r>
          </a:p>
          <a:p>
            <a:pPr algn="l" rtl="0"/>
            <a:endParaRPr lang="he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76323108-7F32-103C-9E58-0D85F2462500}"/>
              </a:ext>
            </a:extLst>
          </p:cNvPr>
          <p:cNvSpPr txBox="1"/>
          <p:nvPr/>
        </p:nvSpPr>
        <p:spPr>
          <a:xfrm>
            <a:off x="476696" y="4683789"/>
            <a:ext cx="351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u="sng" dirty="0"/>
              <a:t>Next Steps:</a:t>
            </a:r>
          </a:p>
          <a:p>
            <a:pPr algn="l" rtl="0"/>
            <a:r>
              <a:rPr lang="en-US" dirty="0"/>
              <a:t>Investigate potential causes for higher fraud in mid-year months.</a:t>
            </a:r>
            <a:endParaRPr lang="he-IL" dirty="0"/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24DB44F9-316E-D258-E0E9-AE0BB35C1855}"/>
              </a:ext>
            </a:extLst>
          </p:cNvPr>
          <p:cNvSpPr/>
          <p:nvPr/>
        </p:nvSpPr>
        <p:spPr>
          <a:xfrm rot="675072">
            <a:off x="7595638" y="1782266"/>
            <a:ext cx="2205733" cy="81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02794304-D83E-28A9-7D4D-16BC54AC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614" y="1616815"/>
            <a:ext cx="347975" cy="574048"/>
          </a:xfrm>
          <a:prstGeom prst="rect">
            <a:avLst/>
          </a:prstGeom>
        </p:spPr>
      </p:pic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64045B51-33AC-54A2-6080-3A0B679C8B31}"/>
              </a:ext>
            </a:extLst>
          </p:cNvPr>
          <p:cNvCxnSpPr/>
          <p:nvPr/>
        </p:nvCxnSpPr>
        <p:spPr>
          <a:xfrm>
            <a:off x="7426619" y="5327008"/>
            <a:ext cx="0" cy="560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תרשים 3">
            <a:extLst>
              <a:ext uri="{FF2B5EF4-FFF2-40B4-BE49-F238E27FC236}">
                <a16:creationId xmlns:a16="http://schemas.microsoft.com/office/drawing/2014/main" id="{4E8D250F-3E0A-D2C4-BDC1-099AF4912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623973"/>
              </p:ext>
            </p:extLst>
          </p:nvPr>
        </p:nvGraphicFramePr>
        <p:xfrm>
          <a:off x="4890503" y="1306371"/>
          <a:ext cx="6820677" cy="528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027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2777CC2E-1B78-ADD2-6446-FEE2525B6D68}"/>
              </a:ext>
            </a:extLst>
          </p:cNvPr>
          <p:cNvSpPr/>
          <p:nvPr/>
        </p:nvSpPr>
        <p:spPr>
          <a:xfrm>
            <a:off x="394995" y="2779059"/>
            <a:ext cx="11581851" cy="3870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תרת 8">
            <a:extLst>
              <a:ext uri="{FF2B5EF4-FFF2-40B4-BE49-F238E27FC236}">
                <a16:creationId xmlns:a16="http://schemas.microsoft.com/office/drawing/2014/main" id="{55391C36-1DC0-798F-E106-B9D2EEB4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66" y="208069"/>
            <a:ext cx="9182878" cy="972230"/>
          </a:xfrm>
        </p:spPr>
        <p:txBody>
          <a:bodyPr/>
          <a:lstStyle/>
          <a:p>
            <a:pPr algn="l" rtl="0"/>
            <a:r>
              <a:rPr lang="en-US" sz="2800" b="1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Which Purchase Categories Are Most Vulnerable to Fraud? </a:t>
            </a:r>
            <a:endParaRPr lang="he-IL" sz="2800" b="1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C451220-285E-CF40-62BE-B089D4FD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574" y="18946"/>
            <a:ext cx="1082351" cy="1161353"/>
          </a:xfrm>
          <a:prstGeom prst="rect">
            <a:avLst/>
          </a:prstGeom>
        </p:spPr>
      </p:pic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1BF6E70F-DFD0-C367-4CF0-F53628E58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379384"/>
              </p:ext>
            </p:extLst>
          </p:nvPr>
        </p:nvGraphicFramePr>
        <p:xfrm>
          <a:off x="394997" y="2956423"/>
          <a:ext cx="11483237" cy="3760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6EDD17F-946E-68D3-E5B5-1F12BCF5044B}"/>
              </a:ext>
            </a:extLst>
          </p:cNvPr>
          <p:cNvSpPr txBox="1"/>
          <p:nvPr/>
        </p:nvSpPr>
        <p:spPr>
          <a:xfrm>
            <a:off x="721202" y="1179042"/>
            <a:ext cx="10283065" cy="1677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700" dirty="0"/>
              <a:t>Top 3 categories account for nearly </a:t>
            </a:r>
            <a:r>
              <a:rPr lang="en-US" sz="1700" b="1" dirty="0"/>
              <a:t>80% of total fraud losses</a:t>
            </a:r>
            <a:r>
              <a:rPr lang="en-US" sz="1700" dirty="0"/>
              <a:t>, with online channels (</a:t>
            </a:r>
            <a:r>
              <a:rPr lang="en-US" sz="1700" u="sng" dirty="0" err="1"/>
              <a:t>Shopping_Net</a:t>
            </a:r>
            <a:r>
              <a:rPr lang="en-US" sz="1700" u="sng" dirty="0"/>
              <a:t> </a:t>
            </a:r>
            <a:r>
              <a:rPr lang="en-US" sz="1700" dirty="0"/>
              <a:t>&amp; </a:t>
            </a:r>
            <a:r>
              <a:rPr lang="en-US" sz="1700" u="sng" dirty="0" err="1"/>
              <a:t>Misc_Net</a:t>
            </a:r>
            <a:r>
              <a:rPr lang="en-US" sz="1700" dirty="0"/>
              <a:t>) being the most vulnerable.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700" dirty="0"/>
              <a:t>While online categories like </a:t>
            </a:r>
            <a:r>
              <a:rPr lang="en-US" sz="1700" u="sng" dirty="0" err="1"/>
              <a:t>Shopping_Net</a:t>
            </a:r>
            <a:r>
              <a:rPr lang="en-US" sz="1700" u="sng" dirty="0"/>
              <a:t> </a:t>
            </a:r>
            <a:r>
              <a:rPr lang="en-US" sz="1700" dirty="0"/>
              <a:t>&amp; </a:t>
            </a:r>
            <a:r>
              <a:rPr lang="en-US" sz="1700" u="sng" dirty="0" err="1"/>
              <a:t>Misc_Net</a:t>
            </a:r>
            <a:r>
              <a:rPr lang="en-US" sz="1700" u="sng" dirty="0"/>
              <a:t> </a:t>
            </a:r>
            <a:r>
              <a:rPr lang="en-US" sz="1700" dirty="0"/>
              <a:t>generate high fraud volumes, </a:t>
            </a:r>
            <a:r>
              <a:rPr lang="en-US" sz="1700" b="1" dirty="0"/>
              <a:t>they also show the highest fraud rates per transaction</a:t>
            </a:r>
            <a:r>
              <a:rPr lang="en-US" sz="1700" dirty="0"/>
              <a:t>, reinforcing the need for targeted risk controls in e-commerce.</a:t>
            </a:r>
          </a:p>
          <a:p>
            <a:pPr marL="285750" indent="-285750" algn="just" rtl="0">
              <a:buFont typeface="Wingdings" panose="05000000000000000000" pitchFamily="2" charset="2"/>
              <a:buChar char="Ø"/>
            </a:pPr>
            <a:r>
              <a:rPr lang="en-US" sz="1700" u="sng" dirty="0" err="1"/>
              <a:t>Grocery_POS</a:t>
            </a:r>
            <a:r>
              <a:rPr lang="en-US" sz="1700" u="sng" dirty="0"/>
              <a:t> </a:t>
            </a:r>
            <a:r>
              <a:rPr lang="en-US" sz="1700" dirty="0"/>
              <a:t>sees more </a:t>
            </a:r>
            <a:r>
              <a:rPr lang="en-US" sz="1700" b="1" dirty="0"/>
              <a:t>frequent fraudulent transactions</a:t>
            </a:r>
            <a:r>
              <a:rPr lang="en-US" sz="1700" dirty="0"/>
              <a:t>, but with lower payment amounts.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701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D9E5BEC-36B7-4E7A-2CB6-1E325B71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40" y="1552627"/>
            <a:ext cx="7653378" cy="4114800"/>
          </a:xfrm>
          <a:prstGeom prst="rect">
            <a:avLst/>
          </a:prstGeom>
        </p:spPr>
      </p:pic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0DAC451-DCB2-D940-60E9-AA29E556D700}"/>
              </a:ext>
            </a:extLst>
          </p:cNvPr>
          <p:cNvSpPr/>
          <p:nvPr/>
        </p:nvSpPr>
        <p:spPr>
          <a:xfrm>
            <a:off x="4362040" y="1347353"/>
            <a:ext cx="7582678" cy="43200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7021DD3-F154-0A52-3986-9D099E0EBD1E}"/>
              </a:ext>
            </a:extLst>
          </p:cNvPr>
          <p:cNvSpPr txBox="1"/>
          <p:nvPr/>
        </p:nvSpPr>
        <p:spPr>
          <a:xfrm>
            <a:off x="682866" y="391506"/>
            <a:ext cx="11077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/>
              <a:t>Can We Identify Fraudulent Patterns Across Merchant Categories?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777F132-11A4-DA87-3059-5DAD27B67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5751">
            <a:off x="10729835" y="235016"/>
            <a:ext cx="912701" cy="914173"/>
          </a:xfrm>
          <a:prstGeom prst="rect">
            <a:avLst/>
          </a:prstGeom>
        </p:spPr>
      </p:pic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33AED72F-3362-4FA3-F49C-E8E031AC37AC}"/>
              </a:ext>
            </a:extLst>
          </p:cNvPr>
          <p:cNvCxnSpPr>
            <a:cxnSpLocks/>
          </p:cNvCxnSpPr>
          <p:nvPr/>
        </p:nvCxnSpPr>
        <p:spPr>
          <a:xfrm>
            <a:off x="9270755" y="2001580"/>
            <a:ext cx="0" cy="321689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7619CF55-B0AD-537C-5C64-089EC8718F6B}"/>
              </a:ext>
            </a:extLst>
          </p:cNvPr>
          <p:cNvCxnSpPr>
            <a:cxnSpLocks/>
          </p:cNvCxnSpPr>
          <p:nvPr/>
        </p:nvCxnSpPr>
        <p:spPr>
          <a:xfrm>
            <a:off x="7277481" y="1898943"/>
            <a:ext cx="0" cy="321689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89DF6ABB-C86E-0D5C-38A8-57EB42B7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52" y="1205148"/>
            <a:ext cx="401968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Shopping Net </a:t>
            </a: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Misc Net</a:t>
            </a:r>
            <a:endParaRPr kumimoji="0" lang="he-IL" altLang="he-IL" sz="1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he-IL" sz="1700" dirty="0">
                <a:latin typeface="Arial" panose="020B0604020202020204" pitchFamily="34" charset="0"/>
              </a:rPr>
              <a:t>T</a:t>
            </a: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 fraud-prone categories</a:t>
            </a:r>
            <a:r>
              <a:rPr lang="he-IL" altLang="he-IL" sz="1700" dirty="0">
                <a:latin typeface="Arial" panose="020B0604020202020204" pitchFamily="34" charset="0"/>
              </a:rPr>
              <a:t> </a:t>
            </a:r>
            <a:r>
              <a:rPr lang="en-US" altLang="he-IL" sz="1700" dirty="0">
                <a:latin typeface="Arial" panose="020B0604020202020204" pitchFamily="34" charset="0"/>
              </a:rPr>
              <a:t>due h</a:t>
            </a: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igh transaction volumes from online marketplaces</a:t>
            </a:r>
            <a:r>
              <a:rPr kumimoji="0" lang="en-US" altLang="he-I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he-IL" altLang="he-IL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Fraudsters exploit promotional periods to hide activity</a:t>
            </a:r>
            <a:r>
              <a:rPr kumimoji="0" lang="en-US" altLang="he-I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he-IL" altLang="he-IL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Grocery POS </a:t>
            </a: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Gas Transport</a:t>
            </a:r>
            <a:endParaRPr kumimoji="0" lang="he-IL" altLang="he-IL" sz="17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Routine</a:t>
            </a: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low-value purchases may allow fraudulent transactions to go unnoticed longer</a:t>
            </a:r>
            <a:r>
              <a:rPr kumimoji="0" lang="en-US" altLang="he-IL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he-IL" altLang="he-IL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altLang="he-IL" sz="17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he-IL" sz="1700" b="1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Shopping POS 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</a:rPr>
              <a:t>Fraud spike in August, likely tied to back-to-school or seasonal promotions.</a:t>
            </a:r>
            <a:endParaRPr lang="he-IL" altLang="he-IL" sz="17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4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244F42-46F5-3B62-9941-03EA781E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93" y="69564"/>
            <a:ext cx="10433364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>
                <a:latin typeface="+mn-lt"/>
              </a:rPr>
              <a:t>Taking Action to Stop Fraud and Protect Customer Funds</a:t>
            </a:r>
            <a:endParaRPr lang="he-IL" sz="2800" b="1" dirty="0">
              <a:latin typeface="+mn-lt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259F34A-32B9-6FC0-D19E-A6D0FADD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80" y="295756"/>
            <a:ext cx="895020" cy="96678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8C8C76-B8C0-907C-36FA-085C6485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3" y="116366"/>
            <a:ext cx="931752" cy="860079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DB943F30-24A6-A9B3-01F0-AC69D4BB0D8A}"/>
              </a:ext>
            </a:extLst>
          </p:cNvPr>
          <p:cNvSpPr txBox="1"/>
          <p:nvPr/>
        </p:nvSpPr>
        <p:spPr>
          <a:xfrm>
            <a:off x="1954705" y="5319303"/>
            <a:ext cx="8666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Know Your Customer policy - Identify high-risk users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4506431D-AFAC-D87B-EBCE-354A0232ED86}"/>
              </a:ext>
            </a:extLst>
          </p:cNvPr>
          <p:cNvSpPr txBox="1"/>
          <p:nvPr/>
        </p:nvSpPr>
        <p:spPr>
          <a:xfrm>
            <a:off x="2034388" y="4229834"/>
            <a:ext cx="8123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Require additional verification (e.g., 3DS, OTP) for large or unusual purchases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3F85C63-8456-F8CA-D54F-D364F327DBEE}"/>
              </a:ext>
            </a:extLst>
          </p:cNvPr>
          <p:cNvSpPr txBox="1"/>
          <p:nvPr/>
        </p:nvSpPr>
        <p:spPr>
          <a:xfrm>
            <a:off x="2089086" y="1800286"/>
            <a:ext cx="7462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Implement enhanced fraud checks before approving transactions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85D3EED2-CAF3-526D-8C0C-6D4665B0BC2B}"/>
              </a:ext>
            </a:extLst>
          </p:cNvPr>
          <p:cNvSpPr txBox="1"/>
          <p:nvPr/>
        </p:nvSpPr>
        <p:spPr>
          <a:xfrm>
            <a:off x="2034388" y="2996563"/>
            <a:ext cx="705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Use risk-based thresholds for categories like </a:t>
            </a:r>
            <a:r>
              <a:rPr lang="en-US" b="1" dirty="0"/>
              <a:t>Shopping Net</a:t>
            </a:r>
            <a:r>
              <a:rPr lang="en-US" dirty="0"/>
              <a:t> and </a:t>
            </a:r>
            <a:r>
              <a:rPr lang="en-US" b="1" dirty="0"/>
              <a:t>Misc Net</a:t>
            </a:r>
          </a:p>
        </p:txBody>
      </p:sp>
      <p:pic>
        <p:nvPicPr>
          <p:cNvPr id="35" name="תמונה 34">
            <a:extLst>
              <a:ext uri="{FF2B5EF4-FFF2-40B4-BE49-F238E27FC236}">
                <a16:creationId xmlns:a16="http://schemas.microsoft.com/office/drawing/2014/main" id="{8A0147EE-9A93-51E1-CEAF-915731DED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72" y="3967910"/>
            <a:ext cx="916862" cy="738152"/>
          </a:xfrm>
          <a:prstGeom prst="rect">
            <a:avLst/>
          </a:prstGeom>
        </p:spPr>
      </p:pic>
      <p:pic>
        <p:nvPicPr>
          <p:cNvPr id="37" name="תמונה 36">
            <a:extLst>
              <a:ext uri="{FF2B5EF4-FFF2-40B4-BE49-F238E27FC236}">
                <a16:creationId xmlns:a16="http://schemas.microsoft.com/office/drawing/2014/main" id="{6FF6B19E-2726-F297-DAF8-6C1F9558F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71" y="1552320"/>
            <a:ext cx="1003847" cy="904876"/>
          </a:xfrm>
          <a:prstGeom prst="rect">
            <a:avLst/>
          </a:prstGeom>
        </p:spPr>
      </p:pic>
      <p:pic>
        <p:nvPicPr>
          <p:cNvPr id="39" name="תמונה 38">
            <a:extLst>
              <a:ext uri="{FF2B5EF4-FFF2-40B4-BE49-F238E27FC236}">
                <a16:creationId xmlns:a16="http://schemas.microsoft.com/office/drawing/2014/main" id="{F8FBE6DF-AF4D-0440-DF45-CBBBAEC33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72" y="5140181"/>
            <a:ext cx="1029026" cy="797868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437F5858-EAB2-4FC6-FC3B-0E23C87EB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60" y="2758097"/>
            <a:ext cx="1006320" cy="7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2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9C1BFDD-68DD-15A9-3F39-65C753DF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9" y="302551"/>
            <a:ext cx="1923390" cy="10155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63C0BF4-FFD7-C8DB-DF67-683ACF51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761" y="0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>
                <a:latin typeface="+mn-lt"/>
              </a:rPr>
              <a:t>Understanding Customer Risk Profiles and Fraud Exposure</a:t>
            </a:r>
            <a:endParaRPr lang="he-IL" sz="2800" b="1" dirty="0">
              <a:latin typeface="+mn-lt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D354C57-4721-AE6F-F0B3-3CC8C76FFB3E}"/>
              </a:ext>
            </a:extLst>
          </p:cNvPr>
          <p:cNvSpPr txBox="1"/>
          <p:nvPr/>
        </p:nvSpPr>
        <p:spPr>
          <a:xfrm>
            <a:off x="773054" y="1435986"/>
            <a:ext cx="755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Fraudulent transactions per Geo Location – Cities with </a:t>
            </a:r>
            <a:r>
              <a:rPr lang="en-US" b="1" dirty="0" err="1"/>
              <a:t>Fraude_Rate</a:t>
            </a:r>
            <a:r>
              <a:rPr lang="en-US" b="1" dirty="0"/>
              <a:t>&gt;=2%</a:t>
            </a:r>
            <a:endParaRPr lang="he-IL" b="1" dirty="0"/>
          </a:p>
        </p:txBody>
      </p:sp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E72F69DC-A39F-07BF-5267-E76A40335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799736"/>
              </p:ext>
            </p:extLst>
          </p:nvPr>
        </p:nvGraphicFramePr>
        <p:xfrm>
          <a:off x="476292" y="2337220"/>
          <a:ext cx="11239415" cy="4218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chart">
            <a:extLst>
              <a:ext uri="{FF2B5EF4-FFF2-40B4-BE49-F238E27FC236}">
                <a16:creationId xmlns:a16="http://schemas.microsoft.com/office/drawing/2014/main" id="{58157E7D-EBE6-B206-52F2-4248EEEA0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24201">
            <a:off x="10706436" y="342006"/>
            <a:ext cx="1108727" cy="77791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0F5AD546-FDBA-9473-8360-80467A093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538" y="3012328"/>
            <a:ext cx="1299882" cy="721371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6152395-C899-BC39-B114-21ADE3B90DF3}"/>
              </a:ext>
            </a:extLst>
          </p:cNvPr>
          <p:cNvSpPr txBox="1"/>
          <p:nvPr/>
        </p:nvSpPr>
        <p:spPr>
          <a:xfrm>
            <a:off x="773054" y="1805318"/>
            <a:ext cx="75591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/>
              <a:t>Would you consider the cities with 100% </a:t>
            </a:r>
            <a:r>
              <a:rPr lang="en-US" dirty="0" err="1"/>
              <a:t>fraud_rate</a:t>
            </a:r>
            <a:r>
              <a:rPr lang="en-US" dirty="0"/>
              <a:t> as high Risk?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98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תמונה 43">
            <a:extLst>
              <a:ext uri="{FF2B5EF4-FFF2-40B4-BE49-F238E27FC236}">
                <a16:creationId xmlns:a16="http://schemas.microsoft.com/office/drawing/2014/main" id="{B2B048C0-381A-3CCC-3715-43755439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34" y="2792835"/>
            <a:ext cx="1260760" cy="1065161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5D87948B-EF4B-C21A-33C4-311378EFB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165" y="2553867"/>
            <a:ext cx="457459" cy="170823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C1381C8E-DA28-C948-0C0C-2AA83BBEA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655" y="1679640"/>
            <a:ext cx="457460" cy="174936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97B1AE3-E9F3-B45B-29B5-82B4F8254048}"/>
              </a:ext>
            </a:extLst>
          </p:cNvPr>
          <p:cNvSpPr txBox="1"/>
          <p:nvPr/>
        </p:nvSpPr>
        <p:spPr>
          <a:xfrm>
            <a:off x="471987" y="1118014"/>
            <a:ext cx="411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Fraud Transactions Across Age Groups</a:t>
            </a:r>
            <a:endParaRPr lang="he-IL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תרשים 7">
                <a:extLst>
                  <a:ext uri="{FF2B5EF4-FFF2-40B4-BE49-F238E27FC236}">
                    <a16:creationId xmlns:a16="http://schemas.microsoft.com/office/drawing/2014/main" id="{9F30C683-4168-7C7F-2C0C-7CBD1B2222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3139377"/>
                  </p:ext>
                </p:extLst>
              </p:nvPr>
            </p:nvGraphicFramePr>
            <p:xfrm>
              <a:off x="4781937" y="2304614"/>
              <a:ext cx="7130122" cy="39935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8" name="תרשים 7">
                <a:extLst>
                  <a:ext uri="{FF2B5EF4-FFF2-40B4-BE49-F238E27FC236}">
                    <a16:creationId xmlns:a16="http://schemas.microsoft.com/office/drawing/2014/main" id="{9F30C683-4168-7C7F-2C0C-7CBD1B2222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1937" y="2304614"/>
                <a:ext cx="7130122" cy="399350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933E925-9504-FB0A-ED2C-F51DB7A1FEBE}"/>
              </a:ext>
            </a:extLst>
          </p:cNvPr>
          <p:cNvSpPr/>
          <p:nvPr/>
        </p:nvSpPr>
        <p:spPr>
          <a:xfrm>
            <a:off x="4739950" y="1192595"/>
            <a:ext cx="7214097" cy="52041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67D0DF5C-794D-87C3-00EA-F637300C11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2044" y="3353806"/>
            <a:ext cx="522085" cy="1604088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6DD2D98B-4B63-E3E4-BB82-3BC0C0C76E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5761" y="1296488"/>
            <a:ext cx="432891" cy="1489146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EDB2078-3BE8-ED12-25CA-D96F61F38D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5967" y="1576422"/>
            <a:ext cx="473219" cy="1749360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30C18212-129F-8B6F-4398-B29F9AC8A3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4007" y="1220588"/>
            <a:ext cx="392230" cy="1489146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8223C664-08B1-532F-0794-7C3284D893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3585" y="3325416"/>
            <a:ext cx="460433" cy="1604089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DA21A018-31CB-6420-DCD9-DE71CA5980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09536" y="4161600"/>
            <a:ext cx="596698" cy="1138796"/>
          </a:xfrm>
          <a:prstGeom prst="rect">
            <a:avLst/>
          </a:prstGeom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DD97F61A-8A97-7A98-9023-088E5C5BC3CE}"/>
              </a:ext>
            </a:extLst>
          </p:cNvPr>
          <p:cNvSpPr txBox="1"/>
          <p:nvPr/>
        </p:nvSpPr>
        <p:spPr>
          <a:xfrm>
            <a:off x="1907125" y="375682"/>
            <a:ext cx="8729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</a:rPr>
              <a:t>Understanding Customer Risk Profiles and Fraud Exposure</a:t>
            </a:r>
            <a:endParaRPr lang="he-IL" sz="28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D64021B4-4FE3-DF11-6F5E-2597B95FE5B4}"/>
              </a:ext>
            </a:extLst>
          </p:cNvPr>
          <p:cNvSpPr txBox="1"/>
          <p:nvPr/>
        </p:nvSpPr>
        <p:spPr>
          <a:xfrm>
            <a:off x="371155" y="1549672"/>
            <a:ext cx="41132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dirty="0"/>
              <a:t>Certain age groups</a:t>
            </a:r>
            <a:r>
              <a:rPr lang="en-US" dirty="0"/>
              <a:t> (e.g., 18–25 or 60+) having </a:t>
            </a:r>
            <a:r>
              <a:rPr lang="en-US" b="1" dirty="0"/>
              <a:t>higher fraud rates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dirty="0"/>
              <a:t>Mismatched behavior -</a:t>
            </a:r>
            <a:r>
              <a:rPr lang="en-US" dirty="0"/>
              <a:t> like very high-value transactions from users under 20</a:t>
            </a:r>
            <a:endParaRPr lang="en-US" b="1" dirty="0"/>
          </a:p>
          <a:p>
            <a:pPr algn="l" rtl="0"/>
            <a:endParaRPr lang="en-US" b="1" dirty="0"/>
          </a:p>
          <a:p>
            <a:pPr algn="l" rtl="0"/>
            <a:endParaRPr lang="en-US" b="1" dirty="0"/>
          </a:p>
          <a:p>
            <a:pPr algn="l" rtl="0"/>
            <a:endParaRPr lang="en-US" b="1" dirty="0"/>
          </a:p>
          <a:p>
            <a:pPr algn="l" rtl="0"/>
            <a:endParaRPr lang="he-IL" b="1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BAA06EC-B352-8C42-7D71-DA3287FC5CF8}"/>
              </a:ext>
            </a:extLst>
          </p:cNvPr>
          <p:cNvSpPr txBox="1"/>
          <p:nvPr/>
        </p:nvSpPr>
        <p:spPr>
          <a:xfrm>
            <a:off x="545645" y="3534206"/>
            <a:ext cx="41367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How to mitigate Risks? </a:t>
            </a:r>
            <a:br>
              <a:rPr lang="en-US" b="1" dirty="0"/>
            </a:br>
            <a:r>
              <a:rPr lang="en-US" dirty="0"/>
              <a:t>Require </a:t>
            </a:r>
            <a:r>
              <a:rPr lang="en-US" b="1" dirty="0"/>
              <a:t>additional authentication</a:t>
            </a:r>
            <a:r>
              <a:rPr lang="en-US" dirty="0"/>
              <a:t> for high-risk age groups</a:t>
            </a:r>
          </a:p>
          <a:p>
            <a:pPr algn="l" rtl="0">
              <a:buNone/>
            </a:pPr>
            <a:r>
              <a:rPr lang="en-US" b="1" dirty="0"/>
              <a:t>Combine age with other risk signals</a:t>
            </a:r>
            <a:r>
              <a:rPr lang="en-US" dirty="0"/>
              <a:t>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Transaction Amount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Transaction Frequency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Device ID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Known Merchant? High Risk Category?</a:t>
            </a:r>
          </a:p>
        </p:txBody>
      </p:sp>
    </p:spTree>
    <p:extLst>
      <p:ext uri="{BB962C8B-B14F-4D97-AF65-F5344CB8AC3E}">
        <p14:creationId xmlns:p14="http://schemas.microsoft.com/office/powerpoint/2010/main" val="24838604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17144</TotalTime>
  <Words>879</Words>
  <Application>Microsoft Office PowerPoint</Application>
  <PresentationFormat>מסך רחב</PresentationFormat>
  <Paragraphs>106</Paragraphs>
  <Slides>12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ערכת נושא Office</vt:lpstr>
      <vt:lpstr>Transaction Analysis to Drive Fraud Detection</vt:lpstr>
      <vt:lpstr>Tableau Dashboard</vt:lpstr>
      <vt:lpstr>Dataset Overview</vt:lpstr>
      <vt:lpstr>מצגת של PowerPoint‏</vt:lpstr>
      <vt:lpstr>Which Purchase Categories Are Most Vulnerable to Fraud? </vt:lpstr>
      <vt:lpstr>מצגת של PowerPoint‏</vt:lpstr>
      <vt:lpstr>Taking Action to Stop Fraud and Protect Customer Funds</vt:lpstr>
      <vt:lpstr>Understanding Customer Risk Profiles and Fraud Exposure</vt:lpstr>
      <vt:lpstr>מצגת של PowerPoint‏</vt:lpstr>
      <vt:lpstr>Key Insights to Strengthen Fraud Detection</vt:lpstr>
      <vt:lpstr>NLP Bot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Inessa</dc:creator>
  <cp:lastModifiedBy>Inessa</cp:lastModifiedBy>
  <cp:revision>15</cp:revision>
  <dcterms:created xsi:type="dcterms:W3CDTF">2025-04-05T09:34:44Z</dcterms:created>
  <dcterms:modified xsi:type="dcterms:W3CDTF">2025-05-22T16:23:20Z</dcterms:modified>
</cp:coreProperties>
</file>