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FFE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1945199" y="6674332"/>
            <a:ext cx="20501601" cy="4439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algn="l" defTabSz="2438400">
              <a:defRPr b="1">
                <a:solidFill>
                  <a:srgbClr val="232323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quarter" idx="1"/>
          </p:nvPr>
        </p:nvSpPr>
        <p:spPr>
          <a:xfrm>
            <a:off x="1990007" y="10855133"/>
            <a:ext cx="20501601" cy="1443201"/>
          </a:xfrm>
          <a:prstGeom prst="rect">
            <a:avLst/>
          </a:prstGeom>
        </p:spPr>
        <p:txBody>
          <a:bodyPr lIns="243799" tIns="243799" rIns="243799" bIns="243799" anchor="t"/>
          <a:lstStyle>
            <a:lvl1pPr marL="829733" indent="-683683" defTabSz="2438400">
              <a:spcBef>
                <a:spcPts val="0"/>
              </a:spcBef>
              <a:buSzTx/>
              <a:buNone/>
              <a:defRPr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29733" indent="-213783" defTabSz="2438400">
              <a:spcBef>
                <a:spcPts val="0"/>
              </a:spcBef>
              <a:buSzTx/>
              <a:buNone/>
              <a:defRPr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829733" indent="243416" defTabSz="2438400">
              <a:spcBef>
                <a:spcPts val="0"/>
              </a:spcBef>
              <a:buSzTx/>
              <a:buNone/>
              <a:defRPr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829733" indent="700616" defTabSz="2438400">
              <a:spcBef>
                <a:spcPts val="0"/>
              </a:spcBef>
              <a:buSzTx/>
              <a:buNone/>
              <a:defRPr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829733" indent="1157816" defTabSz="2438400">
              <a:spcBef>
                <a:spcPts val="0"/>
              </a:spcBef>
              <a:buSzTx/>
              <a:buNone/>
              <a:defRPr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9" name="Google Shape;13;p2" descr="Google Shape;13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8599" y="3665199"/>
            <a:ext cx="5818807" cy="4972007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33;p7"/>
          <p:cNvSpPr/>
          <p:nvPr/>
        </p:nvSpPr>
        <p:spPr>
          <a:xfrm>
            <a:off x="-1" y="-87846"/>
            <a:ext cx="24384001" cy="1300802"/>
          </a:xfrm>
          <a:prstGeom prst="rect">
            <a:avLst/>
          </a:prstGeom>
          <a:solidFill>
            <a:srgbClr val="FFE0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l"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8" name="Object Placeholder"/>
          <p:cNvSpPr txBox="1"/>
          <p:nvPr>
            <p:ph type="obj" idx="3"/>
          </p:nvPr>
        </p:nvSpPr>
        <p:spPr>
          <a:xfrm>
            <a:off x="2370666" y="1777999"/>
            <a:ext cx="19642669" cy="101600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59826" indent="-813776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Helvetica"/>
              <a:buChar char="●"/>
              <a:defRPr sz="3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29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4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33;p7"/>
          <p:cNvSpPr/>
          <p:nvPr/>
        </p:nvSpPr>
        <p:spPr>
          <a:xfrm>
            <a:off x="-1" y="-8683"/>
            <a:ext cx="24384001" cy="1300801"/>
          </a:xfrm>
          <a:prstGeom prst="rect">
            <a:avLst/>
          </a:prstGeom>
          <a:solidFill>
            <a:srgbClr val="FFE0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l"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Object Placeholder"/>
          <p:cNvSpPr txBox="1"/>
          <p:nvPr>
            <p:ph type="obj" idx="3"/>
          </p:nvPr>
        </p:nvSpPr>
        <p:spPr>
          <a:xfrm>
            <a:off x="2370666" y="1777999"/>
            <a:ext cx="19642669" cy="101600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59826" indent="-813776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Helvetica"/>
              <a:buChar char="●"/>
              <a:defRPr sz="3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40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17770" y="-8683"/>
            <a:ext cx="1300801" cy="13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33;p7"/>
          <p:cNvSpPr/>
          <p:nvPr/>
        </p:nvSpPr>
        <p:spPr>
          <a:xfrm>
            <a:off x="-1" y="-8683"/>
            <a:ext cx="24384001" cy="1300801"/>
          </a:xfrm>
          <a:prstGeom prst="rect">
            <a:avLst/>
          </a:prstGeom>
          <a:solidFill>
            <a:srgbClr val="FFE0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l"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Object Placeholder"/>
          <p:cNvSpPr txBox="1"/>
          <p:nvPr>
            <p:ph type="obj" idx="3"/>
          </p:nvPr>
        </p:nvSpPr>
        <p:spPr>
          <a:xfrm>
            <a:off x="2370666" y="1777999"/>
            <a:ext cx="19642669" cy="101600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59826" indent="-813776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Helvetica"/>
              <a:buChar char="●"/>
              <a:defRPr sz="3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51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95570" y="-8683"/>
            <a:ext cx="1300801" cy="13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3;p7"/>
          <p:cNvSpPr/>
          <p:nvPr/>
        </p:nvSpPr>
        <p:spPr>
          <a:xfrm>
            <a:off x="-1" y="-8683"/>
            <a:ext cx="24384001" cy="1300801"/>
          </a:xfrm>
          <a:prstGeom prst="rect">
            <a:avLst/>
          </a:prstGeom>
          <a:solidFill>
            <a:srgbClr val="FFE0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l"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" name="Object Placeholder"/>
          <p:cNvSpPr txBox="1"/>
          <p:nvPr>
            <p:ph type="obj" idx="3"/>
          </p:nvPr>
        </p:nvSpPr>
        <p:spPr>
          <a:xfrm>
            <a:off x="2370666" y="1777999"/>
            <a:ext cx="19642669" cy="101600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59826" indent="-813776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Helvetica"/>
              <a:buChar char="●"/>
              <a:defRPr sz="3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62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16170" y="-8683"/>
            <a:ext cx="1300801" cy="13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3;p7"/>
          <p:cNvSpPr/>
          <p:nvPr/>
        </p:nvSpPr>
        <p:spPr>
          <a:xfrm>
            <a:off x="-1" y="-8683"/>
            <a:ext cx="24384001" cy="1300801"/>
          </a:xfrm>
          <a:prstGeom prst="rect">
            <a:avLst/>
          </a:prstGeom>
          <a:solidFill>
            <a:srgbClr val="FFE0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l" defTabSz="2438400">
              <a:defRPr b="0" sz="36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2" name="Object Placeholder"/>
          <p:cNvSpPr txBox="1"/>
          <p:nvPr>
            <p:ph type="obj" idx="3"/>
          </p:nvPr>
        </p:nvSpPr>
        <p:spPr>
          <a:xfrm>
            <a:off x="2370666" y="1777999"/>
            <a:ext cx="19642669" cy="1016000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59826" indent="-813776" defTabSz="2438400">
              <a:lnSpc>
                <a:spcPct val="115000"/>
              </a:lnSpc>
              <a:spcBef>
                <a:spcPts val="0"/>
              </a:spcBef>
              <a:buClr>
                <a:srgbClr val="595959"/>
              </a:buClr>
              <a:buSzPts val="3400"/>
              <a:buFont typeface="Helvetica"/>
              <a:buChar char="●"/>
              <a:defRPr sz="3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</a:p>
        </p:txBody>
      </p:sp>
      <p:pic>
        <p:nvPicPr>
          <p:cNvPr id="173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70" y="-87846"/>
            <a:ext cx="1300801" cy="1300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oogle Shape;65;p15" descr="Google Shape;65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19370" y="-8683"/>
            <a:ext cx="1300801" cy="13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23359090" y="12750419"/>
            <a:ext cx="867584" cy="881301"/>
          </a:xfrm>
          <a:prstGeom prst="rect">
            <a:avLst/>
          </a:prstGeom>
        </p:spPr>
        <p:txBody>
          <a:bodyPr lIns="243799" tIns="243799" rIns="243799" bIns="243799" anchor="ctr">
            <a:normAutofit fontScale="100000" lnSpcReduction="0"/>
          </a:bodyPr>
          <a:lstStyle>
            <a:lvl1pPr algn="r" defTabSz="2438400">
              <a:defRPr sz="26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3.png"/><Relationship Id="rId3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Relationship Id="rId3" Type="http://schemas.openxmlformats.org/officeDocument/2006/relationships/hyperlink" Target="http://BlueWingRec.id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tif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3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2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3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hyperlink" Target="mailto:ronveen@foojay.social" TargetMode="External"/><Relationship Id="rId7" Type="http://schemas.openxmlformats.org/officeDocument/2006/relationships/image" Target="../media/image70.png"/><Relationship Id="rId8" Type="http://schemas.openxmlformats.org/officeDocument/2006/relationships/hyperlink" Target="http://bsky.social" TargetMode="External"/><Relationship Id="rId9" Type="http://schemas.openxmlformats.org/officeDocument/2006/relationships/image" Target="../media/image7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65;p13"/>
          <p:cNvSpPr txBox="1"/>
          <p:nvPr>
            <p:ph type="title"/>
          </p:nvPr>
        </p:nvSpPr>
        <p:spPr>
          <a:xfrm>
            <a:off x="7561873" y="3956533"/>
            <a:ext cx="15189725" cy="4439201"/>
          </a:xfrm>
          <a:prstGeom prst="rect">
            <a:avLst/>
          </a:prstGeom>
        </p:spPr>
        <p:txBody>
          <a:bodyPr/>
          <a:lstStyle/>
          <a:p>
            <a:pPr algn="r"/>
            <a:br/>
            <a:r>
              <a:t>Modern Java</a:t>
            </a:r>
          </a:p>
        </p:txBody>
      </p:sp>
      <p:sp>
        <p:nvSpPr>
          <p:cNvPr id="185" name="Subtitle 2"/>
          <p:cNvSpPr txBox="1"/>
          <p:nvPr>
            <p:ph type="body" sz="quarter" idx="1"/>
          </p:nvPr>
        </p:nvSpPr>
        <p:spPr>
          <a:xfrm>
            <a:off x="19328781" y="11121833"/>
            <a:ext cx="3255711" cy="1443201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Ron Veen</a:t>
            </a:r>
          </a:p>
        </p:txBody>
      </p:sp>
      <p:sp>
        <p:nvSpPr>
          <p:cNvPr id="186" name="Subtitle 2"/>
          <p:cNvSpPr txBox="1"/>
          <p:nvPr/>
        </p:nvSpPr>
        <p:spPr>
          <a:xfrm>
            <a:off x="2345607" y="1939733"/>
            <a:ext cx="20501600" cy="14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>
            <a:lvl1pPr marL="829733" indent="-683683" algn="r" defTabSz="2438400">
              <a:defRPr b="0" sz="4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Utrecht,  March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Structured Concurrency</a:t>
            </a:r>
          </a:p>
        </p:txBody>
      </p:sp>
      <p:sp>
        <p:nvSpPr>
          <p:cNvPr id="225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6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5154" y="3981450"/>
            <a:ext cx="14653692" cy="6759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Structured Concurrency</a:t>
            </a:r>
          </a:p>
        </p:txBody>
      </p:sp>
      <p:sp>
        <p:nvSpPr>
          <p:cNvPr id="230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1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198120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Invoke All pattern</a:t>
            </a:r>
          </a:p>
        </p:txBody>
      </p:sp>
      <p:sp>
        <p:nvSpPr>
          <p:cNvPr id="235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7" name="Screenshot 2024-07-16 at 17.04.58.png" descr="Screenshot 2024-07-16 at 17.04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7579" y="2827293"/>
            <a:ext cx="13281963" cy="806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Invoke Any pattern</a:t>
            </a:r>
          </a:p>
        </p:txBody>
      </p:sp>
      <p:sp>
        <p:nvSpPr>
          <p:cNvPr id="240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1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2" name="Screenshot 2024-07-16 at 17.12.04.png" descr="Screenshot 2024-07-16 at 17.12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5829" y="2489200"/>
            <a:ext cx="15421105" cy="5364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coped Value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Scoped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Thread Locals</a:t>
            </a:r>
          </a:p>
        </p:txBody>
      </p:sp>
      <p:sp>
        <p:nvSpPr>
          <p:cNvPr id="247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Share information between different components of your application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Create a ThreadLocal instance that is reachable from anywhere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You can provide an initial value on creation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Or set a value using set (T value)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Retrieve the value anywhere via get(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The problem with Thread Locals </a:t>
            </a:r>
          </a:p>
        </p:txBody>
      </p:sp>
      <p:sp>
        <p:nvSpPr>
          <p:cNvPr id="250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Mutable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Resource intensive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Leaking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Enter Scoped Values</a:t>
            </a:r>
          </a:p>
        </p:txBody>
      </p:sp>
      <p:sp>
        <p:nvSpPr>
          <p:cNvPr id="253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Exist for a limited time (lifetime of the Runnable)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Only the thread that wrote the value can read it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Immutable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Passed by 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Scoped Values</a:t>
            </a:r>
          </a:p>
        </p:txBody>
      </p:sp>
      <p:pic>
        <p:nvPicPr>
          <p:cNvPr id="256" name="Screenshot 2024-02-24 at 12.27.12.png" descr="Screenshot 2024-02-24 at 12.27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89079" y="1314450"/>
            <a:ext cx="18255887" cy="1280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angle"/>
          <p:cNvSpPr/>
          <p:nvPr/>
        </p:nvSpPr>
        <p:spPr>
          <a:xfrm>
            <a:off x="3835400" y="10007600"/>
            <a:ext cx="8955485" cy="1852712"/>
          </a:xfrm>
          <a:prstGeom prst="roundRect">
            <a:avLst>
              <a:gd name="adj" fmla="val 0"/>
            </a:avLst>
          </a:prstGeom>
          <a:ln w="635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ord Pattern Matching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Record Pattern Matching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292095">
              <a:defRPr sz="639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89" name="Google Shape;125;p20"/>
          <p:cNvSpPr txBox="1"/>
          <p:nvPr>
            <p:ph type="body" sz="quarter" idx="4294967295"/>
          </p:nvPr>
        </p:nvSpPr>
        <p:spPr>
          <a:xfrm>
            <a:off x="1390772" y="2545962"/>
            <a:ext cx="5545487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Virtual threads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Structured Concurrency</a:t>
            </a:r>
          </a:p>
          <a:p>
            <a:pPr marL="592666" indent="-592666" defTabSz="2438400">
              <a:lnSpc>
                <a:spcPct val="114998"/>
              </a:lnSpc>
              <a:spcBef>
                <a:spcPts val="3200"/>
              </a:spcBef>
              <a:buSzPct val="100000"/>
              <a:buAutoNum type="arabicPeriod" startAt="1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Scoped Values </a:t>
            </a:r>
          </a:p>
        </p:txBody>
      </p:sp>
      <p:sp>
        <p:nvSpPr>
          <p:cNvPr id="190" name="Google Shape;125;p20"/>
          <p:cNvSpPr txBox="1"/>
          <p:nvPr/>
        </p:nvSpPr>
        <p:spPr>
          <a:xfrm>
            <a:off x="14039972" y="2545962"/>
            <a:ext cx="9710194" cy="8861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algn="l" defTabSz="2438400">
              <a:lnSpc>
                <a:spcPct val="114998"/>
              </a:lnSpc>
              <a:spcBef>
                <a:spcPts val="3200"/>
              </a:spcBef>
              <a:defRPr b="0"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12.  Unnamed class and instance main methods.  </a:t>
            </a:r>
          </a:p>
          <a:p>
            <a:pPr algn="l" defTabSz="2438400">
              <a:lnSpc>
                <a:spcPct val="114998"/>
              </a:lnSpc>
              <a:spcBef>
                <a:spcPts val="3200"/>
              </a:spcBef>
              <a:defRPr b="0"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13. Module Imports</a:t>
            </a:r>
          </a:p>
          <a:p>
            <a:pPr algn="l" defTabSz="2438400">
              <a:lnSpc>
                <a:spcPct val="114998"/>
              </a:lnSpc>
              <a:spcBef>
                <a:spcPts val="3200"/>
              </a:spcBef>
              <a:defRPr b="0"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14. Launch multi-file source code programs</a:t>
            </a:r>
          </a:p>
          <a:p>
            <a:pPr algn="l" defTabSz="2438400">
              <a:lnSpc>
                <a:spcPct val="114998"/>
              </a:lnSpc>
              <a:spcBef>
                <a:spcPts val="3200"/>
              </a:spcBef>
              <a:defRPr b="0"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15. Markdown Documentation</a:t>
            </a:r>
          </a:p>
        </p:txBody>
      </p:sp>
      <p:sp>
        <p:nvSpPr>
          <p:cNvPr id="191" name="Faster"/>
          <p:cNvSpPr txBox="1"/>
          <p:nvPr/>
        </p:nvSpPr>
        <p:spPr>
          <a:xfrm rot="20220000">
            <a:off x="1800280" y="3428945"/>
            <a:ext cx="3853124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>
                <a:solidFill>
                  <a:srgbClr val="0433FF"/>
                </a:solidFill>
              </a:defRPr>
            </a:lvl1pPr>
          </a:lstStyle>
          <a:p>
            <a:pPr/>
            <a:r>
              <a:t>Faster</a:t>
            </a:r>
          </a:p>
        </p:txBody>
      </p:sp>
      <p:sp>
        <p:nvSpPr>
          <p:cNvPr id="192" name="Google Shape;125;p20"/>
          <p:cNvSpPr txBox="1"/>
          <p:nvPr/>
        </p:nvSpPr>
        <p:spPr>
          <a:xfrm>
            <a:off x="7387531" y="2545962"/>
            <a:ext cx="6201170" cy="8262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4. Record patterns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5. Unnamed patterns and variables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6. Unnamed patterns 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7. Primitive patterns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8.  Sequenced Collections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9.  Statements before super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10.  Stream Gatherers</a:t>
            </a:r>
          </a:p>
          <a:p>
            <a:pPr algn="l" defTabSz="2194559">
              <a:lnSpc>
                <a:spcPct val="114998"/>
              </a:lnSpc>
              <a:spcBef>
                <a:spcPts val="2800"/>
              </a:spcBef>
              <a:defRPr b="0" sz="288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11. Generational ZGC</a:t>
            </a:r>
          </a:p>
        </p:txBody>
      </p:sp>
      <p:sp>
        <p:nvSpPr>
          <p:cNvPr id="193" name="Better"/>
          <p:cNvSpPr txBox="1"/>
          <p:nvPr/>
        </p:nvSpPr>
        <p:spPr>
          <a:xfrm rot="20220000">
            <a:off x="7960054" y="3428945"/>
            <a:ext cx="3853125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>
                <a:solidFill>
                  <a:srgbClr val="FF2600"/>
                </a:solidFill>
              </a:defRPr>
            </a:lvl1pPr>
          </a:lstStyle>
          <a:p>
            <a:pPr/>
            <a:r>
              <a:t>Better</a:t>
            </a:r>
          </a:p>
        </p:txBody>
      </p:sp>
      <p:sp>
        <p:nvSpPr>
          <p:cNvPr id="194" name="Easier"/>
          <p:cNvSpPr txBox="1"/>
          <p:nvPr/>
        </p:nvSpPr>
        <p:spPr>
          <a:xfrm rot="20220000">
            <a:off x="16227480" y="3428945"/>
            <a:ext cx="3853125" cy="1192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200">
                <a:solidFill>
                  <a:srgbClr val="FF40FF"/>
                </a:solidFill>
              </a:defRPr>
            </a:lvl1pPr>
          </a:lstStyle>
          <a:p>
            <a:pPr/>
            <a:r>
              <a:t>Easier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3"/>
      <p:bldP build="whole" bldLvl="1" animBg="1" rev="0" advAuto="0" spid="193" grpId="2"/>
      <p:bldP build="whole" bldLvl="1" animBg="1" rev="0" advAuto="0" spid="19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creen Shot 2023-04-04 at 21.14.51.png" descr="Screen Shot 2023-04-04 at 21.14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3402" y="2031705"/>
            <a:ext cx="19425721" cy="1455675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Record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292095">
              <a:defRPr sz="639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Records</a:t>
            </a:r>
          </a:p>
        </p:txBody>
      </p:sp>
      <p:pic>
        <p:nvPicPr>
          <p:cNvPr id="263" name="Screen Shot 2023-04-04 at 21.18.51.png" descr="Screen Shot 2023-04-04 at 21.18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6125" y="3899730"/>
            <a:ext cx="20889363" cy="85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Screen Shot 2023-04-06 at 15.44.47.png" descr="Screen Shot 2023-04-06 at 15.44.4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1462" y="5195315"/>
            <a:ext cx="21961076" cy="1013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Screen Shot 2023-04-06 at 15.49.20.png" descr="Screen Shot 2023-04-06 at 15.49.2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68214" y="6599104"/>
            <a:ext cx="12199764" cy="31237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  <p:bldP build="whole" bldLvl="1" animBg="1" rev="0" advAuto="0" spid="264" grpId="2"/>
      <p:bldP build="whole" bldLvl="1" animBg="1" rev="0" advAuto="0" spid="265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ealed classe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Sealed classes</a:t>
            </a:r>
          </a:p>
        </p:txBody>
      </p:sp>
      <p:pic>
        <p:nvPicPr>
          <p:cNvPr id="268" name="Screen Shot 2023-04-06 at 16.02.42.png" descr="Screen Shot 2023-04-06 at 16.02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184" y="2198885"/>
            <a:ext cx="18561087" cy="10208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Screen Shot 2023-04-07 at 14.24.37.png" descr="Screen Shot 2023-04-07 at 14.24.3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157" y="4126514"/>
            <a:ext cx="17581783" cy="130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Screen Shot 2023-04-07 at 14.24.54.png" descr="Screen Shot 2023-04-07 at 14.24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6441" y="6288782"/>
            <a:ext cx="18703371" cy="1180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Screen Shot 2023-04-07 at 14.25.07.png" descr="Screen Shot 2023-04-07 at 14.25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5704" y="8261711"/>
            <a:ext cx="20092406" cy="11995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0" grpId="3"/>
      <p:bldP build="whole" bldLvl="1" animBg="1" rev="0" advAuto="0" spid="268" grpId="1"/>
      <p:bldP build="whole" bldLvl="1" animBg="1" rev="0" advAuto="0" spid="271" grpId="4"/>
      <p:bldP build="whole" bldLvl="1" animBg="1" rev="0" advAuto="0" spid="26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attern Matching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Pattern Matching</a:t>
            </a:r>
          </a:p>
        </p:txBody>
      </p:sp>
      <p:sp>
        <p:nvSpPr>
          <p:cNvPr id="274" name="Predicate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Predicate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Object to test against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Pattern variables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Flow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attern Matching: Instanceof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Pattern Matching: Instanceof</a:t>
            </a:r>
          </a:p>
        </p:txBody>
      </p:sp>
      <p:pic>
        <p:nvPicPr>
          <p:cNvPr id="277" name="Screen Shot 2023-04-07 at 15.06.52.png" descr="Screen Shot 2023-04-07 at 15.0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1714" y="2277566"/>
            <a:ext cx="19994027" cy="1987846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Predicate  ==&gt; instanceof Approver…"/>
          <p:cNvSpPr txBox="1"/>
          <p:nvPr>
            <p:ph type="body" sz="half" idx="4294967295"/>
          </p:nvPr>
        </p:nvSpPr>
        <p:spPr>
          <a:xfrm>
            <a:off x="1410561" y="5593962"/>
            <a:ext cx="21212922" cy="4762866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Predicate  ==&gt; instanceof Approver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Object to test against ==&gt; user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Pattern variables ==&gt; a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Flow scope ==&gt; between {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7" grpId="1"/>
      <p:bldP build="p" bldLvl="5" animBg="1" rev="0" advAuto="0" spid="27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Switch Pattern Matching</a:t>
            </a:r>
          </a:p>
        </p:txBody>
      </p:sp>
      <p:pic>
        <p:nvPicPr>
          <p:cNvPr id="281" name="Screenshot 2024-07-16 at 16.46.07.png" descr="Screenshot 2024-07-16 at 16.46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90257" y="3162101"/>
            <a:ext cx="11514671" cy="722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Switch Pattern Matching</a:t>
            </a:r>
          </a:p>
        </p:txBody>
      </p:sp>
      <p:pic>
        <p:nvPicPr>
          <p:cNvPr id="284" name="Screenshot 2024-02-23 at 17.33.34.png" descr="Screenshot 2024-02-23 at 17.33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1436" y="3244026"/>
            <a:ext cx="12471172" cy="7227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Switch Pattern Matching</a:t>
            </a:r>
          </a:p>
        </p:txBody>
      </p:sp>
      <p:pic>
        <p:nvPicPr>
          <p:cNvPr id="287" name="Screenshot 2024-02-23 at 17.33.34.png" descr="Screenshot 2024-02-23 at 17.33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58436" y="3244026"/>
            <a:ext cx="11265722" cy="6529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Screenshot 2024-07-16 at 16.46.07.png" descr="Screenshot 2024-07-16 at 16.46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857" y="3247699"/>
            <a:ext cx="10400542" cy="6521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attern Matching: switch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Pattern Matching: switch</a:t>
            </a:r>
          </a:p>
        </p:txBody>
      </p:sp>
      <p:pic>
        <p:nvPicPr>
          <p:cNvPr id="291" name="Screen Shot 2023-04-07 at 15.15.58.png" descr="Screen Shot 2023-04-07 at 15.15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99" y="4162509"/>
            <a:ext cx="21157089" cy="398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23-04-07 at 15.19.15.png" descr="Screen Shot 2023-04-07 at 15.19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32" y="8850062"/>
            <a:ext cx="20274647" cy="4210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Screen Shot 2023-04-06 at 16.02.42.png" descr="Screen Shot 2023-04-06 at 16.02.4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8784" y="2441298"/>
            <a:ext cx="18561087" cy="1020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3"/>
      <p:bldP build="whole" bldLvl="1" animBg="1" rev="0" advAuto="0" spid="293" grpId="1"/>
      <p:bldP build="whole" bldLvl="1" animBg="1" rev="0" advAuto="0" spid="291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Record Pattern Matching</a:t>
            </a:r>
          </a:p>
        </p:txBody>
      </p:sp>
      <p:pic>
        <p:nvPicPr>
          <p:cNvPr id="296" name="Screenshot 2024-02-23 at 17.37.27.png" descr="Screenshot 2024-02-23 at 17.3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2880" y="4683321"/>
            <a:ext cx="18427074" cy="46171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Record Pattern Matching</a:t>
            </a:r>
          </a:p>
        </p:txBody>
      </p:sp>
      <p:pic>
        <p:nvPicPr>
          <p:cNvPr id="299" name="Screenshot 2024-02-23 at 17.38.51.png" descr="Screenshot 2024-02-23 at 17.38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12" y="2786459"/>
            <a:ext cx="15811576" cy="512034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Google Shape;125;p20"/>
          <p:cNvSpPr txBox="1"/>
          <p:nvPr>
            <p:ph type="body" sz="half" idx="4294967295"/>
          </p:nvPr>
        </p:nvSpPr>
        <p:spPr>
          <a:xfrm>
            <a:off x="4184772" y="3802234"/>
            <a:ext cx="16570972" cy="7929531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15087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Checks if the object is of type BlueWingRec</a:t>
            </a:r>
          </a:p>
          <a:p>
            <a:pPr marL="15087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If so:</a:t>
            </a:r>
          </a:p>
          <a:p>
            <a:pPr lvl="1" marL="73761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Create 4 local variables</a:t>
            </a:r>
          </a:p>
          <a:p>
            <a:pPr lvl="2" marL="132435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Long id </a:t>
            </a:r>
          </a:p>
          <a:p>
            <a:pPr lvl="2" marL="132435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String name</a:t>
            </a:r>
          </a:p>
          <a:p>
            <a:pPr lvl="2" marL="132435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String email</a:t>
            </a:r>
          </a:p>
          <a:p>
            <a:pPr lvl="2" marL="132435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Boolean active</a:t>
            </a:r>
          </a:p>
          <a:p>
            <a:pPr lvl="1" marL="73761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Assigns the value if </a:t>
            </a:r>
            <a:r>
              <a:rPr u="sng">
                <a:hlinkClick r:id="rId3" invalidUrl="" action="" tgtFrame="" tooltip="" history="1" highlightClick="0" endSnd="0"/>
              </a:rPr>
              <a:t>BlueWingRec.id</a:t>
            </a:r>
            <a:r>
              <a:t> to id</a:t>
            </a:r>
          </a:p>
          <a:p>
            <a:pPr lvl="1" marL="73761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Assigns the value of BlueWingRec.name to name</a:t>
            </a:r>
          </a:p>
          <a:p>
            <a:pPr lvl="1" marL="73761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Assigns the value of BlueWingRec.email to email</a:t>
            </a:r>
          </a:p>
          <a:p>
            <a:pPr lvl="1" marL="737616" indent="-150876" defTabSz="1609344">
              <a:lnSpc>
                <a:spcPct val="114998"/>
              </a:lnSpc>
              <a:spcBef>
                <a:spcPts val="2100"/>
              </a:spcBef>
              <a:buSzPct val="100000"/>
              <a:defRPr sz="21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Assigns the value of BlueWingRec.active to active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Virtual Thread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Virtual Threads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Unnamed Patterns And Variable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Unnamed Patterns And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Unnamed Patterns And Variables</a:t>
            </a:r>
          </a:p>
        </p:txBody>
      </p:sp>
      <p:pic>
        <p:nvPicPr>
          <p:cNvPr id="305" name="Screenshot 2024-02-23 at 17.37.27.png" descr="Screenshot 2024-02-23 at 17.3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3804" y="4681047"/>
            <a:ext cx="18436150" cy="4619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Unnamed Patterns And Variables</a:t>
            </a:r>
          </a:p>
        </p:txBody>
      </p:sp>
      <p:pic>
        <p:nvPicPr>
          <p:cNvPr id="308" name="Screenshot 2024-02-24 at 11.45.39.png" descr="Screenshot 2024-02-24 at 11.45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8728" y="4928074"/>
            <a:ext cx="20283852" cy="46146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Unnamed Patterns And Variable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Unnamed Patterns And Variables</a:t>
            </a:r>
          </a:p>
        </p:txBody>
      </p:sp>
      <p:pic>
        <p:nvPicPr>
          <p:cNvPr id="311" name="Screenshot 2023-07-03 at 20.23.48.png" descr="Screenshot 2023-07-03 at 20.23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267" y="2033289"/>
            <a:ext cx="14887723" cy="2196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creenshot 2023-07-03 at 20.24.46.png" descr="Screenshot 2023-07-03 at 20.24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8717" y="4373576"/>
            <a:ext cx="14696458" cy="1184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Screenshot 2023-07-03 at 20.26.44.png" descr="Screenshot 2023-07-03 at 20.26.4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83615" y="6355159"/>
            <a:ext cx="15139486" cy="1605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Screenshot 2024-07-17 at 17.02.51.png" descr="Screenshot 2024-07-17 at 17.02.5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0985" y="8136036"/>
            <a:ext cx="12338379" cy="4695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3" grpId="3"/>
      <p:bldP build="whole" bldLvl="1" animBg="1" rev="0" advAuto="0" spid="314" grpId="4"/>
      <p:bldP build="whole" bldLvl="1" animBg="1" rev="0" advAuto="0" spid="312" grpId="2"/>
      <p:bldP build="whole" bldLvl="1" animBg="1" rev="0" advAuto="0" spid="3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rimitive Patterns, InstanceOf, And Switch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Primitive Patterns, InstanceOf, And Switch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rimitive In Patterns, InstanceOf, And Switch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Primitive In Patterns, InstanceOf, And Switch</a:t>
            </a:r>
          </a:p>
        </p:txBody>
      </p:sp>
      <p:pic>
        <p:nvPicPr>
          <p:cNvPr id="319" name="Screenshot 2024-07-17 at 18.52.31.png" descr="Screenshot 2024-07-17 at 18.52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3960" y="1958677"/>
            <a:ext cx="9552246" cy="2544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Screenshot 2024-07-17 at 18.52.41.png" descr="Screenshot 2024-07-17 at 18.52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6092" y="5375883"/>
            <a:ext cx="9336966" cy="25444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Screenshot 2024-07-17 at 18.52.54.png" descr="Screenshot 2024-07-17 at 18.52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7458" y="8768159"/>
            <a:ext cx="10848578" cy="2544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0" grpId="1"/>
      <p:bldP build="whole" bldLvl="1" animBg="1" rev="0" advAuto="0" spid="321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equenced Collection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Sequenced Collections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equenced Collection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Sequenced Collections</a:t>
            </a:r>
          </a:p>
        </p:txBody>
      </p:sp>
      <p:pic>
        <p:nvPicPr>
          <p:cNvPr id="3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524000"/>
            <a:ext cx="19202400" cy="1066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equenced Collection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Sequenced Collections</a:t>
            </a:r>
          </a:p>
        </p:txBody>
      </p:sp>
      <p:pic>
        <p:nvPicPr>
          <p:cNvPr id="329" name="Screenshot 2023-07-03 at 21.27.15.png" descr="Screenshot 2023-07-03 at 21.27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098" y="2233414"/>
            <a:ext cx="16637950" cy="8672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Flexible Constructor Bodies…"/>
          <p:cNvSpPr txBox="1"/>
          <p:nvPr/>
        </p:nvSpPr>
        <p:spPr>
          <a:xfrm>
            <a:off x="727277" y="5878451"/>
            <a:ext cx="22622074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/>
            </a:pPr>
            <a:r>
              <a:t>Flexible Constructor Bodies</a:t>
            </a:r>
          </a:p>
          <a:p>
            <a:pPr>
              <a:defRPr sz="6000"/>
            </a:pPr>
            <a:r>
              <a:t>(Statements Before Super)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Java Threads</a:t>
            </a:r>
          </a:p>
        </p:txBody>
      </p:sp>
      <p:pic>
        <p:nvPicPr>
          <p:cNvPr id="199" name="GAaMXAkHZyKPh2Qd4PRVC4wnafUA8bbw3eBEkx0eiXvrqxnNYMOaLGHuazK1SK27b6262PX_gYyJclMh7Aeo5DGH6gMtZUEoWtarc8hMfqi1InJGneFBk8oFVpyZ08vAkVnqvn7420t46UPaNPIXlzU.png" descr="GAaMXAkHZyKPh2Qd4PRVC4wnafUA8bbw3eBEkx0eiXvrqxnNYMOaLGHuazK1SK27b6262PX_gYyJclMh7Aeo5DGH6gMtZUEoWtarc8hMfqi1InJGneFBk8oFVpyZ08vAkVnqvn7420t46UPaNPIXlz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5251450"/>
            <a:ext cx="13716000" cy="32131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tatements Before Super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Statements Before Super</a:t>
            </a:r>
          </a:p>
        </p:txBody>
      </p:sp>
      <p:sp>
        <p:nvSpPr>
          <p:cNvPr id="334" name="Child"/>
          <p:cNvSpPr/>
          <p:nvPr/>
        </p:nvSpPr>
        <p:spPr>
          <a:xfrm>
            <a:off x="9051225" y="8712200"/>
            <a:ext cx="5931595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Child</a:t>
            </a:r>
          </a:p>
        </p:txBody>
      </p:sp>
      <p:sp>
        <p:nvSpPr>
          <p:cNvPr id="335" name="Parent"/>
          <p:cNvSpPr/>
          <p:nvPr/>
        </p:nvSpPr>
        <p:spPr>
          <a:xfrm>
            <a:off x="9051225" y="5842000"/>
            <a:ext cx="5931595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336" name="Object"/>
          <p:cNvSpPr/>
          <p:nvPr/>
        </p:nvSpPr>
        <p:spPr>
          <a:xfrm>
            <a:off x="9051225" y="2976586"/>
            <a:ext cx="5931595" cy="1270001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Object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12017022" y="7172983"/>
            <a:ext cx="1" cy="1478234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8" name="Line"/>
          <p:cNvSpPr/>
          <p:nvPr/>
        </p:nvSpPr>
        <p:spPr>
          <a:xfrm flipV="1">
            <a:off x="12017022" y="4307570"/>
            <a:ext cx="1" cy="1478234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9" name="super( )"/>
          <p:cNvSpPr txBox="1"/>
          <p:nvPr/>
        </p:nvSpPr>
        <p:spPr>
          <a:xfrm>
            <a:off x="12254103" y="7631875"/>
            <a:ext cx="147599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super( )</a:t>
            </a:r>
          </a:p>
        </p:txBody>
      </p:sp>
      <p:sp>
        <p:nvSpPr>
          <p:cNvPr id="340" name="super( )"/>
          <p:cNvSpPr txBox="1"/>
          <p:nvPr/>
        </p:nvSpPr>
        <p:spPr>
          <a:xfrm>
            <a:off x="12254103" y="4990275"/>
            <a:ext cx="1475995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super( 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2"/>
      <p:bldP build="whole" bldLvl="1" animBg="1" rev="0" advAuto="0" spid="337" grpId="1"/>
      <p:bldP build="whole" bldLvl="1" animBg="1" rev="0" advAuto="0" spid="340" grpId="4"/>
      <p:bldP build="whole" bldLvl="1" animBg="1" rev="0" advAuto="0" spid="338" grpId="3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tatements Before Super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Statements Before Super</a:t>
            </a:r>
          </a:p>
        </p:txBody>
      </p:sp>
      <p:pic>
        <p:nvPicPr>
          <p:cNvPr id="343" name="Screenshot 2024-07-17 at 18.10.36.png" descr="Screenshot 2024-07-17 at 18.1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466" y="1987252"/>
            <a:ext cx="12790700" cy="2705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shot 2024-07-17 at 18.10.51.png" descr="Screenshot 2024-07-17 at 18.10.5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6350" y="5775721"/>
            <a:ext cx="12790700" cy="4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tream Gatherer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Stream Gatherers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Stream setup</a:t>
            </a:r>
          </a:p>
        </p:txBody>
      </p:sp>
      <p:sp>
        <p:nvSpPr>
          <p:cNvPr id="349" name="Google Shape;125;p20"/>
          <p:cNvSpPr txBox="1"/>
          <p:nvPr>
            <p:ph type="body" sz="half" idx="4294967295"/>
          </p:nvPr>
        </p:nvSpPr>
        <p:spPr>
          <a:xfrm>
            <a:off x="1390772" y="2545962"/>
            <a:ext cx="21212922" cy="5929976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0" indent="0" defTabSz="2218944">
              <a:lnSpc>
                <a:spcPct val="114998"/>
              </a:lnSpc>
              <a:spcBef>
                <a:spcPts val="2900"/>
              </a:spcBef>
              <a:buSzTx/>
              <a:buNone/>
              <a:defRPr sz="29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      List.of("One", "Two", "Three", "Four", "Five")</a:t>
            </a:r>
          </a:p>
          <a:p>
            <a:pPr marL="0" indent="0" defTabSz="2218944">
              <a:lnSpc>
                <a:spcPct val="114998"/>
              </a:lnSpc>
              <a:spcBef>
                <a:spcPts val="2900"/>
              </a:spcBef>
              <a:buSzTx/>
              <a:buNone/>
              <a:defRPr sz="29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                .stream()</a:t>
            </a:r>
          </a:p>
          <a:p>
            <a:pPr marL="0" indent="0" defTabSz="2218944">
              <a:lnSpc>
                <a:spcPct val="114998"/>
              </a:lnSpc>
              <a:spcBef>
                <a:spcPts val="2900"/>
              </a:spcBef>
              <a:buSzTx/>
              <a:buNone/>
              <a:defRPr sz="29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                .filter(e -&gt; !e.startsWith("T"))</a:t>
            </a:r>
          </a:p>
          <a:p>
            <a:pPr marL="0" indent="0" defTabSz="2218944">
              <a:lnSpc>
                <a:spcPct val="114998"/>
              </a:lnSpc>
              <a:spcBef>
                <a:spcPts val="2900"/>
              </a:spcBef>
              <a:buSzTx/>
              <a:buNone/>
              <a:defRPr sz="29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                .map(e -&gt; e.toUpperCase())</a:t>
            </a:r>
          </a:p>
          <a:p>
            <a:pPr marL="0" indent="0" defTabSz="2218944">
              <a:lnSpc>
                <a:spcPct val="114998"/>
              </a:lnSpc>
              <a:spcBef>
                <a:spcPts val="2900"/>
              </a:spcBef>
              <a:buSzTx/>
              <a:buNone/>
              <a:defRPr sz="2912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                .collect(Collectors.toList());</a:t>
            </a:r>
          </a:p>
        </p:txBody>
      </p:sp>
      <p:sp>
        <p:nvSpPr>
          <p:cNvPr id="350" name="Line"/>
          <p:cNvSpPr/>
          <p:nvPr/>
        </p:nvSpPr>
        <p:spPr>
          <a:xfrm flipH="1" flipV="1">
            <a:off x="10312399" y="3073399"/>
            <a:ext cx="2296726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 flipH="1">
            <a:off x="10312399" y="5009466"/>
            <a:ext cx="2296726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 flipH="1">
            <a:off x="10312399" y="6945532"/>
            <a:ext cx="2296726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 flipH="1">
            <a:off x="10312399" y="5977499"/>
            <a:ext cx="2296726" cy="1"/>
          </a:xfrm>
          <a:prstGeom prst="line">
            <a:avLst/>
          </a:prstGeom>
          <a:ln w="1270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0" grpId="2"/>
      <p:bldP build="whole" bldLvl="1" animBg="1" rev="0" advAuto="0" spid="353" grpId="4"/>
      <p:bldP build="whole" bldLvl="1" animBg="1" rev="0" advAuto="0" spid="351" grpId="3"/>
      <p:bldP build="p" bldLvl="5" animBg="1" rev="0" advAuto="0" spid="349" grpId="1"/>
      <p:bldP build="whole" bldLvl="1" animBg="1" rev="0" advAuto="0" spid="352" grpId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Stream sources</a:t>
            </a:r>
          </a:p>
        </p:txBody>
      </p:sp>
      <p:sp>
        <p:nvSpPr>
          <p:cNvPr id="356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Collections types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Stream.of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Terminal Operations</a:t>
            </a:r>
          </a:p>
        </p:txBody>
      </p:sp>
      <p:sp>
        <p:nvSpPr>
          <p:cNvPr id="359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findFirst, findAny, etc.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min, max 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Collectors.toCollection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Collectors.toMap, Collectors.toList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toList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Implement your own via implementing the Collector interface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5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Intermediate Operations</a:t>
            </a:r>
          </a:p>
        </p:txBody>
      </p:sp>
      <p:sp>
        <p:nvSpPr>
          <p:cNvPr id="362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limit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filter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map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flatMap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takeWhile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dropWhile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skip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sorted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distinct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New Intermediate Operations</a:t>
            </a:r>
          </a:p>
        </p:txBody>
      </p:sp>
      <p:sp>
        <p:nvSpPr>
          <p:cNvPr id="365" name="Google Shape;125;p20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mapConcurrent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fold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scan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windowFixed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windowSliding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ream Gatherer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Stream Gatherers</a:t>
            </a:r>
          </a:p>
        </p:txBody>
      </p:sp>
      <p:pic>
        <p:nvPicPr>
          <p:cNvPr id="368" name="Screenshot 2024-02-25 at 23.41.25.png" descr="Screenshot 2024-02-25 at 23.41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228" y="1924744"/>
            <a:ext cx="16237210" cy="2672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Screenshot 2024-02-25 at 23.41.47.png" descr="Screenshot 2024-02-25 at 23.41.4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646" y="5584825"/>
            <a:ext cx="16237209" cy="30858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9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tream Gatherer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Stream Gatherers</a:t>
            </a:r>
          </a:p>
        </p:txBody>
      </p:sp>
      <p:sp>
        <p:nvSpPr>
          <p:cNvPr id="372" name="Initializer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Initializer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Integrator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Finisher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Combiner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Virtual Threads</a:t>
            </a:r>
          </a:p>
        </p:txBody>
      </p:sp>
      <p:sp>
        <p:nvSpPr>
          <p:cNvPr id="203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04" name="MNftuis4jdhZ3Bmbe8fIqZvHbzTRHqSR4frquU7p_6m2ZwSQrGCeFvjYIvBAOu-Mqkvlb6tpRbNrYsfbfS_GkMwbqSP_SZEqJneBEGdXIVgqei21ceLJSAXeI7XTwN7bG6bhlaS1Pmu-cAOV7FVtbjE.png" descr="MNftuis4jdhZ3Bmbe8fIqZvHbzTRHqSR4frquU7p_6m2ZwSQrGCeFvjYIvBAOu-Mqkvlb6tpRbNrYsfbfS_GkMwbqSP_SZEqJneBEGdXIVgqei21ceLJSAXeI7XTwN7bG6bhlaS1Pmu-cAOV7FVtbj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8322" y="4430776"/>
            <a:ext cx="12217401" cy="5156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Gatherer API</a:t>
            </a:r>
          </a:p>
        </p:txBody>
      </p:sp>
      <p:pic>
        <p:nvPicPr>
          <p:cNvPr id="375" name="Screenshot 2024-04-05 at 20.05.49.png" descr="Screenshot 2024-04-05 at 20.05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6250" y="4764790"/>
            <a:ext cx="15811500" cy="154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Screenshot 2024-04-05 at 20.06.34.png" descr="Screenshot 2024-04-05 at 20.06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0050" y="1789310"/>
            <a:ext cx="15963900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Screenshot 2024-04-05 at 20.07.16.png" descr="Screenshot 2024-04-05 at 20.07.1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1000" y="7562470"/>
            <a:ext cx="160020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Screenshot 2024-04-05 at 20.07.52.png" descr="Screenshot 2024-04-05 at 20.07.5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17478" y="10324693"/>
            <a:ext cx="16253124" cy="1556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5" grpId="2"/>
      <p:bldP build="whole" bldLvl="1" animBg="1" rev="0" advAuto="0" spid="378" grpId="4"/>
      <p:bldP build="whole" bldLvl="1" animBg="1" rev="0" advAuto="0" spid="377" grpId="3"/>
      <p:bldP build="whole" bldLvl="1" animBg="1" rev="0" advAuto="0" spid="376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Create our own Map operation (stateless)</a:t>
            </a:r>
          </a:p>
        </p:txBody>
      </p:sp>
      <p:pic>
        <p:nvPicPr>
          <p:cNvPr id="381" name="Screenshot 2024-07-17 at 18.23.23.png" descr="Screenshot 2024-07-17 at 18.23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811" y="2255242"/>
            <a:ext cx="16289942" cy="4353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2" name="Screenshot 2024-07-17 at 18.23.42.png" descr="Screenshot 2024-07-17 at 18.23.4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497" y="7482486"/>
            <a:ext cx="16289942" cy="3512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Screenshot 2024-07-17 at 18.25.13.png" descr="Screenshot 2024-07-17 at 18.25.1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5010" y="11868884"/>
            <a:ext cx="3039210" cy="7648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3" grpId="2"/>
      <p:bldP build="whole" bldLvl="1" animBg="1" rev="0" advAuto="0" spid="38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Create our own Limit (Stateful)</a:t>
            </a:r>
          </a:p>
        </p:txBody>
      </p:sp>
      <p:sp>
        <p:nvSpPr>
          <p:cNvPr id="386" name="Google Shape;125;p20"/>
          <p:cNvSpPr txBox="1"/>
          <p:nvPr>
            <p:ph type="body" sz="half" idx="4294967295"/>
          </p:nvPr>
        </p:nvSpPr>
        <p:spPr>
          <a:xfrm>
            <a:off x="1390772" y="2545962"/>
            <a:ext cx="21212922" cy="3523029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Make a custom Gatherer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Takes a Stream of any Type</a:t>
            </a:r>
          </a:p>
          <a:p>
            <a:pPr marL="423333" indent="-423333" defTabSz="2438400">
              <a:lnSpc>
                <a:spcPct val="114998"/>
              </a:lnSpc>
              <a:spcBef>
                <a:spcPts val="3200"/>
              </a:spcBef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Returns only the first n elements</a:t>
            </a:r>
          </a:p>
        </p:txBody>
      </p:sp>
      <p:pic>
        <p:nvPicPr>
          <p:cNvPr id="387" name="Screenshot 2024-04-05 at 20.13.50.png" descr="Screenshot 2024-04-05 at 20.13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4002" y="7233778"/>
            <a:ext cx="8534462" cy="1108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Screenshot 2024-04-05 at 20.15.06.png" descr="Screenshot 2024-04-05 at 20.15.0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2849" y="9236557"/>
            <a:ext cx="8534462" cy="21697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2"/>
      <p:bldP build="whole" bldLvl="1" animBg="1" rev="0" advAuto="0" spid="388" grpId="3"/>
      <p:bldP build="p" bldLvl="5" animBg="1" rev="0" advAuto="0" spid="38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292095">
              <a:defRPr sz="639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391" name="Screenshot 2024-04-05 at 20.21.10.png" descr="Screenshot 2024-04-05 at 20.21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3658" y="1586210"/>
            <a:ext cx="19046728" cy="2458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Screenshot 2024-04-09 at 10.04.00.png" descr="Screenshot 2024-04-09 at 10.04.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38511" y="4650283"/>
            <a:ext cx="19046729" cy="1930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Screenshot 2024-04-09 at 10.04.18.png" descr="Screenshot 2024-04-09 at 10.04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07059" y="7185511"/>
            <a:ext cx="19046728" cy="4858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3" grpId="2"/>
      <p:bldP build="whole" bldLvl="1" animBg="1" rev="0" advAuto="0" spid="39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292095">
              <a:defRPr sz="639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396" name="Screenshot 2024-04-05 at 20.18.38.png" descr="Screenshot 2024-04-05 at 20.1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0097" y="1871662"/>
            <a:ext cx="17783806" cy="11384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2292095">
              <a:defRPr sz="639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Example</a:t>
            </a:r>
          </a:p>
        </p:txBody>
      </p:sp>
      <p:pic>
        <p:nvPicPr>
          <p:cNvPr id="399" name="Screenshot 2024-04-05 at 21.02.58.png" descr="Screenshot 2024-04-05 at 21.02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4016" y="2075557"/>
            <a:ext cx="17416571" cy="858709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Screenshot 2024-04-09 at 10.07.31.png" descr="Screenshot 2024-04-09 at 10.07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6530" y="10952658"/>
            <a:ext cx="9050941" cy="2537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enerational ZGC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Generational ZGC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enerational ZGC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Generational ZGC</a:t>
            </a:r>
          </a:p>
        </p:txBody>
      </p:sp>
      <p:sp>
        <p:nvSpPr>
          <p:cNvPr id="405" name="Based on ZGC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Based on ZGC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Pause times lower than one millisecond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Support for heap sizes up yo many terabytes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Minimal manual configuration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Reduced risk of allocation stalls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Decreased heap memory overhead requirements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Lowered garbage collection CPU overhead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enerational ZGC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Generational ZGC</a:t>
            </a:r>
          </a:p>
        </p:txBody>
      </p:sp>
      <p:sp>
        <p:nvSpPr>
          <p:cNvPr id="408" name="Weak generational hypothesis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Weak generational hypothesis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Two-generation heap structure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Young generation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Old generation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Now the default mode ZGC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java -XX:+ZGenerational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Unnamed Classes and Instance Main Methods…"/>
          <p:cNvSpPr txBox="1"/>
          <p:nvPr/>
        </p:nvSpPr>
        <p:spPr>
          <a:xfrm>
            <a:off x="727277" y="5878451"/>
            <a:ext cx="22622074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/>
            </a:pPr>
            <a:r>
              <a:t>Unnamed Classes and Instance Main Methods</a:t>
            </a:r>
          </a:p>
          <a:p>
            <a:pPr>
              <a:defRPr sz="6000"/>
            </a:pPr>
            <a:r>
              <a:t>(Implicitly Declared Classes And Instance Main Methods)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Factory methods </a:t>
            </a:r>
          </a:p>
        </p:txBody>
      </p:sp>
      <p:sp>
        <p:nvSpPr>
          <p:cNvPr id="208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9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0" name="Screenshot 2023-07-12 at 16.40.39.png" descr="Screenshot 2023-07-12 at 16.4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659" y="2100326"/>
            <a:ext cx="18316162" cy="8138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Unnamed Classes And Instance Main Method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Unnamed Classes And Instance Main Methods</a:t>
            </a:r>
          </a:p>
        </p:txBody>
      </p:sp>
      <p:pic>
        <p:nvPicPr>
          <p:cNvPr id="413" name="Screenshot 2024-02-25 at 14.19.57.png" descr="Screenshot 2024-02-25 at 14.19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457" y="1406128"/>
            <a:ext cx="12499578" cy="2624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Screenshot 2024-02-25 at 14.25.35.png" descr="Screenshot 2024-02-25 at 14.25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9137" y="4418111"/>
            <a:ext cx="12619618" cy="283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Screenshot 2024-02-25 at 14.25.57.png" descr="Screenshot 2024-02-25 at 14.25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02730" y="7234138"/>
            <a:ext cx="12685061" cy="277259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Screenshot 2024-02-25 at 14.26.25.png" descr="Screenshot 2024-02-25 at 14.26.25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77727" y="10063162"/>
            <a:ext cx="12288825" cy="269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6" grpId="3"/>
      <p:bldP build="whole" bldLvl="1" animBg="1" rev="0" advAuto="0" spid="414" grpId="1"/>
      <p:bldP build="whole" bldLvl="1" animBg="1" rev="0" advAuto="0" spid="415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Unnamed Classes And Instance Main Method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Unnamed Classes And Instance Main Methods</a:t>
            </a:r>
          </a:p>
        </p:txBody>
      </p:sp>
      <p:pic>
        <p:nvPicPr>
          <p:cNvPr id="419" name="Screenshot 2024-07-12 at 22.05.17.png" descr="Screenshot 2024-07-12 at 22.05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73" y="1896566"/>
            <a:ext cx="10160168" cy="1426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Screenshot 2024-07-12 at 22.06.11.png" descr="Screenshot 2024-07-12 at 22.06.1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5989" y="4360366"/>
            <a:ext cx="10925416" cy="824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0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Module Import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Module 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Module Import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Module Imports</a:t>
            </a:r>
          </a:p>
        </p:txBody>
      </p:sp>
      <p:sp>
        <p:nvSpPr>
          <p:cNvPr id="425" name="Explicitly import classes -&gt; import java.Util.List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Explicitly import classes -&gt; import java.Util.List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Import with wildcards -&gt; import java.util.*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Import everything in a module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Import module java.base would import 54 on-demand package imports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5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Module Import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Module Imports</a:t>
            </a:r>
          </a:p>
        </p:txBody>
      </p:sp>
      <p:pic>
        <p:nvPicPr>
          <p:cNvPr id="428" name="Screenshot 2024-07-12 at 22.33.44.png" descr="Screenshot 2024-07-12 at 22.33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7840" y="2312789"/>
            <a:ext cx="10667060" cy="41665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Module Import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Module Imports</a:t>
            </a:r>
          </a:p>
        </p:txBody>
      </p:sp>
      <p:pic>
        <p:nvPicPr>
          <p:cNvPr id="431" name="Screenshot 2024-07-17 at 17.22.07.png" descr="Screenshot 2024-07-17 at 17.22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1118" y="1226251"/>
            <a:ext cx="4041764" cy="12322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Launch Multi-File Source Code Program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Launch Multi-File Source Code Program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Launch Multi-File Source Code Program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Launch Multi-File Source Code Program</a:t>
            </a:r>
          </a:p>
        </p:txBody>
      </p:sp>
      <p:sp>
        <p:nvSpPr>
          <p:cNvPr id="436" name="Running source file from java was introduced in Java 11…"/>
          <p:cNvSpPr txBox="1"/>
          <p:nvPr>
            <p:ph type="body" idx="4294967295"/>
          </p:nvPr>
        </p:nvSpPr>
        <p:spPr>
          <a:xfrm>
            <a:off x="1390772" y="2545962"/>
            <a:ext cx="21212921" cy="886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Running source file from java was introduced in Java 11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Does not require the source code to be compiled into byte code upfront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Compiles the source code to memory and executes the main method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Only direct java directly referenced java files are included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Markdown Documentation Comments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Markdown Documentation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Markdown Documentation Comments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Markdown Documentation Comments</a:t>
            </a:r>
          </a:p>
        </p:txBody>
      </p:sp>
      <p:pic>
        <p:nvPicPr>
          <p:cNvPr id="441" name="Screenshot 2024-07-12 at 22.10.40.png" descr="Screenshot 2024-07-12 at 22.10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820" y="2732980"/>
            <a:ext cx="7620001" cy="786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Screenshot 2024-07-12 at 22.10.55.png" descr="Screenshot 2024-07-12 at 22.10.5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40839" y="3056830"/>
            <a:ext cx="7683501" cy="721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Screenshot 2024-07-12 at 22.10.55 copy.png" descr="Screenshot 2024-07-12 at 22.10.55 cop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40839" y="3056830"/>
            <a:ext cx="7683501" cy="721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2" grpId="1"/>
      <p:bldP build="whole" bldLvl="1" animBg="1" rev="0" advAuto="0" spid="443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Virtual Thread Per Task Executor</a:t>
            </a:r>
          </a:p>
        </p:txBody>
      </p:sp>
      <p:sp>
        <p:nvSpPr>
          <p:cNvPr id="213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5" name="Screenshot 2023-07-12 at 16.41.35.png" descr="Screenshot 2023-07-12 at 16.41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725" y="3459948"/>
            <a:ext cx="18490579" cy="2620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Who is Ron Veen</a:t>
            </a:r>
          </a:p>
        </p:txBody>
      </p:sp>
      <p:pic>
        <p:nvPicPr>
          <p:cNvPr id="446" name="profielfoto_ron_rockstars.jpeg" descr="profielfoto_ron_rockstar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47387" y="4777251"/>
            <a:ext cx="4545163" cy="4545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ocial-icon-png-1838.png" descr="social-icon-png-18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7665" y="11822083"/>
            <a:ext cx="555661" cy="55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linkedin-logo-png-2034.png" descr="linkedin-logo-png-20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32602" y="12218252"/>
            <a:ext cx="555661" cy="555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clipart1253664.png" descr="clipart125366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758902" y="12275678"/>
            <a:ext cx="383106" cy="410470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@ronveen"/>
          <p:cNvSpPr txBox="1"/>
          <p:nvPr/>
        </p:nvSpPr>
        <p:spPr>
          <a:xfrm>
            <a:off x="1828805" y="12322322"/>
            <a:ext cx="127988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@ronveen</a:t>
            </a:r>
          </a:p>
        </p:txBody>
      </p:sp>
      <p:sp>
        <p:nvSpPr>
          <p:cNvPr id="451" name="ronveen"/>
          <p:cNvSpPr txBox="1"/>
          <p:nvPr/>
        </p:nvSpPr>
        <p:spPr>
          <a:xfrm>
            <a:off x="15491789" y="12718491"/>
            <a:ext cx="102203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l" defTabSz="914400">
              <a:defRPr b="0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ronveen</a:t>
            </a:r>
          </a:p>
        </p:txBody>
      </p:sp>
      <p:sp>
        <p:nvSpPr>
          <p:cNvPr id="452" name="@ronveen@foojay.social"/>
          <p:cNvSpPr txBox="1"/>
          <p:nvPr/>
        </p:nvSpPr>
        <p:spPr>
          <a:xfrm>
            <a:off x="20533016" y="12703322"/>
            <a:ext cx="29166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 sz="2000">
                <a:latin typeface="Arial"/>
                <a:ea typeface="Arial"/>
                <a:cs typeface="Arial"/>
                <a:sym typeface="Arial"/>
              </a:defRPr>
            </a:pPr>
            <a:r>
              <a:t>@</a:t>
            </a:r>
            <a:r>
              <a:rPr u="sng">
                <a:uFill>
                  <a:solidFill>
                    <a:srgbClr val="4DD0E1"/>
                  </a:solidFill>
                </a:uFill>
                <a:hlinkClick r:id="rId6" invalidUrl="" action="" tgtFrame="" tooltip="" history="1" highlightClick="0" endSnd="0"/>
              </a:rPr>
              <a:t>ronveen@foojay.social</a:t>
            </a:r>
          </a:p>
        </p:txBody>
      </p:sp>
      <p:sp>
        <p:nvSpPr>
          <p:cNvPr id="453" name="Google Shape;125;p20"/>
          <p:cNvSpPr txBox="1"/>
          <p:nvPr>
            <p:ph type="body" sz="half" idx="4294967295"/>
          </p:nvPr>
        </p:nvSpPr>
        <p:spPr>
          <a:xfrm>
            <a:off x="2127372" y="4425562"/>
            <a:ext cx="16877259" cy="6321692"/>
          </a:xfrm>
          <a:prstGeom prst="rect">
            <a:avLst/>
          </a:prstGeom>
        </p:spPr>
        <p:txBody>
          <a:bodyPr lIns="243799" tIns="243799" rIns="243799" bIns="243799" anchor="t"/>
          <a:lstStyle/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Java developer for 20+ years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Special Agent @ Team Rockstars IT</a:t>
            </a:r>
          </a:p>
          <a:p>
            <a:pPr marL="9757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Author: 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Migrating to cloud-native Jakarta EE</a:t>
            </a:r>
          </a:p>
          <a:p>
            <a:pPr lvl="1" marL="1445683" indent="-829733" defTabSz="2438400">
              <a:lnSpc>
                <a:spcPct val="114998"/>
              </a:lnSpc>
              <a:spcBef>
                <a:spcPts val="3200"/>
              </a:spcBef>
              <a:buClr>
                <a:srgbClr val="595959"/>
              </a:buClr>
              <a:buSzPts val="3200"/>
              <a:buFont typeface="Helvetica"/>
              <a:buChar char="●"/>
              <a:defRPr sz="3200">
                <a:solidFill>
                  <a:srgbClr val="595959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pPr>
            <a:r>
              <a:t>Project Loom</a:t>
            </a:r>
          </a:p>
        </p:txBody>
      </p:sp>
      <p:pic>
        <p:nvPicPr>
          <p:cNvPr id="45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76036" y="11943262"/>
            <a:ext cx="555661" cy="55566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@ronveen…"/>
          <p:cNvSpPr txBox="1"/>
          <p:nvPr/>
        </p:nvSpPr>
        <p:spPr>
          <a:xfrm>
            <a:off x="8613925" y="12409282"/>
            <a:ext cx="1398077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 defTabSz="914400">
              <a:defRPr b="0" sz="2000">
                <a:latin typeface="Arial"/>
                <a:ea typeface="Arial"/>
                <a:cs typeface="Arial"/>
                <a:sym typeface="Arial"/>
              </a:defRPr>
            </a:pPr>
            <a:r>
              <a:t>@ronveen</a:t>
            </a:r>
          </a:p>
          <a:p>
            <a:pPr algn="l" defTabSz="914400">
              <a:defRPr b="0" sz="2000">
                <a:latin typeface="Arial"/>
                <a:ea typeface="Arial"/>
                <a:cs typeface="Arial"/>
                <a:sym typeface="Arial"/>
              </a:defRPr>
            </a:pPr>
            <a:r>
              <a:t>.</a:t>
            </a:r>
            <a:r>
              <a:rPr u="sng">
                <a:hlinkClick r:id="rId8" invalidUrl="" action="" tgtFrame="" tooltip="" history="1" highlightClick="0" endSnd="0"/>
              </a:rPr>
              <a:t>bsky.social</a:t>
            </a:r>
          </a:p>
        </p:txBody>
      </p:sp>
      <p:pic>
        <p:nvPicPr>
          <p:cNvPr id="456" name="Screenshot 2024-07-17 at 17.28.01.png" descr="Screenshot 2024-07-17 at 17.28.01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015942" y="4777251"/>
            <a:ext cx="4529045" cy="45451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tructured Concurrency"/>
          <p:cNvSpPr txBox="1"/>
          <p:nvPr/>
        </p:nvSpPr>
        <p:spPr>
          <a:xfrm>
            <a:off x="727277" y="6348351"/>
            <a:ext cx="226220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Structured Concurrency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24;p20"/>
          <p:cNvSpPr txBox="1"/>
          <p:nvPr>
            <p:ph type="title" idx="4294967295"/>
          </p:nvPr>
        </p:nvSpPr>
        <p:spPr>
          <a:xfrm>
            <a:off x="2019919" y="-97740"/>
            <a:ext cx="19994207" cy="1478914"/>
          </a:xfrm>
          <a:prstGeom prst="rect">
            <a:avLst/>
          </a:prstGeom>
        </p:spPr>
        <p:txBody>
          <a:bodyPr lIns="243799" tIns="243799" rIns="243799" bIns="243799" anchor="t"/>
          <a:lstStyle>
            <a:lvl1pPr defTabSz="1926336">
              <a:defRPr sz="5372">
                <a:solidFill>
                  <a:srgbClr val="232323"/>
                </a:solidFill>
                <a:latin typeface="Nadeem Regular"/>
                <a:ea typeface="Nadeem Regular"/>
                <a:cs typeface="Nadeem Regular"/>
                <a:sym typeface="Nadeem Regular"/>
              </a:defRPr>
            </a:lvl1pPr>
          </a:lstStyle>
          <a:p>
            <a:pPr/>
            <a:r>
              <a:t>Structured Concurrency</a:t>
            </a:r>
          </a:p>
        </p:txBody>
      </p:sp>
      <p:sp>
        <p:nvSpPr>
          <p:cNvPr id="220" name="Text"/>
          <p:cNvSpPr txBox="1"/>
          <p:nvPr/>
        </p:nvSpPr>
        <p:spPr>
          <a:xfrm>
            <a:off x="5334000" y="5091048"/>
            <a:ext cx="127000" cy="64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  <a:endParaRPr sz="1000">
              <a:solidFill>
                <a:srgbClr val="222222"/>
              </a:solidFill>
            </a:endParaRPr>
          </a:p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1" name="Text"/>
          <p:cNvSpPr txBox="1"/>
          <p:nvPr/>
        </p:nvSpPr>
        <p:spPr>
          <a:xfrm>
            <a:off x="5908322" y="4154423"/>
            <a:ext cx="127001" cy="50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sz="1466"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4664" y="2847313"/>
            <a:ext cx="13204717" cy="8021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