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5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8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87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5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670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2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19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3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414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0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DBA0203-D352-4359-A7BD-6A2B3035D23F}" type="datetimeFigureOut">
              <a:rPr lang="sv-SE" smtClean="0"/>
              <a:t>2024-01-11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6824AF-8B76-4872-A351-30881B260B66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glan.com/online-tools/text-encryption-decryp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glan.com/online-tools/text-encryption-decryp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QDCe585Lnc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213-2760-7C73-14F4-90965072A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Layer Security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DA2A-EFC6-CBA6-9EE4-24F9849AC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365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843E-247B-1F90-E2FD-A9FE1919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(Certificate Authority)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F77C-2905-92CC-5282-8E9D7E0E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4139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fåtal</a:t>
            </a:r>
            <a:r>
              <a:rPr lang="en-US" dirty="0"/>
              <a:t> </a:t>
            </a:r>
            <a:r>
              <a:rPr lang="en-US" dirty="0" err="1"/>
              <a:t>betrodda</a:t>
            </a:r>
            <a:r>
              <a:rPr lang="en-US" dirty="0"/>
              <a:t> </a:t>
            </a:r>
            <a:r>
              <a:rPr lang="en-US" dirty="0" err="1"/>
              <a:t>aktörer</a:t>
            </a:r>
            <a:r>
              <a:rPr lang="en-US" dirty="0"/>
              <a:t> (CA)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rätten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bevisar</a:t>
            </a:r>
            <a:r>
              <a:rPr lang="en-US" dirty="0"/>
              <a:t> </a:t>
            </a:r>
            <a:r>
              <a:rPr lang="en-US" dirty="0" err="1"/>
              <a:t>serverns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Om du </a:t>
            </a:r>
            <a:r>
              <a:rPr lang="en-US" dirty="0" err="1"/>
              <a:t>vill</a:t>
            </a:r>
            <a:r>
              <a:rPr lang="en-US" dirty="0"/>
              <a:t> ha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 </a:t>
            </a:r>
            <a:r>
              <a:rPr lang="en-US" dirty="0" err="1"/>
              <a:t>behöver</a:t>
            </a:r>
            <a:r>
              <a:rPr lang="en-US" dirty="0"/>
              <a:t> du </a:t>
            </a:r>
            <a:r>
              <a:rPr lang="en-US" dirty="0" err="1"/>
              <a:t>bevisa</a:t>
            </a:r>
            <a:r>
              <a:rPr lang="en-US" dirty="0"/>
              <a:t> din </a:t>
            </a:r>
            <a:r>
              <a:rPr lang="en-US" dirty="0" err="1"/>
              <a:t>identitet</a:t>
            </a:r>
            <a:r>
              <a:rPr lang="en-US" dirty="0"/>
              <a:t> för 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in document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bevisar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köpt</a:t>
            </a:r>
            <a:r>
              <a:rPr lang="en-US" dirty="0"/>
              <a:t> din </a:t>
            </a:r>
            <a:r>
              <a:rPr lang="en-US" dirty="0" err="1"/>
              <a:t>domän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äger</a:t>
            </a:r>
            <a:r>
              <a:rPr lang="en-US" dirty="0"/>
              <a:t> </a:t>
            </a:r>
            <a:r>
              <a:rPr lang="en-US" dirty="0" err="1"/>
              <a:t>företaget</a:t>
            </a:r>
            <a:r>
              <a:rPr lang="en-US" dirty="0"/>
              <a:t> du </a:t>
            </a:r>
            <a:r>
              <a:rPr lang="en-US" dirty="0" err="1"/>
              <a:t>säger</a:t>
            </a:r>
            <a:r>
              <a:rPr lang="en-US" dirty="0"/>
              <a:t> dig </a:t>
            </a:r>
            <a:r>
              <a:rPr lang="en-US" dirty="0" err="1"/>
              <a:t>vara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betrodda</a:t>
            </a:r>
            <a:r>
              <a:rPr lang="en-US" dirty="0"/>
              <a:t> CA </a:t>
            </a:r>
            <a:r>
              <a:rPr lang="en-US" dirty="0" err="1"/>
              <a:t>hålls</a:t>
            </a:r>
            <a:r>
              <a:rPr lang="en-US" dirty="0"/>
              <a:t> </a:t>
            </a:r>
            <a:r>
              <a:rPr lang="en-US" dirty="0" err="1"/>
              <a:t>internt</a:t>
            </a:r>
            <a:r>
              <a:rPr lang="en-US" dirty="0"/>
              <a:t> av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operativsystem</a:t>
            </a:r>
            <a:r>
              <a:rPr lang="en-US" dirty="0"/>
              <a:t>. Om </a:t>
            </a:r>
            <a:r>
              <a:rPr lang="en-US" dirty="0" err="1"/>
              <a:t>någon</a:t>
            </a:r>
            <a:r>
              <a:rPr lang="en-US" dirty="0"/>
              <a:t> CA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förlora</a:t>
            </a:r>
            <a:r>
              <a:rPr lang="en-US" dirty="0"/>
              <a:t> </a:t>
            </a:r>
            <a:r>
              <a:rPr lang="en-US" dirty="0" err="1"/>
              <a:t>sitt</a:t>
            </a:r>
            <a:r>
              <a:rPr lang="en-US" dirty="0"/>
              <a:t> </a:t>
            </a:r>
            <a:r>
              <a:rPr lang="en-US" dirty="0" err="1"/>
              <a:t>tillstånd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</a:t>
            </a:r>
            <a:r>
              <a:rPr lang="en-US" dirty="0" err="1"/>
              <a:t>uppdateras</a:t>
            </a:r>
            <a:r>
              <a:rPr lang="en-US" dirty="0"/>
              <a:t> </a:t>
            </a:r>
            <a:r>
              <a:rPr lang="en-US" dirty="0" err="1"/>
              <a:t>operativsystemets</a:t>
            </a:r>
            <a:r>
              <a:rPr lang="en-US" dirty="0"/>
              <a:t> interna </a:t>
            </a:r>
            <a:r>
              <a:rPr lang="en-US" dirty="0" err="1"/>
              <a:t>lista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75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843E-247B-1F90-E2FD-A9FE1919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Olika </a:t>
            </a:r>
            <a:r>
              <a:rPr lang="en-US" dirty="0" err="1"/>
              <a:t>typer</a:t>
            </a:r>
            <a:r>
              <a:rPr lang="en-US" dirty="0"/>
              <a:t> av </a:t>
            </a:r>
            <a:r>
              <a:rPr lang="en-US" dirty="0" err="1"/>
              <a:t>certifikat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F77C-2905-92CC-5282-8E9D7E0E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4139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:</a:t>
            </a:r>
          </a:p>
          <a:p>
            <a:pPr marL="617220" lvl="1" indent="-342900"/>
            <a:r>
              <a:rPr lang="en-US" b="1" dirty="0"/>
              <a:t>Domain Validation (DV). </a:t>
            </a:r>
            <a:r>
              <a:rPr lang="en-US" dirty="0" err="1"/>
              <a:t>Verifierar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innehavaren</a:t>
            </a:r>
            <a:r>
              <a:rPr lang="en-US" dirty="0"/>
              <a:t> av </a:t>
            </a:r>
            <a:r>
              <a:rPr lang="en-US" dirty="0" err="1"/>
              <a:t>certifikatet</a:t>
            </a:r>
            <a:r>
              <a:rPr lang="en-US" dirty="0"/>
              <a:t> </a:t>
            </a:r>
            <a:r>
              <a:rPr lang="en-US" dirty="0" err="1"/>
              <a:t>äger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kontrollerar</a:t>
            </a:r>
            <a:r>
              <a:rPr lang="en-US" dirty="0"/>
              <a:t> </a:t>
            </a:r>
            <a:r>
              <a:rPr lang="en-US" dirty="0" err="1"/>
              <a:t>domänen</a:t>
            </a:r>
            <a:r>
              <a:rPr lang="en-US" dirty="0"/>
              <a:t>. </a:t>
            </a:r>
          </a:p>
          <a:p>
            <a:pPr marL="617220" lvl="1" indent="-342900"/>
            <a:r>
              <a:rPr lang="en-US" b="1" dirty="0"/>
              <a:t>Organization Validation (OV). </a:t>
            </a:r>
            <a:r>
              <a:rPr lang="en-US" dirty="0" err="1"/>
              <a:t>Förutom</a:t>
            </a:r>
            <a:r>
              <a:rPr lang="en-US" dirty="0"/>
              <a:t> </a:t>
            </a:r>
            <a:r>
              <a:rPr lang="en-US" dirty="0" err="1"/>
              <a:t>stegen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DV, </a:t>
            </a:r>
            <a:r>
              <a:rPr lang="en-US" dirty="0" err="1"/>
              <a:t>kollar</a:t>
            </a:r>
            <a:r>
              <a:rPr lang="en-US" dirty="0"/>
              <a:t> man </a:t>
            </a:r>
            <a:r>
              <a:rPr lang="en-US" dirty="0" err="1"/>
              <a:t>ofta</a:t>
            </a:r>
            <a:r>
              <a:rPr lang="en-US" dirty="0"/>
              <a:t> om </a:t>
            </a:r>
            <a:r>
              <a:rPr lang="en-US" dirty="0" err="1"/>
              <a:t>organisationen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sidan</a:t>
            </a:r>
            <a:r>
              <a:rPr lang="en-US" dirty="0"/>
              <a:t> </a:t>
            </a:r>
            <a:r>
              <a:rPr lang="en-US" dirty="0" err="1"/>
              <a:t>uppger</a:t>
            </a:r>
            <a:r>
              <a:rPr lang="en-US" dirty="0"/>
              <a:t> sig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faktiskt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juridisk</a:t>
            </a:r>
            <a:r>
              <a:rPr lang="en-US" dirty="0"/>
              <a:t> </a:t>
            </a:r>
            <a:r>
              <a:rPr lang="en-US" dirty="0" err="1"/>
              <a:t>entitet</a:t>
            </a:r>
            <a:r>
              <a:rPr lang="en-US" dirty="0"/>
              <a:t>.</a:t>
            </a:r>
          </a:p>
          <a:p>
            <a:pPr marL="617220" lvl="1" indent="-342900"/>
            <a:r>
              <a:rPr lang="en-US" b="1" dirty="0"/>
              <a:t>Extended Validation (EV). </a:t>
            </a:r>
            <a:r>
              <a:rPr lang="en-US" dirty="0" err="1"/>
              <a:t>Verifierar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äger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kontrollerar</a:t>
            </a:r>
            <a:r>
              <a:rPr lang="en-US" dirty="0"/>
              <a:t> </a:t>
            </a:r>
            <a:r>
              <a:rPr lang="en-US" dirty="0" err="1"/>
              <a:t>domänen</a:t>
            </a:r>
            <a:r>
              <a:rPr lang="en-US" dirty="0"/>
              <a:t>,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organisationen</a:t>
            </a:r>
            <a:r>
              <a:rPr lang="en-US" dirty="0"/>
              <a:t> du </a:t>
            </a:r>
            <a:r>
              <a:rPr lang="en-US" dirty="0" err="1"/>
              <a:t>utger</a:t>
            </a:r>
            <a:r>
              <a:rPr lang="en-US" dirty="0"/>
              <a:t> dig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äger</a:t>
            </a:r>
            <a:r>
              <a:rPr lang="en-US" dirty="0"/>
              <a:t> den.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1407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04CF-33CA-6B33-0B13-C3E0E09A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TLS-</a:t>
            </a:r>
            <a:r>
              <a:rPr lang="en-US" dirty="0" err="1"/>
              <a:t>certifikat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B71B-E8B3-33D6-8477-AA0F3210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250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</a:t>
            </a:r>
            <a:r>
              <a:rPr lang="en-US" dirty="0" err="1"/>
              <a:t>tillsammans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bevis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server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säkert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i="1" dirty="0" err="1"/>
              <a:t>kommunicera</a:t>
            </a:r>
            <a:r>
              <a:rPr lang="en-US" i="1" dirty="0"/>
              <a:t> </a:t>
            </a:r>
            <a:r>
              <a:rPr lang="en-US" i="1" dirty="0" err="1"/>
              <a:t>över</a:t>
            </a:r>
            <a:r>
              <a:rPr lang="en-US" i="1" dirty="0"/>
              <a:t> internet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 </a:t>
            </a:r>
            <a:r>
              <a:rPr lang="en-US" dirty="0" err="1"/>
              <a:t>inkluderar</a:t>
            </a:r>
            <a:r>
              <a:rPr lang="en-US" dirty="0"/>
              <a:t> </a:t>
            </a:r>
            <a:r>
              <a:rPr lang="en-US" dirty="0" err="1"/>
              <a:t>båda</a:t>
            </a:r>
            <a:r>
              <a:rPr lang="en-US" dirty="0"/>
              <a:t> </a:t>
            </a:r>
            <a:r>
              <a:rPr lang="en-US" dirty="0" err="1"/>
              <a:t>delarna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s.k</a:t>
            </a:r>
            <a:r>
              <a:rPr lang="en-US" dirty="0"/>
              <a:t> </a:t>
            </a:r>
            <a:r>
              <a:rPr lang="en-US" i="1" dirty="0"/>
              <a:t>TLS-</a:t>
            </a:r>
            <a:r>
              <a:rPr lang="en-US" i="1" dirty="0" err="1"/>
              <a:t>certifikat</a:t>
            </a:r>
            <a:r>
              <a:rPr lang="en-US" i="1" dirty="0"/>
              <a:t> (Transport Layer Security)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Certifikatet</a:t>
            </a:r>
            <a:r>
              <a:rPr lang="en-US" dirty="0"/>
              <a:t> </a:t>
            </a:r>
            <a:r>
              <a:rPr lang="en-US" dirty="0" err="1"/>
              <a:t>innehåller</a:t>
            </a:r>
            <a:r>
              <a:rPr lang="en-US" dirty="0"/>
              <a:t>:</a:t>
            </a:r>
          </a:p>
          <a:p>
            <a:pPr marL="617220" lvl="1" indent="-342900"/>
            <a:r>
              <a:rPr lang="en-US" dirty="0" err="1"/>
              <a:t>Serverns</a:t>
            </a:r>
            <a:r>
              <a:rPr lang="en-US" dirty="0"/>
              <a:t> public key</a:t>
            </a:r>
          </a:p>
          <a:p>
            <a:pPr marL="617220" lvl="1" indent="-342900"/>
            <a:r>
              <a:rPr lang="en-US" dirty="0" err="1"/>
              <a:t>Serverns</a:t>
            </a:r>
            <a:r>
              <a:rPr lang="en-US" dirty="0"/>
              <a:t> </a:t>
            </a:r>
            <a:r>
              <a:rPr lang="en-US" dirty="0" err="1"/>
              <a:t>domän</a:t>
            </a:r>
            <a:r>
              <a:rPr lang="en-US" dirty="0"/>
              <a:t> (wikipedia.org)</a:t>
            </a:r>
          </a:p>
          <a:p>
            <a:pPr marL="617220" lvl="1" indent="-342900"/>
            <a:r>
              <a:rPr lang="en-US" dirty="0" err="1"/>
              <a:t>Vilken</a:t>
            </a:r>
            <a:r>
              <a:rPr lang="en-US" dirty="0"/>
              <a:t> CA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utfärdat</a:t>
            </a:r>
            <a:r>
              <a:rPr lang="en-US" dirty="0"/>
              <a:t> </a:t>
            </a:r>
            <a:r>
              <a:rPr lang="en-US" dirty="0" err="1"/>
              <a:t>certifikatet</a:t>
            </a:r>
            <a:r>
              <a:rPr lang="en-US" dirty="0"/>
              <a:t> (DigiCert)</a:t>
            </a:r>
          </a:p>
          <a:p>
            <a:pPr marL="617220" lvl="1" indent="-342900"/>
            <a:r>
              <a:rPr lang="en-US" dirty="0"/>
              <a:t>En </a:t>
            </a:r>
            <a:r>
              <a:rPr lang="en-US" dirty="0" err="1"/>
              <a:t>signatur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CA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verifiera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certifikatet</a:t>
            </a:r>
            <a:r>
              <a:rPr lang="en-US" dirty="0"/>
              <a:t> </a:t>
            </a:r>
            <a:r>
              <a:rPr lang="en-US" dirty="0" err="1"/>
              <a:t>verkligen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dem.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https://badssl.com/</a:t>
            </a:r>
          </a:p>
        </p:txBody>
      </p:sp>
    </p:spTree>
    <p:extLst>
      <p:ext uri="{BB962C8B-B14F-4D97-AF65-F5344CB8AC3E}">
        <p14:creationId xmlns:p14="http://schemas.microsoft.com/office/powerpoint/2010/main" val="273206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643D-5B3A-25F3-6C8D-BEEFE541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8AF1-4D1E-9D42-574C-D607ED9E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Handshake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av </a:t>
            </a:r>
            <a:r>
              <a:rPr lang="en-US" dirty="0" err="1"/>
              <a:t>steg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upprätta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säker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server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365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24A38FCA-7177-2072-3328-15D18F8F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681" y="1449238"/>
            <a:ext cx="1025583" cy="1025583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6A1C476-FCD9-EEC0-2A56-C585C7B55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087" y="1449238"/>
            <a:ext cx="1025583" cy="1025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1C44A-B3ED-BD78-3161-49F630145D99}"/>
              </a:ext>
            </a:extLst>
          </p:cNvPr>
          <p:cNvSpPr txBox="1"/>
          <p:nvPr/>
        </p:nvSpPr>
        <p:spPr>
          <a:xfrm>
            <a:off x="529087" y="966158"/>
            <a:ext cx="16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Klient</a:t>
            </a:r>
            <a:r>
              <a:rPr lang="en-US" dirty="0"/>
              <a:t> (</a:t>
            </a:r>
            <a:r>
              <a:rPr lang="en-US" dirty="0" err="1"/>
              <a:t>Webbläsare</a:t>
            </a:r>
            <a:r>
              <a:rPr lang="en-US" dirty="0"/>
              <a:t>)</a:t>
            </a:r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F90FB-26E5-858D-716C-A90CA982E1EA}"/>
              </a:ext>
            </a:extLst>
          </p:cNvPr>
          <p:cNvSpPr txBox="1"/>
          <p:nvPr/>
        </p:nvSpPr>
        <p:spPr>
          <a:xfrm>
            <a:off x="10490681" y="986766"/>
            <a:ext cx="1245077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sv-SE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530FB2-928A-B9C5-1EF5-51E9A8B4D242}"/>
              </a:ext>
            </a:extLst>
          </p:cNvPr>
          <p:cNvSpPr/>
          <p:nvPr/>
        </p:nvSpPr>
        <p:spPr>
          <a:xfrm>
            <a:off x="3389225" y="1485796"/>
            <a:ext cx="5396302" cy="10034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Klienten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vilken</a:t>
            </a:r>
            <a:r>
              <a:rPr lang="en-US" dirty="0"/>
              <a:t> version av TLS den </a:t>
            </a:r>
            <a:r>
              <a:rPr lang="en-US" dirty="0" err="1"/>
              <a:t>stödjer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sin public key</a:t>
            </a:r>
            <a:endParaRPr lang="sv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7E393-583D-52EF-2DD9-D9A93207F653}"/>
              </a:ext>
            </a:extLst>
          </p:cNvPr>
          <p:cNvSpPr txBox="1"/>
          <p:nvPr/>
        </p:nvSpPr>
        <p:spPr>
          <a:xfrm>
            <a:off x="8797984" y="2598003"/>
            <a:ext cx="29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Om </a:t>
            </a:r>
            <a:r>
              <a:rPr lang="en-US" sz="1600" i="1" dirty="0" err="1"/>
              <a:t>servern</a:t>
            </a:r>
            <a:r>
              <a:rPr lang="en-US" sz="1600" i="1" dirty="0"/>
              <a:t> </a:t>
            </a:r>
            <a:r>
              <a:rPr lang="en-US" sz="1600" i="1" dirty="0" err="1"/>
              <a:t>stödjer</a:t>
            </a:r>
            <a:r>
              <a:rPr lang="en-US" sz="1600" i="1" dirty="0"/>
              <a:t> den </a:t>
            </a:r>
            <a:r>
              <a:rPr lang="en-US" sz="1600" i="1" dirty="0" err="1"/>
              <a:t>aktuella</a:t>
            </a:r>
            <a:r>
              <a:rPr lang="en-US" sz="1600" i="1" dirty="0"/>
              <a:t> </a:t>
            </a:r>
            <a:r>
              <a:rPr lang="en-US" sz="1600" i="1" dirty="0" err="1"/>
              <a:t>versionen</a:t>
            </a:r>
            <a:r>
              <a:rPr lang="en-US" sz="1600" i="1" dirty="0"/>
              <a:t> av TLS, </a:t>
            </a:r>
            <a:r>
              <a:rPr lang="en-US" sz="1600" i="1" dirty="0" err="1"/>
              <a:t>skickar</a:t>
            </a:r>
            <a:r>
              <a:rPr lang="en-US" sz="1600" i="1" dirty="0"/>
              <a:t> den </a:t>
            </a:r>
            <a:r>
              <a:rPr lang="en-US" sz="1600" i="1" dirty="0" err="1"/>
              <a:t>sitt</a:t>
            </a:r>
            <a:r>
              <a:rPr lang="en-US" sz="1600" i="1" dirty="0"/>
              <a:t> TLS-</a:t>
            </a:r>
            <a:r>
              <a:rPr lang="en-US" sz="1600" i="1" dirty="0" err="1"/>
              <a:t>certifikat</a:t>
            </a:r>
            <a:endParaRPr lang="sv-SE" sz="1600" i="1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8FB3803-CF35-47A7-D8FB-05ABD12FD802}"/>
              </a:ext>
            </a:extLst>
          </p:cNvPr>
          <p:cNvSpPr/>
          <p:nvPr/>
        </p:nvSpPr>
        <p:spPr>
          <a:xfrm>
            <a:off x="3394017" y="2690336"/>
            <a:ext cx="5228566" cy="8444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Servern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sitt</a:t>
            </a:r>
            <a:r>
              <a:rPr lang="en-US" dirty="0"/>
              <a:t> TLS-</a:t>
            </a:r>
            <a:r>
              <a:rPr lang="en-US" dirty="0" err="1"/>
              <a:t>certifikat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35410-F216-A70A-01E9-E0FBFA99CAAD}"/>
              </a:ext>
            </a:extLst>
          </p:cNvPr>
          <p:cNvSpPr txBox="1"/>
          <p:nvPr/>
        </p:nvSpPr>
        <p:spPr>
          <a:xfrm>
            <a:off x="529087" y="2838090"/>
            <a:ext cx="205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Klienten</a:t>
            </a:r>
            <a:r>
              <a:rPr lang="en-US" sz="1600" i="1" dirty="0"/>
              <a:t> </a:t>
            </a:r>
            <a:r>
              <a:rPr lang="en-US" sz="1600" i="1" dirty="0" err="1"/>
              <a:t>verifierar</a:t>
            </a:r>
            <a:r>
              <a:rPr lang="en-US" sz="1600" i="1" dirty="0"/>
              <a:t> </a:t>
            </a:r>
            <a:r>
              <a:rPr lang="en-US" sz="1600" i="1" dirty="0" err="1"/>
              <a:t>certifikatet</a:t>
            </a:r>
            <a:endParaRPr lang="sv-SE" sz="16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522C-1FFA-FB3B-99E0-A8E84DECFBBC}"/>
              </a:ext>
            </a:extLst>
          </p:cNvPr>
          <p:cNvSpPr txBox="1"/>
          <p:nvPr/>
        </p:nvSpPr>
        <p:spPr>
          <a:xfrm>
            <a:off x="1457864" y="4368788"/>
            <a:ext cx="414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servern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nu </a:t>
            </a:r>
            <a:r>
              <a:rPr lang="en-US" dirty="0" err="1"/>
              <a:t>varandras</a:t>
            </a:r>
            <a:r>
              <a:rPr lang="en-US" dirty="0"/>
              <a:t> public key! </a:t>
            </a:r>
            <a:r>
              <a:rPr lang="en-US" dirty="0" err="1"/>
              <a:t>Klienten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verifierat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servern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den </a:t>
            </a:r>
            <a:r>
              <a:rPr lang="en-US" dirty="0" err="1"/>
              <a:t>den</a:t>
            </a:r>
            <a:r>
              <a:rPr lang="en-US" dirty="0"/>
              <a:t> </a:t>
            </a:r>
            <a:r>
              <a:rPr lang="en-US" dirty="0" err="1"/>
              <a:t>utger</a:t>
            </a:r>
            <a:r>
              <a:rPr lang="en-US" dirty="0"/>
              <a:t> sig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.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9C3E6-CE4A-4BD1-BD7E-20569BA8CE4E}"/>
              </a:ext>
            </a:extLst>
          </p:cNvPr>
          <p:cNvSpPr txBox="1"/>
          <p:nvPr/>
        </p:nvSpPr>
        <p:spPr>
          <a:xfrm>
            <a:off x="6185140" y="4368788"/>
            <a:ext cx="464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säkert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utbyta</a:t>
            </a:r>
            <a:r>
              <a:rPr lang="en-US" dirty="0"/>
              <a:t> information. </a:t>
            </a:r>
            <a:r>
              <a:rPr lang="en-US" dirty="0" err="1"/>
              <a:t>Problemet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assymmetrisk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väldigt</a:t>
            </a:r>
            <a:r>
              <a:rPr lang="en-US" dirty="0"/>
              <a:t> </a:t>
            </a:r>
            <a:r>
              <a:rPr lang="en-US" dirty="0" err="1"/>
              <a:t>långsam</a:t>
            </a:r>
            <a:r>
              <a:rPr lang="en-US" dirty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011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289A-289E-DA1B-AD75-D56CC77E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3576339"/>
          </a:xfrm>
        </p:spPr>
        <p:txBody>
          <a:bodyPr/>
          <a:lstStyle/>
          <a:p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(</a:t>
            </a:r>
            <a:r>
              <a:rPr lang="en-US" dirty="0" err="1"/>
              <a:t>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)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D081-9383-6859-5397-823BA4FC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3084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</a:t>
            </a:r>
            <a:r>
              <a:rPr lang="en-US" dirty="0" err="1"/>
              <a:t>kommunikationen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parter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kryptera</a:t>
            </a:r>
            <a:r>
              <a:rPr lang="en-US" dirty="0"/>
              <a:t> </a:t>
            </a:r>
            <a:r>
              <a:rPr lang="en-US" dirty="0" err="1"/>
              <a:t>meddelandet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nyckel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Jag </a:t>
            </a:r>
            <a:r>
              <a:rPr lang="en-US" dirty="0" err="1"/>
              <a:t>krypterar</a:t>
            </a:r>
            <a:r>
              <a:rPr lang="en-US" dirty="0"/>
              <a:t> </a:t>
            </a:r>
            <a:r>
              <a:rPr lang="en-US" dirty="0" err="1"/>
              <a:t>meddelandet</a:t>
            </a:r>
            <a:r>
              <a:rPr lang="en-US" dirty="0"/>
              <a:t> ‘</a:t>
            </a:r>
            <a:r>
              <a:rPr lang="en-US" dirty="0" err="1"/>
              <a:t>iloveyou</a:t>
            </a:r>
            <a:r>
              <a:rPr lang="en-US" dirty="0"/>
              <a:t>’ med </a:t>
            </a:r>
            <a:r>
              <a:rPr lang="en-US" dirty="0" err="1"/>
              <a:t>nyckeln</a:t>
            </a:r>
            <a:r>
              <a:rPr lang="en-US" dirty="0"/>
              <a:t> ‘123’ </a:t>
            </a:r>
            <a:r>
              <a:rPr lang="en-US" dirty="0" err="1"/>
              <a:t>innan</a:t>
            </a:r>
            <a:r>
              <a:rPr lang="en-US" dirty="0"/>
              <a:t> jag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iväg</a:t>
            </a:r>
            <a:r>
              <a:rPr lang="en-US" dirty="0"/>
              <a:t> det. </a:t>
            </a:r>
            <a:r>
              <a:rPr lang="en-US" dirty="0">
                <a:hlinkClick r:id="rId2"/>
              </a:rPr>
              <a:t>https://www.devglan.com/online-tools/text-encryption-decryption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Jag skickar iväg resultatet ’ 0HdqjLbuoCDNHpAGPIctkg==’ till Alice.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Hon behöver nu nyckeln för att dekryptera det.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Jag skickar nyckeln i ett annat meddelande.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Brister ifall hackern lyckas fånga krypteringsnyckeln.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48BB3-8FC2-1886-8C5F-FBF2DEDDE9B1}"/>
              </a:ext>
            </a:extLst>
          </p:cNvPr>
          <p:cNvSpPr txBox="1"/>
          <p:nvPr/>
        </p:nvSpPr>
        <p:spPr>
          <a:xfrm>
            <a:off x="638355" y="4925683"/>
            <a:ext cx="48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 man bara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undvika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krypteringsnyckeln</a:t>
            </a:r>
            <a:r>
              <a:rPr lang="en-US" dirty="0"/>
              <a:t> </a:t>
            </a:r>
            <a:r>
              <a:rPr lang="en-US" dirty="0" err="1"/>
              <a:t>öppet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nätet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den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  <a:r>
              <a:rPr lang="en-US" dirty="0" err="1"/>
              <a:t>säker</a:t>
            </a:r>
            <a:r>
              <a:rPr lang="en-US" dirty="0"/>
              <a:t>!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57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24A38FCA-7177-2072-3328-15D18F8F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681" y="1449238"/>
            <a:ext cx="1025583" cy="1025583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6A1C476-FCD9-EEC0-2A56-C585C7B55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087" y="1449238"/>
            <a:ext cx="1025583" cy="1025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1C44A-B3ED-BD78-3161-49F630145D99}"/>
              </a:ext>
            </a:extLst>
          </p:cNvPr>
          <p:cNvSpPr txBox="1"/>
          <p:nvPr/>
        </p:nvSpPr>
        <p:spPr>
          <a:xfrm>
            <a:off x="529087" y="966158"/>
            <a:ext cx="16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Klient</a:t>
            </a:r>
            <a:r>
              <a:rPr lang="en-US" dirty="0"/>
              <a:t> (</a:t>
            </a:r>
            <a:r>
              <a:rPr lang="en-US" dirty="0" err="1"/>
              <a:t>Webbläsare</a:t>
            </a:r>
            <a:r>
              <a:rPr lang="en-US" dirty="0"/>
              <a:t>)</a:t>
            </a:r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F90FB-26E5-858D-716C-A90CA982E1EA}"/>
              </a:ext>
            </a:extLst>
          </p:cNvPr>
          <p:cNvSpPr txBox="1"/>
          <p:nvPr/>
        </p:nvSpPr>
        <p:spPr>
          <a:xfrm>
            <a:off x="10490681" y="986766"/>
            <a:ext cx="1245077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sv-SE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530FB2-928A-B9C5-1EF5-51E9A8B4D242}"/>
              </a:ext>
            </a:extLst>
          </p:cNvPr>
          <p:cNvSpPr/>
          <p:nvPr/>
        </p:nvSpPr>
        <p:spPr>
          <a:xfrm>
            <a:off x="3389225" y="1342536"/>
            <a:ext cx="5396302" cy="114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Klienten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vilken</a:t>
            </a:r>
            <a:r>
              <a:rPr lang="en-US" dirty="0"/>
              <a:t> version av TLS den </a:t>
            </a:r>
            <a:r>
              <a:rPr lang="en-US" dirty="0" err="1"/>
              <a:t>stödjer</a:t>
            </a:r>
            <a:endParaRPr lang="sv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7E393-583D-52EF-2DD9-D9A93207F653}"/>
              </a:ext>
            </a:extLst>
          </p:cNvPr>
          <p:cNvSpPr txBox="1"/>
          <p:nvPr/>
        </p:nvSpPr>
        <p:spPr>
          <a:xfrm>
            <a:off x="8797984" y="2598003"/>
            <a:ext cx="29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Om </a:t>
            </a:r>
            <a:r>
              <a:rPr lang="en-US" sz="1600" i="1" dirty="0" err="1"/>
              <a:t>servern</a:t>
            </a:r>
            <a:r>
              <a:rPr lang="en-US" sz="1600" i="1" dirty="0"/>
              <a:t> </a:t>
            </a:r>
            <a:r>
              <a:rPr lang="en-US" sz="1600" i="1" dirty="0" err="1"/>
              <a:t>stödjer</a:t>
            </a:r>
            <a:r>
              <a:rPr lang="en-US" sz="1600" i="1" dirty="0"/>
              <a:t> den </a:t>
            </a:r>
            <a:r>
              <a:rPr lang="en-US" sz="1600" i="1" dirty="0" err="1"/>
              <a:t>aktuella</a:t>
            </a:r>
            <a:r>
              <a:rPr lang="en-US" sz="1600" i="1" dirty="0"/>
              <a:t> </a:t>
            </a:r>
            <a:r>
              <a:rPr lang="en-US" sz="1600" i="1" dirty="0" err="1"/>
              <a:t>versionen</a:t>
            </a:r>
            <a:r>
              <a:rPr lang="en-US" sz="1600" i="1" dirty="0"/>
              <a:t> av TLS, </a:t>
            </a:r>
            <a:r>
              <a:rPr lang="en-US" sz="1600" i="1" dirty="0" err="1"/>
              <a:t>skickar</a:t>
            </a:r>
            <a:r>
              <a:rPr lang="en-US" sz="1600" i="1" dirty="0"/>
              <a:t> den </a:t>
            </a:r>
            <a:r>
              <a:rPr lang="en-US" sz="1600" i="1" dirty="0" err="1"/>
              <a:t>sitt</a:t>
            </a:r>
            <a:r>
              <a:rPr lang="en-US" sz="1600" i="1" dirty="0"/>
              <a:t> TLS-</a:t>
            </a:r>
            <a:r>
              <a:rPr lang="en-US" sz="1600" i="1" dirty="0" err="1"/>
              <a:t>certifikat</a:t>
            </a:r>
            <a:endParaRPr lang="sv-SE" sz="1600" i="1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8FB3803-CF35-47A7-D8FB-05ABD12FD802}"/>
              </a:ext>
            </a:extLst>
          </p:cNvPr>
          <p:cNvSpPr/>
          <p:nvPr/>
        </p:nvSpPr>
        <p:spPr>
          <a:xfrm>
            <a:off x="3394017" y="2489213"/>
            <a:ext cx="5228566" cy="104561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Servern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sitt</a:t>
            </a:r>
            <a:r>
              <a:rPr lang="en-US" dirty="0"/>
              <a:t> TLS-</a:t>
            </a:r>
            <a:r>
              <a:rPr lang="en-US" dirty="0" err="1"/>
              <a:t>certifikat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35410-F216-A70A-01E9-E0FBFA99CAAD}"/>
              </a:ext>
            </a:extLst>
          </p:cNvPr>
          <p:cNvSpPr txBox="1"/>
          <p:nvPr/>
        </p:nvSpPr>
        <p:spPr>
          <a:xfrm>
            <a:off x="529087" y="2838090"/>
            <a:ext cx="205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Klienten</a:t>
            </a:r>
            <a:r>
              <a:rPr lang="en-US" sz="1600" i="1" dirty="0"/>
              <a:t> </a:t>
            </a:r>
            <a:r>
              <a:rPr lang="en-US" sz="1600" i="1" dirty="0" err="1"/>
              <a:t>verifierar</a:t>
            </a:r>
            <a:r>
              <a:rPr lang="en-US" sz="1600" i="1" dirty="0"/>
              <a:t> </a:t>
            </a:r>
            <a:r>
              <a:rPr lang="en-US" sz="1600" i="1" dirty="0" err="1"/>
              <a:t>certifikatet</a:t>
            </a:r>
            <a:r>
              <a:rPr lang="en-US" sz="1600" i="1" dirty="0"/>
              <a:t>.</a:t>
            </a:r>
            <a:endParaRPr lang="sv-SE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24DED-F300-802B-66D5-963F708EE3D6}"/>
              </a:ext>
            </a:extLst>
          </p:cNvPr>
          <p:cNvSpPr txBox="1"/>
          <p:nvPr/>
        </p:nvSpPr>
        <p:spPr>
          <a:xfrm>
            <a:off x="529085" y="3786134"/>
            <a:ext cx="2860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Klienten</a:t>
            </a:r>
            <a:r>
              <a:rPr lang="en-US" sz="1600" i="1" dirty="0"/>
              <a:t> </a:t>
            </a:r>
            <a:r>
              <a:rPr lang="en-US" sz="1600" i="1" dirty="0" err="1"/>
              <a:t>genererar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krypteringsnyckel</a:t>
            </a:r>
            <a:r>
              <a:rPr lang="en-US" sz="1600" i="1" dirty="0"/>
              <a:t> </a:t>
            </a:r>
            <a:r>
              <a:rPr lang="en-US" sz="1600" i="1" dirty="0" err="1"/>
              <a:t>som</a:t>
            </a:r>
            <a:r>
              <a:rPr lang="en-US" sz="1600" i="1" dirty="0"/>
              <a:t> ska </a:t>
            </a:r>
            <a:r>
              <a:rPr lang="en-US" sz="1600" i="1" dirty="0" err="1"/>
              <a:t>användas</a:t>
            </a:r>
            <a:r>
              <a:rPr lang="en-US" sz="1600" i="1" dirty="0"/>
              <a:t> för </a:t>
            </a:r>
            <a:r>
              <a:rPr lang="en-US" sz="1600" i="1" dirty="0" err="1"/>
              <a:t>symmetrisk</a:t>
            </a:r>
            <a:r>
              <a:rPr lang="en-US" sz="1600" i="1" dirty="0"/>
              <a:t> </a:t>
            </a:r>
            <a:r>
              <a:rPr lang="en-US" sz="1600" i="1" dirty="0" err="1"/>
              <a:t>kryptering</a:t>
            </a:r>
            <a:r>
              <a:rPr lang="en-US" sz="1600" i="1" dirty="0"/>
              <a:t>. </a:t>
            </a:r>
            <a:r>
              <a:rPr lang="en-US" sz="1600" i="1" dirty="0" err="1"/>
              <a:t>Krypteringsnyckeln</a:t>
            </a:r>
            <a:r>
              <a:rPr lang="en-US" sz="1600" i="1" dirty="0"/>
              <a:t> </a:t>
            </a:r>
            <a:r>
              <a:rPr lang="en-US" sz="1600" i="1" dirty="0" err="1"/>
              <a:t>krypteras</a:t>
            </a:r>
            <a:r>
              <a:rPr lang="en-US" sz="1600" i="1" dirty="0"/>
              <a:t> sedan med </a:t>
            </a:r>
            <a:r>
              <a:rPr lang="en-US" sz="1600" i="1" dirty="0" err="1"/>
              <a:t>serverns</a:t>
            </a:r>
            <a:r>
              <a:rPr lang="en-US" sz="1600" i="1" dirty="0"/>
              <a:t> public key.</a:t>
            </a:r>
            <a:endParaRPr lang="sv-SE" sz="1600" i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143A62-B7B6-0C99-5578-52646B92BC0C}"/>
              </a:ext>
            </a:extLst>
          </p:cNvPr>
          <p:cNvSpPr/>
          <p:nvPr/>
        </p:nvSpPr>
        <p:spPr>
          <a:xfrm>
            <a:off x="3510951" y="3968785"/>
            <a:ext cx="5111632" cy="11466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Klienten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den </a:t>
            </a:r>
            <a:r>
              <a:rPr lang="en-US" dirty="0" err="1"/>
              <a:t>krypterade</a:t>
            </a:r>
            <a:r>
              <a:rPr lang="en-US" dirty="0"/>
              <a:t> </a:t>
            </a:r>
            <a:r>
              <a:rPr lang="en-US" dirty="0" err="1"/>
              <a:t>krypteringsnyckeln</a:t>
            </a:r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D8972-51C5-A98D-6FF9-B9B510E14A63}"/>
              </a:ext>
            </a:extLst>
          </p:cNvPr>
          <p:cNvSpPr txBox="1"/>
          <p:nvPr/>
        </p:nvSpPr>
        <p:spPr>
          <a:xfrm>
            <a:off x="9005977" y="4282715"/>
            <a:ext cx="230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Success!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51173-29E9-667F-5DC3-DF789248BD97}"/>
              </a:ext>
            </a:extLst>
          </p:cNvPr>
          <p:cNvSpPr txBox="1"/>
          <p:nvPr/>
        </p:nvSpPr>
        <p:spPr>
          <a:xfrm>
            <a:off x="3683479" y="5598543"/>
            <a:ext cx="379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kan</a:t>
            </a:r>
            <a:r>
              <a:rPr lang="en-US" dirty="0"/>
              <a:t> nu </a:t>
            </a:r>
            <a:r>
              <a:rPr lang="en-US" dirty="0" err="1"/>
              <a:t>överföras</a:t>
            </a:r>
            <a:r>
              <a:rPr lang="en-US" dirty="0"/>
              <a:t> via </a:t>
            </a:r>
            <a:r>
              <a:rPr lang="en-US" dirty="0" err="1"/>
              <a:t>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säkert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server.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5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C559-F4A8-6131-D52D-99EA2B46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meddelanden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D5F6-2588-5237-7DE5-3E019374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9657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Tänk</a:t>
            </a:r>
            <a:r>
              <a:rPr lang="en-US" dirty="0"/>
              <a:t> dig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meddelande</a:t>
            </a:r>
            <a:r>
              <a:rPr lang="en-US" dirty="0"/>
              <a:t> till din </a:t>
            </a:r>
            <a:r>
              <a:rPr lang="en-US" dirty="0" err="1"/>
              <a:t>kompis</a:t>
            </a:r>
            <a:r>
              <a:rPr lang="en-US" dirty="0"/>
              <a:t> Alice.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I det här meddelandet vill du berätta någonting hemligt, kanske ett lösenord.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Skickar du meddelandet i klartext till Alice och någon råkar komma över det är hemligheten läckt.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Du har blivit utsatt för en Man-in-the-middle attack där någon tredje part har tagit emot ditt meddelande innan Alice har fått det, och sedan skickat vidare det.</a:t>
            </a:r>
          </a:p>
        </p:txBody>
      </p:sp>
      <p:pic>
        <p:nvPicPr>
          <p:cNvPr id="6" name="Picture 5" descr="A person with no shirt&#10;&#10;Description automatically generated">
            <a:extLst>
              <a:ext uri="{FF2B5EF4-FFF2-40B4-BE49-F238E27FC236}">
                <a16:creationId xmlns:a16="http://schemas.microsoft.com/office/drawing/2014/main" id="{8B6A44B2-8C83-D194-AE9B-BA1E0AD8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5" y="3121891"/>
            <a:ext cx="1468042" cy="17812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C719D9-52E1-7671-E744-39748D0011D9}"/>
              </a:ext>
            </a:extLst>
          </p:cNvPr>
          <p:cNvSpPr/>
          <p:nvPr/>
        </p:nvSpPr>
        <p:spPr>
          <a:xfrm>
            <a:off x="2253543" y="3646768"/>
            <a:ext cx="725010" cy="517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 descr="A cartoon of a person looking at a computer screen&#10;&#10;Description automatically generated">
            <a:extLst>
              <a:ext uri="{FF2B5EF4-FFF2-40B4-BE49-F238E27FC236}">
                <a16:creationId xmlns:a16="http://schemas.microsoft.com/office/drawing/2014/main" id="{2C67C1B8-7C51-09EA-6D20-43BFDC1C9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59" y="3121891"/>
            <a:ext cx="2189250" cy="1663830"/>
          </a:xfrm>
          <a:prstGeom prst="rect">
            <a:avLst/>
          </a:prstGeom>
        </p:spPr>
      </p:pic>
      <p:pic>
        <p:nvPicPr>
          <p:cNvPr id="9" name="Picture 8" descr="A cartoon of a child&#10;&#10;Description automatically generated">
            <a:extLst>
              <a:ext uri="{FF2B5EF4-FFF2-40B4-BE49-F238E27FC236}">
                <a16:creationId xmlns:a16="http://schemas.microsoft.com/office/drawing/2014/main" id="{0C1B11C4-A6F3-CE16-7260-2C2D5D5C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62" y="4842905"/>
            <a:ext cx="1294140" cy="16781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63953F5-B177-236E-5185-F447EC38D972}"/>
              </a:ext>
            </a:extLst>
          </p:cNvPr>
          <p:cNvSpPr/>
          <p:nvPr/>
        </p:nvSpPr>
        <p:spPr>
          <a:xfrm rot="8838444">
            <a:off x="3480104" y="5263285"/>
            <a:ext cx="1485444" cy="517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25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0834-D6D6-2F72-3841-8E3C21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</a:t>
            </a:r>
            <a:r>
              <a:rPr lang="en-US" dirty="0" err="1"/>
              <a:t>och</a:t>
            </a:r>
            <a:r>
              <a:rPr lang="en-US" dirty="0"/>
              <a:t> packet sniffing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A051-4088-E349-0BB7-56CBB329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3875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 person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kollar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lyssnar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allting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via </a:t>
            </a:r>
            <a:r>
              <a:rPr lang="en-US" dirty="0" err="1"/>
              <a:t>nätverket</a:t>
            </a:r>
            <a:r>
              <a:rPr lang="en-US" dirty="0"/>
              <a:t> </a:t>
            </a:r>
            <a:r>
              <a:rPr lang="en-US" dirty="0" err="1"/>
              <a:t>utför</a:t>
            </a:r>
            <a:r>
              <a:rPr lang="en-US" dirty="0"/>
              <a:t> </a:t>
            </a:r>
            <a:r>
              <a:rPr lang="en-US" dirty="0" err="1"/>
              <a:t>något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kallas</a:t>
            </a:r>
            <a:r>
              <a:rPr lang="en-US" dirty="0"/>
              <a:t> </a:t>
            </a:r>
            <a:r>
              <a:rPr lang="en-US" i="1" dirty="0"/>
              <a:t>packet sniffing.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 person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hemlighet</a:t>
            </a:r>
            <a:r>
              <a:rPr lang="en-US" dirty="0"/>
              <a:t> tar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meddelanden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personer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agerar</a:t>
            </a:r>
            <a:r>
              <a:rPr lang="en-US" dirty="0"/>
              <a:t> </a:t>
            </a:r>
            <a:r>
              <a:rPr lang="en-US" dirty="0" err="1"/>
              <a:t>mellanhand</a:t>
            </a:r>
            <a:r>
              <a:rPr lang="en-US" dirty="0"/>
              <a:t> </a:t>
            </a:r>
            <a:r>
              <a:rPr lang="en-US" dirty="0" err="1"/>
              <a:t>kallas</a:t>
            </a:r>
            <a:r>
              <a:rPr lang="en-US" dirty="0"/>
              <a:t> för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man-in-the-middle.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stoppa</a:t>
            </a:r>
            <a:r>
              <a:rPr lang="en-US" dirty="0"/>
              <a:t> </a:t>
            </a:r>
            <a:r>
              <a:rPr lang="en-US" i="1" dirty="0"/>
              <a:t>packet sniffing</a:t>
            </a:r>
            <a:r>
              <a:rPr lang="en-US" dirty="0"/>
              <a:t> </a:t>
            </a:r>
            <a:r>
              <a:rPr lang="en-US" dirty="0" err="1"/>
              <a:t>krävs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all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parter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krypterad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För att stoppa en </a:t>
            </a:r>
            <a:r>
              <a:rPr lang="sv-SE" i="1" dirty="0"/>
              <a:t>man-in-the-middle attack </a:t>
            </a:r>
            <a:r>
              <a:rPr lang="sv-SE" dirty="0"/>
              <a:t>krävs det att man kan verifiera att mottagaren faktiskt är den den utger sig för att vara.</a:t>
            </a:r>
          </a:p>
        </p:txBody>
      </p:sp>
    </p:spTree>
    <p:extLst>
      <p:ext uri="{BB962C8B-B14F-4D97-AF65-F5344CB8AC3E}">
        <p14:creationId xmlns:p14="http://schemas.microsoft.com/office/powerpoint/2010/main" val="40360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289A-289E-DA1B-AD75-D56CC77E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(</a:t>
            </a:r>
            <a:r>
              <a:rPr lang="en-US" dirty="0" err="1"/>
              <a:t>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)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D081-9383-6859-5397-823BA4FC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3084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</a:t>
            </a:r>
            <a:r>
              <a:rPr lang="en-US" dirty="0" err="1"/>
              <a:t>kommunikationen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parter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kryptera</a:t>
            </a:r>
            <a:r>
              <a:rPr lang="en-US" dirty="0"/>
              <a:t> </a:t>
            </a:r>
            <a:r>
              <a:rPr lang="en-US" dirty="0" err="1"/>
              <a:t>meddelandet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nyckel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Jag </a:t>
            </a:r>
            <a:r>
              <a:rPr lang="en-US" dirty="0" err="1"/>
              <a:t>krypterar</a:t>
            </a:r>
            <a:r>
              <a:rPr lang="en-US" dirty="0"/>
              <a:t> </a:t>
            </a:r>
            <a:r>
              <a:rPr lang="en-US" dirty="0" err="1"/>
              <a:t>meddelandet</a:t>
            </a:r>
            <a:r>
              <a:rPr lang="en-US" dirty="0"/>
              <a:t> ‘</a:t>
            </a:r>
            <a:r>
              <a:rPr lang="en-US" dirty="0" err="1"/>
              <a:t>iloveyou</a:t>
            </a:r>
            <a:r>
              <a:rPr lang="en-US" dirty="0"/>
              <a:t>’ med </a:t>
            </a:r>
            <a:r>
              <a:rPr lang="en-US" dirty="0" err="1"/>
              <a:t>nyckeln</a:t>
            </a:r>
            <a:r>
              <a:rPr lang="en-US" dirty="0"/>
              <a:t> ‘123’ </a:t>
            </a:r>
            <a:r>
              <a:rPr lang="en-US" dirty="0" err="1"/>
              <a:t>innan</a:t>
            </a:r>
            <a:r>
              <a:rPr lang="en-US" dirty="0"/>
              <a:t> jag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iväg</a:t>
            </a:r>
            <a:r>
              <a:rPr lang="en-US" dirty="0"/>
              <a:t> det. </a:t>
            </a:r>
            <a:r>
              <a:rPr lang="en-US" dirty="0">
                <a:hlinkClick r:id="rId2"/>
              </a:rPr>
              <a:t>https://www.devglan.com/online-tools/text-encryption-decryption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Jag skickar iväg resultatet ’ 0HdqjLbuoCDNHpAGPIctkg==’ till Alice.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Hon behöver nu nyckeln för att dekryptera det.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Jag skickar nyckeln i ett annat meddelande.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Brister ifall hackern lyckas fånga krypteringsnyckeln.</a:t>
            </a:r>
          </a:p>
        </p:txBody>
      </p:sp>
    </p:spTree>
    <p:extLst>
      <p:ext uri="{BB962C8B-B14F-4D97-AF65-F5344CB8AC3E}">
        <p14:creationId xmlns:p14="http://schemas.microsoft.com/office/powerpoint/2010/main" val="12253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14B9-0BC6-D1B0-C64D-0B3C9387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70C2-E284-E96E-C6C6-C90DA4C7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 </a:t>
            </a:r>
            <a:r>
              <a:rPr lang="en-US" dirty="0" err="1"/>
              <a:t>asymmetrisk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du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din </a:t>
            </a:r>
            <a:r>
              <a:rPr lang="en-US" i="1" dirty="0" err="1"/>
              <a:t>hemliga</a:t>
            </a:r>
            <a:r>
              <a:rPr lang="en-US" dirty="0"/>
              <a:t> </a:t>
            </a:r>
            <a:r>
              <a:rPr lang="en-US" dirty="0" err="1"/>
              <a:t>nyckel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Tänk</a:t>
            </a:r>
            <a:r>
              <a:rPr lang="en-US" dirty="0"/>
              <a:t> dig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: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lås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nyckel</a:t>
            </a:r>
            <a:r>
              <a:rPr lang="en-US" dirty="0"/>
              <a:t>. </a:t>
            </a:r>
            <a:r>
              <a:rPr lang="en-US" dirty="0" err="1"/>
              <a:t>Endast</a:t>
            </a:r>
            <a:r>
              <a:rPr lang="en-US" dirty="0"/>
              <a:t>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tillgång</a:t>
            </a:r>
            <a:r>
              <a:rPr lang="en-US" dirty="0"/>
              <a:t> till din </a:t>
            </a:r>
            <a:r>
              <a:rPr lang="en-US" dirty="0" err="1"/>
              <a:t>nyckel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När</a:t>
            </a:r>
            <a:r>
              <a:rPr lang="en-US" dirty="0"/>
              <a:t> du </a:t>
            </a:r>
            <a:r>
              <a:rPr lang="en-US" dirty="0" err="1"/>
              <a:t>och</a:t>
            </a:r>
            <a:r>
              <a:rPr lang="en-US" dirty="0"/>
              <a:t> Alice </a:t>
            </a:r>
            <a:r>
              <a:rPr lang="en-US" dirty="0" err="1"/>
              <a:t>ses</a:t>
            </a:r>
            <a:r>
              <a:rPr lang="en-US" dirty="0"/>
              <a:t> för </a:t>
            </a:r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gången</a:t>
            </a:r>
            <a:r>
              <a:rPr lang="en-US" dirty="0"/>
              <a:t> ger du </a:t>
            </a:r>
            <a:r>
              <a:rPr lang="en-US" dirty="0" err="1"/>
              <a:t>henne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hel</a:t>
            </a:r>
            <a:r>
              <a:rPr lang="en-US" dirty="0"/>
              <a:t> </a:t>
            </a:r>
            <a:r>
              <a:rPr lang="en-US" dirty="0" err="1"/>
              <a:t>låda</a:t>
            </a:r>
            <a:r>
              <a:rPr lang="en-US" dirty="0"/>
              <a:t> med </a:t>
            </a:r>
            <a:r>
              <a:rPr lang="en-US" dirty="0" err="1"/>
              <a:t>lås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 hon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hon </a:t>
            </a:r>
            <a:r>
              <a:rPr lang="en-US" dirty="0" err="1"/>
              <a:t>låsa</a:t>
            </a:r>
            <a:r>
              <a:rPr lang="en-US" dirty="0"/>
              <a:t> (</a:t>
            </a:r>
            <a:r>
              <a:rPr lang="en-US" dirty="0" err="1"/>
              <a:t>kryptera</a:t>
            </a:r>
            <a:r>
              <a:rPr lang="en-US" dirty="0"/>
              <a:t>) dessa.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När</a:t>
            </a:r>
            <a:r>
              <a:rPr lang="en-US" dirty="0"/>
              <a:t> du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meddelandet</a:t>
            </a:r>
            <a:r>
              <a:rPr lang="en-US" dirty="0"/>
              <a:t> av Alice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låser</a:t>
            </a:r>
            <a:r>
              <a:rPr lang="en-US" dirty="0"/>
              <a:t> du </a:t>
            </a:r>
            <a:r>
              <a:rPr lang="en-US" dirty="0" err="1"/>
              <a:t>upp</a:t>
            </a:r>
            <a:r>
              <a:rPr lang="en-US" dirty="0"/>
              <a:t> det med din </a:t>
            </a:r>
            <a:r>
              <a:rPr lang="en-US" dirty="0" err="1"/>
              <a:t>privata</a:t>
            </a:r>
            <a:r>
              <a:rPr lang="en-US" dirty="0"/>
              <a:t> </a:t>
            </a:r>
            <a:r>
              <a:rPr lang="en-US" dirty="0" err="1"/>
              <a:t>nyckel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56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14B9-0BC6-D1B0-C64D-0B3C9387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- </a:t>
            </a:r>
            <a:r>
              <a:rPr lang="en-US" dirty="0" err="1"/>
              <a:t>fortsättning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70C2-E284-E96E-C6C6-C90DA4C7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din server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private key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public key (</a:t>
            </a:r>
            <a:r>
              <a:rPr lang="en-US" i="1" dirty="0" err="1"/>
              <a:t>låset</a:t>
            </a:r>
            <a:r>
              <a:rPr lang="en-US" i="1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föregående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i="1" dirty="0"/>
              <a:t>).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Din public key ger du </a:t>
            </a:r>
            <a:r>
              <a:rPr lang="en-US" dirty="0" err="1"/>
              <a:t>ut</a:t>
            </a:r>
            <a:r>
              <a:rPr lang="en-US" dirty="0"/>
              <a:t> till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anslutna</a:t>
            </a:r>
            <a:r>
              <a:rPr lang="en-US" dirty="0"/>
              <a:t> till din server. Med public key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kryptera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innan</a:t>
            </a:r>
            <a:r>
              <a:rPr lang="en-US" dirty="0"/>
              <a:t> man </a:t>
            </a:r>
            <a:r>
              <a:rPr lang="en-US" dirty="0" err="1"/>
              <a:t>skickar</a:t>
            </a:r>
            <a:r>
              <a:rPr lang="en-US" dirty="0"/>
              <a:t> det till </a:t>
            </a:r>
            <a:r>
              <a:rPr lang="en-US" dirty="0" err="1"/>
              <a:t>servern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Krypteringen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bara </a:t>
            </a:r>
            <a:r>
              <a:rPr lang="en-US" dirty="0" err="1"/>
              <a:t>dekrypteras</a:t>
            </a:r>
            <a:r>
              <a:rPr lang="en-US" dirty="0"/>
              <a:t> med </a:t>
            </a:r>
            <a:r>
              <a:rPr lang="en-US" dirty="0" err="1"/>
              <a:t>tillhörande</a:t>
            </a:r>
            <a:r>
              <a:rPr lang="en-US" dirty="0"/>
              <a:t> private key.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87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44D5-5BF1-BE02-6A6F-0E735D09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Online Media 3" title="Asymmetric Encryption - Simply explained">
            <a:hlinkClick r:id="" action="ppaction://media"/>
            <a:extLst>
              <a:ext uri="{FF2B5EF4-FFF2-40B4-BE49-F238E27FC236}">
                <a16:creationId xmlns:a16="http://schemas.microsoft.com/office/drawing/2014/main" id="{17EE4624-EA5F-9B70-BF6F-7C9108BF08F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1670-FE78-03E8-3F2D-FB0F1A6E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bevisa</a:t>
            </a:r>
            <a:r>
              <a:rPr lang="en-US" dirty="0"/>
              <a:t> sin </a:t>
            </a:r>
            <a:r>
              <a:rPr lang="en-US" dirty="0" err="1"/>
              <a:t>identitet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A613-7AB7-8C5B-A8A6-2EA30C4F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Även</a:t>
            </a:r>
            <a:r>
              <a:rPr lang="en-US" dirty="0"/>
              <a:t> om vi via </a:t>
            </a:r>
            <a:r>
              <a:rPr lang="en-US" dirty="0" err="1"/>
              <a:t>asymmetrisk</a:t>
            </a:r>
            <a:r>
              <a:rPr lang="en-US" dirty="0"/>
              <a:t> </a:t>
            </a:r>
            <a:r>
              <a:rPr lang="en-US" dirty="0" err="1"/>
              <a:t>kryptering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förebygga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hacker </a:t>
            </a:r>
            <a:r>
              <a:rPr lang="en-US" dirty="0" err="1"/>
              <a:t>lyssnar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meddelanden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väg</a:t>
            </a:r>
            <a:r>
              <a:rPr lang="en-US" dirty="0"/>
              <a:t> till </a:t>
            </a:r>
            <a:r>
              <a:rPr lang="en-US" dirty="0" err="1"/>
              <a:t>servern</a:t>
            </a:r>
            <a:r>
              <a:rPr lang="en-US" dirty="0"/>
              <a:t>, </a:t>
            </a:r>
            <a:r>
              <a:rPr lang="en-US" dirty="0" err="1"/>
              <a:t>måste</a:t>
            </a:r>
            <a:r>
              <a:rPr lang="en-US" dirty="0"/>
              <a:t> vi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veta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kommunicerar</a:t>
            </a:r>
            <a:r>
              <a:rPr lang="en-US" dirty="0"/>
              <a:t> med </a:t>
            </a:r>
            <a:r>
              <a:rPr lang="en-US" dirty="0" err="1"/>
              <a:t>rätt</a:t>
            </a:r>
            <a:r>
              <a:rPr lang="en-US" dirty="0"/>
              <a:t>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Detta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din server, </a:t>
            </a:r>
            <a:r>
              <a:rPr lang="en-US" dirty="0" err="1"/>
              <a:t>utan</a:t>
            </a:r>
            <a:r>
              <a:rPr lang="en-US" dirty="0"/>
              <a:t> du </a:t>
            </a:r>
            <a:r>
              <a:rPr lang="en-US" dirty="0" err="1"/>
              <a:t>måste</a:t>
            </a:r>
            <a:r>
              <a:rPr lang="en-US" dirty="0"/>
              <a:t> ha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tredje</a:t>
            </a:r>
            <a:r>
              <a:rPr lang="en-US" dirty="0"/>
              <a:t> part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intygar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är</a:t>
            </a:r>
            <a:r>
              <a:rPr lang="en-US" dirty="0"/>
              <a:t> 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(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betrodd</a:t>
            </a:r>
            <a:r>
              <a:rPr lang="en-US" dirty="0"/>
              <a:t> </a:t>
            </a:r>
            <a:r>
              <a:rPr lang="en-US" dirty="0" err="1"/>
              <a:t>tredje</a:t>
            </a:r>
            <a:r>
              <a:rPr lang="en-US" dirty="0"/>
              <a:t> part)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bevisar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är</a:t>
            </a:r>
            <a:r>
              <a:rPr lang="en-US" dirty="0"/>
              <a:t> du.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0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843E-247B-1F90-E2FD-A9FE1919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(Certificate Authority)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F77C-2905-92CC-5282-8E9D7E0E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4139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fåtal</a:t>
            </a:r>
            <a:r>
              <a:rPr lang="en-US" dirty="0"/>
              <a:t> </a:t>
            </a:r>
            <a:r>
              <a:rPr lang="en-US" dirty="0" err="1"/>
              <a:t>betrodda</a:t>
            </a:r>
            <a:r>
              <a:rPr lang="en-US" dirty="0"/>
              <a:t> </a:t>
            </a:r>
            <a:r>
              <a:rPr lang="en-US" dirty="0" err="1"/>
              <a:t>aktörer</a:t>
            </a:r>
            <a:r>
              <a:rPr lang="en-US" dirty="0"/>
              <a:t> (CA)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rätten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bevisar</a:t>
            </a:r>
            <a:r>
              <a:rPr lang="en-US" dirty="0"/>
              <a:t> </a:t>
            </a:r>
            <a:r>
              <a:rPr lang="en-US" dirty="0" err="1"/>
              <a:t>serverns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Om du </a:t>
            </a:r>
            <a:r>
              <a:rPr lang="en-US" dirty="0" err="1"/>
              <a:t>vill</a:t>
            </a:r>
            <a:r>
              <a:rPr lang="en-US" dirty="0"/>
              <a:t> ha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 </a:t>
            </a:r>
            <a:r>
              <a:rPr lang="en-US" dirty="0" err="1"/>
              <a:t>behöver</a:t>
            </a:r>
            <a:r>
              <a:rPr lang="en-US" dirty="0"/>
              <a:t> du </a:t>
            </a:r>
            <a:r>
              <a:rPr lang="en-US" dirty="0" err="1"/>
              <a:t>bevisa</a:t>
            </a:r>
            <a:r>
              <a:rPr lang="en-US" dirty="0"/>
              <a:t> din </a:t>
            </a:r>
            <a:r>
              <a:rPr lang="en-US" dirty="0" err="1"/>
              <a:t>identitet</a:t>
            </a:r>
            <a:r>
              <a:rPr lang="en-US" dirty="0"/>
              <a:t> för 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in document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bevisar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köpt</a:t>
            </a:r>
            <a:r>
              <a:rPr lang="en-US" dirty="0"/>
              <a:t> din </a:t>
            </a:r>
            <a:r>
              <a:rPr lang="en-US" dirty="0" err="1"/>
              <a:t>domän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äger</a:t>
            </a:r>
            <a:r>
              <a:rPr lang="en-US" dirty="0"/>
              <a:t> </a:t>
            </a:r>
            <a:r>
              <a:rPr lang="en-US" dirty="0" err="1"/>
              <a:t>företaget</a:t>
            </a:r>
            <a:r>
              <a:rPr lang="en-US" dirty="0"/>
              <a:t> du </a:t>
            </a:r>
            <a:r>
              <a:rPr lang="en-US" dirty="0" err="1"/>
              <a:t>säger</a:t>
            </a:r>
            <a:r>
              <a:rPr lang="en-US" dirty="0"/>
              <a:t> dig </a:t>
            </a:r>
            <a:r>
              <a:rPr lang="en-US" dirty="0" err="1"/>
              <a:t>vara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betrodda</a:t>
            </a:r>
            <a:r>
              <a:rPr lang="en-US" dirty="0"/>
              <a:t> CA </a:t>
            </a:r>
            <a:r>
              <a:rPr lang="en-US" dirty="0" err="1"/>
              <a:t>hålls</a:t>
            </a:r>
            <a:r>
              <a:rPr lang="en-US" dirty="0"/>
              <a:t> </a:t>
            </a:r>
            <a:r>
              <a:rPr lang="en-US" dirty="0" err="1"/>
              <a:t>internt</a:t>
            </a:r>
            <a:r>
              <a:rPr lang="en-US" dirty="0"/>
              <a:t> av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operativsystem</a:t>
            </a:r>
            <a:r>
              <a:rPr lang="en-US" dirty="0"/>
              <a:t>. Om </a:t>
            </a:r>
            <a:r>
              <a:rPr lang="en-US" dirty="0" err="1"/>
              <a:t>någon</a:t>
            </a:r>
            <a:r>
              <a:rPr lang="en-US" dirty="0"/>
              <a:t> CA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förlora</a:t>
            </a:r>
            <a:r>
              <a:rPr lang="en-US" dirty="0"/>
              <a:t> </a:t>
            </a:r>
            <a:r>
              <a:rPr lang="en-US" dirty="0" err="1"/>
              <a:t>sitt</a:t>
            </a:r>
            <a:r>
              <a:rPr lang="en-US" dirty="0"/>
              <a:t> </a:t>
            </a:r>
            <a:r>
              <a:rPr lang="en-US" dirty="0" err="1"/>
              <a:t>tillstånd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certifikat</a:t>
            </a:r>
            <a:r>
              <a:rPr lang="en-US" dirty="0"/>
              <a:t> </a:t>
            </a:r>
            <a:r>
              <a:rPr lang="en-US" dirty="0" err="1"/>
              <a:t>uppdateras</a:t>
            </a:r>
            <a:r>
              <a:rPr lang="en-US" dirty="0"/>
              <a:t> </a:t>
            </a:r>
            <a:r>
              <a:rPr lang="en-US" dirty="0" err="1"/>
              <a:t>operativsystemets</a:t>
            </a:r>
            <a:r>
              <a:rPr lang="en-US" dirty="0"/>
              <a:t> interna </a:t>
            </a:r>
            <a:r>
              <a:rPr lang="en-US" dirty="0" err="1"/>
              <a:t>lista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10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5010D07-85EE-4D2F-A710-93EF75B935B1}" vid="{8DC39787-FA8B-4A32-9485-E3440AEF96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14566C8B346747B4E97665C042E918" ma:contentTypeVersion="12" ma:contentTypeDescription="Skapa ett nytt dokument." ma:contentTypeScope="" ma:versionID="51fabb2974d038f1e976c7b7a2f422c3">
  <xsd:schema xmlns:xsd="http://www.w3.org/2001/XMLSchema" xmlns:xs="http://www.w3.org/2001/XMLSchema" xmlns:p="http://schemas.microsoft.com/office/2006/metadata/properties" xmlns:ns3="1544ee40-836f-417b-a5f8-1900c899fb19" xmlns:ns4="96ccd364-3d20-4338-ac25-b997497127a7" targetNamespace="http://schemas.microsoft.com/office/2006/metadata/properties" ma:root="true" ma:fieldsID="30da2d17741a8dd8d1eb83beaa11745b" ns3:_="" ns4:_="">
    <xsd:import namespace="1544ee40-836f-417b-a5f8-1900c899fb19"/>
    <xsd:import namespace="96ccd364-3d20-4338-ac25-b997497127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4ee40-836f-417b-a5f8-1900c899f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cd364-3d20-4338-ac25-b99749712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44ee40-836f-417b-a5f8-1900c899fb19" xsi:nil="true"/>
  </documentManagement>
</p:properties>
</file>

<file path=customXml/itemProps1.xml><?xml version="1.0" encoding="utf-8"?>
<ds:datastoreItem xmlns:ds="http://schemas.openxmlformats.org/officeDocument/2006/customXml" ds:itemID="{085F95A9-52C5-465C-BDB2-5218C103F2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615423-795B-497D-AC5F-5144630112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44ee40-836f-417b-a5f8-1900c899fb19"/>
    <ds:schemaRef ds:uri="96ccd364-3d20-4338-ac25-b99749712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5CB034-6522-4EB2-B3B8-C313DC3170D5}">
  <ds:schemaRefs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purl.org/dc/elements/1.1/"/>
    <ds:schemaRef ds:uri="1544ee40-836f-417b-a5f8-1900c899fb19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96ccd364-3d20-4338-ac25-b997497127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1003</TotalTime>
  <Words>1091</Words>
  <Application>Microsoft Office PowerPoint</Application>
  <PresentationFormat>Widescreen</PresentationFormat>
  <Paragraphs>83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Bierstadt</vt:lpstr>
      <vt:lpstr>Theme1</vt:lpstr>
      <vt:lpstr>Transport Layer Security</vt:lpstr>
      <vt:lpstr>Att skicka meddelanden</vt:lpstr>
      <vt:lpstr>Man-in-the-middle och packet sniffing</vt:lpstr>
      <vt:lpstr>Enkel kryptering (Symmetrisk kryptering)</vt:lpstr>
      <vt:lpstr>Asymmetrisk kryptering</vt:lpstr>
      <vt:lpstr>Asymmetrisk kryptering - fortsättning</vt:lpstr>
      <vt:lpstr>PowerPoint Presentation</vt:lpstr>
      <vt:lpstr>Att bevisa sin identitet</vt:lpstr>
      <vt:lpstr>CA (Certificate Authority)</vt:lpstr>
      <vt:lpstr>CA (Certificate Authority)</vt:lpstr>
      <vt:lpstr>Olika typer av certifikat</vt:lpstr>
      <vt:lpstr>TLS-certifikat</vt:lpstr>
      <vt:lpstr>Handshake</vt:lpstr>
      <vt:lpstr>PowerPoint Presentation</vt:lpstr>
      <vt:lpstr>Enkel kryptering (Symmetrisk kryptering)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Security</dc:title>
  <dc:creator>Kristian Nilsson</dc:creator>
  <cp:lastModifiedBy>Kristian Nilsson</cp:lastModifiedBy>
  <cp:revision>15</cp:revision>
  <dcterms:created xsi:type="dcterms:W3CDTF">2024-01-03T13:43:36Z</dcterms:created>
  <dcterms:modified xsi:type="dcterms:W3CDTF">2024-01-11T13:14:37Z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0x010100A614566C8B346747B4E97665C042E918</vt:lpwstr>
  </property>
</Properties>
</file>