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9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858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7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605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202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1780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8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17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433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18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47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F517C0B-DC25-4243-A97D-D41DAFD1FFCF}" type="datetimeFigureOut">
              <a:rPr lang="sv-SE" smtClean="0"/>
              <a:t>2023-12-18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4BDA4C0-BE13-4457-862C-CA48D6742A90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A28E-92C4-1E8F-AC76-D07FCD006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Hash &amp; Salt</a:t>
            </a:r>
            <a:endParaRPr lang="sv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04378-CF4D-DFA7-6B17-852830C89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lagra</a:t>
            </a:r>
            <a:r>
              <a:rPr lang="en-US" dirty="0"/>
              <a:t> </a:t>
            </a:r>
            <a:r>
              <a:rPr lang="en-US" dirty="0" err="1"/>
              <a:t>lösenord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07971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F0139-3003-5B15-D032-1CBD284C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Attacks / Brute Force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FF02-437E-1B9D-D539-13477F17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Kan </a:t>
            </a:r>
            <a:r>
              <a:rPr lang="en-US" i="1" dirty="0" err="1"/>
              <a:t>ni</a:t>
            </a:r>
            <a:r>
              <a:rPr lang="en-US" i="1" dirty="0"/>
              <a:t> </a:t>
            </a:r>
            <a:r>
              <a:rPr lang="en-US" i="1" dirty="0" err="1"/>
              <a:t>komma</a:t>
            </a:r>
            <a:r>
              <a:rPr lang="en-US" i="1" dirty="0"/>
              <a:t> </a:t>
            </a:r>
            <a:r>
              <a:rPr lang="en-US" i="1" dirty="0" err="1"/>
              <a:t>på</a:t>
            </a:r>
            <a:r>
              <a:rPr lang="en-US" i="1" dirty="0"/>
              <a:t> </a:t>
            </a:r>
            <a:r>
              <a:rPr lang="en-US" i="1" dirty="0" err="1"/>
              <a:t>någon</a:t>
            </a:r>
            <a:r>
              <a:rPr lang="en-US" i="1" dirty="0"/>
              <a:t> </a:t>
            </a:r>
            <a:r>
              <a:rPr lang="en-US" i="1" dirty="0" err="1"/>
              <a:t>svaghet</a:t>
            </a:r>
            <a:r>
              <a:rPr lang="en-US" i="1" dirty="0"/>
              <a:t> med hash </a:t>
            </a:r>
            <a:r>
              <a:rPr lang="en-US" i="1" dirty="0" err="1"/>
              <a:t>och</a:t>
            </a:r>
            <a:r>
              <a:rPr lang="en-US" i="1" dirty="0"/>
              <a:t> salt?</a:t>
            </a:r>
          </a:p>
          <a:p>
            <a:endParaRPr lang="en-US" i="1" dirty="0"/>
          </a:p>
          <a:p>
            <a:r>
              <a:rPr lang="en-US" i="1" dirty="0"/>
              <a:t>Med modern </a:t>
            </a:r>
            <a:r>
              <a:rPr lang="en-US" i="1" dirty="0" err="1"/>
              <a:t>utrustning</a:t>
            </a:r>
            <a:r>
              <a:rPr lang="en-US" i="1" dirty="0"/>
              <a:t> </a:t>
            </a:r>
            <a:r>
              <a:rPr lang="en-US" i="1" dirty="0" err="1"/>
              <a:t>kan</a:t>
            </a:r>
            <a:r>
              <a:rPr lang="en-US" i="1" dirty="0"/>
              <a:t> hackers </a:t>
            </a:r>
            <a:r>
              <a:rPr lang="en-US" i="1" dirty="0" err="1"/>
              <a:t>räkna</a:t>
            </a:r>
            <a:r>
              <a:rPr lang="en-US" i="1" dirty="0"/>
              <a:t> </a:t>
            </a:r>
            <a:r>
              <a:rPr lang="en-US" i="1" dirty="0" err="1"/>
              <a:t>ut</a:t>
            </a:r>
            <a:r>
              <a:rPr lang="en-US" i="1" dirty="0"/>
              <a:t> 23 </a:t>
            </a:r>
            <a:r>
              <a:rPr lang="en-US" i="1" dirty="0" err="1"/>
              <a:t>miljarder</a:t>
            </a:r>
            <a:r>
              <a:rPr lang="en-US" i="1" dirty="0"/>
              <a:t> hashes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sekunden</a:t>
            </a:r>
            <a:r>
              <a:rPr lang="en-US" i="1" dirty="0"/>
              <a:t> (SHA256).</a:t>
            </a:r>
          </a:p>
          <a:p>
            <a:endParaRPr lang="en-US" i="1" dirty="0"/>
          </a:p>
          <a:p>
            <a:r>
              <a:rPr lang="en-US" i="1" dirty="0"/>
              <a:t>Hackers </a:t>
            </a:r>
            <a:r>
              <a:rPr lang="en-US" i="1" dirty="0" err="1"/>
              <a:t>kan</a:t>
            </a:r>
            <a:r>
              <a:rPr lang="en-US" i="1" dirty="0"/>
              <a:t> </a:t>
            </a:r>
            <a:r>
              <a:rPr lang="en-US" i="1" dirty="0" err="1"/>
              <a:t>då</a:t>
            </a:r>
            <a:r>
              <a:rPr lang="en-US" i="1" dirty="0"/>
              <a:t> </a:t>
            </a:r>
            <a:r>
              <a:rPr lang="en-US" i="1" dirty="0" err="1"/>
              <a:t>gissa</a:t>
            </a:r>
            <a:r>
              <a:rPr lang="en-US" i="1" dirty="0"/>
              <a:t> sig till </a:t>
            </a:r>
            <a:r>
              <a:rPr lang="en-US" i="1" dirty="0" err="1"/>
              <a:t>genom</a:t>
            </a:r>
            <a:r>
              <a:rPr lang="en-US" i="1" dirty="0"/>
              <a:t> </a:t>
            </a:r>
            <a:r>
              <a:rPr lang="en-US" i="1" dirty="0" err="1"/>
              <a:t>att</a:t>
            </a:r>
            <a:r>
              <a:rPr lang="en-US" i="1" dirty="0"/>
              <a:t> </a:t>
            </a:r>
            <a:r>
              <a:rPr lang="en-US" i="1" dirty="0" err="1"/>
              <a:t>pröva</a:t>
            </a:r>
            <a:r>
              <a:rPr lang="en-US" i="1" dirty="0"/>
              <a:t> </a:t>
            </a:r>
            <a:r>
              <a:rPr lang="en-US" i="1" dirty="0" err="1"/>
              <a:t>alla</a:t>
            </a:r>
            <a:r>
              <a:rPr lang="en-US" i="1" dirty="0"/>
              <a:t> </a:t>
            </a:r>
            <a:r>
              <a:rPr lang="en-US" i="1" dirty="0" err="1"/>
              <a:t>möjliga</a:t>
            </a:r>
            <a:r>
              <a:rPr lang="en-US" i="1" dirty="0"/>
              <a:t> </a:t>
            </a:r>
            <a:r>
              <a:rPr lang="en-US" i="1" dirty="0" err="1"/>
              <a:t>kombinationer</a:t>
            </a:r>
            <a:r>
              <a:rPr lang="en-US" i="1" dirty="0"/>
              <a:t> av </a:t>
            </a:r>
            <a:r>
              <a:rPr lang="en-US" i="1" dirty="0" err="1"/>
              <a:t>lösenordet</a:t>
            </a:r>
            <a:r>
              <a:rPr lang="en-US" i="1" dirty="0"/>
              <a:t>.</a:t>
            </a:r>
            <a:endParaRPr lang="sv-SE" i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86FD2-D6D5-F48F-8E4D-DB18601E4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80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150F-C01E-9D4A-2CB5-D81631A9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&amp; Salt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långsam</a:t>
            </a:r>
            <a:r>
              <a:rPr lang="en-US" dirty="0"/>
              <a:t> </a:t>
            </a:r>
            <a:r>
              <a:rPr lang="en-US" dirty="0" err="1"/>
              <a:t>algoritm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1556-6C10-1D83-9189-EDD785279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 </a:t>
            </a:r>
            <a:r>
              <a:rPr lang="en-US" dirty="0" err="1"/>
              <a:t>hashalgoritmer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med </a:t>
            </a:r>
            <a:r>
              <a:rPr lang="en-US" dirty="0" err="1"/>
              <a:t>meningen</a:t>
            </a:r>
            <a:r>
              <a:rPr lang="en-US" dirty="0"/>
              <a:t> </a:t>
            </a:r>
            <a:r>
              <a:rPr lang="en-US" dirty="0" err="1"/>
              <a:t>långsamma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sv-SE" dirty="0"/>
              <a:t>Hackers hinner då göra färre försök på samma tid. Sikta på cirka 1 sek för en hash.</a:t>
            </a:r>
          </a:p>
          <a:p>
            <a:endParaRPr lang="sv-SE" dirty="0"/>
          </a:p>
          <a:p>
            <a:r>
              <a:rPr lang="sv-SE" dirty="0"/>
              <a:t>https://www.security.org/how-secure-is-my-password/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5514-3C86-4563-A587-463DEF3D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53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12DC-EF7C-2451-55F5-226B6441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lagra</a:t>
            </a:r>
            <a:r>
              <a:rPr lang="en-US" dirty="0"/>
              <a:t> </a:t>
            </a:r>
            <a:r>
              <a:rPr lang="en-US" dirty="0" err="1"/>
              <a:t>lösenord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28E1-41B8-27F1-8B2E-22D26BB0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Tänk</a:t>
            </a:r>
            <a:r>
              <a:rPr lang="en-US" dirty="0"/>
              <a:t> dig </a:t>
            </a:r>
            <a:r>
              <a:rPr lang="en-US" dirty="0" err="1"/>
              <a:t>att</a:t>
            </a:r>
            <a:r>
              <a:rPr lang="en-US" dirty="0"/>
              <a:t> du ska </a:t>
            </a:r>
            <a:r>
              <a:rPr lang="en-US" dirty="0" err="1"/>
              <a:t>lagra</a:t>
            </a:r>
            <a:r>
              <a:rPr lang="en-US" dirty="0"/>
              <a:t> </a:t>
            </a:r>
            <a:r>
              <a:rPr lang="en-US" dirty="0" err="1"/>
              <a:t>följande</a:t>
            </a:r>
            <a:r>
              <a:rPr lang="en-US" dirty="0"/>
              <a:t> </a:t>
            </a:r>
            <a:r>
              <a:rPr lang="en-US" dirty="0" err="1"/>
              <a:t>lösenord</a:t>
            </a:r>
            <a:r>
              <a:rPr lang="en-US" dirty="0"/>
              <a:t>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i="1" dirty="0"/>
              <a:t>Hur kan du gå tillväga?</a:t>
            </a:r>
          </a:p>
          <a:p>
            <a:r>
              <a:rPr lang="sv-SE" i="1" dirty="0"/>
              <a:t>Vi kollar på olika metoder i ökande nivåer av säkerhet.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5B4B3C-FEE9-E5D9-C15A-70E9D9204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94048"/>
              </p:ext>
            </p:extLst>
          </p:nvPr>
        </p:nvGraphicFramePr>
        <p:xfrm>
          <a:off x="6756883" y="1728957"/>
          <a:ext cx="4831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876">
                  <a:extLst>
                    <a:ext uri="{9D8B030D-6E8A-4147-A177-3AD203B41FA5}">
                      <a16:colId xmlns:a16="http://schemas.microsoft.com/office/drawing/2014/main" val="1311613399"/>
                    </a:ext>
                  </a:extLst>
                </a:gridCol>
                <a:gridCol w="2415876">
                  <a:extLst>
                    <a:ext uri="{9D8B030D-6E8A-4147-A177-3AD203B41FA5}">
                      <a16:colId xmlns:a16="http://schemas.microsoft.com/office/drawing/2014/main" val="1882708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5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kristian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5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emma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letmein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4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peder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kingen420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2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90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67B-D974-7F5F-5A4F-EBE34F92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Plaintext (</a:t>
            </a:r>
            <a:r>
              <a:rPr lang="en-US" dirty="0" err="1"/>
              <a:t>Klartext</a:t>
            </a:r>
            <a:r>
              <a:rPr lang="en-US" dirty="0"/>
              <a:t>)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AD27-1A75-F05A-9473-9599A74E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557611"/>
          </a:xfrm>
        </p:spPr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naiv</a:t>
            </a:r>
            <a:r>
              <a:rPr lang="en-US" dirty="0"/>
              <a:t> approach </a:t>
            </a:r>
            <a:r>
              <a:rPr lang="en-US" dirty="0" err="1"/>
              <a:t>skulle</a:t>
            </a:r>
            <a:r>
              <a:rPr lang="en-US" dirty="0"/>
              <a:t> se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.</a:t>
            </a:r>
            <a:endParaRPr lang="sv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DCD031-22F9-761B-3FE8-ED0780CE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73858"/>
              </p:ext>
            </p:extLst>
          </p:nvPr>
        </p:nvGraphicFramePr>
        <p:xfrm>
          <a:off x="6652950" y="1526875"/>
          <a:ext cx="48317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876">
                  <a:extLst>
                    <a:ext uri="{9D8B030D-6E8A-4147-A177-3AD203B41FA5}">
                      <a16:colId xmlns:a16="http://schemas.microsoft.com/office/drawing/2014/main" val="1311613399"/>
                    </a:ext>
                  </a:extLst>
                </a:gridCol>
                <a:gridCol w="2415876">
                  <a:extLst>
                    <a:ext uri="{9D8B030D-6E8A-4147-A177-3AD203B41FA5}">
                      <a16:colId xmlns:a16="http://schemas.microsoft.com/office/drawing/2014/main" val="1882708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5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kristian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5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emma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letmein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4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peder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kingen420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2241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8995DE-336F-3E89-D7A9-D0A37EA7A1AD}"/>
              </a:ext>
            </a:extLst>
          </p:cNvPr>
          <p:cNvSpPr txBox="1">
            <a:spLocks/>
          </p:cNvSpPr>
          <p:nvPr/>
        </p:nvSpPr>
        <p:spPr>
          <a:xfrm>
            <a:off x="6662168" y="3659880"/>
            <a:ext cx="5021182" cy="2188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En hacker </a:t>
            </a:r>
            <a:r>
              <a:rPr lang="en-US" i="1" dirty="0" err="1"/>
              <a:t>kan</a:t>
            </a:r>
            <a:r>
              <a:rPr lang="en-US" i="1" dirty="0"/>
              <a:t> </a:t>
            </a:r>
            <a:r>
              <a:rPr lang="en-US" i="1" dirty="0" err="1"/>
              <a:t>få</a:t>
            </a:r>
            <a:r>
              <a:rPr lang="en-US" i="1" dirty="0"/>
              <a:t> </a:t>
            </a:r>
            <a:r>
              <a:rPr lang="en-US" i="1" dirty="0" err="1"/>
              <a:t>tillgång</a:t>
            </a:r>
            <a:r>
              <a:rPr lang="en-US" i="1" dirty="0"/>
              <a:t> till </a:t>
            </a:r>
            <a:r>
              <a:rPr lang="en-US" i="1" dirty="0" err="1"/>
              <a:t>alla</a:t>
            </a:r>
            <a:r>
              <a:rPr lang="en-US" i="1" dirty="0"/>
              <a:t> </a:t>
            </a:r>
            <a:r>
              <a:rPr lang="en-US" i="1" dirty="0" err="1"/>
              <a:t>lösenord</a:t>
            </a:r>
            <a:r>
              <a:rPr lang="en-US" i="1" dirty="0"/>
              <a:t> om de bara tar sig in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databasen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i="1" dirty="0" err="1"/>
              <a:t>Säkerhet</a:t>
            </a:r>
            <a:r>
              <a:rPr lang="en-US" i="1" dirty="0"/>
              <a:t> </a:t>
            </a:r>
            <a:r>
              <a:rPr lang="en-US" i="1" dirty="0" err="1"/>
              <a:t>handlar</a:t>
            </a:r>
            <a:r>
              <a:rPr lang="en-US" i="1" dirty="0"/>
              <a:t> om </a:t>
            </a:r>
            <a:r>
              <a:rPr lang="en-US" i="1" dirty="0" err="1"/>
              <a:t>att</a:t>
            </a:r>
            <a:r>
              <a:rPr lang="en-US" i="1" dirty="0"/>
              <a:t> ha </a:t>
            </a:r>
            <a:r>
              <a:rPr lang="en-US" i="1" dirty="0" err="1"/>
              <a:t>flera</a:t>
            </a:r>
            <a:r>
              <a:rPr lang="en-US" i="1" dirty="0"/>
              <a:t> lager!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41409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467B-D974-7F5F-5A4F-EBE34F92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Krypterade</a:t>
            </a:r>
            <a:r>
              <a:rPr lang="en-US" dirty="0"/>
              <a:t> </a:t>
            </a:r>
            <a:r>
              <a:rPr lang="en-US" dirty="0" err="1"/>
              <a:t>lösenord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AD27-1A75-F05A-9473-9599A74E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052" y="969264"/>
            <a:ext cx="5021182" cy="557611"/>
          </a:xfrm>
        </p:spPr>
        <p:txBody>
          <a:bodyPr/>
          <a:lstStyle/>
          <a:p>
            <a:r>
              <a:rPr lang="en-US" dirty="0"/>
              <a:t>Detta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något</a:t>
            </a:r>
            <a:r>
              <a:rPr lang="en-US" dirty="0"/>
              <a:t> </a:t>
            </a:r>
            <a:r>
              <a:rPr lang="en-US" dirty="0" err="1"/>
              <a:t>bättre</a:t>
            </a:r>
            <a:r>
              <a:rPr lang="en-US" dirty="0"/>
              <a:t>.</a:t>
            </a:r>
            <a:endParaRPr lang="sv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DCD031-22F9-761B-3FE8-ED0780CE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22323"/>
              </p:ext>
            </p:extLst>
          </p:nvPr>
        </p:nvGraphicFramePr>
        <p:xfrm>
          <a:off x="5539052" y="1526875"/>
          <a:ext cx="59456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740">
                  <a:extLst>
                    <a:ext uri="{9D8B030D-6E8A-4147-A177-3AD203B41FA5}">
                      <a16:colId xmlns:a16="http://schemas.microsoft.com/office/drawing/2014/main" val="1311613399"/>
                    </a:ext>
                  </a:extLst>
                </a:gridCol>
                <a:gridCol w="4367910">
                  <a:extLst>
                    <a:ext uri="{9D8B030D-6E8A-4147-A177-3AD203B41FA5}">
                      <a16:colId xmlns:a16="http://schemas.microsoft.com/office/drawing/2014/main" val="1882708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5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kristian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ox0iCEPFqFKWKtRwOGcHXw==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45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emma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G+id0yIE3cbU1NKUL8YWQw==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64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peder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U7WUM9OtHc1FcZGfmrctgQ==</a:t>
                      </a:r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81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kingen420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ox0iCEPFqFKWKtRwOGcHXw==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32241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8995DE-336F-3E89-D7A9-D0A37EA7A1AD}"/>
              </a:ext>
            </a:extLst>
          </p:cNvPr>
          <p:cNvSpPr txBox="1">
            <a:spLocks/>
          </p:cNvSpPr>
          <p:nvPr/>
        </p:nvSpPr>
        <p:spPr>
          <a:xfrm>
            <a:off x="5539052" y="3659880"/>
            <a:ext cx="5021182" cy="2746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Om </a:t>
            </a:r>
            <a:r>
              <a:rPr lang="en-US" i="1" dirty="0" err="1"/>
              <a:t>en</a:t>
            </a:r>
            <a:r>
              <a:rPr lang="en-US" i="1" dirty="0"/>
              <a:t> hacker </a:t>
            </a:r>
            <a:r>
              <a:rPr lang="en-US" i="1" dirty="0" err="1"/>
              <a:t>har</a:t>
            </a:r>
            <a:r>
              <a:rPr lang="en-US" i="1" dirty="0"/>
              <a:t> </a:t>
            </a:r>
            <a:r>
              <a:rPr lang="en-US" i="1" dirty="0" err="1"/>
              <a:t>tillgång</a:t>
            </a:r>
            <a:r>
              <a:rPr lang="en-US" i="1" dirty="0"/>
              <a:t> till </a:t>
            </a:r>
            <a:r>
              <a:rPr lang="en-US" i="1" dirty="0" err="1"/>
              <a:t>databasen</a:t>
            </a:r>
            <a:r>
              <a:rPr lang="en-US" i="1" dirty="0"/>
              <a:t> </a:t>
            </a:r>
            <a:r>
              <a:rPr lang="en-US" i="1" dirty="0" err="1"/>
              <a:t>är</a:t>
            </a:r>
            <a:r>
              <a:rPr lang="en-US" i="1" dirty="0"/>
              <a:t> det </a:t>
            </a:r>
            <a:r>
              <a:rPr lang="en-US" i="1" dirty="0" err="1"/>
              <a:t>inte</a:t>
            </a:r>
            <a:r>
              <a:rPr lang="en-US" i="1" dirty="0"/>
              <a:t> </a:t>
            </a:r>
            <a:r>
              <a:rPr lang="en-US" i="1" dirty="0" err="1"/>
              <a:t>osannolikt</a:t>
            </a:r>
            <a:r>
              <a:rPr lang="en-US" i="1" dirty="0"/>
              <a:t> </a:t>
            </a:r>
            <a:r>
              <a:rPr lang="en-US" i="1" dirty="0" err="1"/>
              <a:t>att</a:t>
            </a:r>
            <a:r>
              <a:rPr lang="en-US" i="1" dirty="0"/>
              <a:t> den </a:t>
            </a:r>
            <a:r>
              <a:rPr lang="en-US" i="1" dirty="0" err="1"/>
              <a:t>kan</a:t>
            </a:r>
            <a:r>
              <a:rPr lang="en-US" i="1" dirty="0"/>
              <a:t> </a:t>
            </a:r>
            <a:r>
              <a:rPr lang="en-US" i="1" dirty="0" err="1"/>
              <a:t>få</a:t>
            </a:r>
            <a:r>
              <a:rPr lang="en-US" i="1" dirty="0"/>
              <a:t> </a:t>
            </a:r>
            <a:r>
              <a:rPr lang="en-US" i="1" dirty="0" err="1"/>
              <a:t>tillgång</a:t>
            </a:r>
            <a:r>
              <a:rPr lang="en-US" i="1" dirty="0"/>
              <a:t> till </a:t>
            </a:r>
            <a:r>
              <a:rPr lang="en-US" i="1" dirty="0" err="1"/>
              <a:t>krypteringnyckeln</a:t>
            </a:r>
            <a:r>
              <a:rPr lang="en-US" i="1" dirty="0"/>
              <a:t> </a:t>
            </a:r>
            <a:r>
              <a:rPr lang="en-US" i="1" dirty="0" err="1"/>
              <a:t>också</a:t>
            </a:r>
            <a:r>
              <a:rPr lang="en-US" i="1" dirty="0"/>
              <a:t>.</a:t>
            </a:r>
          </a:p>
          <a:p>
            <a:endParaRPr lang="en-US" i="1" dirty="0"/>
          </a:p>
          <a:p>
            <a:r>
              <a:rPr lang="en-US" i="1" dirty="0"/>
              <a:t>Du </a:t>
            </a:r>
            <a:r>
              <a:rPr lang="en-US" i="1" dirty="0" err="1"/>
              <a:t>är</a:t>
            </a:r>
            <a:r>
              <a:rPr lang="en-US" i="1" dirty="0"/>
              <a:t> </a:t>
            </a:r>
            <a:r>
              <a:rPr lang="en-US" i="1" dirty="0" err="1"/>
              <a:t>också</a:t>
            </a:r>
            <a:r>
              <a:rPr lang="en-US" i="1" dirty="0"/>
              <a:t> </a:t>
            </a:r>
            <a:r>
              <a:rPr lang="en-US" i="1" dirty="0" err="1"/>
              <a:t>sårbar</a:t>
            </a:r>
            <a:r>
              <a:rPr lang="en-US" i="1" dirty="0"/>
              <a:t> för </a:t>
            </a:r>
            <a:r>
              <a:rPr lang="en-US" i="1" dirty="0" err="1"/>
              <a:t>ett</a:t>
            </a:r>
            <a:r>
              <a:rPr lang="en-US" i="1" dirty="0"/>
              <a:t> “inside job”.</a:t>
            </a:r>
          </a:p>
          <a:p>
            <a:endParaRPr lang="en-US" i="1" dirty="0"/>
          </a:p>
          <a:p>
            <a:r>
              <a:rPr lang="en-US" i="1" dirty="0"/>
              <a:t>Finns det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bättre</a:t>
            </a:r>
            <a:r>
              <a:rPr lang="en-US" i="1" dirty="0"/>
              <a:t> </a:t>
            </a:r>
            <a:r>
              <a:rPr lang="en-US" i="1" dirty="0" err="1"/>
              <a:t>metod</a:t>
            </a:r>
            <a:r>
              <a:rPr lang="en-US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946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5426-AC1D-B61C-9DA6-662764DF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Hashade</a:t>
            </a:r>
            <a:r>
              <a:rPr lang="en-US" dirty="0"/>
              <a:t> </a:t>
            </a:r>
            <a:r>
              <a:rPr lang="en-US" dirty="0" err="1"/>
              <a:t>lösenord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F5AE-563B-DC22-2857-2D6BE614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192" y="969264"/>
            <a:ext cx="5938158" cy="3421581"/>
          </a:xfrm>
        </p:spPr>
        <p:txBody>
          <a:bodyPr/>
          <a:lstStyle/>
          <a:p>
            <a:r>
              <a:rPr lang="en-US" dirty="0" err="1"/>
              <a:t>Behöver</a:t>
            </a:r>
            <a:r>
              <a:rPr lang="en-US" dirty="0"/>
              <a:t> du </a:t>
            </a:r>
            <a:r>
              <a:rPr lang="en-US" dirty="0" err="1"/>
              <a:t>veta</a:t>
            </a:r>
            <a:r>
              <a:rPr lang="en-US" dirty="0"/>
              <a:t> </a:t>
            </a:r>
            <a:r>
              <a:rPr lang="en-US" dirty="0" err="1"/>
              <a:t>exakt</a:t>
            </a:r>
            <a:r>
              <a:rPr lang="en-US" dirty="0"/>
              <a:t> </a:t>
            </a:r>
            <a:r>
              <a:rPr lang="en-US" dirty="0" err="1"/>
              <a:t>vilket</a:t>
            </a:r>
            <a:r>
              <a:rPr lang="en-US" dirty="0"/>
              <a:t> </a:t>
            </a:r>
            <a:r>
              <a:rPr lang="en-US" dirty="0" err="1"/>
              <a:t>lösenord</a:t>
            </a:r>
            <a:r>
              <a:rPr lang="en-US" dirty="0"/>
              <a:t> </a:t>
            </a:r>
            <a:r>
              <a:rPr lang="en-US" dirty="0" err="1"/>
              <a:t>användaren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Nej</a:t>
            </a:r>
            <a:r>
              <a:rPr lang="en-US" dirty="0"/>
              <a:t>! Du </a:t>
            </a:r>
            <a:r>
              <a:rPr lang="en-US" dirty="0" err="1"/>
              <a:t>behöver</a:t>
            </a:r>
            <a:r>
              <a:rPr lang="en-US" dirty="0"/>
              <a:t> bara </a:t>
            </a:r>
            <a:r>
              <a:rPr lang="en-US" dirty="0" err="1"/>
              <a:t>veta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samma</a:t>
            </a:r>
            <a:r>
              <a:rPr lang="en-US" dirty="0"/>
              <a:t> </a:t>
            </a:r>
            <a:r>
              <a:rPr lang="en-US" dirty="0" err="1"/>
              <a:t>lösenord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den </a:t>
            </a:r>
            <a:r>
              <a:rPr lang="en-US" dirty="0" err="1"/>
              <a:t>registrerade</a:t>
            </a:r>
            <a:r>
              <a:rPr lang="en-US" dirty="0"/>
              <a:t> sig med!</a:t>
            </a:r>
          </a:p>
          <a:p>
            <a:endParaRPr lang="sv-SE" dirty="0"/>
          </a:p>
          <a:p>
            <a:r>
              <a:rPr lang="sv-SE" dirty="0"/>
              <a:t>En hash-funktion tar in ett input och genererar ett unikt hash. Nästan omöjligt att reversera.</a:t>
            </a:r>
          </a:p>
          <a:p>
            <a:endParaRPr lang="sv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35F21-C6E1-49AF-6451-0D254F208EB9}"/>
              </a:ext>
            </a:extLst>
          </p:cNvPr>
          <p:cNvSpPr txBox="1"/>
          <p:nvPr/>
        </p:nvSpPr>
        <p:spPr>
          <a:xfrm>
            <a:off x="379562" y="4779033"/>
            <a:ext cx="8892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123</a:t>
            </a:r>
            <a:r>
              <a:rPr lang="sv-SE" dirty="0">
                <a:sym typeface="Wingdings" panose="05000000000000000000" pitchFamily="2" charset="2"/>
              </a:rPr>
              <a:t>a665a45920422f9d417e4867efdc4fb8a04a1f3fff1fa07e998e86f</a:t>
            </a:r>
          </a:p>
          <a:p>
            <a:r>
              <a:rPr lang="sv-SE" dirty="0">
                <a:sym typeface="Wingdings" panose="05000000000000000000" pitchFamily="2" charset="2"/>
              </a:rPr>
              <a:t>admin 8c6976e5b5410415bde908bd4dee15dfb167a9c873fc4bb8a81f6f2ab448a918</a:t>
            </a:r>
          </a:p>
          <a:p>
            <a:r>
              <a:rPr lang="sv-SE" dirty="0">
                <a:sym typeface="Wingdings" panose="05000000000000000000" pitchFamily="2" charset="2"/>
              </a:rPr>
              <a:t>https://emn178.github.io/online-tools/sha256.html</a:t>
            </a:r>
          </a:p>
          <a:p>
            <a:endParaRPr lang="en-US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8931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5426-AC1D-B61C-9DA6-662764DF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rmAutofit/>
          </a:bodyPr>
          <a:lstStyle/>
          <a:p>
            <a:r>
              <a:rPr lang="en-US" dirty="0" err="1"/>
              <a:t>Hashade</a:t>
            </a:r>
            <a:r>
              <a:rPr lang="en-US" dirty="0"/>
              <a:t> </a:t>
            </a:r>
            <a:r>
              <a:rPr lang="en-US" dirty="0" err="1"/>
              <a:t>lösenord</a:t>
            </a:r>
            <a:r>
              <a:rPr lang="en-US" dirty="0"/>
              <a:t> - </a:t>
            </a:r>
            <a:r>
              <a:rPr lang="en-US" dirty="0" err="1"/>
              <a:t>fortsättning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F5AE-563B-DC22-2857-2D6BE614C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3082894"/>
          </a:xfrm>
        </p:spPr>
        <p:txBody>
          <a:bodyPr>
            <a:normAutofit/>
          </a:bodyPr>
          <a:lstStyle/>
          <a:p>
            <a:r>
              <a:rPr lang="en-US" dirty="0"/>
              <a:t>I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lagrar</a:t>
            </a:r>
            <a:r>
              <a:rPr lang="en-US" dirty="0"/>
              <a:t> vi </a:t>
            </a:r>
            <a:r>
              <a:rPr lang="en-US" dirty="0" err="1"/>
              <a:t>hashade</a:t>
            </a:r>
            <a:r>
              <a:rPr lang="en-US" dirty="0"/>
              <a:t> </a:t>
            </a:r>
            <a:r>
              <a:rPr lang="en-US" dirty="0" err="1"/>
              <a:t>lösenord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veta</a:t>
            </a:r>
            <a:r>
              <a:rPr lang="en-US" dirty="0"/>
              <a:t> om </a:t>
            </a:r>
            <a:r>
              <a:rPr lang="en-US" dirty="0" err="1"/>
              <a:t>rätt</a:t>
            </a:r>
            <a:r>
              <a:rPr lang="en-US" dirty="0"/>
              <a:t> </a:t>
            </a:r>
            <a:r>
              <a:rPr lang="en-US" dirty="0" err="1"/>
              <a:t>lösenord</a:t>
            </a:r>
            <a:r>
              <a:rPr lang="en-US" dirty="0"/>
              <a:t> </a:t>
            </a:r>
            <a:r>
              <a:rPr lang="en-US" dirty="0" err="1"/>
              <a:t>skrevs</a:t>
            </a:r>
            <a:r>
              <a:rPr lang="en-US" dirty="0"/>
              <a:t> in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hashar</a:t>
            </a:r>
            <a:r>
              <a:rPr lang="en-US" dirty="0"/>
              <a:t> vi det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jämför</a:t>
            </a:r>
            <a:r>
              <a:rPr lang="en-US" dirty="0"/>
              <a:t> med det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databasen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677BA1-7CB4-C7A1-63AB-1E40CECA4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558558"/>
              </p:ext>
            </p:extLst>
          </p:nvPr>
        </p:nvGraphicFramePr>
        <p:xfrm>
          <a:off x="6096000" y="469162"/>
          <a:ext cx="5020948" cy="404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07">
                  <a:extLst>
                    <a:ext uri="{9D8B030D-6E8A-4147-A177-3AD203B41FA5}">
                      <a16:colId xmlns:a16="http://schemas.microsoft.com/office/drawing/2014/main" val="1311613399"/>
                    </a:ext>
                  </a:extLst>
                </a:gridCol>
                <a:gridCol w="3676541">
                  <a:extLst>
                    <a:ext uri="{9D8B030D-6E8A-4147-A177-3AD203B41FA5}">
                      <a16:colId xmlns:a16="http://schemas.microsoft.com/office/drawing/2014/main" val="1882708017"/>
                    </a:ext>
                  </a:extLst>
                </a:gridCol>
              </a:tblGrid>
              <a:tr h="395091">
                <a:tc>
                  <a:txBody>
                    <a:bodyPr/>
                    <a:lstStyle/>
                    <a:p>
                      <a:r>
                        <a:rPr lang="en-US" sz="1800"/>
                        <a:t>Username</a:t>
                      </a:r>
                      <a:endParaRPr lang="sv-SE" sz="180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Password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4064858943"/>
                  </a:ext>
                </a:extLst>
              </a:tr>
              <a:tr h="395091">
                <a:tc>
                  <a:txBody>
                    <a:bodyPr/>
                    <a:lstStyle/>
                    <a:p>
                      <a:r>
                        <a:rPr lang="en-US" sz="1800"/>
                        <a:t>kristian</a:t>
                      </a:r>
                      <a:endParaRPr lang="sv-SE" sz="180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a665a45920422f9d417e4867efdc4fb8a04a1f3fff1fa07e998e86f7f7a27ae3</a:t>
                      </a:r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3640453247"/>
                  </a:ext>
                </a:extLst>
              </a:tr>
              <a:tr h="395091">
                <a:tc>
                  <a:txBody>
                    <a:bodyPr/>
                    <a:lstStyle/>
                    <a:p>
                      <a:r>
                        <a:rPr lang="en-US" sz="1800"/>
                        <a:t>emma</a:t>
                      </a:r>
                      <a:endParaRPr lang="sv-SE" sz="180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1c8bfe8f801d79745c4631d09fff36c82aa37fc4cce4fc946683d7b336b63032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3743640314"/>
                  </a:ext>
                </a:extLst>
              </a:tr>
              <a:tr h="395091">
                <a:tc>
                  <a:txBody>
                    <a:bodyPr/>
                    <a:lstStyle/>
                    <a:p>
                      <a:r>
                        <a:rPr lang="en-US" sz="1800"/>
                        <a:t>peder</a:t>
                      </a:r>
                      <a:endParaRPr lang="sv-SE" sz="180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8c6976e5b5410415bde908bd4dee15dfb167a9c873fc4bb8a81f6f2ab448a918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828819547"/>
                  </a:ext>
                </a:extLst>
              </a:tr>
              <a:tr h="395091">
                <a:tc>
                  <a:txBody>
                    <a:bodyPr/>
                    <a:lstStyle/>
                    <a:p>
                      <a:r>
                        <a:rPr lang="en-US" sz="1800" dirty="0"/>
                        <a:t>kingen420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a665a45920422f9d417e4867efdc4fb8a04a1f3fff1fa07e998e86f7f7a27ae3</a:t>
                      </a:r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104832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06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449E-8434-D63D-4FC0-48CB4F71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rmAutofit/>
          </a:bodyPr>
          <a:lstStyle/>
          <a:p>
            <a:r>
              <a:rPr lang="en-US" dirty="0"/>
              <a:t>Rainbow tables</a:t>
            </a:r>
            <a:endParaRPr lang="sv-SE" dirty="0"/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D1978C8-344C-C09D-6CD1-E765FE0CF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182" y="1823808"/>
            <a:ext cx="5020948" cy="320085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5FE0-CFF6-C96B-1DC6-0F8D9AB5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/>
          <a:p>
            <a:r>
              <a:rPr lang="en-US" sz="2200" dirty="0"/>
              <a:t>Kan du </a:t>
            </a:r>
            <a:r>
              <a:rPr lang="en-US" sz="2200" dirty="0" err="1"/>
              <a:t>komma</a:t>
            </a:r>
            <a:r>
              <a:rPr lang="en-US" sz="2200" dirty="0"/>
              <a:t> </a:t>
            </a:r>
            <a:r>
              <a:rPr lang="en-US" sz="2200" dirty="0" err="1"/>
              <a:t>på</a:t>
            </a:r>
            <a:r>
              <a:rPr lang="en-US" sz="2200" dirty="0"/>
              <a:t> </a:t>
            </a:r>
            <a:r>
              <a:rPr lang="en-US" sz="2200" dirty="0" err="1"/>
              <a:t>någon</a:t>
            </a:r>
            <a:r>
              <a:rPr lang="en-US" sz="2200" dirty="0"/>
              <a:t> </a:t>
            </a:r>
            <a:r>
              <a:rPr lang="en-US" sz="2200" dirty="0" err="1"/>
              <a:t>svaghet</a:t>
            </a:r>
            <a:r>
              <a:rPr lang="en-US" sz="2200" dirty="0"/>
              <a:t> med hashing?</a:t>
            </a:r>
          </a:p>
          <a:p>
            <a:endParaRPr lang="en-US" sz="2200" dirty="0"/>
          </a:p>
          <a:p>
            <a:r>
              <a:rPr lang="en-US" sz="2200" dirty="0"/>
              <a:t>Rainbow tables </a:t>
            </a:r>
            <a:r>
              <a:rPr lang="en-US" sz="2200" dirty="0" err="1"/>
              <a:t>är</a:t>
            </a:r>
            <a:r>
              <a:rPr lang="en-US" sz="2200" dirty="0"/>
              <a:t> </a:t>
            </a:r>
            <a:r>
              <a:rPr lang="en-US" sz="2200" dirty="0" err="1"/>
              <a:t>färdiga</a:t>
            </a:r>
            <a:r>
              <a:rPr lang="en-US" sz="2200" dirty="0"/>
              <a:t> </a:t>
            </a:r>
            <a:r>
              <a:rPr lang="en-US" sz="2200" dirty="0" err="1"/>
              <a:t>tabeller</a:t>
            </a:r>
            <a:r>
              <a:rPr lang="en-US" sz="2200" dirty="0"/>
              <a:t> med </a:t>
            </a:r>
            <a:r>
              <a:rPr lang="en-US" sz="2200" dirty="0" err="1"/>
              <a:t>vanliga</a:t>
            </a:r>
            <a:r>
              <a:rPr lang="en-US" sz="2200" dirty="0"/>
              <a:t> </a:t>
            </a:r>
            <a:r>
              <a:rPr lang="en-US" sz="2200" dirty="0" err="1"/>
              <a:t>lösenord</a:t>
            </a:r>
            <a:r>
              <a:rPr lang="en-US" sz="2200" dirty="0"/>
              <a:t> </a:t>
            </a:r>
            <a:r>
              <a:rPr lang="en-US" sz="2200" dirty="0" err="1"/>
              <a:t>och</a:t>
            </a:r>
            <a:r>
              <a:rPr lang="en-US" sz="2200" dirty="0"/>
              <a:t> </a:t>
            </a:r>
            <a:r>
              <a:rPr lang="en-US" sz="2200" dirty="0" err="1"/>
              <a:t>dess</a:t>
            </a:r>
            <a:r>
              <a:rPr lang="en-US" sz="2200" dirty="0"/>
              <a:t> hashes.</a:t>
            </a:r>
            <a:endParaRPr lang="sv-SE" sz="2200" dirty="0"/>
          </a:p>
        </p:txBody>
      </p:sp>
    </p:spTree>
    <p:extLst>
      <p:ext uri="{BB962C8B-B14F-4D97-AF65-F5344CB8AC3E}">
        <p14:creationId xmlns:p14="http://schemas.microsoft.com/office/powerpoint/2010/main" val="54218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7844-5D10-BB64-E123-EED51B77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&amp; Salt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7958-5FD3-9DF7-9E0A-B0D6F7793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Lösenord</a:t>
            </a:r>
            <a:r>
              <a:rPr lang="en-US" dirty="0"/>
              <a:t>: </a:t>
            </a:r>
            <a:r>
              <a:rPr lang="en-US" dirty="0" err="1"/>
              <a:t>letmein</a:t>
            </a:r>
            <a:endParaRPr lang="en-US" dirty="0"/>
          </a:p>
          <a:p>
            <a:r>
              <a:rPr lang="en-US" dirty="0"/>
              <a:t>Salt: 871e0b (</a:t>
            </a:r>
            <a:r>
              <a:rPr lang="en-US" dirty="0" err="1"/>
              <a:t>slumpmässigt</a:t>
            </a:r>
            <a:r>
              <a:rPr lang="en-US" dirty="0"/>
              <a:t> </a:t>
            </a:r>
            <a:r>
              <a:rPr lang="en-US" dirty="0" err="1"/>
              <a:t>genererat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871e0bletmein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82ddf06d683db03410d00e27586a567672bca9c813cb363f879f560125f7fccb</a:t>
            </a:r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01D50-183C-AAC2-98D4-60FBB59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Innan vi </a:t>
            </a:r>
            <a:r>
              <a:rPr lang="en-US" dirty="0" err="1"/>
              <a:t>hashar</a:t>
            </a:r>
            <a:r>
              <a:rPr lang="en-US" dirty="0"/>
              <a:t> </a:t>
            </a:r>
            <a:r>
              <a:rPr lang="en-US" dirty="0" err="1"/>
              <a:t>lösenordet</a:t>
            </a:r>
            <a:r>
              <a:rPr lang="en-US" dirty="0"/>
              <a:t> </a:t>
            </a:r>
            <a:r>
              <a:rPr lang="en-US" dirty="0" err="1"/>
              <a:t>läggs</a:t>
            </a:r>
            <a:r>
              <a:rPr lang="en-US" dirty="0"/>
              <a:t> </a:t>
            </a:r>
            <a:r>
              <a:rPr lang="en-US" dirty="0" err="1"/>
              <a:t>några</a:t>
            </a:r>
            <a:r>
              <a:rPr lang="en-US" dirty="0"/>
              <a:t> </a:t>
            </a:r>
            <a:r>
              <a:rPr lang="en-US" dirty="0" err="1"/>
              <a:t>tecken</a:t>
            </a:r>
            <a:r>
              <a:rPr lang="en-US" dirty="0"/>
              <a:t> till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början</a:t>
            </a:r>
            <a:r>
              <a:rPr lang="en-US" dirty="0"/>
              <a:t> </a:t>
            </a:r>
            <a:r>
              <a:rPr lang="en-US" dirty="0" err="1"/>
              <a:t>lösenordet</a:t>
            </a:r>
            <a:r>
              <a:rPr lang="en-US" dirty="0"/>
              <a:t> </a:t>
            </a:r>
            <a:r>
              <a:rPr lang="en-US" dirty="0" err="1"/>
              <a:t>s.k</a:t>
            </a:r>
            <a:r>
              <a:rPr lang="en-US" dirty="0"/>
              <a:t> “salt”.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9163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E52622-FBD5-C80C-093D-ACE260DBF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92759"/>
              </p:ext>
            </p:extLst>
          </p:nvPr>
        </p:nvGraphicFramePr>
        <p:xfrm>
          <a:off x="510988" y="2444610"/>
          <a:ext cx="9832084" cy="2948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9786">
                  <a:extLst>
                    <a:ext uri="{9D8B030D-6E8A-4147-A177-3AD203B41FA5}">
                      <a16:colId xmlns:a16="http://schemas.microsoft.com/office/drawing/2014/main" val="1311613399"/>
                    </a:ext>
                  </a:extLst>
                </a:gridCol>
                <a:gridCol w="4156149">
                  <a:extLst>
                    <a:ext uri="{9D8B030D-6E8A-4147-A177-3AD203B41FA5}">
                      <a16:colId xmlns:a16="http://schemas.microsoft.com/office/drawing/2014/main" val="1882708017"/>
                    </a:ext>
                  </a:extLst>
                </a:gridCol>
                <a:gridCol w="4156149">
                  <a:extLst>
                    <a:ext uri="{9D8B030D-6E8A-4147-A177-3AD203B41FA5}">
                      <a16:colId xmlns:a16="http://schemas.microsoft.com/office/drawing/2014/main" val="1823513115"/>
                    </a:ext>
                  </a:extLst>
                </a:gridCol>
              </a:tblGrid>
              <a:tr h="395091">
                <a:tc>
                  <a:txBody>
                    <a:bodyPr/>
                    <a:lstStyle/>
                    <a:p>
                      <a:r>
                        <a:rPr lang="en-US" sz="1800"/>
                        <a:t>Username</a:t>
                      </a:r>
                      <a:endParaRPr lang="sv-SE" sz="180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Password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salt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4064858943"/>
                  </a:ext>
                </a:extLst>
              </a:tr>
              <a:tr h="395091">
                <a:tc>
                  <a:txBody>
                    <a:bodyPr/>
                    <a:lstStyle/>
                    <a:p>
                      <a:r>
                        <a:rPr lang="en-US" sz="1800"/>
                        <a:t>kristian</a:t>
                      </a:r>
                      <a:endParaRPr lang="sv-SE" sz="180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sv-SE" sz="1800" dirty="0"/>
                        <a:t>0a7eb05934b1f2fabb95e1ce55ad508a5886c4d5c1ef4618ae86191bf52a51d8</a:t>
                      </a:r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810gbf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3640453247"/>
                  </a:ext>
                </a:extLst>
              </a:tr>
              <a:tr h="395091">
                <a:tc>
                  <a:txBody>
                    <a:bodyPr/>
                    <a:lstStyle/>
                    <a:p>
                      <a:r>
                        <a:rPr lang="en-US" sz="1800" dirty="0" err="1"/>
                        <a:t>emma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d85061d4589b36881a9cc1be9628f7325de66c5feb05023b64a40834afcaa31b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as37vd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3743640314"/>
                  </a:ext>
                </a:extLst>
              </a:tr>
              <a:tr h="395091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peder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75cb8f22b27f6fde44a709210d2d2ffb54b6b052229a46b38b060bbf34400639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2g7n31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828819547"/>
                  </a:ext>
                </a:extLst>
              </a:tr>
              <a:tr h="395091">
                <a:tc>
                  <a:txBody>
                    <a:bodyPr/>
                    <a:lstStyle/>
                    <a:p>
                      <a:r>
                        <a:rPr lang="en-US" sz="1800" dirty="0"/>
                        <a:t>kingen420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88cf3c8af1d8bdb158a2fcadb7f887976293a0ef5cdf7a4c91d882582ecfa433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f6gl23a</a:t>
                      </a:r>
                      <a:endParaRPr lang="sv-SE" sz="1800" dirty="0"/>
                    </a:p>
                  </a:txBody>
                  <a:tcPr marL="89793" marR="89793" marT="44897" marB="44897"/>
                </a:tc>
                <a:extLst>
                  <a:ext uri="{0D108BD9-81ED-4DB2-BD59-A6C34878D82A}">
                    <a16:rowId xmlns:a16="http://schemas.microsoft.com/office/drawing/2014/main" val="1048322412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113D3A8-344E-7DAB-41E8-49C97188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0948" cy="1255834"/>
          </a:xfrm>
        </p:spPr>
        <p:txBody>
          <a:bodyPr/>
          <a:lstStyle/>
          <a:p>
            <a:r>
              <a:rPr lang="en-US" dirty="0"/>
              <a:t>En </a:t>
            </a:r>
            <a:r>
              <a:rPr lang="en-US" dirty="0" err="1"/>
              <a:t>hashad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saltad</a:t>
            </a:r>
            <a:r>
              <a:rPr lang="en-US" dirty="0"/>
              <a:t> </a:t>
            </a:r>
            <a:r>
              <a:rPr lang="en-US" dirty="0" err="1"/>
              <a:t>tabell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549955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5010D07-85EE-4D2F-A710-93EF75B935B1}" vid="{8DC39787-FA8B-4A32-9485-E3440AEF96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</TotalTime>
  <Words>423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Theme1</vt:lpstr>
      <vt:lpstr>Hash &amp; Salt</vt:lpstr>
      <vt:lpstr>Att lagra lösenord</vt:lpstr>
      <vt:lpstr>Plaintext (Klartext)</vt:lpstr>
      <vt:lpstr>Krypterade lösenord</vt:lpstr>
      <vt:lpstr>Hashade lösenord</vt:lpstr>
      <vt:lpstr>Hashade lösenord - fortsättning</vt:lpstr>
      <vt:lpstr>Rainbow tables</vt:lpstr>
      <vt:lpstr>Hash &amp; Salt</vt:lpstr>
      <vt:lpstr>En hashad och saltad tabell</vt:lpstr>
      <vt:lpstr>Dictionary Attacks / Brute Force</vt:lpstr>
      <vt:lpstr>Hash &amp; Salt med en långsam algoritm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&amp; Salt</dc:title>
  <dc:creator>Kristian Nilsson</dc:creator>
  <cp:lastModifiedBy>Kristian Nilsson</cp:lastModifiedBy>
  <cp:revision>1</cp:revision>
  <dcterms:created xsi:type="dcterms:W3CDTF">2023-12-18T13:55:54Z</dcterms:created>
  <dcterms:modified xsi:type="dcterms:W3CDTF">2023-12-18T14:47:24Z</dcterms:modified>
</cp:coreProperties>
</file>