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470" r:id="rId3"/>
    <p:sldId id="469" r:id="rId4"/>
    <p:sldId id="474" r:id="rId5"/>
    <p:sldId id="473" r:id="rId6"/>
    <p:sldId id="468" r:id="rId7"/>
    <p:sldId id="475" r:id="rId8"/>
    <p:sldId id="471" r:id="rId9"/>
  </p:sldIdLst>
  <p:sldSz cx="12192000" cy="6858000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 Unicode MS" panose="020B06040202020202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8D"/>
    <a:srgbClr val="00E2AC"/>
    <a:srgbClr val="EAE016"/>
    <a:srgbClr val="B08050"/>
    <a:srgbClr val="CCFFFF"/>
    <a:srgbClr val="CCFF33"/>
    <a:srgbClr val="EEB8B4"/>
    <a:srgbClr val="876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75466" autoAdjust="0"/>
  </p:normalViewPr>
  <p:slideViewPr>
    <p:cSldViewPr>
      <p:cViewPr varScale="1">
        <p:scale>
          <a:sx n="47" d="100"/>
          <a:sy n="47" d="100"/>
        </p:scale>
        <p:origin x="58" y="64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-91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C5EE1111-F80A-442B-A443-4143DFC99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E5DF84-31AC-4207-833B-33D4FA8BC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D5840241-1FCF-465F-BA3B-EF762404BF83}" type="datetimeFigureOut">
              <a:rPr lang="sv-SE"/>
              <a:pPr>
                <a:defRPr/>
              </a:pPr>
              <a:t>2024-01-03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81B8EE6-8B90-422B-A793-8DB4753F20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FC55184-E1AA-4E05-ADD1-57C0A87D8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B65E6A-EFFC-4B44-B842-9F93BF4326B3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00FE46CF-2126-44CE-94F9-CFB5EACE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A32F521C-00B6-4700-A186-C58D248AA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CF22048B-43BF-4C8A-9560-24D07F5A6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A347979-5A60-4C81-8819-2B7A5BCFE81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0488" y="744538"/>
            <a:ext cx="6615112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E5AD6E1C-6BE7-4882-8D08-DA62F6D0C7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6463"/>
            <a:ext cx="4983162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45117EE9-4861-47D1-9BAA-39CC228D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26" tIns="46063" rIns="92126" bIns="4606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05C2C26-D082-4E5D-B648-5E67938AD7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675" tIns="47151" rIns="90675" bIns="47151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C8378A5-11C2-4C27-8A54-77362FF4EDBF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Platshållare för bildobjekt 1">
            <a:extLst>
              <a:ext uri="{FF2B5EF4-FFF2-40B4-BE49-F238E27FC236}">
                <a16:creationId xmlns:a16="http://schemas.microsoft.com/office/drawing/2014/main" id="{1FCDA590-76F2-4DA1-ADD9-AE2C9F23C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Platshållare för anteckningar 2">
            <a:extLst>
              <a:ext uri="{FF2B5EF4-FFF2-40B4-BE49-F238E27FC236}">
                <a16:creationId xmlns:a16="http://schemas.microsoft.com/office/drawing/2014/main" id="{E38821A3-3859-42E5-8A00-FB012D89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5124" name="Platshållare för bildnummer 3">
            <a:extLst>
              <a:ext uri="{FF2B5EF4-FFF2-40B4-BE49-F238E27FC236}">
                <a16:creationId xmlns:a16="http://schemas.microsoft.com/office/drawing/2014/main" id="{ABA8C3DF-C48F-40AE-8ED7-EFE91AE01641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87B2ACF-0B58-488C-BF64-16E09D3FB97B}" type="slidenum">
              <a:rPr lang="sv-SE" altLang="sv-SE" sz="1200">
                <a:solidFill>
                  <a:srgbClr val="000000"/>
                </a:solidFill>
              </a:rPr>
              <a:pPr/>
              <a:t>1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"CEO, CFO and now business consultant with focus on board work."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2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sv-SE" altLang="sv-SE" dirty="0">
                <a:latin typeface="Times New Roman" panose="02020603050405020304" pitchFamily="18" charset="0"/>
              </a:rPr>
              <a:t>A common </a:t>
            </a:r>
            <a:r>
              <a:rPr lang="sv-SE" altLang="sv-SE" dirty="0" err="1">
                <a:latin typeface="Times New Roman" panose="02020603050405020304" pitchFamily="18" charset="0"/>
              </a:rPr>
              <a:t>goal</a:t>
            </a:r>
            <a:endParaRPr lang="sv-SE" altLang="sv-SE" dirty="0">
              <a:latin typeface="Times New Roman" panose="02020603050405020304" pitchFamily="18" charset="0"/>
            </a:endParaRPr>
          </a:p>
          <a:p>
            <a:endParaRPr lang="sv-SE" altLang="sv-SE" dirty="0">
              <a:latin typeface="Times New Roman" panose="02020603050405020304" pitchFamily="18" charset="0"/>
            </a:endParaRPr>
          </a:p>
          <a:p>
            <a:r>
              <a:rPr lang="en-GB" altLang="sv-SE" dirty="0">
                <a:latin typeface="Times New Roman" panose="02020603050405020304" pitchFamily="18" charset="0"/>
              </a:rPr>
              <a:t>"We have a common goal. Passing the exam and learning as much as we can along the way.”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3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1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Business finance, just like business finance, is about using finance as a tool to achieve the company's financial goals.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4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After completing the course, the student must have knowledge of concepts and methods in business economics as support for financial planning and follow-up.</a:t>
            </a:r>
          </a:p>
          <a:p>
            <a:endParaRPr lang="en-GB" altLang="sv-SE" dirty="0">
              <a:latin typeface="Times New Roman" panose="02020603050405020304" pitchFamily="18" charset="0"/>
            </a:endParaRPr>
          </a:p>
          <a:p>
            <a:r>
              <a:rPr lang="en-GB" altLang="sv-SE" dirty="0">
                <a:latin typeface="Times New Roman" panose="02020603050405020304" pitchFamily="18" charset="0"/>
              </a:rPr>
              <a:t>Also, don't forget that the Excel course at </a:t>
            </a:r>
            <a:r>
              <a:rPr lang="en-GB" altLang="sv-SE" dirty="0" err="1">
                <a:latin typeface="Times New Roman" panose="02020603050405020304" pitchFamily="18" charset="0"/>
              </a:rPr>
              <a:t>Learnesy</a:t>
            </a:r>
            <a:r>
              <a:rPr lang="en-GB" altLang="sv-SE" dirty="0">
                <a:latin typeface="Times New Roman" panose="02020603050405020304" pitchFamily="18" charset="0"/>
              </a:rPr>
              <a:t> is a mandatory part</a:t>
            </a:r>
          </a:p>
          <a:p>
            <a:r>
              <a:rPr lang="en-GB" altLang="sv-SE" dirty="0">
                <a:latin typeface="Times New Roman" panose="02020603050405020304" pitchFamily="18" charset="0"/>
              </a:rPr>
              <a:t>in order to pass the course.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5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4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A common thread on the course</a:t>
            </a:r>
          </a:p>
          <a:p>
            <a:endParaRPr lang="en-GB" altLang="sv-SE" dirty="0">
              <a:latin typeface="Times New Roman" panose="02020603050405020304" pitchFamily="18" charset="0"/>
            </a:endParaRPr>
          </a:p>
          <a:p>
            <a:r>
              <a:rPr lang="en-GB" altLang="sv-SE" dirty="0">
                <a:latin typeface="Times New Roman" panose="02020603050405020304" pitchFamily="18" charset="0"/>
              </a:rPr>
              <a:t>Business Administration ---- &gt; Understanding of a company and its operations.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6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A summary of today's teaching posted on </a:t>
            </a:r>
            <a:r>
              <a:rPr lang="en-GB" altLang="sv-SE" dirty="0" err="1">
                <a:latin typeface="Times New Roman" panose="02020603050405020304" pitchFamily="18" charset="0"/>
              </a:rPr>
              <a:t>Omniway</a:t>
            </a:r>
            <a:r>
              <a:rPr lang="en-GB" altLang="sv-SE" dirty="0">
                <a:latin typeface="Times New Roman" panose="02020603050405020304" pitchFamily="18" charset="0"/>
              </a:rPr>
              <a:t>.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7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2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latshållare för bildobjekt 1">
            <a:extLst>
              <a:ext uri="{FF2B5EF4-FFF2-40B4-BE49-F238E27FC236}">
                <a16:creationId xmlns:a16="http://schemas.microsoft.com/office/drawing/2014/main" id="{48BEB868-DC32-47A8-BE53-9B158D53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Platshållare för anteckningar 2">
            <a:extLst>
              <a:ext uri="{FF2B5EF4-FFF2-40B4-BE49-F238E27FC236}">
                <a16:creationId xmlns:a16="http://schemas.microsoft.com/office/drawing/2014/main" id="{E0A0E80A-9324-432A-8110-A4AF71CE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sv-SE" dirty="0">
                <a:latin typeface="Times New Roman" panose="02020603050405020304" pitchFamily="18" charset="0"/>
              </a:rPr>
              <a:t>"I want you to know what lies behind numbers and economic concepts so that you can participate in business finance discussions when you enter working life"</a:t>
            </a:r>
            <a:endParaRPr lang="sv-SE" altLang="sv-SE" dirty="0">
              <a:latin typeface="Times New Roman" panose="02020603050405020304" pitchFamily="18" charset="0"/>
            </a:endParaRPr>
          </a:p>
        </p:txBody>
      </p:sp>
      <p:sp>
        <p:nvSpPr>
          <p:cNvPr id="7172" name="Platshållare för bildnummer 3">
            <a:extLst>
              <a:ext uri="{FF2B5EF4-FFF2-40B4-BE49-F238E27FC236}">
                <a16:creationId xmlns:a16="http://schemas.microsoft.com/office/drawing/2014/main" id="{8E988FD4-646B-4B5A-AADF-9DD4C28494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1pPr>
            <a:lvl2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2pPr>
            <a:lvl3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3pPr>
            <a:lvl4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4pPr>
            <a:lvl5pPr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20750" algn="l"/>
                <a:tab pos="1841500" algn="l"/>
                <a:tab pos="2762250" algn="l"/>
                <a:tab pos="3684588" algn="l"/>
                <a:tab pos="4605338" algn="l"/>
                <a:tab pos="5526088" algn="l"/>
                <a:tab pos="6448425" algn="l"/>
                <a:tab pos="7369175" algn="l"/>
                <a:tab pos="8289925" algn="l"/>
                <a:tab pos="9212263" algn="l"/>
                <a:tab pos="101330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Arial Unicode MS" panose="020B0604020202020204" charset="0"/>
              </a:defRPr>
            </a:lvl9pPr>
          </a:lstStyle>
          <a:p>
            <a:fld id="{6B77B7BA-9C92-4E0F-A09E-801D8EB1CC79}" type="slidenum">
              <a:rPr lang="sv-SE" altLang="sv-SE" sz="1200">
                <a:solidFill>
                  <a:srgbClr val="000000"/>
                </a:solidFill>
              </a:rPr>
              <a:pPr/>
              <a:t>8</a:t>
            </a:fld>
            <a:endParaRPr lang="sv-SE" altLang="sv-SE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2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A5C7E0-B866-49A2-A23D-96B28B03855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3BB0A-8647-4047-8DD7-9A522D6CD5F3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39874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8031EC-8A04-4DAE-B4D7-15569B6722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7E896-BF1E-4BBE-88EA-A3A07B25E37B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205459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686801" y="1524001"/>
            <a:ext cx="2588684" cy="5148263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1524001"/>
            <a:ext cx="7569200" cy="5148263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EC5C7E-E8ED-4820-A1B2-D87B9925B6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E73A3-DF2D-40E5-B8A7-40E8F480B752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3796905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1" y="1524001"/>
            <a:ext cx="10361084" cy="68421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23CD6D-D716-40B9-BFFE-45A8C87A1F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89A87-9C01-43B4-9222-958F1EE89D7C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13759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3DE29E-FC1A-4335-9ACE-C794023FA90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7C09-92FA-43C3-8909-7C46BB5F4E59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12722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5F6CBF-C49E-4694-9F68-ACAFCFF3C32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9E739-D610-4A46-9A92-0DA47C497F52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25471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914401" y="2438401"/>
            <a:ext cx="5077884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95484" y="2438401"/>
            <a:ext cx="508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225B4B-44C4-420E-8E34-AEBB365642A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11801-8924-4DB9-A61F-E4137EA36D7E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202225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72F876B-B112-4502-8890-982808298AB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BD5A8-448F-4C9E-B516-91999B0CD824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362460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BAB1DB-5FB2-428A-96CD-1FBD04AFE9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A0F36-9EF5-4FE8-B862-697B3C071E34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354589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FFBC2B4-CD67-478F-ADBB-B7406BFB2FD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D1D6E-E870-4B82-B148-ABE40FC6ADE0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113314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C02DBC-E04E-41A4-877D-D1E92E5BD4C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9AFE-DE46-4F8B-98A9-15EC2D317620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20084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v-SE" noProof="0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6FE3A-1389-4AD5-8FBA-13EEE745918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7749F-93FB-4582-9D6B-34A2C6D0FB06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</p:spTree>
    <p:extLst>
      <p:ext uri="{BB962C8B-B14F-4D97-AF65-F5344CB8AC3E}">
        <p14:creationId xmlns:p14="http://schemas.microsoft.com/office/powerpoint/2010/main" val="10825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883FAA7-8A35-48EB-9F03-F87925221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103616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rubriktextens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3201C89-80CC-4AE8-9FD0-A976BDC01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10361613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v-SE"/>
              <a:t>Klicka för att redigera dispositionstextens format</a:t>
            </a:r>
          </a:p>
          <a:p>
            <a:pPr lvl="1"/>
            <a:r>
              <a:rPr lang="en-GB" altLang="sv-SE"/>
              <a:t>Andra dispositionsnivån</a:t>
            </a:r>
          </a:p>
          <a:p>
            <a:pPr lvl="2"/>
            <a:r>
              <a:rPr lang="en-GB" altLang="sv-SE"/>
              <a:t>Tredje dispositionsnivån</a:t>
            </a:r>
          </a:p>
          <a:p>
            <a:pPr lvl="3"/>
            <a:r>
              <a:rPr lang="en-GB" altLang="sv-SE"/>
              <a:t>Fjärde dispositionsnivån</a:t>
            </a:r>
          </a:p>
          <a:p>
            <a:pPr lvl="4"/>
            <a:r>
              <a:rPr lang="en-GB" altLang="sv-SE"/>
              <a:t>Femte dispositionsnivån</a:t>
            </a:r>
          </a:p>
          <a:p>
            <a:pPr lvl="4"/>
            <a:r>
              <a:rPr lang="en-GB" altLang="sv-SE"/>
              <a:t>Sjätte dispositionsnivån</a:t>
            </a:r>
          </a:p>
          <a:p>
            <a:pPr lvl="4"/>
            <a:r>
              <a:rPr lang="en-GB" altLang="sv-SE"/>
              <a:t>Sjunde dispositionsnivån</a:t>
            </a:r>
          </a:p>
          <a:p>
            <a:pPr lvl="4"/>
            <a:r>
              <a:rPr lang="en-GB" altLang="sv-SE"/>
              <a:t>Åttonde dispositionsnivån</a:t>
            </a:r>
          </a:p>
          <a:p>
            <a:pPr lvl="4"/>
            <a:r>
              <a:rPr lang="en-GB" altLang="sv-SE"/>
              <a:t>Nionde dispositionsnivån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B155BB19-68F9-4FC4-8001-F80D7EB6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48400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00ACEE94-9085-4E62-A6D0-7FA83C02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0" y="6248400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sv-SE" altLang="sv-SE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C377BE2-20D9-4FDA-A312-55C1A0DAC7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248400"/>
            <a:ext cx="25384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390D7B-573F-4AE8-92A8-7316EE66B9AC}" type="slidenum">
              <a:rPr lang="sv-SE" altLang="sv-SE"/>
              <a:pPr>
                <a:defRPr/>
              </a:pPr>
              <a:t>‹#›</a:t>
            </a:fld>
            <a:endParaRPr lang="sv-SE" altLang="sv-SE" dirty="0"/>
          </a:p>
        </p:txBody>
      </p:sp>
      <p:sp>
        <p:nvSpPr>
          <p:cNvPr id="1031" name="Line 6">
            <a:extLst>
              <a:ext uri="{FF2B5EF4-FFF2-40B4-BE49-F238E27FC236}">
                <a16:creationId xmlns:a16="http://schemas.microsoft.com/office/drawing/2014/main" id="{FFC77C47-CE82-479C-965C-5B843DD0D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172200"/>
            <a:ext cx="10363200" cy="158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" charset="0"/>
          <a:cs typeface="Arial Unicode MS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6114387F-A7BA-4387-B3F3-A605B24E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927100"/>
            <a:ext cx="712787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4000" b="1" dirty="0">
                <a:solidFill>
                  <a:schemeClr val="accent2">
                    <a:lumMod val="75000"/>
                  </a:schemeClr>
                </a:solidFill>
                <a:cs typeface="Arial Unicode MS" panose="020B0604020202020204" pitchFamily="34" charset="-128"/>
              </a:rPr>
              <a:t>Affärsekonomi</a:t>
            </a:r>
            <a:endParaRPr lang="sv-SE" sz="40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</p:txBody>
      </p:sp>
      <p:sp>
        <p:nvSpPr>
          <p:cNvPr id="4099" name="textruta 1">
            <a:extLst>
              <a:ext uri="{FF2B5EF4-FFF2-40B4-BE49-F238E27FC236}">
                <a16:creationId xmlns:a16="http://schemas.microsoft.com/office/drawing/2014/main" id="{7683DB97-16CF-441D-9A9A-6F48B9A3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3527425"/>
            <a:ext cx="1577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v-SE" altLang="sv-SE" b="1" dirty="0">
                <a:solidFill>
                  <a:schemeClr val="tx2"/>
                </a:solidFill>
              </a:rPr>
              <a:t>IAL 23</a:t>
            </a:r>
            <a:endParaRPr lang="sv-SE" altLang="sv-SE" b="1" dirty="0">
              <a:solidFill>
                <a:schemeClr val="tx1"/>
              </a:solidFill>
            </a:endParaRPr>
          </a:p>
        </p:txBody>
      </p:sp>
      <p:pic>
        <p:nvPicPr>
          <p:cNvPr id="4100" name="Bildobjekt 2">
            <a:extLst>
              <a:ext uri="{FF2B5EF4-FFF2-40B4-BE49-F238E27FC236}">
                <a16:creationId xmlns:a16="http://schemas.microsoft.com/office/drawing/2014/main" id="{F602AA83-E249-49A8-8036-A0194C985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032000"/>
            <a:ext cx="39687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Håkans bakgrund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183" y="1916832"/>
            <a:ext cx="907300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32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”VD, ekonomichef och nu företagskonsult med inriktning styrelsearbete.”</a:t>
            </a:r>
          </a:p>
        </p:txBody>
      </p:sp>
    </p:spTree>
    <p:extLst>
      <p:ext uri="{BB962C8B-B14F-4D97-AF65-F5344CB8AC3E}">
        <p14:creationId xmlns:p14="http://schemas.microsoft.com/office/powerpoint/2010/main" val="30450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Ett gemensamt mål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2060848"/>
            <a:ext cx="9505056" cy="1138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3000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”Vi har ett gemensamt mål. Att klara tentan och på vägen  lära oss så mycket vi kan.”</a:t>
            </a:r>
          </a:p>
        </p:txBody>
      </p:sp>
    </p:spTree>
    <p:extLst>
      <p:ext uri="{BB962C8B-B14F-4D97-AF65-F5344CB8AC3E}">
        <p14:creationId xmlns:p14="http://schemas.microsoft.com/office/powerpoint/2010/main" val="205804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Affärsekonomi = Företagsekonomi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772816"/>
            <a:ext cx="1083746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spcAft>
                <a:spcPts val="1200"/>
              </a:spcAft>
            </a:pPr>
            <a:r>
              <a:rPr lang="sv-SE" sz="2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Affärsekonomi, precis som företagsekonomi handlar om att använda ekonomin som ett verktyg för att uppnå företagets ekonomiska mål.</a:t>
            </a:r>
            <a:endParaRPr lang="sv-SE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1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Enligt kursplanen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844824"/>
            <a:ext cx="10926737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Efter genomförd kurs ska den studerande ha kunskaper om begrepp och metoder inom </a:t>
            </a:r>
            <a:r>
              <a:rPr lang="sv-SE" u="sng" dirty="0">
                <a:solidFill>
                  <a:schemeClr val="tx1"/>
                </a:solidFill>
                <a:latin typeface="Calibri" panose="020F0502020204030204" pitchFamily="34" charset="0"/>
              </a:rPr>
              <a:t>företagsekonomi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 som stöd för ekonomisk planering och uppföljning.</a:t>
            </a:r>
          </a:p>
          <a:p>
            <a:pPr algn="ctr">
              <a:spcAft>
                <a:spcPts val="0"/>
              </a:spcAft>
            </a:pPr>
            <a:endParaRPr lang="sv-S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sv-S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sv-SE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Glöm heller inte att Excelkursen på Learnesy är en obligatorisk del </a:t>
            </a:r>
          </a:p>
          <a:p>
            <a:pPr algn="ctr">
              <a:spcAft>
                <a:spcPts val="0"/>
              </a:spcAft>
            </a:pP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</a:rPr>
              <a:t>för att få godkänt på kursen.</a:t>
            </a:r>
          </a:p>
        </p:txBody>
      </p:sp>
    </p:spTree>
    <p:extLst>
      <p:ext uri="{BB962C8B-B14F-4D97-AF65-F5344CB8AC3E}">
        <p14:creationId xmlns:p14="http://schemas.microsoft.com/office/powerpoint/2010/main" val="39326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röd tråd på kursen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11">
            <a:extLst>
              <a:ext uri="{FF2B5EF4-FFF2-40B4-BE49-F238E27FC236}">
                <a16:creationId xmlns:a16="http://schemas.microsoft.com/office/drawing/2014/main" id="{B111AEBB-A129-4D0A-9F2B-C0282686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1772816"/>
            <a:ext cx="1058517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Företagsekonomi  ---- &gt;   Förståelse för ett företag och dess verksamhet.  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361" y="3399998"/>
            <a:ext cx="6712651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”Genom en blandning av teori och praktiska övningar ökar vi vår kompetens.”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374" y="351781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Dagbok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8" name="textruta 11">
            <a:extLst>
              <a:ext uri="{FF2B5EF4-FFF2-40B4-BE49-F238E27FC236}">
                <a16:creationId xmlns:a16="http://schemas.microsoft.com/office/drawing/2014/main" id="{B111AEBB-A129-4D0A-9F2B-C0282686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988840"/>
            <a:ext cx="1058517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>
              <a:defRPr/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En sammanfattning av dagens undervisning som läggs ut på </a:t>
            </a:r>
            <a:r>
              <a:rPr lang="sv-SE" sz="2800" dirty="0" err="1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Omniway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03724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ruta 11">
            <a:extLst>
              <a:ext uri="{FF2B5EF4-FFF2-40B4-BE49-F238E27FC236}">
                <a16:creationId xmlns:a16="http://schemas.microsoft.com/office/drawing/2014/main" id="{9380A843-4B26-4903-8431-7C915AED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404664"/>
            <a:ext cx="83216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sv-SE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Lära för arbetslivet</a:t>
            </a:r>
          </a:p>
        </p:txBody>
      </p:sp>
      <p:sp>
        <p:nvSpPr>
          <p:cNvPr id="6147" name="textruta 5">
            <a:extLst>
              <a:ext uri="{FF2B5EF4-FFF2-40B4-BE49-F238E27FC236}">
                <a16:creationId xmlns:a16="http://schemas.microsoft.com/office/drawing/2014/main" id="{84F510C6-9B2D-440D-8FA0-C589E796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6238875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sv-SE" altLang="sv-SE" sz="12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sv-SE" altLang="sv-SE" sz="1200" dirty="0">
                <a:solidFill>
                  <a:schemeClr val="tx1"/>
                </a:solidFill>
                <a:latin typeface="Book Antiqua" panose="02040602050305030304" pitchFamily="18" charset="0"/>
              </a:rPr>
              <a:t>Håkan Johansson</a:t>
            </a:r>
          </a:p>
        </p:txBody>
      </p:sp>
      <p:sp>
        <p:nvSpPr>
          <p:cNvPr id="6" name="textruta 11">
            <a:extLst>
              <a:ext uri="{FF2B5EF4-FFF2-40B4-BE49-F238E27FC236}">
                <a16:creationId xmlns:a16="http://schemas.microsoft.com/office/drawing/2014/main" id="{DC71B498-E9BE-4361-B002-561930AE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076488"/>
            <a:ext cx="10873208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sv-SE" sz="800" b="1" dirty="0">
              <a:solidFill>
                <a:schemeClr val="tx2"/>
              </a:solidFill>
              <a:cs typeface="Arial Unicode MS" panose="020B0604020202020204" pitchFamily="34" charset="-128"/>
            </a:endParaRPr>
          </a:p>
          <a:p>
            <a:pPr algn="ctr">
              <a:defRPr/>
            </a:pPr>
            <a:r>
              <a:rPr lang="sv-SE" sz="2600" i="1" dirty="0">
                <a:solidFill>
                  <a:schemeClr val="tx1"/>
                </a:solidFill>
                <a:latin typeface="Calibri" panose="020F0502020204030204" pitchFamily="34" charset="0"/>
                <a:cs typeface="Arial Unicode MS" panose="020B0604020202020204" pitchFamily="34" charset="-128"/>
              </a:rPr>
              <a:t>”Jag vill att ni ska veta vad som ligger bakom siffror och ekonomiska begrepp så ni kan delta i företagsekonomiska diskussioner när ni kommer ut i arbetslivet ”</a:t>
            </a:r>
          </a:p>
        </p:txBody>
      </p:sp>
    </p:spTree>
    <p:extLst>
      <p:ext uri="{BB962C8B-B14F-4D97-AF65-F5344CB8AC3E}">
        <p14:creationId xmlns:p14="http://schemas.microsoft.com/office/powerpoint/2010/main" val="11540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ema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Arial Unicode M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41881</TotalTime>
  <Words>361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Times New Roman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su006</dc:creator>
  <cp:lastModifiedBy>Xingrong Zong</cp:lastModifiedBy>
  <cp:revision>1125</cp:revision>
  <cp:lastPrinted>2014-11-27T06:27:12Z</cp:lastPrinted>
  <dcterms:created xsi:type="dcterms:W3CDTF">2012-08-14T12:12:55Z</dcterms:created>
  <dcterms:modified xsi:type="dcterms:W3CDTF">2024-01-03T08:28:17Z</dcterms:modified>
</cp:coreProperties>
</file>