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37" r:id="rId3"/>
    <p:sldId id="375" r:id="rId4"/>
    <p:sldId id="376" r:id="rId5"/>
    <p:sldId id="378" r:id="rId6"/>
    <p:sldId id="452" r:id="rId7"/>
    <p:sldId id="379" r:id="rId8"/>
    <p:sldId id="380" r:id="rId9"/>
    <p:sldId id="381" r:id="rId10"/>
    <p:sldId id="382" r:id="rId11"/>
    <p:sldId id="383" r:id="rId12"/>
    <p:sldId id="384" r:id="rId13"/>
    <p:sldId id="385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83"/>
    <a:srgbClr val="D3B89D"/>
    <a:srgbClr val="61BBFF"/>
    <a:srgbClr val="FF5050"/>
    <a:srgbClr val="AFDC7E"/>
    <a:srgbClr val="F7AFB6"/>
    <a:srgbClr val="CC9B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FEEC-CA42-4E2F-9D2A-06B503F57FDB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37F1D-33A1-4568-B2A5-97E6F6BB598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279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5112" cy="3721100"/>
          </a:xfrm>
        </p:spPr>
      </p:sp>
      <p:sp>
        <p:nvSpPr>
          <p:cNvPr id="9219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fld id="{BFA93A7B-9745-4272-B1CA-925BBC86C26F}" type="slidenum">
              <a:rPr lang="sv-SE" altLang="sv-SE" sz="1200" smtClean="0">
                <a:solidFill>
                  <a:srgbClr val="000000"/>
                </a:solidFill>
              </a:rPr>
              <a:pPr/>
              <a:t>2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56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5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3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74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2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6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1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5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2142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861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094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9497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2048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57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1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475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23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88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764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03FB-4E29-49D2-B1C7-5D3F00E3C8B9}" type="datetimeFigureOut">
              <a:rPr lang="sv-SE" smtClean="0"/>
              <a:t>2024-01-09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967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747558" y="1438507"/>
            <a:ext cx="6853824" cy="62446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v-SE" altLang="sv-SE" sz="4000" b="1" dirty="0">
                <a:latin typeface="Calibri" panose="020F0502020204030204" pitchFamily="34" charset="0"/>
                <a:cs typeface="Calibri" panose="020F0502020204030204" pitchFamily="34" charset="0"/>
              </a:rPr>
              <a:t>Löpande redovisning</a:t>
            </a:r>
            <a:endParaRPr lang="sv-S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85" y="2282412"/>
            <a:ext cx="2543629" cy="189500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3" y="6019803"/>
            <a:ext cx="9420225" cy="219075"/>
          </a:xfrm>
          <a:prstGeom prst="rect">
            <a:avLst/>
          </a:prstGeom>
        </p:spPr>
      </p:pic>
      <p:sp>
        <p:nvSpPr>
          <p:cNvPr id="6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B91854C1-3D48-4401-B79A-A8BBB50AE5AE}"/>
              </a:ext>
            </a:extLst>
          </p:cNvPr>
          <p:cNvSpPr txBox="1">
            <a:spLocks/>
          </p:cNvSpPr>
          <p:nvPr/>
        </p:nvSpPr>
        <p:spPr>
          <a:xfrm>
            <a:off x="2669087" y="4482790"/>
            <a:ext cx="6853824" cy="6244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sv-SE" sz="2800" b="1" dirty="0">
                <a:latin typeface="Calibri" panose="020F0502020204030204" pitchFamily="34" charset="0"/>
                <a:cs typeface="Calibri" panose="020F0502020204030204" pitchFamily="34" charset="0"/>
              </a:rPr>
              <a:t>Våren 2024</a:t>
            </a:r>
          </a:p>
        </p:txBody>
      </p:sp>
    </p:spTree>
    <p:extLst>
      <p:ext uri="{BB962C8B-B14F-4D97-AF65-F5344CB8AC3E}">
        <p14:creationId xmlns:p14="http://schemas.microsoft.com/office/powerpoint/2010/main" val="254762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880851" y="338797"/>
            <a:ext cx="3672408" cy="648072"/>
          </a:xfrm>
        </p:spPr>
        <p:txBody>
          <a:bodyPr>
            <a:normAutofit/>
          </a:bodyPr>
          <a:lstStyle/>
          <a:p>
            <a:r>
              <a:rPr lang="sv-SE" sz="3200" b="1" dirty="0">
                <a:latin typeface="Calibri" panose="020F0502020204030204" pitchFamily="34" charset="0"/>
              </a:rPr>
              <a:t>Långfristiga skulder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01511" y="1726127"/>
            <a:ext cx="6943659" cy="22475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sv-SE" sz="2000" b="1" dirty="0">
                <a:solidFill>
                  <a:prstClr val="black"/>
                </a:solidFill>
                <a:latin typeface="Calibri" panose="020F0502020204030204" pitchFamily="34" charset="0"/>
              </a:rPr>
              <a:t>Långfristiga skulder: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sv-SE" sz="20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sv-SE" sz="2000" dirty="0">
                <a:solidFill>
                  <a:prstClr val="black"/>
                </a:solidFill>
                <a:latin typeface="Calibri" panose="020F0502020204030204" pitchFamily="34" charset="0"/>
              </a:rPr>
              <a:t>Banklån och andra lån från finansinstitut.</a:t>
            </a:r>
          </a:p>
          <a:p>
            <a:pPr>
              <a:spcBef>
                <a:spcPts val="0"/>
              </a:spcBef>
              <a:defRPr/>
            </a:pPr>
            <a:r>
              <a:rPr lang="sv-SE" sz="2000" dirty="0">
                <a:solidFill>
                  <a:prstClr val="black"/>
                </a:solidFill>
                <a:latin typeface="Calibri" panose="020F0502020204030204" pitchFamily="34" charset="0"/>
              </a:rPr>
              <a:t>Ofta en checkräkningskredit som löpande används i företaget. </a:t>
            </a:r>
          </a:p>
          <a:p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112224" y="1556793"/>
            <a:ext cx="2691244" cy="1872207"/>
          </a:xfrm>
          <a:solidFill>
            <a:srgbClr val="FF8D3F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sz="2200" b="1" dirty="0">
                <a:latin typeface="Calibri" panose="020F0502020204030204" pitchFamily="34" charset="0"/>
                <a:cs typeface="Arial Unicode MS" charset="0"/>
              </a:rPr>
              <a:t>Långfristiga skulder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sv-SE" altLang="sv-SE" sz="2200" b="1" dirty="0">
              <a:latin typeface="Calibri" panose="020F0502020204030204" pitchFamily="34" charset="0"/>
              <a:cs typeface="Arial Unicode MS" charset="0"/>
            </a:endParaRPr>
          </a:p>
          <a:p>
            <a:pPr marL="214313" indent="-214313"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sv-SE" altLang="sv-SE" sz="2200" dirty="0">
                <a:latin typeface="Calibri" panose="020F0502020204030204" pitchFamily="34" charset="0"/>
                <a:cs typeface="Arial Unicode MS" charset="0"/>
              </a:rPr>
              <a:t>Banklån</a:t>
            </a:r>
          </a:p>
          <a:p>
            <a:pPr marL="214313" indent="-214313"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sv-SE" altLang="sv-SE" sz="2200" dirty="0">
                <a:latin typeface="Calibri" panose="020F0502020204030204" pitchFamily="34" charset="0"/>
                <a:cs typeface="Arial Unicode MS" charset="0"/>
              </a:rPr>
              <a:t>Checkräkningskredit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1118432" y="5075604"/>
            <a:ext cx="9685036" cy="411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54000" tIns="36000" rIns="54000" bIns="36000" rtlCol="0">
            <a:spAutoFit/>
          </a:bodyPr>
          <a:lstStyle/>
          <a:p>
            <a:pPr algn="ctr">
              <a:defRPr/>
            </a:pPr>
            <a:r>
              <a:rPr lang="sv-SE" sz="2200" b="1" i="1" dirty="0">
                <a:solidFill>
                  <a:srgbClr val="A20000"/>
                </a:solidFill>
                <a:latin typeface="Calibri" panose="020F0502020204030204" pitchFamily="34" charset="0"/>
              </a:rPr>
              <a:t>”Långfristiga skulder är lån som förfaller till betalning  mer än ett år fram i tiden. ”</a:t>
            </a:r>
          </a:p>
        </p:txBody>
      </p:sp>
      <p:sp>
        <p:nvSpPr>
          <p:cNvPr id="7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4" y="6032810"/>
            <a:ext cx="8860924" cy="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2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93156" y="368664"/>
            <a:ext cx="4838116" cy="648072"/>
          </a:xfrm>
        </p:spPr>
        <p:txBody>
          <a:bodyPr>
            <a:noAutofit/>
          </a:bodyPr>
          <a:lstStyle/>
          <a:p>
            <a:r>
              <a:rPr lang="sv-SE" sz="3200" b="1" dirty="0">
                <a:latin typeface="Calibri" panose="020F0502020204030204" pitchFamily="34" charset="0"/>
              </a:rPr>
              <a:t>Kortfristiga skulder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08581" y="1753923"/>
            <a:ext cx="7916435" cy="199673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sv-SE" b="1" dirty="0">
                <a:solidFill>
                  <a:prstClr val="black"/>
                </a:solidFill>
                <a:latin typeface="Calibri" panose="020F0502020204030204" pitchFamily="34" charset="0"/>
              </a:rPr>
              <a:t>Kortfristiga skulder: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sv-SE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dirty="0">
                <a:solidFill>
                  <a:prstClr val="black"/>
                </a:solidFill>
                <a:latin typeface="Calibri" panose="020F0502020204030204" pitchFamily="34" charset="0"/>
              </a:rPr>
              <a:t>Leverantörsskulder för inköpta varor, material och tjänster.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dirty="0">
                <a:solidFill>
                  <a:prstClr val="black"/>
                </a:solidFill>
                <a:latin typeface="Calibri" panose="020F0502020204030204" pitchFamily="34" charset="0"/>
              </a:rPr>
              <a:t>Skatteskulder, t.ex sociala avgifter på lön och momsskulder.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dirty="0">
                <a:solidFill>
                  <a:prstClr val="black"/>
                </a:solidFill>
                <a:latin typeface="Calibri" panose="020F0502020204030204" pitchFamily="34" charset="0"/>
              </a:rPr>
              <a:t>Personalens innestående semesterersättning.   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706137" y="1280160"/>
            <a:ext cx="3149081" cy="2573205"/>
          </a:xfrm>
          <a:solidFill>
            <a:srgbClr val="FD7059"/>
          </a:solidFill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sv-SE" altLang="sv-SE" b="1" dirty="0">
                <a:solidFill>
                  <a:prstClr val="black"/>
                </a:solidFill>
                <a:latin typeface="Calibri" panose="020F0502020204030204" pitchFamily="34" charset="0"/>
                <a:cs typeface="Arial Unicode MS" charset="0"/>
              </a:rPr>
              <a:t>Kortfristiga skulder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endParaRPr lang="sv-SE" altLang="sv-SE" b="1" dirty="0">
              <a:solidFill>
                <a:prstClr val="black"/>
              </a:solidFill>
              <a:latin typeface="Calibri" panose="020F0502020204030204" pitchFamily="34" charset="0"/>
              <a:cs typeface="Arial Unicode MS" charset="0"/>
            </a:endParaRPr>
          </a:p>
          <a:p>
            <a:pPr marL="214313" indent="-214313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sv-SE" altLang="sv-SE" dirty="0">
                <a:solidFill>
                  <a:prstClr val="black"/>
                </a:solidFill>
                <a:latin typeface="Calibri" panose="020F0502020204030204" pitchFamily="34" charset="0"/>
                <a:cs typeface="Arial Unicode MS" charset="0"/>
              </a:rPr>
              <a:t>Leverantörsskulder </a:t>
            </a:r>
          </a:p>
          <a:p>
            <a:pPr marL="214313" indent="-214313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sv-SE" altLang="sv-SE" dirty="0">
                <a:solidFill>
                  <a:prstClr val="black"/>
                </a:solidFill>
                <a:latin typeface="Calibri" panose="020F0502020204030204" pitchFamily="34" charset="0"/>
                <a:cs typeface="Arial Unicode MS" charset="0"/>
              </a:rPr>
              <a:t>Skatteskulder</a:t>
            </a:r>
          </a:p>
          <a:p>
            <a:pPr marL="214313" indent="-214313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sv-SE" altLang="sv-SE" dirty="0">
                <a:solidFill>
                  <a:prstClr val="black"/>
                </a:solidFill>
                <a:latin typeface="Calibri" panose="020F0502020204030204" pitchFamily="34" charset="0"/>
                <a:cs typeface="Arial Unicode MS" charset="0"/>
              </a:rPr>
              <a:t>Utgående moms</a:t>
            </a:r>
          </a:p>
          <a:p>
            <a:pPr marL="214313" indent="-214313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sv-SE" altLang="sv-SE" dirty="0">
                <a:solidFill>
                  <a:prstClr val="black"/>
                </a:solidFill>
                <a:latin typeface="Calibri" panose="020F0502020204030204" pitchFamily="34" charset="0"/>
                <a:cs typeface="Arial Unicode MS" charset="0"/>
              </a:rPr>
              <a:t>Semesterlöneskuld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1722503" y="4852061"/>
            <a:ext cx="8558175" cy="442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54000" tIns="36000" rIns="54000" bIns="36000" rtlCol="0">
            <a:spAutoFit/>
          </a:bodyPr>
          <a:lstStyle/>
          <a:p>
            <a:pPr lvl="0" algn="ctr">
              <a:defRPr/>
            </a:pPr>
            <a:r>
              <a:rPr lang="sv-SE" sz="2400" b="1" i="1" dirty="0">
                <a:solidFill>
                  <a:srgbClr val="A20000"/>
                </a:solidFill>
                <a:latin typeface="Calibri" panose="020F0502020204030204" pitchFamily="34" charset="0"/>
              </a:rPr>
              <a:t>”Kortfristiga skulder ska betalas inom högst ett år. ”</a:t>
            </a:r>
          </a:p>
        </p:txBody>
      </p:sp>
      <p:sp>
        <p:nvSpPr>
          <p:cNvPr id="7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4" y="6032810"/>
            <a:ext cx="8860924" cy="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6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2350911" y="410281"/>
            <a:ext cx="3270956" cy="729897"/>
          </a:xfrm>
        </p:spPr>
        <p:txBody>
          <a:bodyPr>
            <a:normAutofit/>
          </a:bodyPr>
          <a:lstStyle/>
          <a:p>
            <a:r>
              <a:rPr lang="sv-SE" sz="3200" b="1" dirty="0">
                <a:latin typeface="Calibri" panose="020F0502020204030204" pitchFamily="34" charset="0"/>
              </a:rPr>
              <a:t>Resultaträkning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half" idx="1"/>
          </p:nvPr>
        </p:nvSpPr>
        <p:spPr>
          <a:xfrm>
            <a:off x="773111" y="1921110"/>
            <a:ext cx="7655271" cy="24482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sv-SE" dirty="0">
                <a:latin typeface="Calibri" panose="020F0502020204030204" pitchFamily="34" charset="0"/>
              </a:rPr>
              <a:t>Under året bokförs löpande intäkter och kostnader.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sv-SE" dirty="0">
                <a:latin typeface="Calibri" panose="020F0502020204030204" pitchFamily="34" charset="0"/>
              </a:rPr>
              <a:t>Skillnaden mellan intäkter och kostnader blir företagets resultat för året.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sv-SE" dirty="0">
                <a:latin typeface="Calibri" panose="020F0502020204030204" pitchFamily="34" charset="0"/>
              </a:rPr>
              <a:t>Resultaträkningen visar alltså hur resultatet i företaget har uppstått.  </a:t>
            </a:r>
          </a:p>
          <a:p>
            <a:pPr>
              <a:lnSpc>
                <a:spcPct val="120000"/>
              </a:lnSpc>
            </a:pPr>
            <a:endParaRPr lang="sv-SE" dirty="0"/>
          </a:p>
        </p:txBody>
      </p:sp>
      <p:pic>
        <p:nvPicPr>
          <p:cNvPr id="12" name="Platshållare för innehåll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115" y="1491150"/>
            <a:ext cx="2879552" cy="2391421"/>
          </a:xfrm>
        </p:spPr>
      </p:pic>
      <p:sp>
        <p:nvSpPr>
          <p:cNvPr id="8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754" y="6032810"/>
            <a:ext cx="8860924" cy="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ruta 1"/>
          <p:cNvSpPr txBox="1">
            <a:spLocks noChangeArrowheads="1"/>
          </p:cNvSpPr>
          <p:nvPr/>
        </p:nvSpPr>
        <p:spPr bwMode="auto">
          <a:xfrm>
            <a:off x="4367216" y="226394"/>
            <a:ext cx="3580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sv-SE" sz="2100" b="1" dirty="0"/>
              <a:t>    </a:t>
            </a:r>
            <a:r>
              <a:rPr lang="sv-SE" altLang="sv-SE" sz="3200" b="1" dirty="0">
                <a:latin typeface="Calibri" panose="020F0502020204030204" pitchFamily="34" charset="0"/>
                <a:ea typeface="+mj-ea"/>
                <a:cs typeface="+mj-cs"/>
              </a:rPr>
              <a:t>Resultaträkning</a:t>
            </a:r>
          </a:p>
        </p:txBody>
      </p:sp>
      <p:sp>
        <p:nvSpPr>
          <p:cNvPr id="9" name="Rektangel 8"/>
          <p:cNvSpPr/>
          <p:nvPr/>
        </p:nvSpPr>
        <p:spPr bwMode="auto">
          <a:xfrm>
            <a:off x="646491" y="619122"/>
            <a:ext cx="3267889" cy="4573519"/>
          </a:xfrm>
          <a:prstGeom prst="rect">
            <a:avLst/>
          </a:prstGeom>
          <a:solidFill>
            <a:srgbClr val="EF8D4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sv-SE" b="1" u="sng" dirty="0">
                <a:latin typeface="Calibri" panose="020F0502020204030204" pitchFamily="34" charset="0"/>
                <a:cs typeface="Arial Unicode MS" charset="0"/>
              </a:rPr>
              <a:t>Inköp varor och material</a:t>
            </a:r>
            <a:endParaRPr lang="sv-SE" u="sng" dirty="0">
              <a:latin typeface="Calibri" panose="020F0502020204030204" pitchFamily="34" charset="0"/>
              <a:cs typeface="Arial Unicode MS" charset="0"/>
            </a:endParaRP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dirty="0">
                <a:latin typeface="Calibri" panose="020F0502020204030204" pitchFamily="34" charset="0"/>
                <a:cs typeface="Arial Unicode MS" charset="0"/>
              </a:rPr>
              <a:t>Material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dirty="0">
                <a:latin typeface="Calibri" panose="020F0502020204030204" pitchFamily="34" charset="0"/>
                <a:cs typeface="Arial Unicode MS" charset="0"/>
              </a:rPr>
              <a:t>Råvaror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dirty="0">
                <a:latin typeface="Calibri" panose="020F0502020204030204" pitchFamily="34" charset="0"/>
                <a:cs typeface="Arial Unicode MS" charset="0"/>
              </a:rPr>
              <a:t>Legoarbeten/underlev.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sv-SE" sz="800" b="1" dirty="0">
              <a:latin typeface="Calibri" panose="020F0502020204030204" pitchFamily="34" charset="0"/>
              <a:cs typeface="Arial Unicode MS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defRPr/>
            </a:pPr>
            <a:r>
              <a:rPr lang="sv-SE" b="1" u="sng" dirty="0">
                <a:latin typeface="Calibri" panose="020F0502020204030204" pitchFamily="34" charset="0"/>
                <a:cs typeface="Arial Unicode MS" charset="0"/>
              </a:rPr>
              <a:t>Lokal och fastigheter.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dirty="0">
                <a:latin typeface="Calibri" panose="020F0502020204030204" pitchFamily="34" charset="0"/>
                <a:cs typeface="Arial Unicode MS" charset="0"/>
              </a:rPr>
              <a:t>Lokalhyra, el, värme och vatten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dirty="0">
                <a:latin typeface="Calibri" panose="020F0502020204030204" pitchFamily="34" charset="0"/>
                <a:cs typeface="Arial Unicode MS" charset="0"/>
              </a:rPr>
              <a:t>Renhållning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dirty="0">
                <a:latin typeface="Calibri" panose="020F0502020204030204" pitchFamily="34" charset="0"/>
                <a:cs typeface="Arial Unicode MS" charset="0"/>
              </a:rPr>
              <a:t>Reparation &amp; underhål</a:t>
            </a:r>
            <a:r>
              <a:rPr lang="sv-SE" b="1" dirty="0">
                <a:latin typeface="Calibri" panose="020F0502020204030204" pitchFamily="34" charset="0"/>
                <a:cs typeface="Arial Unicode MS" charset="0"/>
              </a:rPr>
              <a:t>l</a:t>
            </a:r>
          </a:p>
          <a:p>
            <a:pPr eaLnBrk="1" hangingPunct="1">
              <a:buClr>
                <a:srgbClr val="000000"/>
              </a:buClr>
              <a:buSzPct val="100000"/>
              <a:defRPr/>
            </a:pPr>
            <a:endParaRPr lang="sv-SE" sz="800" b="1" dirty="0">
              <a:latin typeface="Calibri" panose="020F0502020204030204" pitchFamily="34" charset="0"/>
              <a:cs typeface="Arial Unicode MS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defRPr/>
            </a:pPr>
            <a:r>
              <a:rPr lang="sv-SE" b="1" u="sng" dirty="0">
                <a:latin typeface="Calibri" panose="020F0502020204030204" pitchFamily="34" charset="0"/>
                <a:cs typeface="Arial Unicode MS" charset="0"/>
              </a:rPr>
              <a:t>Förbrukning och tjänster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dirty="0">
                <a:latin typeface="Calibri" panose="020F0502020204030204" pitchFamily="34" charset="0"/>
                <a:cs typeface="Arial Unicode MS" charset="0"/>
              </a:rPr>
              <a:t>Frakter, bensin och resor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dirty="0">
                <a:latin typeface="Calibri" panose="020F0502020204030204" pitchFamily="34" charset="0"/>
                <a:cs typeface="Arial Unicode MS" charset="0"/>
              </a:rPr>
              <a:t>Reklam, tele, post, IT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sv-SE" sz="800" b="1" dirty="0">
              <a:latin typeface="Calibri" panose="020F0502020204030204" pitchFamily="34" charset="0"/>
              <a:cs typeface="Arial Unicode MS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defRPr/>
            </a:pPr>
            <a:r>
              <a:rPr lang="sv-SE" b="1" u="sng" dirty="0">
                <a:latin typeface="Calibri" panose="020F0502020204030204" pitchFamily="34" charset="0"/>
                <a:cs typeface="Arial Unicode MS" charset="0"/>
              </a:rPr>
              <a:t>Löner och ersättningar</a:t>
            </a:r>
          </a:p>
          <a:p>
            <a:pPr algn="ctr" eaLnBrk="1" hangingPunct="1">
              <a:buClr>
                <a:srgbClr val="000000"/>
              </a:buClr>
              <a:buSzPct val="100000"/>
              <a:defRPr/>
            </a:pPr>
            <a:r>
              <a:rPr lang="sv-SE" b="1" u="sng" dirty="0">
                <a:latin typeface="Calibri" panose="020F0502020204030204" pitchFamily="34" charset="0"/>
                <a:cs typeface="Arial Unicode MS" charset="0"/>
              </a:rPr>
              <a:t>Avskrivningar</a:t>
            </a:r>
          </a:p>
          <a:p>
            <a:pPr algn="ctr" eaLnBrk="1" hangingPunct="1">
              <a:buClr>
                <a:srgbClr val="000000"/>
              </a:buClr>
              <a:buSzPct val="100000"/>
              <a:defRPr/>
            </a:pPr>
            <a:r>
              <a:rPr lang="sv-SE" b="1" u="sng" dirty="0">
                <a:latin typeface="Calibri" panose="020F0502020204030204" pitchFamily="34" charset="0"/>
                <a:cs typeface="Arial Unicode MS" charset="0"/>
              </a:rPr>
              <a:t>Finansiella kostnader</a:t>
            </a:r>
          </a:p>
          <a:p>
            <a:pPr algn="ctr" eaLnBrk="1" hangingPunct="1">
              <a:buClr>
                <a:srgbClr val="000000"/>
              </a:buClr>
              <a:buSzPct val="100000"/>
              <a:defRPr/>
            </a:pPr>
            <a:endParaRPr lang="sv-SE" sz="1200" dirty="0">
              <a:latin typeface="Calibri" panose="020F0502020204030204" pitchFamily="34" charset="0"/>
              <a:cs typeface="Arial Unicode MS" charset="0"/>
            </a:endParaRPr>
          </a:p>
        </p:txBody>
      </p:sp>
      <p:sp>
        <p:nvSpPr>
          <p:cNvPr id="10" name="Rektangel 23"/>
          <p:cNvSpPr>
            <a:spLocks noChangeArrowheads="1"/>
          </p:cNvSpPr>
          <p:nvPr/>
        </p:nvSpPr>
        <p:spPr bwMode="auto">
          <a:xfrm>
            <a:off x="7947378" y="587599"/>
            <a:ext cx="3352148" cy="5256610"/>
          </a:xfrm>
          <a:prstGeom prst="rect">
            <a:avLst/>
          </a:prstGeom>
          <a:solidFill>
            <a:srgbClr val="A2CD8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b="1" u="sng" dirty="0">
                <a:latin typeface="Calibri" panose="020F0502020204030204" pitchFamily="34" charset="0"/>
                <a:cs typeface="Arial Unicode MS" charset="0"/>
              </a:rPr>
              <a:t>Försäljning inom Sverige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latin typeface="Calibri" panose="020F0502020204030204" pitchFamily="34" charset="0"/>
                <a:cs typeface="Arial Unicode MS" charset="0"/>
              </a:rPr>
              <a:t>Försäljning av varor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latin typeface="Calibri" panose="020F0502020204030204" pitchFamily="34" charset="0"/>
                <a:cs typeface="Arial Unicode MS" charset="0"/>
              </a:rPr>
              <a:t>Försäljning av tjänster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sv-SE" altLang="sv-SE" sz="1600" b="1" dirty="0">
              <a:latin typeface="Calibri" panose="020F0502020204030204" pitchFamily="34" charset="0"/>
              <a:cs typeface="Arial Unicode MS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b="1" u="sng" dirty="0">
                <a:latin typeface="Calibri" panose="020F0502020204030204" pitchFamily="34" charset="0"/>
                <a:cs typeface="Arial Unicode MS" charset="0"/>
              </a:rPr>
              <a:t>Försäljning export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latin typeface="Calibri" panose="020F0502020204030204" pitchFamily="34" charset="0"/>
                <a:cs typeface="Arial Unicode MS" charset="0"/>
              </a:rPr>
              <a:t>Försäljning av varor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latin typeface="Calibri" panose="020F0502020204030204" pitchFamily="34" charset="0"/>
                <a:cs typeface="Arial Unicode MS" charset="0"/>
              </a:rPr>
              <a:t>Försäljning av tjänster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sv-SE" altLang="sv-SE" sz="1600" b="1" dirty="0">
              <a:latin typeface="Calibri" panose="020F0502020204030204" pitchFamily="34" charset="0"/>
              <a:cs typeface="Arial Unicode MS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b="1" u="sng" dirty="0">
                <a:latin typeface="Calibri" panose="020F0502020204030204" pitchFamily="34" charset="0"/>
                <a:cs typeface="Arial Unicode MS" charset="0"/>
              </a:rPr>
              <a:t>Fraktintäkter</a:t>
            </a:r>
          </a:p>
          <a:p>
            <a:pPr marL="17145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latin typeface="Calibri" panose="020F0502020204030204" pitchFamily="34" charset="0"/>
                <a:cs typeface="Arial Unicode MS" charset="0"/>
              </a:rPr>
              <a:t>Fakturerad frakt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sv-SE" altLang="sv-SE" sz="1600" b="1" dirty="0">
              <a:latin typeface="Calibri" panose="020F0502020204030204" pitchFamily="34" charset="0"/>
              <a:cs typeface="Arial Unicode MS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b="1" u="sng" dirty="0">
                <a:latin typeface="Calibri" panose="020F0502020204030204" pitchFamily="34" charset="0"/>
                <a:cs typeface="Arial Unicode MS" charset="0"/>
              </a:rPr>
              <a:t>Övriga intäkter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sv-SE" altLang="sv-SE" sz="1600" b="1" dirty="0">
              <a:latin typeface="Calibri" panose="020F0502020204030204" pitchFamily="34" charset="0"/>
              <a:cs typeface="Arial Unicode MS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b="1" u="sng" dirty="0">
                <a:latin typeface="Calibri" panose="020F0502020204030204" pitchFamily="34" charset="0"/>
                <a:cs typeface="Arial Unicode MS" charset="0"/>
              </a:rPr>
              <a:t>Finansiella intäkter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latin typeface="Calibri" panose="020F0502020204030204" pitchFamily="34" charset="0"/>
                <a:cs typeface="Arial Unicode MS" charset="0"/>
              </a:rPr>
              <a:t>Aktieutdelningar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latin typeface="Calibri" panose="020F0502020204030204" pitchFamily="34" charset="0"/>
                <a:cs typeface="Arial Unicode MS" charset="0"/>
              </a:rPr>
              <a:t>Ränteintäkter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sv-SE" altLang="sv-SE" sz="1200" dirty="0">
              <a:latin typeface="Calibri" panose="020F0502020204030204" pitchFamily="34" charset="0"/>
              <a:cs typeface="Arial Unicode MS" charset="0"/>
            </a:endParaRPr>
          </a:p>
        </p:txBody>
      </p:sp>
      <p:sp>
        <p:nvSpPr>
          <p:cNvPr id="11" name="textruta 1"/>
          <p:cNvSpPr txBox="1">
            <a:spLocks noChangeArrowheads="1"/>
          </p:cNvSpPr>
          <p:nvPr/>
        </p:nvSpPr>
        <p:spPr bwMode="auto">
          <a:xfrm>
            <a:off x="1512296" y="187489"/>
            <a:ext cx="1536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2000" b="1" dirty="0">
                <a:latin typeface="Calibri" panose="020F0502020204030204" pitchFamily="34" charset="0"/>
              </a:rPr>
              <a:t>Kostnader</a:t>
            </a:r>
          </a:p>
        </p:txBody>
      </p:sp>
      <p:sp>
        <p:nvSpPr>
          <p:cNvPr id="12" name="textruta 1"/>
          <p:cNvSpPr txBox="1">
            <a:spLocks noChangeArrowheads="1"/>
          </p:cNvSpPr>
          <p:nvPr/>
        </p:nvSpPr>
        <p:spPr bwMode="auto">
          <a:xfrm>
            <a:off x="8975865" y="118671"/>
            <a:ext cx="1176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2000" b="1" dirty="0">
                <a:latin typeface="Calibri" panose="020F0502020204030204" pitchFamily="34" charset="0"/>
              </a:rPr>
              <a:t>Intäkter</a:t>
            </a:r>
          </a:p>
        </p:txBody>
      </p:sp>
      <p:sp>
        <p:nvSpPr>
          <p:cNvPr id="13" name="textruta 15"/>
          <p:cNvSpPr txBox="1">
            <a:spLocks noChangeArrowheads="1"/>
          </p:cNvSpPr>
          <p:nvPr/>
        </p:nvSpPr>
        <p:spPr bwMode="auto">
          <a:xfrm>
            <a:off x="4764746" y="3457692"/>
            <a:ext cx="266250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b="1" dirty="0">
                <a:latin typeface="Calibri" panose="020F0502020204030204" pitchFamily="34" charset="0"/>
              </a:rPr>
              <a:t>Om årets intäkter är större än årets kostnader har vi en vinst i företaget. </a:t>
            </a:r>
          </a:p>
          <a:p>
            <a:pPr>
              <a:defRPr/>
            </a:pPr>
            <a:endParaRPr lang="sv-SE" b="1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sv-SE" b="1" dirty="0">
                <a:latin typeface="Calibri" panose="020F0502020204030204" pitchFamily="34" charset="0"/>
              </a:rPr>
              <a:t>Det blir årets resultat.</a:t>
            </a:r>
          </a:p>
        </p:txBody>
      </p:sp>
      <p:sp>
        <p:nvSpPr>
          <p:cNvPr id="14" name="Rektangel 17"/>
          <p:cNvSpPr>
            <a:spLocks noChangeArrowheads="1"/>
          </p:cNvSpPr>
          <p:nvPr/>
        </p:nvSpPr>
        <p:spPr bwMode="auto">
          <a:xfrm>
            <a:off x="646492" y="5184756"/>
            <a:ext cx="3267888" cy="738257"/>
          </a:xfrm>
          <a:prstGeom prst="rect">
            <a:avLst/>
          </a:prstGeom>
          <a:solidFill>
            <a:srgbClr val="4BB2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sv-SE" altLang="sv-SE" sz="506" b="1" dirty="0">
                <a:latin typeface="Calibri" panose="020F0502020204030204" pitchFamily="34" charset="0"/>
              </a:rPr>
              <a:t> </a:t>
            </a:r>
            <a:r>
              <a:rPr lang="sv-SE" altLang="sv-SE" sz="788" b="1" dirty="0">
                <a:latin typeface="Calibri" panose="020F0502020204030204" pitchFamily="34" charset="0"/>
              </a:rPr>
              <a:t>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sv-SE" altLang="sv-SE" b="1" dirty="0">
                <a:latin typeface="Calibri" panose="020F0502020204030204" pitchFamily="34" charset="0"/>
              </a:rPr>
              <a:t>Årets resultat</a:t>
            </a:r>
          </a:p>
        </p:txBody>
      </p:sp>
      <p:sp>
        <p:nvSpPr>
          <p:cNvPr id="15" name="Ned 14"/>
          <p:cNvSpPr>
            <a:spLocks/>
          </p:cNvSpPr>
          <p:nvPr/>
        </p:nvSpPr>
        <p:spPr>
          <a:xfrm rot="3531278">
            <a:off x="4301476" y="4942367"/>
            <a:ext cx="270703" cy="8762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 dirty="0"/>
          </a:p>
        </p:txBody>
      </p:sp>
      <p:sp>
        <p:nvSpPr>
          <p:cNvPr id="17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19" name="Bildobjekt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4" y="6032810"/>
            <a:ext cx="8860924" cy="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7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/>
          <p:cNvSpPr txBox="1">
            <a:spLocks noChangeArrowheads="1"/>
          </p:cNvSpPr>
          <p:nvPr/>
        </p:nvSpPr>
        <p:spPr bwMode="auto">
          <a:xfrm>
            <a:off x="2855914" y="1125539"/>
            <a:ext cx="55435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Balans och Resultaträkning</a:t>
            </a:r>
          </a:p>
        </p:txBody>
      </p:sp>
      <p:sp>
        <p:nvSpPr>
          <p:cNvPr id="8196" name="Rektangel 1"/>
          <p:cNvSpPr>
            <a:spLocks noChangeArrowheads="1"/>
          </p:cNvSpPr>
          <p:nvPr/>
        </p:nvSpPr>
        <p:spPr bwMode="auto">
          <a:xfrm>
            <a:off x="2279654" y="765177"/>
            <a:ext cx="7129463" cy="1428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3" y="6019803"/>
            <a:ext cx="9420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5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96919" y="998174"/>
            <a:ext cx="9885569" cy="1790182"/>
          </a:xfrm>
        </p:spPr>
        <p:txBody>
          <a:bodyPr>
            <a:noAutofit/>
          </a:bodyPr>
          <a:lstStyle/>
          <a:p>
            <a:pPr algn="ctr"/>
            <a:r>
              <a:rPr lang="sv-SE" sz="4000" b="1" dirty="0">
                <a:latin typeface="Calibri" panose="020F0502020204030204" pitchFamily="34" charset="0"/>
              </a:rPr>
              <a:t>Balans- och resultaträkning är </a:t>
            </a:r>
            <a:br>
              <a:rPr lang="sv-SE" sz="4000" b="1" dirty="0">
                <a:latin typeface="Calibri" panose="020F0502020204030204" pitchFamily="34" charset="0"/>
              </a:rPr>
            </a:br>
            <a:r>
              <a:rPr lang="sv-SE" sz="4000" b="1" dirty="0">
                <a:latin typeface="Calibri" panose="020F0502020204030204" pitchFamily="34" charset="0"/>
              </a:rPr>
              <a:t>grunden i  företagsekonomi.</a:t>
            </a:r>
          </a:p>
        </p:txBody>
      </p:sp>
      <p:pic>
        <p:nvPicPr>
          <p:cNvPr id="7" name="Bildobjekt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04" y="3667616"/>
            <a:ext cx="2492229" cy="153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754" y="6032810"/>
            <a:ext cx="8860924" cy="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9816" y="964308"/>
            <a:ext cx="3889562" cy="648072"/>
          </a:xfrm>
        </p:spPr>
        <p:txBody>
          <a:bodyPr>
            <a:noAutofit/>
          </a:bodyPr>
          <a:lstStyle/>
          <a:p>
            <a:r>
              <a:rPr lang="sv-SE" sz="4000" b="1" dirty="0">
                <a:latin typeface="Calibri" panose="020F0502020204030204" pitchFamily="34" charset="0"/>
              </a:rPr>
              <a:t>Balansräkning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36105" y="2362244"/>
            <a:ext cx="10376668" cy="29969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sv-SE" sz="2600" b="1" dirty="0">
                <a:latin typeface="Calibri" panose="020F0502020204030204" pitchFamily="34" charset="0"/>
              </a:rPr>
              <a:t>Balansräkningen visar bolagets tillgångar och skulder. </a:t>
            </a:r>
            <a:br>
              <a:rPr lang="sv-SE" sz="2600" b="1" dirty="0">
                <a:latin typeface="Calibri" panose="020F0502020204030204" pitchFamily="34" charset="0"/>
              </a:rPr>
            </a:br>
            <a:r>
              <a:rPr lang="sv-SE" sz="2600" dirty="0">
                <a:latin typeface="Calibri" panose="020F0502020204030204" pitchFamily="34" charset="0"/>
              </a:rPr>
              <a:t>Det är viktigt att tillgångar och skulder ges en rättvisande värdering.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sv-SE" sz="14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sv-SE" sz="2600" b="1" dirty="0">
                <a:latin typeface="Calibri" panose="020F0502020204030204" pitchFamily="34" charset="0"/>
              </a:rPr>
              <a:t>Balansräkningen ger en ögonblicksbild av företagets ekonomiska status.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sv-SE" sz="1400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sv-SE" sz="2600" b="1" dirty="0">
                <a:latin typeface="Calibri" panose="020F0502020204030204" pitchFamily="34" charset="0"/>
              </a:rPr>
              <a:t>Eget kapital och skuldsidan visar hur vi finansierat våra tillgångar.</a:t>
            </a:r>
            <a:endParaRPr lang="sv-SE" sz="2600" dirty="0">
              <a:latin typeface="Calibri" panose="020F0502020204030204" pitchFamily="34" charset="0"/>
            </a:endParaRPr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806" y="573684"/>
            <a:ext cx="3713253" cy="1582494"/>
          </a:xfrm>
          <a:prstGeom prst="rect">
            <a:avLst/>
          </a:prstGeom>
        </p:spPr>
      </p:pic>
      <p:sp>
        <p:nvSpPr>
          <p:cNvPr id="6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754" y="6032810"/>
            <a:ext cx="8860924" cy="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676400" y="803200"/>
            <a:ext cx="6400800" cy="41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507840" bIns="88872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 dirty="0"/>
          </a:p>
        </p:txBody>
      </p:sp>
      <p:sp>
        <p:nvSpPr>
          <p:cNvPr id="7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54" y="6054800"/>
            <a:ext cx="8860924" cy="206068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42C2C270-B3D3-4B97-831F-6A21FC6D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57060"/>
            <a:ext cx="11134725" cy="6029325"/>
          </a:xfrm>
          <a:prstGeom prst="rect">
            <a:avLst/>
          </a:prstGeom>
        </p:spPr>
      </p:pic>
      <p:sp>
        <p:nvSpPr>
          <p:cNvPr id="11" name="Rubrik 1">
            <a:extLst>
              <a:ext uri="{FF2B5EF4-FFF2-40B4-BE49-F238E27FC236}">
                <a16:creationId xmlns:a16="http://schemas.microsoft.com/office/drawing/2014/main" id="{FECA782B-9039-4CA8-B26D-979053E6A0BA}"/>
              </a:ext>
            </a:extLst>
          </p:cNvPr>
          <p:cNvSpPr txBox="1">
            <a:spLocks/>
          </p:cNvSpPr>
          <p:nvPr/>
        </p:nvSpPr>
        <p:spPr>
          <a:xfrm>
            <a:off x="4876800" y="285605"/>
            <a:ext cx="2736304" cy="41290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800" b="1" dirty="0">
                <a:latin typeface="Calibri" panose="020F0502020204030204" pitchFamily="34" charset="0"/>
              </a:rPr>
              <a:t>Balansräkning</a:t>
            </a:r>
          </a:p>
        </p:txBody>
      </p:sp>
    </p:spTree>
    <p:extLst>
      <p:ext uri="{BB962C8B-B14F-4D97-AF65-F5344CB8AC3E}">
        <p14:creationId xmlns:p14="http://schemas.microsoft.com/office/powerpoint/2010/main" val="316538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"/>
          <p:cNvSpPr txBox="1">
            <a:spLocks noChangeArrowheads="1"/>
          </p:cNvSpPr>
          <p:nvPr/>
        </p:nvSpPr>
        <p:spPr bwMode="auto">
          <a:xfrm>
            <a:off x="477078" y="492830"/>
            <a:ext cx="47504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sv-SE" sz="2800" b="1" dirty="0">
                <a:latin typeface="Calibri" panose="020F0502020204030204" pitchFamily="34" charset="0"/>
                <a:ea typeface="+mj-ea"/>
                <a:cs typeface="+mj-cs"/>
              </a:rPr>
              <a:t>      </a:t>
            </a:r>
            <a:r>
              <a:rPr lang="sv-SE" altLang="sv-SE" sz="3200" b="1" dirty="0">
                <a:latin typeface="Calibri" panose="020F0502020204030204" pitchFamily="34" charset="0"/>
                <a:ea typeface="+mj-ea"/>
                <a:cs typeface="+mj-cs"/>
              </a:rPr>
              <a:t>Försiktighetsprincipen</a:t>
            </a:r>
          </a:p>
          <a:p>
            <a:pPr algn="ctr"/>
            <a:endParaRPr lang="sv-SE" altLang="sv-SE" sz="800" b="1" dirty="0">
              <a:latin typeface="Calibri" panose="020F0502020204030204" pitchFamily="34" charset="0"/>
            </a:endParaRPr>
          </a:p>
          <a:p>
            <a:pPr algn="ctr"/>
            <a:r>
              <a:rPr lang="sv-SE" altLang="sv-SE" sz="2400" b="1" dirty="0">
                <a:latin typeface="Calibri" panose="020F0502020204030204" pitchFamily="34" charset="0"/>
              </a:rPr>
              <a:t>En grundbult i redovisning.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676400" y="803200"/>
            <a:ext cx="6400800" cy="41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507840" bIns="88872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 dirty="0"/>
          </a:p>
        </p:txBody>
      </p:sp>
      <p:pic>
        <p:nvPicPr>
          <p:cNvPr id="14" name="Bildobjekt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472" y="1037545"/>
            <a:ext cx="4750418" cy="621921"/>
          </a:xfrm>
          <a:prstGeom prst="rect">
            <a:avLst/>
          </a:prstGeom>
        </p:spPr>
      </p:pic>
      <p:sp>
        <p:nvSpPr>
          <p:cNvPr id="15" name="textruta 14"/>
          <p:cNvSpPr txBox="1"/>
          <p:nvPr/>
        </p:nvSpPr>
        <p:spPr>
          <a:xfrm>
            <a:off x="642620" y="2281803"/>
            <a:ext cx="111636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2600" dirty="0">
                <a:latin typeface="Calibri" panose="020F0502020204030204" pitchFamily="34" charset="0"/>
              </a:rPr>
              <a:t>Värderingar ska göras med rimlig försiktighet.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2600" dirty="0">
                <a:latin typeface="Calibri" panose="020F0502020204030204" pitchFamily="34" charset="0"/>
              </a:rPr>
              <a:t>Vid osäkerhet väljs en lägre värdering av en tillgång och en högre på en skuld.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2600" dirty="0">
                <a:latin typeface="Calibri" panose="020F0502020204030204" pitchFamily="34" charset="0"/>
              </a:rPr>
              <a:t>En medveten undervärdering eller övervärdering är inte tillåten.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v-SE" sz="26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2600" dirty="0">
                <a:latin typeface="Calibri" panose="020F0502020204030204" pitchFamily="34" charset="0"/>
              </a:rPr>
              <a:t>En intäkt eller kostnad måste vara konstaterad, dvs varan levererad eller tjänsten utförd.</a:t>
            </a:r>
          </a:p>
          <a:p>
            <a:endParaRPr lang="sv-SE" sz="2200" dirty="0">
              <a:latin typeface="Calibri" panose="020F0502020204030204" pitchFamily="34" charset="0"/>
            </a:endParaRPr>
          </a:p>
          <a:p>
            <a:endParaRPr lang="sv-SE" dirty="0"/>
          </a:p>
        </p:txBody>
      </p:sp>
      <p:sp>
        <p:nvSpPr>
          <p:cNvPr id="7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4" y="6032810"/>
            <a:ext cx="8860924" cy="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5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51244" y="407597"/>
            <a:ext cx="4789561" cy="432047"/>
          </a:xfrm>
        </p:spPr>
        <p:txBody>
          <a:bodyPr>
            <a:noAutofit/>
          </a:bodyPr>
          <a:lstStyle/>
          <a:p>
            <a:r>
              <a:rPr lang="sv-SE" sz="3200" b="1" dirty="0">
                <a:latin typeface="Calibri" panose="020F0502020204030204" pitchFamily="34" charset="0"/>
              </a:rPr>
              <a:t>Anläggningstillgångar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1"/>
          </p:nvPr>
        </p:nvSpPr>
        <p:spPr>
          <a:xfrm>
            <a:off x="485031" y="1272209"/>
            <a:ext cx="3598476" cy="3635396"/>
          </a:xfrm>
          <a:solidFill>
            <a:srgbClr val="A2CD85"/>
          </a:solidFill>
          <a:ln>
            <a:solidFill>
              <a:schemeClr val="accent1"/>
            </a:solidFill>
          </a:ln>
        </p:spPr>
        <p:txBody>
          <a:bodyPr>
            <a:normAutofit fontScale="32500" lnSpcReduction="20000"/>
          </a:bodyPr>
          <a:lstStyle/>
          <a:p>
            <a:pPr algn="ctr">
              <a:buClr>
                <a:srgbClr val="000000"/>
              </a:buClr>
              <a:buSzPct val="100000"/>
              <a:buNone/>
              <a:defRPr/>
            </a:pPr>
            <a:r>
              <a:rPr lang="sv-SE" sz="6800" b="1" dirty="0">
                <a:latin typeface="Calibri" panose="020F0502020204030204" pitchFamily="34" charset="0"/>
                <a:cs typeface="Arial Unicode MS" charset="0"/>
              </a:rPr>
              <a:t>Anläggningstillgångar</a:t>
            </a:r>
          </a:p>
          <a:p>
            <a:pPr algn="ctr">
              <a:buClr>
                <a:srgbClr val="000000"/>
              </a:buClr>
              <a:buSzPct val="100000"/>
              <a:buNone/>
              <a:defRPr/>
            </a:pPr>
            <a:endParaRPr lang="sv-SE" sz="6800" dirty="0">
              <a:latin typeface="Calibri" panose="020F0502020204030204" pitchFamily="34" charset="0"/>
              <a:cs typeface="Arial Unicode MS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sv-SE" sz="6800" dirty="0">
                <a:latin typeface="Calibri" panose="020F0502020204030204" pitchFamily="34" charset="0"/>
                <a:cs typeface="Arial Unicode MS" charset="0"/>
              </a:rPr>
              <a:t>Fastigheter och mark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sv-SE" sz="6800" dirty="0">
                <a:latin typeface="Calibri" panose="020F0502020204030204" pitchFamily="34" charset="0"/>
                <a:cs typeface="Arial Unicode MS" charset="0"/>
              </a:rPr>
              <a:t>Inventarier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sv-SE" sz="6800" dirty="0">
                <a:latin typeface="Calibri" panose="020F0502020204030204" pitchFamily="34" charset="0"/>
                <a:cs typeface="Arial Unicode MS" charset="0"/>
              </a:rPr>
              <a:t>Fordon och maskiner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sv-SE" sz="6800" dirty="0">
                <a:latin typeface="Calibri" panose="020F0502020204030204" pitchFamily="34" charset="0"/>
                <a:cs typeface="Arial Unicode MS" charset="0"/>
              </a:rPr>
              <a:t>Patent, varumärken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sv-SE" sz="6800" dirty="0">
                <a:latin typeface="Calibri" panose="020F0502020204030204" pitchFamily="34" charset="0"/>
                <a:cs typeface="Arial Unicode MS" charset="0"/>
              </a:rPr>
              <a:t>Finansiella placeringar</a:t>
            </a:r>
          </a:p>
          <a:p>
            <a:endParaRPr lang="sv-SE" dirty="0">
              <a:solidFill>
                <a:srgbClr val="CCC1DA"/>
              </a:solidFill>
            </a:endParaRPr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2"/>
          </p:nvPr>
        </p:nvSpPr>
        <p:spPr>
          <a:xfrm>
            <a:off x="4293704" y="1365990"/>
            <a:ext cx="7335610" cy="3312367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sv-SE" sz="6200" b="1" dirty="0">
                <a:latin typeface="Calibri" panose="020F0502020204030204" pitchFamily="34" charset="0"/>
              </a:rPr>
              <a:t>Det finns tre typer av anläggningstillgångar.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u="sng" dirty="0">
                <a:latin typeface="Calibri" panose="020F0502020204030204" pitchFamily="34" charset="0"/>
              </a:rPr>
              <a:t>Materiella.</a:t>
            </a:r>
            <a:r>
              <a:rPr lang="sv-SE" sz="6200" dirty="0">
                <a:latin typeface="Calibri" panose="020F0502020204030204" pitchFamily="34" charset="0"/>
              </a:rPr>
              <a:t> Fastigheter, mark, inventarier/maskiner/fordon.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u="sng" dirty="0">
                <a:latin typeface="Calibri" panose="020F0502020204030204" pitchFamily="34" charset="0"/>
              </a:rPr>
              <a:t>Immateriella.</a:t>
            </a:r>
            <a:r>
              <a:rPr lang="sv-SE" sz="6200" dirty="0">
                <a:latin typeface="Calibri" panose="020F0502020204030204" pitchFamily="34" charset="0"/>
              </a:rPr>
              <a:t> Patent, varumärken och IT-programvara.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u="sng" dirty="0">
                <a:latin typeface="Calibri" panose="020F0502020204030204" pitchFamily="34" charset="0"/>
              </a:rPr>
              <a:t>Finansiella.</a:t>
            </a:r>
            <a:r>
              <a:rPr lang="sv-SE" sz="6200" dirty="0">
                <a:latin typeface="Calibri" panose="020F0502020204030204" pitchFamily="34" charset="0"/>
              </a:rPr>
              <a:t> Börsaktier, obligationer och värdepapper.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sv-SE" sz="6200" dirty="0"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sv-SE" sz="6200" b="1" dirty="0">
                <a:latin typeface="Calibri" panose="020F0502020204030204" pitchFamily="34" charset="0"/>
              </a:rPr>
              <a:t>Tillgångar som är avsedda att användas  under lång tid.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dirty="0">
                <a:latin typeface="Calibri" panose="020F0502020204030204" pitchFamily="34" charset="0"/>
              </a:rPr>
              <a:t>Fastigheter 50 år.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dirty="0">
                <a:latin typeface="Calibri" panose="020F0502020204030204" pitchFamily="34" charset="0"/>
              </a:rPr>
              <a:t>Maskiner i tillverkningen 10 år.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dirty="0">
                <a:latin typeface="Calibri" panose="020F0502020204030204" pitchFamily="34" charset="0"/>
              </a:rPr>
              <a:t>Bilar och möbler 5 år.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dirty="0">
                <a:latin typeface="Calibri" panose="020F0502020204030204" pitchFamily="34" charset="0"/>
              </a:rPr>
              <a:t>Dyrare datorer 3 år.</a:t>
            </a:r>
          </a:p>
          <a:p>
            <a:pPr>
              <a:lnSpc>
                <a:spcPct val="120000"/>
              </a:lnSpc>
            </a:pPr>
            <a:endParaRPr lang="sv-SE" dirty="0"/>
          </a:p>
        </p:txBody>
      </p:sp>
      <p:sp>
        <p:nvSpPr>
          <p:cNvPr id="3" name="Rektangel 2"/>
          <p:cNvSpPr/>
          <p:nvPr/>
        </p:nvSpPr>
        <p:spPr>
          <a:xfrm>
            <a:off x="1411199" y="5076239"/>
            <a:ext cx="9801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sz="2000" b="1" dirty="0">
                <a:latin typeface="Calibri" panose="020F0502020204030204" pitchFamily="34" charset="0"/>
              </a:rPr>
              <a:t>Livslängd oftast minst 3 år och ett anskaffningsvärde om minst 28 650 kr.* </a:t>
            </a:r>
          </a:p>
        </p:txBody>
      </p:sp>
      <p:sp>
        <p:nvSpPr>
          <p:cNvPr id="9" name="Rektangel 8"/>
          <p:cNvSpPr/>
          <p:nvPr/>
        </p:nvSpPr>
        <p:spPr>
          <a:xfrm>
            <a:off x="6208545" y="5514447"/>
            <a:ext cx="49238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sz="1400" dirty="0">
                <a:latin typeface="Calibri" panose="020F0502020204030204" pitchFamily="34" charset="0"/>
              </a:rPr>
              <a:t>* Beloppet varierar beroende på företagets storlek.</a:t>
            </a:r>
          </a:p>
        </p:txBody>
      </p:sp>
      <p:sp>
        <p:nvSpPr>
          <p:cNvPr id="11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13" name="Bildobjekt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4" y="6032810"/>
            <a:ext cx="8860924" cy="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8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59288" y="434436"/>
            <a:ext cx="4946512" cy="648072"/>
          </a:xfrm>
        </p:spPr>
        <p:txBody>
          <a:bodyPr>
            <a:noAutofit/>
          </a:bodyPr>
          <a:lstStyle/>
          <a:p>
            <a:r>
              <a:rPr lang="sv-SE" sz="3200" b="1" dirty="0">
                <a:latin typeface="Calibri" panose="020F0502020204030204" pitchFamily="34" charset="0"/>
              </a:rPr>
              <a:t>Omsättningstillgångar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72495" y="1209323"/>
            <a:ext cx="3299792" cy="3377100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SzPct val="100000"/>
              <a:buNone/>
              <a:defRPr/>
            </a:pPr>
            <a:r>
              <a:rPr lang="sv-SE" sz="2000" b="1" dirty="0">
                <a:latin typeface="Calibri" panose="020F0502020204030204" pitchFamily="34" charset="0"/>
                <a:cs typeface="Arial Unicode MS" charset="0"/>
              </a:rPr>
              <a:t>Omsättningstillgångar</a:t>
            </a:r>
            <a:endParaRPr lang="sv-SE" sz="2000" dirty="0">
              <a:latin typeface="Times New Roman" pitchFamily="16" charset="0"/>
              <a:cs typeface="Arial Unicode MS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sv-SE" sz="2000" dirty="0">
                <a:latin typeface="Calibri" panose="020F0502020204030204" pitchFamily="34" charset="0"/>
                <a:cs typeface="Arial Unicode MS" charset="0"/>
              </a:rPr>
              <a:t>Råmaterial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sv-SE" sz="2000" dirty="0">
                <a:latin typeface="Calibri" panose="020F0502020204030204" pitchFamily="34" charset="0"/>
                <a:cs typeface="Arial Unicode MS" charset="0"/>
              </a:rPr>
              <a:t>Produkter i arbete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sv-SE" sz="2000" dirty="0">
                <a:latin typeface="Calibri" panose="020F0502020204030204" pitchFamily="34" charset="0"/>
                <a:cs typeface="Arial Unicode MS" charset="0"/>
              </a:rPr>
              <a:t>Lager, Färdigvaror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sv-SE" sz="2000" dirty="0">
                <a:latin typeface="Calibri" panose="020F0502020204030204" pitchFamily="34" charset="0"/>
                <a:cs typeface="Arial Unicode MS" charset="0"/>
              </a:rPr>
              <a:t>Kundfordringar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sv-SE" sz="2000" dirty="0">
                <a:latin typeface="Calibri" panose="020F0502020204030204" pitchFamily="34" charset="0"/>
                <a:cs typeface="Arial Unicode MS" charset="0"/>
              </a:rPr>
              <a:t>Ingående moms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sv-SE" sz="2000" dirty="0">
                <a:latin typeface="Calibri" panose="020F0502020204030204" pitchFamily="34" charset="0"/>
                <a:cs typeface="Arial Unicode MS" charset="0"/>
              </a:rPr>
              <a:t>BG/Plusgiro, bankkonto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sv-SE" sz="2000" dirty="0">
                <a:latin typeface="Calibri" panose="020F0502020204030204" pitchFamily="34" charset="0"/>
                <a:cs typeface="Arial Unicode MS" charset="0"/>
              </a:rPr>
              <a:t>Kontanter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241927" y="1656564"/>
            <a:ext cx="7387387" cy="221231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sv-SE" sz="4000" b="1" dirty="0">
                <a:latin typeface="Calibri" panose="020F0502020204030204" pitchFamily="34" charset="0"/>
              </a:rPr>
              <a:t>Det finns olika typer av omsättningstillgångar:</a:t>
            </a:r>
            <a:br>
              <a:rPr lang="sv-SE" sz="4000" b="1" dirty="0">
                <a:latin typeface="Calibri" panose="020F0502020204030204" pitchFamily="34" charset="0"/>
              </a:rPr>
            </a:br>
            <a:endParaRPr lang="sv-SE" sz="4000" b="1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4000" dirty="0">
                <a:latin typeface="Calibri" panose="020F0502020204030204" pitchFamily="34" charset="0"/>
              </a:rPr>
              <a:t>Råmaterial, produkter i arbete och färdigvarulager.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4000" dirty="0">
                <a:latin typeface="Calibri" panose="020F0502020204030204" pitchFamily="34" charset="0"/>
              </a:rPr>
              <a:t>Kundfordringar från försäljning till kunder, momsfordringar och andra fordringar.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4000" dirty="0">
                <a:latin typeface="Calibri" panose="020F0502020204030204" pitchFamily="34" charset="0"/>
              </a:rPr>
              <a:t>Bankkonton, Bankgiro/Plusgiro och kontanter.</a:t>
            </a:r>
          </a:p>
          <a:p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1237277" y="5011125"/>
            <a:ext cx="9225877" cy="749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54000" tIns="36000" rIns="54000" bIns="36000" rtlCol="0">
            <a:spAutoFit/>
          </a:bodyPr>
          <a:lstStyle/>
          <a:p>
            <a:pPr algn="ctr">
              <a:defRPr/>
            </a:pPr>
            <a:r>
              <a:rPr lang="sv-SE" sz="2200" b="1" i="1" dirty="0">
                <a:solidFill>
                  <a:srgbClr val="A20000"/>
                </a:solidFill>
                <a:latin typeface="Calibri" panose="020F0502020204030204" pitchFamily="34" charset="0"/>
              </a:rPr>
              <a:t>”Omsättningstillgångar är avsedda att omsättas i verksamheten genom att vi </a:t>
            </a:r>
          </a:p>
          <a:p>
            <a:pPr algn="ctr">
              <a:defRPr/>
            </a:pPr>
            <a:r>
              <a:rPr lang="sv-SE" sz="2200" b="1" i="1" dirty="0">
                <a:solidFill>
                  <a:srgbClr val="A20000"/>
                </a:solidFill>
                <a:latin typeface="Calibri" panose="020F0502020204030204" pitchFamily="34" charset="0"/>
              </a:rPr>
              <a:t>antingen säljer eller förbrukar dom.”</a:t>
            </a:r>
          </a:p>
        </p:txBody>
      </p:sp>
      <p:sp>
        <p:nvSpPr>
          <p:cNvPr id="7" name="textruta 5"/>
          <p:cNvSpPr txBox="1">
            <a:spLocks noChangeArrowheads="1"/>
          </p:cNvSpPr>
          <p:nvPr/>
        </p:nvSpPr>
        <p:spPr bwMode="auto">
          <a:xfrm>
            <a:off x="4943475" y="6311067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4" y="6032810"/>
            <a:ext cx="8860924" cy="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62956" y="317391"/>
            <a:ext cx="4424489" cy="648072"/>
          </a:xfrm>
        </p:spPr>
        <p:txBody>
          <a:bodyPr>
            <a:normAutofit/>
          </a:bodyPr>
          <a:lstStyle/>
          <a:p>
            <a:r>
              <a:rPr lang="sv-SE" sz="3200" b="1" dirty="0">
                <a:latin typeface="Calibri" panose="020F0502020204030204" pitchFamily="34" charset="0"/>
              </a:rPr>
              <a:t>Eget kapital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214686" y="1314843"/>
            <a:ext cx="8048683" cy="347184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sv-SE" sz="2200" b="1" dirty="0">
                <a:latin typeface="Calibri" panose="020F0502020204030204" pitchFamily="34" charset="0"/>
              </a:rPr>
              <a:t>Eget kapital består av: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2200" dirty="0">
                <a:latin typeface="Calibri" panose="020F0502020204030204" pitchFamily="34" charset="0"/>
              </a:rPr>
              <a:t>Det kapital som ägarna satt in i företaget.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2200" dirty="0">
                <a:latin typeface="Calibri" panose="020F0502020204030204" pitchFamily="34" charset="0"/>
              </a:rPr>
              <a:t>Det kapital man låtit vara kvar.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sv-SE" sz="2200" u="sng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2200" dirty="0">
                <a:latin typeface="Calibri" panose="020F0502020204030204" pitchFamily="34" charset="0"/>
              </a:rPr>
              <a:t>Aktiekapitalet är fördelat på en mängd aktier.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2200" dirty="0">
                <a:latin typeface="Calibri" panose="020F0502020204030204" pitchFamily="34" charset="0"/>
              </a:rPr>
              <a:t>I privata bolag är aktiekapitalet minst 25.000 kr och i publika bolag minst 500.000 kr.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2200" dirty="0">
                <a:latin typeface="Calibri" panose="020F0502020204030204" pitchFamily="34" charset="0"/>
              </a:rPr>
              <a:t>Årets resultat och tidigare års resultat ingår i det egna kapitalet.</a:t>
            </a:r>
            <a:endParaRPr lang="sv-SE" sz="2200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419815" y="1628802"/>
            <a:ext cx="3465835" cy="2864176"/>
          </a:xfrm>
          <a:solidFill>
            <a:srgbClr val="F88774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sz="2400" b="1" dirty="0">
                <a:latin typeface="Calibri" panose="020F0502020204030204" pitchFamily="34" charset="0"/>
                <a:cs typeface="Arial Unicode MS" charset="0"/>
              </a:rPr>
              <a:t>Eget Kapital</a:t>
            </a:r>
          </a:p>
          <a:p>
            <a:pPr marL="214313" indent="-214313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sv-SE" altLang="sv-SE" sz="2400" dirty="0">
                <a:latin typeface="Calibri" panose="020F0502020204030204" pitchFamily="34" charset="0"/>
                <a:cs typeface="Arial Unicode MS" charset="0"/>
              </a:rPr>
              <a:t>Aktiekapital</a:t>
            </a:r>
          </a:p>
          <a:p>
            <a:pPr marL="214313" indent="-214313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sv-SE" altLang="sv-SE" sz="2400" dirty="0">
                <a:latin typeface="Calibri" panose="020F0502020204030204" pitchFamily="34" charset="0"/>
                <a:cs typeface="Arial Unicode MS" charset="0"/>
              </a:rPr>
              <a:t>Årets resultat</a:t>
            </a:r>
          </a:p>
          <a:p>
            <a:pPr marL="214313" indent="-214313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sv-SE" altLang="sv-SE" sz="2400" dirty="0">
                <a:latin typeface="Calibri" panose="020F0502020204030204" pitchFamily="34" charset="0"/>
                <a:cs typeface="Arial Unicode MS" charset="0"/>
              </a:rPr>
              <a:t>Tidigare års vinst/förlust</a:t>
            </a:r>
          </a:p>
          <a:p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1163747" y="5160298"/>
            <a:ext cx="9372937" cy="411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54000" tIns="36000" rIns="54000" bIns="36000" rtlCol="0">
            <a:spAutoFit/>
          </a:bodyPr>
          <a:lstStyle/>
          <a:p>
            <a:pPr algn="ctr">
              <a:defRPr/>
            </a:pPr>
            <a:r>
              <a:rPr lang="sv-SE" sz="2200" b="1" i="1" dirty="0">
                <a:solidFill>
                  <a:srgbClr val="A20000"/>
                </a:solidFill>
                <a:latin typeface="Calibri" panose="020F0502020204030204" pitchFamily="34" charset="0"/>
              </a:rPr>
              <a:t>”Företagets egna kapital är helt enkelt företagets skuld till aktieägarna.”</a:t>
            </a:r>
          </a:p>
        </p:txBody>
      </p:sp>
      <p:sp>
        <p:nvSpPr>
          <p:cNvPr id="7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00" y="6010505"/>
            <a:ext cx="8860924" cy="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eaLnBrk="1" hangingPunct="1">
          <a:buClr>
            <a:srgbClr val="000000"/>
          </a:buClr>
          <a:buSzPct val="100000"/>
          <a:buFont typeface="Times New Roman" panose="02020603050405020304" pitchFamily="18" charset="0"/>
          <a:buNone/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619</Words>
  <Application>Microsoft Office PowerPoint</Application>
  <PresentationFormat>Bredbild</PresentationFormat>
  <Paragraphs>170</Paragraphs>
  <Slides>13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Times New Roman</vt:lpstr>
      <vt:lpstr>Wingdings</vt:lpstr>
      <vt:lpstr>Office-tema</vt:lpstr>
      <vt:lpstr>Löpande redovisning</vt:lpstr>
      <vt:lpstr>PowerPoint-presentation</vt:lpstr>
      <vt:lpstr>Balans- och resultaträkning är  grunden i  företagsekonomi.</vt:lpstr>
      <vt:lpstr>Balansräkning</vt:lpstr>
      <vt:lpstr>PowerPoint-presentation</vt:lpstr>
      <vt:lpstr>PowerPoint-presentation</vt:lpstr>
      <vt:lpstr>Anläggningstillgångar</vt:lpstr>
      <vt:lpstr>Omsättningstillgångar</vt:lpstr>
      <vt:lpstr>Eget kapital</vt:lpstr>
      <vt:lpstr>Långfristiga skulder</vt:lpstr>
      <vt:lpstr>Kortfristiga skulder</vt:lpstr>
      <vt:lpstr>Resultaträkning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för Räddningstjänsten</dc:title>
  <dc:creator>Håkan Johansson</dc:creator>
  <cp:lastModifiedBy>Håkan Johansson</cp:lastModifiedBy>
  <cp:revision>246</cp:revision>
  <dcterms:created xsi:type="dcterms:W3CDTF">2014-11-27T21:37:36Z</dcterms:created>
  <dcterms:modified xsi:type="dcterms:W3CDTF">2024-01-09T07:46:35Z</dcterms:modified>
</cp:coreProperties>
</file>