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13" r:id="rId2"/>
    <p:sldId id="547" r:id="rId3"/>
    <p:sldId id="514" r:id="rId4"/>
    <p:sldId id="548" r:id="rId5"/>
    <p:sldId id="515" r:id="rId6"/>
  </p:sldIdLst>
  <p:sldSz cx="12192000" cy="6858000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393"/>
    <a:srgbClr val="FF4F4F"/>
    <a:srgbClr val="4EC42E"/>
    <a:srgbClr val="48B42A"/>
    <a:srgbClr val="FFD03B"/>
    <a:srgbClr val="FB818D"/>
    <a:srgbClr val="00E2AC"/>
    <a:srgbClr val="EAE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>
      <p:cViewPr varScale="1">
        <p:scale>
          <a:sx n="75" d="100"/>
          <a:sy n="75" d="100"/>
        </p:scale>
        <p:origin x="408" y="5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-91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B50CAB2A-EE42-4DD4-9D18-C68D7BB70F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DFE8EF0-2D5F-48CE-828D-5093A4F8C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610FA85A-BA1A-41E8-A2E2-B504B45F5F18}" type="datetimeFigureOut">
              <a:rPr lang="sv-SE"/>
              <a:pPr>
                <a:defRPr/>
              </a:pPr>
              <a:t>2024-01-04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48C4AEA-7604-46FC-A4A4-5F6B0A800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8523962-A2E0-4C40-A04E-97D1ED072C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350631-AF27-4544-8A25-FDB11124284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8B70E872-1FFD-4CA7-8CAA-E57BCA63E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BE2356DE-9447-4BA5-B0DE-76A0C3A0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DA88A19C-7010-4771-B0C3-120094D5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06CC2B2E-6243-42AB-BD95-8F1DB4E75E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E02952-BACA-4429-A85F-84C4B280ABF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C17B4C26-A36F-4F43-B2E7-DA07F692B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AAB3EE2-7A9B-4A27-8F35-343C265C8D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1C615AD0-9215-40C3-B14B-2EE89A9530A8}" type="slidenum">
              <a:rPr lang="sv-SE" altLang="sv-SE"/>
              <a:pPr/>
              <a:t>‹#›</a:t>
            </a:fld>
            <a:endParaRPr lang="sv-SE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56930F32-BD7B-4E49-AF29-8073D5165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1A570A52-9245-4B14-90CA-A040F393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968E7C06-5D21-4B9C-8E93-27019770CCA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33A1F19D-1FA7-4E04-A04D-300DD6DC8175}" type="slidenum">
              <a:rPr lang="en-US" altLang="sv-SE" sz="1200">
                <a:solidFill>
                  <a:srgbClr val="000000"/>
                </a:solidFill>
              </a:rPr>
              <a:pPr/>
              <a:t>1</a:t>
            </a:fld>
            <a:endParaRPr lang="en-US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787F5AED-0C87-427E-85DA-E639CED54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5322A5FC-5D6D-43CF-BA01-84D32496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CE12CD17-FD9D-4EA2-912D-459C4DA93F2A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BF4EDC38-5CA8-4903-B474-FA0806F7FD17}" type="slidenum">
              <a:rPr lang="sv-SE" altLang="sv-SE" sz="1200">
                <a:solidFill>
                  <a:srgbClr val="000000"/>
                </a:solidFill>
              </a:rPr>
              <a:pPr/>
              <a:t>2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7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>
            <a:extLst>
              <a:ext uri="{FF2B5EF4-FFF2-40B4-BE49-F238E27FC236}">
                <a16:creationId xmlns:a16="http://schemas.microsoft.com/office/drawing/2014/main" id="{D4D58FF7-A8FA-486F-AF0D-D06FF0AD9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Platshållare för anteckningar 2">
            <a:extLst>
              <a:ext uri="{FF2B5EF4-FFF2-40B4-BE49-F238E27FC236}">
                <a16:creationId xmlns:a16="http://schemas.microsoft.com/office/drawing/2014/main" id="{20D8AB62-2BAC-4B2C-8BD2-1F582A46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>
            <a:extLst>
              <a:ext uri="{FF2B5EF4-FFF2-40B4-BE49-F238E27FC236}">
                <a16:creationId xmlns:a16="http://schemas.microsoft.com/office/drawing/2014/main" id="{1804CA49-0E7D-4A7B-BA5E-7D0D465FBC7F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A05C2832-B5BB-4C06-B771-347A6F1DE7A4}" type="slidenum">
              <a:rPr lang="en-US" altLang="sv-SE" sz="1200">
                <a:solidFill>
                  <a:srgbClr val="000000"/>
                </a:solidFill>
              </a:rPr>
              <a:pPr/>
              <a:t>3</a:t>
            </a:fld>
            <a:endParaRPr lang="en-US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787F5AED-0C87-427E-85DA-E639CED54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5322A5FC-5D6D-43CF-BA01-84D32496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CE12CD17-FD9D-4EA2-912D-459C4DA93F2A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BF4EDC38-5CA8-4903-B474-FA0806F7FD17}" type="slidenum">
              <a:rPr lang="sv-SE" altLang="sv-SE" sz="1200">
                <a:solidFill>
                  <a:srgbClr val="000000"/>
                </a:solidFill>
              </a:rPr>
              <a:pPr/>
              <a:t>4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tshållare för bildobjekt 1">
            <a:extLst>
              <a:ext uri="{FF2B5EF4-FFF2-40B4-BE49-F238E27FC236}">
                <a16:creationId xmlns:a16="http://schemas.microsoft.com/office/drawing/2014/main" id="{537632A9-1D66-46CC-96A9-FC59F69BF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Platshållare för anteckningar 2">
            <a:extLst>
              <a:ext uri="{FF2B5EF4-FFF2-40B4-BE49-F238E27FC236}">
                <a16:creationId xmlns:a16="http://schemas.microsoft.com/office/drawing/2014/main" id="{68744EDA-2175-4A8C-B39F-881B5D45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1268" name="Platshållare för bildnummer 3">
            <a:extLst>
              <a:ext uri="{FF2B5EF4-FFF2-40B4-BE49-F238E27FC236}">
                <a16:creationId xmlns:a16="http://schemas.microsoft.com/office/drawing/2014/main" id="{11A2225B-25B6-4C7F-8539-F785084DE35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34F032F6-7266-46A4-BCF7-0EF1B3598145}" type="slidenum">
              <a:rPr lang="en-US" altLang="sv-SE" sz="1200">
                <a:solidFill>
                  <a:srgbClr val="000000"/>
                </a:solidFill>
              </a:rPr>
              <a:pPr/>
              <a:t>5</a:t>
            </a:fld>
            <a:endParaRPr lang="en-US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A5035E-479D-45E0-B1A4-F0E67BB432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999A-63A1-4AC9-9B8C-E3C0C75488B4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11635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9B56C-B1F9-4019-A9AB-AE444B5598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2785D-18B0-4DE5-84DB-9EB1061D12C0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61216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686803" y="1524002"/>
            <a:ext cx="2588684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1524002"/>
            <a:ext cx="75692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FB8045-709E-4C14-A349-87D52CF650A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B3711-2E8E-4615-BD70-19FE06558B5E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76018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3" y="1524001"/>
            <a:ext cx="10361084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261C90-43C0-47A1-B48B-CE2FE672FE3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32B76-FA7B-4D14-B113-9B526B8C89F8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6356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84E702-8DD4-4C45-9CA6-CB18688B2FF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3A8AA-B339-44D3-9339-32B3405690E1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6225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81CE7B-8614-484F-95F6-0F512C4CAD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C07D7-F6F6-4C58-80E6-FF4295068D7A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0333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914403" y="2438405"/>
            <a:ext cx="5077884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5484" y="2438405"/>
            <a:ext cx="508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8D4048-1C06-42B7-BE6D-AC5FDD8BF88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AF24B-F9AA-4AC0-B3B4-24FEFC30538A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3177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821E95-27DF-49B9-88B5-C8CDCB09F08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B2978-30A0-433D-87A9-AE6AE6DEBB4A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2267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CE64A6-08C6-435C-976E-0319DCAF520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516F1-AD06-4CDE-B785-CE01D5D93872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33953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34EFB5-CBB9-453E-BD51-97A4B9F7EC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EA4DF-8BE6-4081-9CB0-645489436C16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5674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E994E9-6D1C-49AC-AC21-FF6AD13A57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DD435-11E2-40E6-8EFF-7820CC124550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3106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14E3F1-FCA7-4173-A478-84331AF1825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9AAFB-0A4E-4A46-8CDD-EFF7BB251016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469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AA84D0F-15A5-40A1-84AD-5AA03CD6A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103616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DA85490-317D-4D88-B434-7EC2E1EC8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103616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500909EC-6D54-4706-A018-7BA820D99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7D73D730-4497-4340-86F3-2255D694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248400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41CB157-D169-49CC-A006-3356138D24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84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7E913C0-E857-42A5-B6E9-B3E704C2EDF8}" type="slidenum">
              <a:rPr lang="sv-SE" altLang="sv-SE"/>
              <a:pPr/>
              <a:t>‹#›</a:t>
            </a:fld>
            <a:endParaRPr lang="sv-SE" altLang="sv-SE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7442199D-CCCC-45B1-B45D-FD0A4D75A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10363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5pPr>
      <a:lvl6pPr marL="2514537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726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8914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103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1313" indent="-341313" algn="l" defTabSz="447675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1413" indent="-227013" algn="l" defTabSz="44767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598613" indent="-227013" algn="l" defTabSz="4476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5813" indent="-227013" algn="l" defTabSz="4476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537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726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8914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103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ubrik 1">
            <a:extLst>
              <a:ext uri="{FF2B5EF4-FFF2-40B4-BE49-F238E27FC236}">
                <a16:creationId xmlns:a16="http://schemas.microsoft.com/office/drawing/2014/main" id="{26A49386-BC47-434D-9883-09F9173D3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512763"/>
            <a:ext cx="3598862" cy="720725"/>
          </a:xfrm>
        </p:spPr>
        <p:txBody>
          <a:bodyPr/>
          <a:lstStyle/>
          <a:p>
            <a:r>
              <a:rPr lang="sv-SE" altLang="sv-SE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Vad är bokföring?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6E98DD-3A1E-430B-967E-98198F25C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844675"/>
            <a:ext cx="7561361" cy="3566492"/>
          </a:xfrm>
        </p:spPr>
        <p:txBody>
          <a:bodyPr/>
          <a:lstStyle/>
          <a:p>
            <a:pPr marL="0" indent="0" algn="ctr" defTabSz="449251">
              <a:defRPr/>
            </a:pPr>
            <a:r>
              <a:rPr lang="sv-SE" sz="2400" b="1" dirty="0">
                <a:latin typeface="Calibri" panose="020F0502020204030204" pitchFamily="34" charset="0"/>
              </a:rPr>
              <a:t>Bokföring innebär att vi löpande och systematiskt registrerar företagets alla affärshändelser.</a:t>
            </a:r>
            <a:br>
              <a:rPr lang="sv-SE" sz="2400" b="1" dirty="0">
                <a:latin typeface="Calibri" panose="020F0502020204030204" pitchFamily="34" charset="0"/>
              </a:rPr>
            </a:br>
            <a:endParaRPr lang="sv-SE" sz="2400" dirty="0">
              <a:latin typeface="Calibri" panose="020F0502020204030204" pitchFamily="34" charset="0"/>
            </a:endParaRPr>
          </a:p>
          <a:p>
            <a:pPr marL="0" indent="0" defTabSz="449251">
              <a:defRPr/>
            </a:pPr>
            <a:r>
              <a:rPr lang="sv-SE" sz="2400" u="sng" dirty="0">
                <a:latin typeface="Calibri" panose="020F0502020204030204" pitchFamily="34" charset="0"/>
              </a:rPr>
              <a:t>Exempel på affärshändelser är</a:t>
            </a:r>
          </a:p>
          <a:p>
            <a:pPr marL="342891" indent="-342891" defTabSz="44925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sz="2400" dirty="0">
                <a:latin typeface="Calibri" panose="020F0502020204030204" pitchFamily="34" charset="0"/>
              </a:rPr>
              <a:t>Försäljning av varor till kund.</a:t>
            </a:r>
          </a:p>
          <a:p>
            <a:pPr marL="342891" indent="-342891" defTabSz="44925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sz="2400" dirty="0">
                <a:latin typeface="Calibri" panose="020F0502020204030204" pitchFamily="34" charset="0"/>
              </a:rPr>
              <a:t>Inköp av material från leverantör.</a:t>
            </a:r>
          </a:p>
          <a:p>
            <a:pPr marL="342891" indent="-342891" defTabSz="44925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sz="2400" dirty="0">
                <a:latin typeface="Calibri" panose="020F0502020204030204" pitchFamily="34" charset="0"/>
              </a:rPr>
              <a:t>Löner till anställda.</a:t>
            </a:r>
          </a:p>
          <a:p>
            <a:pPr marL="342891" indent="-342891" defTabSz="44925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sz="2400" dirty="0">
                <a:latin typeface="Calibri" panose="020F0502020204030204" pitchFamily="34" charset="0"/>
              </a:rPr>
              <a:t>Avskrivning på investeringar.</a:t>
            </a:r>
          </a:p>
          <a:p>
            <a:pPr marL="342891" indent="-342891" defTabSz="44925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sz="2400" dirty="0">
                <a:latin typeface="Calibri" panose="020F0502020204030204" pitchFamily="34" charset="0"/>
              </a:rPr>
              <a:t>Ränteintäkter.</a:t>
            </a:r>
          </a:p>
          <a:p>
            <a:pPr marL="0" indent="0" defTabSz="449251">
              <a:defRPr/>
            </a:pPr>
            <a:endParaRPr lang="sv-SE" sz="2400" dirty="0"/>
          </a:p>
        </p:txBody>
      </p:sp>
      <p:pic>
        <p:nvPicPr>
          <p:cNvPr id="6148" name="Platshållare för innehåll 7">
            <a:extLst>
              <a:ext uri="{FF2B5EF4-FFF2-40B4-BE49-F238E27FC236}">
                <a16:creationId xmlns:a16="http://schemas.microsoft.com/office/drawing/2014/main" id="{EB2F2136-DF0F-408F-87D7-B3C27EF2E7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2344" y="4221088"/>
            <a:ext cx="1935513" cy="1190079"/>
          </a:xfrm>
        </p:spPr>
      </p:pic>
      <p:sp>
        <p:nvSpPr>
          <p:cNvPr id="6149" name="textruta 5">
            <a:extLst>
              <a:ext uri="{FF2B5EF4-FFF2-40B4-BE49-F238E27FC236}">
                <a16:creationId xmlns:a16="http://schemas.microsoft.com/office/drawing/2014/main" id="{14BD87E7-24E1-4A2E-8758-394DCAAB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3E129E0D-290F-4141-93A3-E0907764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2420888"/>
            <a:ext cx="5543550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solidFill>
                  <a:srgbClr val="002060"/>
                </a:solidFill>
                <a:latin typeface="Calibri" panose="020F0502020204030204" pitchFamily="34" charset="0"/>
                <a:ea typeface="+mj-ea"/>
                <a:cs typeface="+mj-cs"/>
              </a:rPr>
              <a:t>Varför bokför vi?</a:t>
            </a:r>
          </a:p>
        </p:txBody>
      </p:sp>
      <p:sp>
        <p:nvSpPr>
          <p:cNvPr id="4099" name="textruta 5">
            <a:extLst>
              <a:ext uri="{FF2B5EF4-FFF2-40B4-BE49-F238E27FC236}">
                <a16:creationId xmlns:a16="http://schemas.microsoft.com/office/drawing/2014/main" id="{D8ABFA59-E8C1-43B1-989D-56441CD3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100" name="Rektangel 1">
            <a:extLst>
              <a:ext uri="{FF2B5EF4-FFF2-40B4-BE49-F238E27FC236}">
                <a16:creationId xmlns:a16="http://schemas.microsoft.com/office/drawing/2014/main" id="{717FFAA8-15D2-45D9-8CCA-F9BA7C63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765175"/>
            <a:ext cx="7129463" cy="142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0825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ubrik 1">
            <a:extLst>
              <a:ext uri="{FF2B5EF4-FFF2-40B4-BE49-F238E27FC236}">
                <a16:creationId xmlns:a16="http://schemas.microsoft.com/office/drawing/2014/main" id="{C2DE6031-E20C-48AC-B73C-6E427267C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620713"/>
            <a:ext cx="3816350" cy="647700"/>
          </a:xfrm>
        </p:spPr>
        <p:txBody>
          <a:bodyPr/>
          <a:lstStyle/>
          <a:p>
            <a:r>
              <a:rPr lang="sv-SE" altLang="sv-SE" sz="3600" b="1">
                <a:solidFill>
                  <a:srgbClr val="002060"/>
                </a:solidFill>
                <a:latin typeface="Calibri" panose="020F0502020204030204" pitchFamily="34" charset="0"/>
              </a:rPr>
              <a:t>Varför bokför vi?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957ABF-1F5C-4B55-ABF1-2BD91DF25C6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79425" y="1484313"/>
            <a:ext cx="9145588" cy="43211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sv-SE" altLang="sv-SE" sz="2400" dirty="0">
                <a:latin typeface="Calibri" panose="020F0502020204030204" pitchFamily="34" charset="0"/>
              </a:rPr>
              <a:t>Alla företag är enligt lag bokföringsskyldiga.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sv-SE" altLang="sv-SE" sz="2400" dirty="0">
                <a:latin typeface="Calibri" panose="020F0502020204030204" pitchFamily="34" charset="0"/>
              </a:rPr>
              <a:t>Bokföringslagen och Årsredovisningslagen är två viktiga regelverk.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sv-SE" altLang="sv-SE" sz="2400" dirty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sv-SE" altLang="sv-SE" sz="2400" dirty="0">
                <a:latin typeface="Calibri" panose="020F0502020204030204" pitchFamily="34" charset="0"/>
              </a:rPr>
              <a:t>Bokslutet revideras av företagets revisor om sådan har valts.</a:t>
            </a:r>
          </a:p>
          <a:p>
            <a:pPr marL="0" indent="0"/>
            <a:endParaRPr lang="sv-SE" altLang="sv-SE" sz="2400" dirty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sv-SE" altLang="sv-SE" sz="2400" dirty="0">
                <a:latin typeface="Calibri" panose="020F0502020204030204" pitchFamily="34" charset="0"/>
              </a:rPr>
              <a:t>Vi bokför också för vår egen skull. Så vi kan följa upp vårt resultat och styra mot uppsatta mål.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sv-SE" altLang="sv-SE" sz="2400" dirty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sv-SE" altLang="sv-SE" sz="2400" dirty="0">
                <a:latin typeface="Calibri" panose="020F0502020204030204" pitchFamily="34" charset="0"/>
              </a:rPr>
              <a:t>Allt bokföringsmaterial skall sparas på ett säkert sätt i minst 7 år.</a:t>
            </a:r>
          </a:p>
          <a:p>
            <a:pPr marL="0" indent="0"/>
            <a:endParaRPr lang="sv-SE" altLang="sv-SE" dirty="0"/>
          </a:p>
        </p:txBody>
      </p:sp>
      <p:pic>
        <p:nvPicPr>
          <p:cNvPr id="8196" name="Platshållare för innehåll 7">
            <a:extLst>
              <a:ext uri="{FF2B5EF4-FFF2-40B4-BE49-F238E27FC236}">
                <a16:creationId xmlns:a16="http://schemas.microsoft.com/office/drawing/2014/main" id="{4C968FCA-2B88-4986-BB0D-648C223E0E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0416" y="296281"/>
            <a:ext cx="1973599" cy="1368152"/>
          </a:xfrm>
        </p:spPr>
      </p:pic>
      <p:sp>
        <p:nvSpPr>
          <p:cNvPr id="8197" name="textruta 5">
            <a:extLst>
              <a:ext uri="{FF2B5EF4-FFF2-40B4-BE49-F238E27FC236}">
                <a16:creationId xmlns:a16="http://schemas.microsoft.com/office/drawing/2014/main" id="{AE587316-CA85-4BE2-9783-506D2F12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3E129E0D-290F-4141-93A3-E0907764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2420888"/>
            <a:ext cx="5543550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solidFill>
                  <a:srgbClr val="002060"/>
                </a:solidFill>
                <a:latin typeface="Calibri" panose="020F0502020204030204" pitchFamily="34" charset="0"/>
                <a:ea typeface="+mj-ea"/>
                <a:cs typeface="+mj-cs"/>
              </a:rPr>
              <a:t>Hur bokför vi?</a:t>
            </a:r>
          </a:p>
        </p:txBody>
      </p:sp>
      <p:sp>
        <p:nvSpPr>
          <p:cNvPr id="4099" name="textruta 5">
            <a:extLst>
              <a:ext uri="{FF2B5EF4-FFF2-40B4-BE49-F238E27FC236}">
                <a16:creationId xmlns:a16="http://schemas.microsoft.com/office/drawing/2014/main" id="{D8ABFA59-E8C1-43B1-989D-56441CD3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100" name="Rektangel 1">
            <a:extLst>
              <a:ext uri="{FF2B5EF4-FFF2-40B4-BE49-F238E27FC236}">
                <a16:creationId xmlns:a16="http://schemas.microsoft.com/office/drawing/2014/main" id="{717FFAA8-15D2-45D9-8CCA-F9BA7C63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765175"/>
            <a:ext cx="7129463" cy="142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13405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ubrik 1">
            <a:extLst>
              <a:ext uri="{FF2B5EF4-FFF2-40B4-BE49-F238E27FC236}">
                <a16:creationId xmlns:a16="http://schemas.microsoft.com/office/drawing/2014/main" id="{B1AB0B41-03D3-40DC-9263-4C5B17D11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25" y="581025"/>
            <a:ext cx="3779838" cy="554038"/>
          </a:xfrm>
        </p:spPr>
        <p:txBody>
          <a:bodyPr/>
          <a:lstStyle/>
          <a:p>
            <a:r>
              <a:rPr lang="sv-SE" altLang="sv-SE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Hur bokför vi?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3A6E4E-A185-4926-910B-9567BFB8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2492401"/>
            <a:ext cx="10152508" cy="2088703"/>
          </a:xfrm>
        </p:spPr>
        <p:txBody>
          <a:bodyPr>
            <a:noAutofit/>
          </a:bodyPr>
          <a:lstStyle/>
          <a:p>
            <a:pPr marL="0" indent="0" defTabSz="449251">
              <a:defRPr/>
            </a:pPr>
            <a:r>
              <a:rPr lang="sv-SE" sz="2400" b="1" dirty="0">
                <a:latin typeface="Calibri" panose="020F0502020204030204" pitchFamily="34" charset="0"/>
              </a:rPr>
              <a:t>Vi använder företagets affärssystem, t.ex Visma, Hogia, </a:t>
            </a:r>
            <a:r>
              <a:rPr lang="sv-SE" sz="2400" b="1" dirty="0" err="1">
                <a:latin typeface="Calibri" panose="020F0502020204030204" pitchFamily="34" charset="0"/>
              </a:rPr>
              <a:t>Fortnox</a:t>
            </a:r>
            <a:r>
              <a:rPr lang="sv-SE" sz="2400" b="1" dirty="0">
                <a:latin typeface="Calibri" panose="020F0502020204030204" pitchFamily="34" charset="0"/>
              </a:rPr>
              <a:t>.</a:t>
            </a:r>
            <a:endParaRPr lang="sv-SE" sz="1200" dirty="0">
              <a:latin typeface="Calibri" panose="020F0502020204030204" pitchFamily="34" charset="0"/>
            </a:endParaRPr>
          </a:p>
          <a:p>
            <a:pPr marL="0" indent="0" defTabSz="449251">
              <a:defRPr/>
            </a:pPr>
            <a:r>
              <a:rPr lang="sv-SE" sz="2200" dirty="0">
                <a:latin typeface="Calibri" panose="020F0502020204030204" pitchFamily="34" charset="0"/>
              </a:rPr>
              <a:t>I programmet registreras alla affärshändelser i datumordning.</a:t>
            </a:r>
            <a:br>
              <a:rPr lang="sv-SE" sz="2200" dirty="0">
                <a:latin typeface="Calibri" panose="020F0502020204030204" pitchFamily="34" charset="0"/>
              </a:rPr>
            </a:br>
            <a:endParaRPr lang="sv-SE" sz="1200" dirty="0">
              <a:latin typeface="Calibri" panose="020F0502020204030204" pitchFamily="34" charset="0"/>
            </a:endParaRPr>
          </a:p>
          <a:p>
            <a:pPr marL="0" indent="0" defTabSz="449251">
              <a:defRPr/>
            </a:pPr>
            <a:r>
              <a:rPr lang="sv-SE" sz="2200" u="sng" dirty="0">
                <a:latin typeface="Calibri" panose="020F0502020204030204" pitchFamily="34" charset="0"/>
              </a:rPr>
              <a:t>Med hjälp av en kontoplan bokförs affärshändelserna på rätt ställe i affärssystemet.</a:t>
            </a:r>
          </a:p>
          <a:p>
            <a:pPr marL="0" indent="0" defTabSz="449251">
              <a:defRPr/>
            </a:pPr>
            <a:endParaRPr lang="sv-SE" sz="2200" b="1" dirty="0">
              <a:latin typeface="Calibri" panose="020F0502020204030204" pitchFamily="34" charset="0"/>
            </a:endParaRPr>
          </a:p>
          <a:p>
            <a:pPr marL="342891" indent="-342891" defTabSz="449251">
              <a:spcBef>
                <a:spcPts val="0"/>
              </a:spcBef>
              <a:defRPr/>
            </a:pPr>
            <a:endParaRPr lang="sv-SE" sz="2200" dirty="0"/>
          </a:p>
        </p:txBody>
      </p:sp>
      <p:pic>
        <p:nvPicPr>
          <p:cNvPr id="10244" name="Platshållare för innehåll 7">
            <a:extLst>
              <a:ext uri="{FF2B5EF4-FFF2-40B4-BE49-F238E27FC236}">
                <a16:creationId xmlns:a16="http://schemas.microsoft.com/office/drawing/2014/main" id="{EFDC3176-C948-4BD8-8517-B1AA3FAC9F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0416" y="476672"/>
            <a:ext cx="1800225" cy="1800225"/>
          </a:xfrm>
        </p:spPr>
      </p:pic>
      <p:sp>
        <p:nvSpPr>
          <p:cNvPr id="10245" name="textruta 5">
            <a:extLst>
              <a:ext uri="{FF2B5EF4-FFF2-40B4-BE49-F238E27FC236}">
                <a16:creationId xmlns:a16="http://schemas.microsoft.com/office/drawing/2014/main" id="{3C61171F-90B3-4370-8089-B039DF104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308725"/>
            <a:ext cx="2592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40365</TotalTime>
  <Words>169</Words>
  <Application>Microsoft Office PowerPoint</Application>
  <PresentationFormat>Bredbild</PresentationFormat>
  <Paragraphs>35</Paragraphs>
  <Slides>5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Times New Roman</vt:lpstr>
      <vt:lpstr>Office-tema</vt:lpstr>
      <vt:lpstr>Vad är bokföring?</vt:lpstr>
      <vt:lpstr>PowerPoint-presentation</vt:lpstr>
      <vt:lpstr>Varför bokför vi?</vt:lpstr>
      <vt:lpstr>PowerPoint-presentation</vt:lpstr>
      <vt:lpstr>Hur bokför vi?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Håkan Johansson</cp:lastModifiedBy>
  <cp:revision>1119</cp:revision>
  <cp:lastPrinted>2014-11-27T06:27:12Z</cp:lastPrinted>
  <dcterms:created xsi:type="dcterms:W3CDTF">2012-08-14T12:12:55Z</dcterms:created>
  <dcterms:modified xsi:type="dcterms:W3CDTF">2024-01-04T06:40:18Z</dcterms:modified>
</cp:coreProperties>
</file>