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9" r:id="rId2"/>
    <p:sldId id="412" r:id="rId3"/>
    <p:sldId id="422" r:id="rId4"/>
    <p:sldId id="442" r:id="rId5"/>
    <p:sldId id="427" r:id="rId6"/>
    <p:sldId id="419" r:id="rId7"/>
    <p:sldId id="443" r:id="rId8"/>
    <p:sldId id="450" r:id="rId9"/>
    <p:sldId id="445" r:id="rId10"/>
  </p:sldIdLst>
  <p:sldSz cx="9144000" cy="6858000" type="screen4x3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0000"/>
    <a:srgbClr val="C89800"/>
    <a:srgbClr val="EAE016"/>
    <a:srgbClr val="FB818D"/>
    <a:srgbClr val="CCFFFF"/>
    <a:srgbClr val="CCFF33"/>
    <a:srgbClr val="EEB8B4"/>
    <a:srgbClr val="87623D"/>
    <a:srgbClr val="FC4A2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>
        <p:scale>
          <a:sx n="80" d="100"/>
          <a:sy n="80" d="100"/>
        </p:scale>
        <p:origin x="912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7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D4938DBB-684D-4422-A3A6-ADF6A6DEAEBB}" type="datetimeFigureOut">
              <a:rPr lang="sv-SE"/>
              <a:pPr>
                <a:defRPr/>
              </a:pPr>
              <a:t>2024-01-07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95EF7E2A-35A4-4311-B186-BEF9B7715CFC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0228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21258" algn="l"/>
                <a:tab pos="1842516" algn="l"/>
                <a:tab pos="2763774" algn="l"/>
                <a:tab pos="3685032" algn="l"/>
                <a:tab pos="4606290" algn="l"/>
                <a:tab pos="5527548" algn="l"/>
                <a:tab pos="6448806" algn="l"/>
                <a:tab pos="7370064" algn="l"/>
                <a:tab pos="8291322" algn="l"/>
                <a:tab pos="9212580" algn="l"/>
                <a:tab pos="10133838" algn="l"/>
              </a:tabLst>
              <a:defRPr sz="12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fld id="{2CBA3EEC-8276-4F64-9D0A-B2CACF004414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3209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9220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4A24F6A-4D86-4A27-A443-89631087A927}" type="slidenum">
              <a:rPr lang="sv-SE" altLang="sv-SE" sz="1200" smtClean="0">
                <a:solidFill>
                  <a:srgbClr val="000000"/>
                </a:solidFill>
              </a:rPr>
              <a:pPr/>
              <a:t>1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56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1268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CFE5181-C8DB-4620-A4FC-DE192B13BFF1}" type="slidenum">
              <a:rPr lang="sv-SE" altLang="sv-SE" sz="1200" smtClean="0">
                <a:solidFill>
                  <a:srgbClr val="000000"/>
                </a:solidFill>
              </a:rPr>
              <a:pPr/>
              <a:t>2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15364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80610089-1E81-4C51-9398-818A52108AB1}" type="slidenum">
              <a:rPr lang="sv-SE" altLang="sv-SE" sz="1200" smtClean="0">
                <a:solidFill>
                  <a:srgbClr val="000000"/>
                </a:solidFill>
              </a:rPr>
              <a:pPr/>
              <a:t>3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3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2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33796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E00A8069-4771-4F3D-8448-26C018286175}" type="slidenum">
              <a:rPr lang="sv-SE" altLang="sv-SE" sz="1200" smtClean="0">
                <a:solidFill>
                  <a:srgbClr val="000000"/>
                </a:solidFill>
              </a:rPr>
              <a:pPr/>
              <a:t>5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8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latshållare för bildobjekt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Platshållare för anteckninga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>
              <a:latin typeface="Times New Roman" panose="02020603050405020304" pitchFamily="18" charset="0"/>
            </a:endParaRPr>
          </a:p>
        </p:txBody>
      </p:sp>
      <p:sp>
        <p:nvSpPr>
          <p:cNvPr id="31748" name="Platshållare för bildnumm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3921B678-FD4A-419F-9C37-6C8E46570C31}" type="slidenum">
              <a:rPr lang="sv-SE" altLang="sv-SE" sz="1200" smtClean="0">
                <a:solidFill>
                  <a:srgbClr val="000000"/>
                </a:solidFill>
              </a:rPr>
              <a:pPr/>
              <a:t>6</a:t>
            </a:fld>
            <a:endParaRPr lang="sv-SE" altLang="sv-S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7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7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12B4-6F4C-4EBC-8F98-B602450DFF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9E826-B9F8-45B3-B47E-29B1FDF2355E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30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E0D6D-3E5A-4865-B223-F784ABA2F819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170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15100" y="1524000"/>
            <a:ext cx="1941513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685800" y="1524000"/>
            <a:ext cx="56769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DB059-94AB-49E6-AFFF-2E6EEE43BFA6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7811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0813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E1001-AFF0-4F0E-A1E6-ADBAD7486CA4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16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4E555-978E-4672-9521-B370EB576B1E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60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A1872-19D9-4A2D-ADB7-0D8483493D5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614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08413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6613" y="2438400"/>
            <a:ext cx="381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0C636-E1DD-495B-82E7-CA32313EE74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531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9018-0748-47BD-909A-C61E12880CC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23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7836B-0C29-4718-AD2A-84F7765BDC84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339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0E7B-AEAC-49F2-930A-7A595906DB5A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392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14E1F-8DA5-48B8-8160-FB3BB16DB99A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584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362C0-763B-49FD-BB36-4C74095B11D7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957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0"/>
            <a:ext cx="77708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438400"/>
            <a:ext cx="77708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fld id="{B3640A27-9270-4463-9401-861DC2E003BF}" type="slidenum">
              <a:rPr lang="sv-SE"/>
              <a:pPr>
                <a:defRPr/>
              </a:pPr>
              <a:t>‹#›</a:t>
            </a:fld>
            <a:endParaRPr lang="sv-SE" dirty="0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685800" y="6172200"/>
            <a:ext cx="77724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2141935" y="1701404"/>
            <a:ext cx="4157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60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Nyckeltal</a:t>
            </a:r>
          </a:p>
        </p:txBody>
      </p:sp>
      <p:sp>
        <p:nvSpPr>
          <p:cNvPr id="8196" name="Rektangel 1"/>
          <p:cNvSpPr>
            <a:spLocks noChangeArrowheads="1"/>
          </p:cNvSpPr>
          <p:nvPr/>
        </p:nvSpPr>
        <p:spPr bwMode="auto">
          <a:xfrm>
            <a:off x="1763688" y="1253789"/>
            <a:ext cx="5347097" cy="107156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sz="180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18FC49F-1F2E-4186-873C-3DC8FF00A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53103"/>
            <a:ext cx="1649719" cy="1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1133475" y="309563"/>
            <a:ext cx="59039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Enligt Wikipedia</a:t>
            </a:r>
            <a:endParaRPr lang="sv-SE" sz="32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173" name="textruta 2"/>
          <p:cNvSpPr txBox="1">
            <a:spLocks noChangeArrowheads="1"/>
          </p:cNvSpPr>
          <p:nvPr/>
        </p:nvSpPr>
        <p:spPr bwMode="auto">
          <a:xfrm>
            <a:off x="899592" y="1412776"/>
            <a:ext cx="68819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28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”Nyckeltal </a:t>
            </a:r>
            <a:r>
              <a:rPr lang="sv-SE" sz="2800" i="1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är tal </a:t>
            </a:r>
            <a:r>
              <a:rPr lang="sv-SE" sz="28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som används för </a:t>
            </a:r>
            <a:r>
              <a:rPr lang="sv-SE" sz="2800" i="1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att värdera </a:t>
            </a:r>
            <a:r>
              <a:rPr lang="sv-SE" sz="28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en organisation och dess </a:t>
            </a:r>
            <a:r>
              <a:rPr lang="sv-SE" sz="2800" i="1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verksamhet.”  </a:t>
            </a:r>
            <a:endParaRPr lang="sv-SE" sz="2800" i="1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" name="textruta 2"/>
          <p:cNvSpPr txBox="1">
            <a:spLocks noChangeArrowheads="1"/>
          </p:cNvSpPr>
          <p:nvPr/>
        </p:nvSpPr>
        <p:spPr bwMode="auto">
          <a:xfrm>
            <a:off x="179512" y="3284984"/>
            <a:ext cx="857814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”…. men det räcker inte </a:t>
            </a:r>
            <a:r>
              <a:rPr lang="sv-SE" sz="2600" i="1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med talet.  Talet det </a:t>
            </a: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måste ställas i </a:t>
            </a:r>
          </a:p>
          <a:p>
            <a:pPr algn="ctr">
              <a:defRPr/>
            </a:pP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relation till något, annars går det inte att värdera.”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ruta 2"/>
          <p:cNvSpPr txBox="1">
            <a:spLocks noChangeArrowheads="1"/>
          </p:cNvSpPr>
          <p:nvPr/>
        </p:nvSpPr>
        <p:spPr bwMode="auto">
          <a:xfrm>
            <a:off x="179388" y="1700213"/>
            <a:ext cx="84248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  <a:p>
            <a:pPr algn="ctr">
              <a:defRPr/>
            </a:pP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”För att ett tal ska vara ett nyckeltal måste någon visa </a:t>
            </a:r>
          </a:p>
          <a:p>
            <a:pPr algn="ctr">
              <a:defRPr/>
            </a:pP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intresse för talet. Annars är det inget nyckeltal.”</a:t>
            </a:r>
          </a:p>
          <a:p>
            <a:pPr>
              <a:defRPr/>
            </a:pP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  <a:p>
            <a:pPr>
              <a:defRPr/>
            </a:pP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5" name="textruta 11"/>
          <p:cNvSpPr txBox="1">
            <a:spLocks noChangeArrowheads="1"/>
          </p:cNvSpPr>
          <p:nvPr/>
        </p:nvSpPr>
        <p:spPr bwMode="auto">
          <a:xfrm>
            <a:off x="2663825" y="333375"/>
            <a:ext cx="3455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sv-SE" altLang="sv-SE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Ett intressant 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A8AFF472-A328-4C48-BA57-A36D36B83CC9}"/>
              </a:ext>
            </a:extLst>
          </p:cNvPr>
          <p:cNvSpPr txBox="1"/>
          <p:nvPr/>
        </p:nvSpPr>
        <p:spPr>
          <a:xfrm>
            <a:off x="287524" y="1196752"/>
            <a:ext cx="856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”Syftet med nyckeltal är kunna mäta ett företags ekonomiska situation.</a:t>
            </a:r>
          </a:p>
          <a:p>
            <a:pPr algn="ctr"/>
            <a:r>
              <a:rPr lang="sv-SE" sz="2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 hjälp av nyckeltalet kan vi analysera, värdera och fatta beslut.”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9228200E-862B-46B2-B6A2-9CCCDFD45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329426"/>
            <a:ext cx="5292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Syfte med ekonomiska nyckeltal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62DF95D8-3D19-4310-8609-7BECD4C46588}"/>
              </a:ext>
            </a:extLst>
          </p:cNvPr>
          <p:cNvSpPr txBox="1"/>
          <p:nvPr/>
        </p:nvSpPr>
        <p:spPr>
          <a:xfrm>
            <a:off x="503783" y="2310299"/>
            <a:ext cx="810066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800" dirty="0">
              <a:solidFill>
                <a:schemeClr val="tx1"/>
              </a:solidFill>
            </a:endParaRPr>
          </a:p>
          <a:p>
            <a:r>
              <a:rPr lang="sv-SE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följande situationer används ofta nyckeltal.</a:t>
            </a:r>
          </a:p>
          <a:p>
            <a:endParaRPr lang="sv-SE" sz="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Företaget vill uppnå ett bestämt mål, t.ex en hög soliditet eller omsättning per anställd.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Företaget vill lösa ett problem, t.ex dålig leveranssäkerhet.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Företaget vill jämföra och mäta sig med andra företag i samma bransch.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Företaget vill jämföra med egna siffror från en tidigare period t.ex förra året. 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A2DEBECC-0433-448F-AF28-BBB4EE65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4454898"/>
            <a:ext cx="1388545" cy="14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 bwMode="auto">
          <a:xfrm>
            <a:off x="4364711" y="1158670"/>
            <a:ext cx="4590053" cy="25115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sv-SE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cs typeface="Arial Unicode MS" charset="0"/>
            </a:endParaRPr>
          </a:p>
        </p:txBody>
      </p:sp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1181894" y="150224"/>
            <a:ext cx="59039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2600" b="1" dirty="0">
                <a:solidFill>
                  <a:schemeClr val="accent2">
                    <a:lumMod val="75000"/>
                  </a:schemeClr>
                </a:solidFill>
                <a:ea typeface="+mn-ea"/>
              </a:rPr>
              <a:t>Objektivt eller subjektivt</a:t>
            </a:r>
            <a:endParaRPr lang="sv-SE" sz="2600" dirty="0">
              <a:solidFill>
                <a:schemeClr val="accent2">
                  <a:lumMod val="75000"/>
                </a:schemeClr>
              </a:solidFill>
              <a:ea typeface="+mn-ea"/>
            </a:endParaRPr>
          </a:p>
        </p:txBody>
      </p:sp>
      <p:pic>
        <p:nvPicPr>
          <p:cNvPr id="32773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670"/>
            <a:ext cx="4327460" cy="422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ruta 2"/>
          <p:cNvSpPr txBox="1">
            <a:spLocks noChangeArrowheads="1"/>
          </p:cNvSpPr>
          <p:nvPr/>
        </p:nvSpPr>
        <p:spPr bwMode="auto">
          <a:xfrm>
            <a:off x="923479" y="747828"/>
            <a:ext cx="32103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000" b="1">
                <a:solidFill>
                  <a:srgbClr val="C00000"/>
                </a:solidFill>
                <a:latin typeface="Calibri" panose="020F0502020204030204" pitchFamily="34" charset="0"/>
                <a:ea typeface="+mn-ea"/>
              </a:rPr>
              <a:t>Hårda  nyckeltal</a:t>
            </a:r>
            <a:endParaRPr lang="sv-SE" sz="2000" b="1" dirty="0">
              <a:solidFill>
                <a:srgbClr val="C00000"/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4396346" y="1423421"/>
            <a:ext cx="4558417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1400" b="1">
                <a:solidFill>
                  <a:schemeClr val="tx1"/>
                </a:solidFill>
                <a:latin typeface="+mj-lt"/>
                <a:ea typeface="+mn-ea"/>
              </a:rPr>
              <a:t>Nyckeltal                                  2016-12       2015-12</a:t>
            </a:r>
            <a:endParaRPr lang="sv-SE" sz="1400" b="1" dirty="0">
              <a:solidFill>
                <a:schemeClr val="tx1"/>
              </a:solidFill>
              <a:latin typeface="+mj-lt"/>
              <a:ea typeface="+mn-ea"/>
            </a:endParaRPr>
          </a:p>
          <a:p>
            <a:pPr>
              <a:defRPr/>
            </a:pPr>
            <a:endParaRPr lang="sv-SE" sz="14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  <a:p>
            <a:pPr>
              <a:defRPr/>
            </a:pP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Servicenivå                                 </a:t>
            </a:r>
            <a:r>
              <a:rPr lang="sv-SE" sz="1400" b="1">
                <a:solidFill>
                  <a:srgbClr val="00B050"/>
                </a:solidFill>
                <a:latin typeface="+mj-lt"/>
                <a:ea typeface="+mn-ea"/>
              </a:rPr>
              <a:t>Hög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        </a:t>
            </a:r>
            <a:r>
              <a:rPr lang="sv-SE" sz="1400" b="1" dirty="0">
                <a:solidFill>
                  <a:srgbClr val="C89800"/>
                </a:solidFill>
                <a:latin typeface="+mj-lt"/>
                <a:ea typeface="+mn-ea"/>
              </a:rPr>
              <a:t>Medel </a:t>
            </a:r>
          </a:p>
          <a:p>
            <a:pPr>
              <a:defRPr/>
            </a:pP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Kundlojalitet                               </a:t>
            </a:r>
            <a:r>
              <a:rPr lang="sv-SE" sz="1400" b="1">
                <a:solidFill>
                  <a:srgbClr val="C89800"/>
                </a:solidFill>
                <a:latin typeface="+mj-lt"/>
                <a:ea typeface="+mn-ea"/>
              </a:rPr>
              <a:t>Medel</a:t>
            </a:r>
            <a:r>
              <a:rPr lang="sv-SE" sz="1400" b="1">
                <a:solidFill>
                  <a:srgbClr val="FFC000"/>
                </a:solidFill>
                <a:latin typeface="+mj-lt"/>
                <a:ea typeface="+mn-ea"/>
              </a:rPr>
              <a:t>  </a:t>
            </a:r>
            <a:r>
              <a:rPr lang="sv-SE" sz="1400" b="1">
                <a:solidFill>
                  <a:schemeClr val="tx1"/>
                </a:solidFill>
                <a:latin typeface="+mj-lt"/>
                <a:ea typeface="+mn-ea"/>
              </a:rPr>
              <a:t>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   </a:t>
            </a:r>
            <a:r>
              <a:rPr lang="sv-SE" sz="1400" b="1" dirty="0">
                <a:solidFill>
                  <a:srgbClr val="C00000"/>
                </a:solidFill>
                <a:latin typeface="+mj-lt"/>
                <a:ea typeface="+mn-ea"/>
              </a:rPr>
              <a:t>Låg</a:t>
            </a:r>
          </a:p>
          <a:p>
            <a:pPr>
              <a:defRPr/>
            </a:pPr>
            <a:r>
              <a:rPr lang="sv-SE" sz="1400" dirty="0">
                <a:solidFill>
                  <a:schemeClr val="tx1"/>
                </a:solidFill>
                <a:latin typeface="+mj-lt"/>
                <a:ea typeface="+mn-ea"/>
              </a:rPr>
              <a:t>Nöjd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medarbetarindex </a:t>
            </a:r>
            <a:r>
              <a:rPr lang="sv-SE" sz="1400">
                <a:solidFill>
                  <a:schemeClr val="tx1"/>
                </a:solidFill>
              </a:rPr>
              <a:t>                 </a:t>
            </a:r>
            <a:r>
              <a:rPr lang="sv-SE" sz="1400" b="1">
                <a:solidFill>
                  <a:srgbClr val="C89800"/>
                </a:solidFill>
                <a:latin typeface="+mj-lt"/>
                <a:ea typeface="+mn-ea"/>
              </a:rPr>
              <a:t>Medel  </a:t>
            </a:r>
            <a:r>
              <a:rPr lang="sv-SE" sz="1400">
                <a:solidFill>
                  <a:schemeClr val="tx1"/>
                </a:solidFill>
              </a:rPr>
              <a:t>         </a:t>
            </a:r>
            <a:r>
              <a:rPr lang="sv-SE" sz="1400" b="1" dirty="0">
                <a:solidFill>
                  <a:srgbClr val="C00000"/>
                </a:solidFill>
                <a:latin typeface="+mj-lt"/>
                <a:ea typeface="+mn-ea"/>
              </a:rPr>
              <a:t>Låg</a:t>
            </a:r>
          </a:p>
          <a:p>
            <a:pPr>
              <a:defRPr/>
            </a:pP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Design                                        </a:t>
            </a:r>
            <a:r>
              <a:rPr lang="sv-SE" sz="1400" b="1">
                <a:solidFill>
                  <a:srgbClr val="C00000"/>
                </a:solidFill>
                <a:latin typeface="+mj-lt"/>
                <a:ea typeface="+mn-ea"/>
              </a:rPr>
              <a:t>Låg  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      </a:t>
            </a:r>
            <a:r>
              <a:rPr lang="sv-SE" sz="1400" b="1" dirty="0">
                <a:solidFill>
                  <a:srgbClr val="C00000"/>
                </a:solidFill>
                <a:latin typeface="+mj-lt"/>
                <a:ea typeface="+mn-ea"/>
              </a:rPr>
              <a:t>Låg</a:t>
            </a:r>
          </a:p>
          <a:p>
            <a:pPr>
              <a:defRPr/>
            </a:pP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Produktimage                             </a:t>
            </a:r>
            <a:r>
              <a:rPr lang="sv-SE" sz="1400" b="1">
                <a:solidFill>
                  <a:srgbClr val="C89800"/>
                </a:solidFill>
                <a:latin typeface="+mj-lt"/>
                <a:ea typeface="+mn-ea"/>
              </a:rPr>
              <a:t>Medel</a:t>
            </a:r>
            <a:r>
              <a:rPr lang="sv-SE" sz="1400">
                <a:solidFill>
                  <a:srgbClr val="FFC000"/>
                </a:solidFill>
                <a:latin typeface="+mj-lt"/>
                <a:ea typeface="+mn-ea"/>
              </a:rPr>
              <a:t>    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</a:t>
            </a:r>
            <a:r>
              <a:rPr lang="sv-SE" sz="1400" b="1" dirty="0">
                <a:solidFill>
                  <a:srgbClr val="00B050"/>
                </a:solidFill>
                <a:latin typeface="+mj-lt"/>
                <a:ea typeface="+mn-ea"/>
              </a:rPr>
              <a:t>Hög</a:t>
            </a:r>
          </a:p>
          <a:p>
            <a:pPr>
              <a:defRPr/>
            </a:pP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Varumärkeskännedom                </a:t>
            </a:r>
            <a:r>
              <a:rPr lang="sv-SE" sz="1400" b="1">
                <a:solidFill>
                  <a:srgbClr val="00B050"/>
                </a:solidFill>
                <a:latin typeface="+mj-lt"/>
                <a:ea typeface="+mn-ea"/>
              </a:rPr>
              <a:t>Hög 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      </a:t>
            </a:r>
            <a:r>
              <a:rPr lang="sv-SE" sz="1400" b="1" dirty="0">
                <a:solidFill>
                  <a:srgbClr val="C89800"/>
                </a:solidFill>
                <a:latin typeface="+mj-lt"/>
                <a:ea typeface="+mn-ea"/>
              </a:rPr>
              <a:t>Medel</a:t>
            </a:r>
          </a:p>
          <a:p>
            <a:pPr>
              <a:defRPr/>
            </a:pPr>
            <a:r>
              <a:rPr lang="sv-SE" sz="1400" dirty="0">
                <a:solidFill>
                  <a:schemeClr val="tx1"/>
                </a:solidFill>
                <a:latin typeface="+mj-lt"/>
                <a:ea typeface="+mn-ea"/>
              </a:rPr>
              <a:t>Kvalitet i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kundmottagningen       </a:t>
            </a:r>
            <a:r>
              <a:rPr lang="sv-SE" sz="1400" b="1">
                <a:solidFill>
                  <a:srgbClr val="C89800"/>
                </a:solidFill>
                <a:latin typeface="+mj-lt"/>
                <a:ea typeface="+mn-ea"/>
              </a:rPr>
              <a:t>Medel </a:t>
            </a:r>
            <a:r>
              <a:rPr lang="sv-SE" sz="1400">
                <a:solidFill>
                  <a:schemeClr val="tx1"/>
                </a:solidFill>
                <a:latin typeface="+mj-lt"/>
                <a:ea typeface="+mn-ea"/>
              </a:rPr>
              <a:t>         </a:t>
            </a:r>
            <a:r>
              <a:rPr lang="sv-SE" sz="1400" dirty="0">
                <a:solidFill>
                  <a:schemeClr val="tx1"/>
                </a:solidFill>
                <a:latin typeface="+mj-lt"/>
                <a:ea typeface="+mn-ea"/>
              </a:rPr>
              <a:t>Ej uppmätt</a:t>
            </a:r>
          </a:p>
        </p:txBody>
      </p:sp>
      <p:sp>
        <p:nvSpPr>
          <p:cNvPr id="9" name="textruta 2"/>
          <p:cNvSpPr txBox="1">
            <a:spLocks noChangeArrowheads="1"/>
          </p:cNvSpPr>
          <p:nvPr/>
        </p:nvSpPr>
        <p:spPr bwMode="auto">
          <a:xfrm>
            <a:off x="5076056" y="1131530"/>
            <a:ext cx="3067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1800" b="1">
                <a:solidFill>
                  <a:srgbClr val="C00000"/>
                </a:solidFill>
                <a:latin typeface="Calibri" panose="020F0502020204030204" pitchFamily="34" charset="0"/>
                <a:ea typeface="+mn-ea"/>
              </a:rPr>
              <a:t>Mjuka/Kvalitativa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+mn-ea"/>
              </a:rPr>
              <a:t>nyckeltal</a:t>
            </a:r>
          </a:p>
        </p:txBody>
      </p:sp>
      <p:sp>
        <p:nvSpPr>
          <p:cNvPr id="12" name="textruta 2"/>
          <p:cNvSpPr txBox="1">
            <a:spLocks noChangeArrowheads="1"/>
          </p:cNvSpPr>
          <p:nvPr/>
        </p:nvSpPr>
        <p:spPr bwMode="auto">
          <a:xfrm>
            <a:off x="4932040" y="4084134"/>
            <a:ext cx="402272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Kassalikviditeten är ”gratis” och kan mätas varje dag.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Produktimage mäts betydligt mer sällan och är dyrt </a:t>
            </a:r>
            <a:r>
              <a:rPr lang="sv-SE" sz="200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att ta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fram.</a:t>
            </a:r>
          </a:p>
          <a:p>
            <a:pPr>
              <a:defRPr/>
            </a:pPr>
            <a:endParaRPr lang="sv-SE" sz="1600" dirty="0">
              <a:solidFill>
                <a:schemeClr val="tx1"/>
              </a:solidFill>
              <a:latin typeface="Calibri" panose="020F050202020403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/>
          <p:cNvSpPr txBox="1">
            <a:spLocks noChangeArrowheads="1"/>
          </p:cNvSpPr>
          <p:nvPr/>
        </p:nvSpPr>
        <p:spPr bwMode="auto">
          <a:xfrm>
            <a:off x="396944" y="260648"/>
            <a:ext cx="328106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sz="2600" b="1" dirty="0">
                <a:solidFill>
                  <a:schemeClr val="accent2">
                    <a:lumMod val="75000"/>
                  </a:schemeClr>
                </a:solidFill>
                <a:ea typeface="+mn-ea"/>
              </a:rPr>
              <a:t>Presentation</a:t>
            </a:r>
          </a:p>
        </p:txBody>
      </p:sp>
      <p:graphicFrame>
        <p:nvGraphicFramePr>
          <p:cNvPr id="2" name="Tabell 1"/>
          <p:cNvGraphicFramePr>
            <a:graphicFrameLocks noGrp="1"/>
          </p:cNvGraphicFramePr>
          <p:nvPr/>
        </p:nvGraphicFramePr>
        <p:xfrm>
          <a:off x="611560" y="3005138"/>
          <a:ext cx="2890589" cy="2197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</a:t>
                      </a:r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Fel per 1000 st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Produktionslinje 1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0,8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Produktionslinje 2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1,1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Produktionslinje 3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1,3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Produktionslinje 4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0,5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u="none" strike="noStrike" dirty="0">
                          <a:effectLst/>
                        </a:rPr>
                        <a:t>Produktionslinje 5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0,6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55">
                <a:tc>
                  <a:txBody>
                    <a:bodyPr/>
                    <a:lstStyle/>
                    <a:p>
                      <a:pPr algn="l" fontAlgn="b"/>
                      <a:r>
                        <a:rPr lang="sv-S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Genomsnitt i fabrik</a:t>
                      </a:r>
                    </a:p>
                  </a:txBody>
                  <a:tcPr marL="9527" marR="9527" marT="9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effectLst/>
                        </a:rPr>
                        <a:t>0,9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7" marR="9527" marT="952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51" name="Bildobjekt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67" y="85725"/>
            <a:ext cx="4874791" cy="2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2" name="Bildobjekt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171825"/>
            <a:ext cx="4724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ruta 2"/>
          <p:cNvSpPr txBox="1">
            <a:spLocks noChangeArrowheads="1"/>
          </p:cNvSpPr>
          <p:nvPr/>
        </p:nvSpPr>
        <p:spPr bwMode="auto">
          <a:xfrm>
            <a:off x="323528" y="978299"/>
            <a:ext cx="3106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1800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</a:rPr>
              <a:t>Samma nyckeltal presenterade på tre olika sätt.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ruta 1"/>
          <p:cNvSpPr txBox="1">
            <a:spLocks noChangeArrowheads="1"/>
          </p:cNvSpPr>
          <p:nvPr/>
        </p:nvSpPr>
        <p:spPr bwMode="auto">
          <a:xfrm>
            <a:off x="2377376" y="116632"/>
            <a:ext cx="3202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altLang="sv-SE" sz="2800" b="1" dirty="0">
                <a:latin typeface="Calibri" panose="020F0502020204030204" pitchFamily="34" charset="0"/>
              </a:rPr>
              <a:t>   </a:t>
            </a:r>
            <a:r>
              <a:rPr lang="sv-SE" alt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Vinstmarginal</a:t>
            </a:r>
          </a:p>
        </p:txBody>
      </p:sp>
      <p:sp>
        <p:nvSpPr>
          <p:cNvPr id="27" name="Höger klammerparentes 31"/>
          <p:cNvSpPr>
            <a:spLocks/>
          </p:cNvSpPr>
          <p:nvPr/>
        </p:nvSpPr>
        <p:spPr bwMode="auto">
          <a:xfrm>
            <a:off x="2883610" y="4823062"/>
            <a:ext cx="320278" cy="505250"/>
          </a:xfrm>
          <a:prstGeom prst="rightBrace">
            <a:avLst>
              <a:gd name="adj1" fmla="val 8305"/>
              <a:gd name="adj2" fmla="val 50505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sz="1350" dirty="0"/>
          </a:p>
        </p:txBody>
      </p:sp>
      <p:sp>
        <p:nvSpPr>
          <p:cNvPr id="28" name="Höger klammerparentes 31"/>
          <p:cNvSpPr>
            <a:spLocks/>
          </p:cNvSpPr>
          <p:nvPr/>
        </p:nvSpPr>
        <p:spPr bwMode="auto">
          <a:xfrm flipH="1">
            <a:off x="5836990" y="1339677"/>
            <a:ext cx="415843" cy="3792833"/>
          </a:xfrm>
          <a:prstGeom prst="rightBrace">
            <a:avLst>
              <a:gd name="adj1" fmla="val 8305"/>
              <a:gd name="adj2" fmla="val 50505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sz="1350" dirty="0"/>
          </a:p>
        </p:txBody>
      </p:sp>
      <p:sp>
        <p:nvSpPr>
          <p:cNvPr id="29" name="textruta 34"/>
          <p:cNvSpPr txBox="1">
            <a:spLocks noChangeArrowheads="1"/>
          </p:cNvSpPr>
          <p:nvPr/>
        </p:nvSpPr>
        <p:spPr bwMode="auto">
          <a:xfrm>
            <a:off x="3193557" y="4790407"/>
            <a:ext cx="1660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600" b="1" dirty="0">
                <a:solidFill>
                  <a:srgbClr val="C00000"/>
                </a:solidFill>
              </a:rPr>
              <a:t>Årets resultat</a:t>
            </a:r>
          </a:p>
          <a:p>
            <a:r>
              <a:rPr lang="sv-SE" altLang="sv-SE" sz="1600" b="1" dirty="0">
                <a:solidFill>
                  <a:srgbClr val="C00000"/>
                </a:solidFill>
              </a:rPr>
              <a:t>800 tkr</a:t>
            </a:r>
          </a:p>
        </p:txBody>
      </p:sp>
      <p:sp>
        <p:nvSpPr>
          <p:cNvPr id="30" name="textruta 34"/>
          <p:cNvSpPr txBox="1">
            <a:spLocks noChangeArrowheads="1"/>
          </p:cNvSpPr>
          <p:nvPr/>
        </p:nvSpPr>
        <p:spPr bwMode="auto">
          <a:xfrm>
            <a:off x="4723439" y="2533901"/>
            <a:ext cx="12442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sz="1600" b="1" dirty="0">
                <a:solidFill>
                  <a:srgbClr val="C00000"/>
                </a:solidFill>
              </a:rPr>
              <a:t>Årets intäkter</a:t>
            </a:r>
          </a:p>
          <a:p>
            <a:r>
              <a:rPr lang="sv-SE" altLang="sv-SE" sz="1600" b="1" dirty="0">
                <a:solidFill>
                  <a:srgbClr val="C00000"/>
                </a:solidFill>
              </a:rPr>
              <a:t>6 200 tkr.</a:t>
            </a:r>
          </a:p>
        </p:txBody>
      </p:sp>
      <p:sp>
        <p:nvSpPr>
          <p:cNvPr id="32" name="textruta 36"/>
          <p:cNvSpPr txBox="1">
            <a:spLocks noChangeArrowheads="1"/>
          </p:cNvSpPr>
          <p:nvPr/>
        </p:nvSpPr>
        <p:spPr bwMode="auto">
          <a:xfrm>
            <a:off x="2935833" y="3444760"/>
            <a:ext cx="2851010" cy="9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sv-SE" altLang="sv-SE" sz="750" b="1" dirty="0">
              <a:latin typeface="Calibri" panose="020F0502020204030204" pitchFamily="34" charset="0"/>
            </a:endParaRPr>
          </a:p>
          <a:p>
            <a:r>
              <a:rPr lang="sv-SE" altLang="sv-S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Vinstmarginal är lika med Årets resultat/årets intäkter.</a:t>
            </a:r>
          </a:p>
          <a:p>
            <a:r>
              <a:rPr lang="sv-SE" altLang="sv-SE" sz="1600" b="1" dirty="0">
                <a:solidFill>
                  <a:srgbClr val="A20000"/>
                </a:solidFill>
                <a:latin typeface="Calibri" panose="020F0502020204030204" pitchFamily="34" charset="0"/>
              </a:rPr>
              <a:t>Här 800 tkr / 6 200 tkr = 13%</a:t>
            </a:r>
          </a:p>
        </p:txBody>
      </p:sp>
      <p:sp>
        <p:nvSpPr>
          <p:cNvPr id="15" name="Rektangel 14"/>
          <p:cNvSpPr/>
          <p:nvPr/>
        </p:nvSpPr>
        <p:spPr bwMode="auto">
          <a:xfrm>
            <a:off x="150395" y="1330683"/>
            <a:ext cx="2653116" cy="3459724"/>
          </a:xfrm>
          <a:prstGeom prst="rect">
            <a:avLst/>
          </a:prstGeom>
          <a:solidFill>
            <a:srgbClr val="EF8D4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Inköp varor och material</a:t>
            </a:r>
            <a:endParaRPr lang="sv-SE" sz="1200" u="sng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Material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Råvaror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Legoarbeten/underlev.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Lokal och fastigheter.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Lokalhyra, el</a:t>
            </a: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, värme och vatten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Renhållning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Reparation &amp; underhåll</a:t>
            </a:r>
          </a:p>
          <a:p>
            <a:pPr eaLnBrk="1" hangingPunct="1">
              <a:buClr>
                <a:srgbClr val="000000"/>
              </a:buClr>
              <a:buSzPct val="100000"/>
              <a:defRPr/>
            </a:pPr>
            <a:endParaRPr 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sz="1200" b="1" u="sng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Förbrukning </a:t>
            </a:r>
            <a:r>
              <a:rPr 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och tjänster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Frakter, bensin och resor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Reklam, tele, post</a:t>
            </a:r>
            <a:r>
              <a:rPr lang="sv-SE" sz="120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, IT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sv-SE" sz="8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sz="1200" b="1" u="sng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Löner och ersättningar</a:t>
            </a:r>
            <a:endParaRPr lang="sv-SE" sz="1200" b="1" u="sng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sz="1200" b="1" u="sng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Avskrivningar</a:t>
            </a: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r>
              <a:rPr lang="sv-SE" sz="1200" b="1" u="sng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Finansiella kostnader</a:t>
            </a:r>
          </a:p>
          <a:p>
            <a:pPr algn="ctr" eaLnBrk="1" hangingPunct="1">
              <a:buClr>
                <a:srgbClr val="000000"/>
              </a:buClr>
              <a:buSzPct val="100000"/>
              <a:defRPr/>
            </a:pPr>
            <a:endParaRPr lang="sv-SE" sz="1200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</p:txBody>
      </p:sp>
      <p:sp>
        <p:nvSpPr>
          <p:cNvPr id="16" name="textruta 1"/>
          <p:cNvSpPr txBox="1">
            <a:spLocks noChangeArrowheads="1"/>
          </p:cNvSpPr>
          <p:nvPr/>
        </p:nvSpPr>
        <p:spPr bwMode="auto">
          <a:xfrm>
            <a:off x="607648" y="701407"/>
            <a:ext cx="1536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Kostnader</a:t>
            </a:r>
          </a:p>
        </p:txBody>
      </p:sp>
      <p:sp>
        <p:nvSpPr>
          <p:cNvPr id="17" name="Rektangel 17"/>
          <p:cNvSpPr>
            <a:spLocks noChangeArrowheads="1"/>
          </p:cNvSpPr>
          <p:nvPr/>
        </p:nvSpPr>
        <p:spPr bwMode="auto">
          <a:xfrm>
            <a:off x="170868" y="4773351"/>
            <a:ext cx="2632643" cy="522305"/>
          </a:xfrm>
          <a:prstGeom prst="rect">
            <a:avLst/>
          </a:prstGeom>
          <a:solidFill>
            <a:srgbClr val="4BB2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sv-SE" altLang="sv-SE" sz="506" b="1" dirty="0">
                <a:latin typeface="Calibri" panose="020F0502020204030204" pitchFamily="34" charset="0"/>
              </a:rPr>
              <a:t> </a:t>
            </a:r>
            <a:r>
              <a:rPr lang="sv-SE" altLang="sv-SE" sz="788" b="1" dirty="0">
                <a:latin typeface="Calibri" panose="020F0502020204030204" pitchFamily="34" charset="0"/>
              </a:rPr>
              <a:t> </a:t>
            </a:r>
            <a:r>
              <a:rPr lang="sv-SE" altLang="sv-S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Årets resultat</a:t>
            </a:r>
          </a:p>
        </p:txBody>
      </p:sp>
      <p:sp>
        <p:nvSpPr>
          <p:cNvPr id="18" name="Rektangel 23"/>
          <p:cNvSpPr>
            <a:spLocks noChangeArrowheads="1"/>
          </p:cNvSpPr>
          <p:nvPr/>
        </p:nvSpPr>
        <p:spPr bwMode="auto">
          <a:xfrm>
            <a:off x="6360003" y="1339677"/>
            <a:ext cx="2540265" cy="3792833"/>
          </a:xfrm>
          <a:prstGeom prst="rect">
            <a:avLst/>
          </a:prstGeom>
          <a:solidFill>
            <a:srgbClr val="A2CD8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inom Sverige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av 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av tjänster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1200" b="1" u="sng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</a:t>
            </a:r>
            <a:r>
              <a:rPr lang="sv-SE" alt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export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av varor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Försäljning av tjänster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Fraktintäkter</a:t>
            </a:r>
          </a:p>
          <a:p>
            <a:pPr marL="171450" indent="-17145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Fakturerad frakt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Övriga intäkter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b="1" dirty="0">
              <a:solidFill>
                <a:schemeClr val="tx1"/>
              </a:solidFill>
              <a:latin typeface="Calibri" panose="020F0502020204030204" pitchFamily="34" charset="0"/>
              <a:cs typeface="Arial Unicode MS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sv-SE" altLang="sv-SE" sz="1200" b="1" u="sng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Finansiella intäkter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Aktieutdelningar</a:t>
            </a:r>
          </a:p>
          <a:p>
            <a:pPr marL="214313" indent="-2143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sv-SE" altLang="sv-SE" sz="1200" dirty="0">
                <a:solidFill>
                  <a:schemeClr val="tx1"/>
                </a:solidFill>
                <a:latin typeface="Calibri" panose="020F0502020204030204" pitchFamily="34" charset="0"/>
                <a:cs typeface="Arial Unicode MS" charset="0"/>
              </a:rPr>
              <a:t>Ränteintäkter</a:t>
            </a:r>
          </a:p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sv-SE" altLang="sv-SE" sz="1200" dirty="0">
              <a:latin typeface="Calibri" panose="020F0502020204030204" pitchFamily="34" charset="0"/>
              <a:cs typeface="Arial Unicode MS" charset="0"/>
            </a:endParaRPr>
          </a:p>
        </p:txBody>
      </p:sp>
      <p:sp>
        <p:nvSpPr>
          <p:cNvPr id="19" name="textruta 1"/>
          <p:cNvSpPr txBox="1">
            <a:spLocks noChangeArrowheads="1"/>
          </p:cNvSpPr>
          <p:nvPr/>
        </p:nvSpPr>
        <p:spPr bwMode="auto">
          <a:xfrm>
            <a:off x="6618282" y="701407"/>
            <a:ext cx="1402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sv-SE" altLang="sv-SE" b="1" dirty="0">
                <a:solidFill>
                  <a:schemeClr val="tx1"/>
                </a:solidFill>
                <a:latin typeface="Calibri" panose="020F0502020204030204" pitchFamily="34" charset="0"/>
              </a:rPr>
              <a:t>Intäkter</a:t>
            </a:r>
          </a:p>
        </p:txBody>
      </p:sp>
    </p:spTree>
    <p:extLst>
      <p:ext uri="{BB962C8B-B14F-4D97-AF65-F5344CB8AC3E}">
        <p14:creationId xmlns:p14="http://schemas.microsoft.com/office/powerpoint/2010/main" val="107384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2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"/>
          <p:cNvSpPr txBox="1">
            <a:spLocks noChangeArrowheads="1"/>
          </p:cNvSpPr>
          <p:nvPr/>
        </p:nvSpPr>
        <p:spPr bwMode="auto">
          <a:xfrm>
            <a:off x="1792701" y="145076"/>
            <a:ext cx="5141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altLang="sv-SE" sz="2800" b="1">
                <a:latin typeface="Calibri" panose="020F0502020204030204" pitchFamily="34" charset="0"/>
              </a:rPr>
              <a:t> </a:t>
            </a:r>
            <a:r>
              <a:rPr lang="sv-SE" altLang="sv-SE" sz="32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Kassalikviditet</a:t>
            </a:r>
            <a:endParaRPr lang="sv-SE" altLang="sv-SE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19" y="980728"/>
            <a:ext cx="825957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ruta 1"/>
          <p:cNvSpPr txBox="1">
            <a:spLocks noChangeArrowheads="1"/>
          </p:cNvSpPr>
          <p:nvPr/>
        </p:nvSpPr>
        <p:spPr bwMode="auto">
          <a:xfrm>
            <a:off x="3246340" y="134786"/>
            <a:ext cx="16835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v-SE" altLang="sv-SE" sz="2800" b="1">
                <a:latin typeface="Calibri" panose="020F0502020204030204" pitchFamily="34" charset="0"/>
              </a:rPr>
              <a:t> </a:t>
            </a:r>
            <a:r>
              <a:rPr lang="sv-SE" altLang="sv-SE" sz="3200" b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Soliditet</a:t>
            </a:r>
            <a:endParaRPr lang="sv-SE" altLang="sv-SE" sz="3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486F42D-CC2A-4A28-801B-40383FC2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10" y="836712"/>
            <a:ext cx="8759591" cy="49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36976</TotalTime>
  <Words>377</Words>
  <Application>Microsoft Office PowerPoint</Application>
  <PresentationFormat>Bildspel på skärmen (4:3)</PresentationFormat>
  <Paragraphs>106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Håkan Johansson</cp:lastModifiedBy>
  <cp:revision>1018</cp:revision>
  <cp:lastPrinted>2015-04-20T08:56:25Z</cp:lastPrinted>
  <dcterms:created xsi:type="dcterms:W3CDTF">2012-08-14T12:12:55Z</dcterms:created>
  <dcterms:modified xsi:type="dcterms:W3CDTF">2024-01-07T10:17:02Z</dcterms:modified>
</cp:coreProperties>
</file>