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2" r:id="rId2"/>
    <p:sldId id="497" r:id="rId3"/>
    <p:sldId id="501" r:id="rId4"/>
    <p:sldId id="499" r:id="rId5"/>
    <p:sldId id="502" r:id="rId6"/>
    <p:sldId id="498" r:id="rId7"/>
    <p:sldId id="504" r:id="rId8"/>
    <p:sldId id="508" r:id="rId9"/>
    <p:sldId id="471" r:id="rId10"/>
    <p:sldId id="472" r:id="rId11"/>
  </p:sldIdLst>
  <p:sldSz cx="12192000" cy="6858000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0000"/>
    <a:srgbClr val="FB818D"/>
    <a:srgbClr val="00E2AC"/>
    <a:srgbClr val="EAE016"/>
    <a:srgbClr val="B08050"/>
    <a:srgbClr val="CCFFFF"/>
    <a:srgbClr val="CCFF33"/>
    <a:srgbClr val="EE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79" d="100"/>
          <a:sy n="79" d="100"/>
        </p:scale>
        <p:origin x="132" y="21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-91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540AC70E-101F-4039-A911-BFEF6DE7E8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17D88F-570A-4AC0-81DD-4663FE1A3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6CEEF5F0-FFEA-409A-A15B-028C0141948F}" type="datetimeFigureOut">
              <a:rPr lang="sv-SE"/>
              <a:pPr>
                <a:defRPr/>
              </a:pPr>
              <a:t>2024-01-08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1F441DF-CF3D-46DD-A8C6-87AA3F153E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33C078B-3A54-4D38-B1A9-77831B0FFB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2D88019-4389-475E-AE7B-9EB0A52063A7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0383C652-4C58-4614-BB3D-E4DA16AF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F506AEC3-AD03-4566-B282-CE8BFA96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BAE1F5CE-92E6-47D4-8FE6-9EC29083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A920E1BD-F8AB-4D2B-A288-E8297E58C0B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8" y="744538"/>
            <a:ext cx="661511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870E289-CC58-4B64-82B2-3029D7F43ED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3162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E89D745C-A059-4B17-81D2-A8CA8DD81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7F9C93-F34D-4E09-9F0B-AD24EF6CC5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75" tIns="47151" rIns="90675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49672D-CBDC-43F9-AB94-A0D4A2894CEC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tshållare för bildobjekt 1">
            <a:extLst>
              <a:ext uri="{FF2B5EF4-FFF2-40B4-BE49-F238E27FC236}">
                <a16:creationId xmlns:a16="http://schemas.microsoft.com/office/drawing/2014/main" id="{12CCB9E5-1196-43BF-BC91-8F3129312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Platshållare för anteckningar 2">
            <a:extLst>
              <a:ext uri="{FF2B5EF4-FFF2-40B4-BE49-F238E27FC236}">
                <a16:creationId xmlns:a16="http://schemas.microsoft.com/office/drawing/2014/main" id="{5CDB9EED-AC68-4E35-AB1B-EC0A277A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5124" name="Platshållare för bildnummer 3">
            <a:extLst>
              <a:ext uri="{FF2B5EF4-FFF2-40B4-BE49-F238E27FC236}">
                <a16:creationId xmlns:a16="http://schemas.microsoft.com/office/drawing/2014/main" id="{90D4E19F-E847-4D9F-B967-F2EEF644A9E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00F628E3-DBB0-4007-AD6F-F36C24577035}" type="slidenum">
              <a:rPr lang="sv-SE" altLang="sv-SE" sz="1200">
                <a:solidFill>
                  <a:srgbClr val="000000"/>
                </a:solidFill>
              </a:rPr>
              <a:pPr/>
              <a:t>1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tshållare för bildobjekt 1">
            <a:extLst>
              <a:ext uri="{FF2B5EF4-FFF2-40B4-BE49-F238E27FC236}">
                <a16:creationId xmlns:a16="http://schemas.microsoft.com/office/drawing/2014/main" id="{1688B5DA-C47D-4FB9-A5B3-E13F4ECB8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Platshållare för anteckningar 2">
            <a:extLst>
              <a:ext uri="{FF2B5EF4-FFF2-40B4-BE49-F238E27FC236}">
                <a16:creationId xmlns:a16="http://schemas.microsoft.com/office/drawing/2014/main" id="{A964B8A8-B77E-4937-AF17-09B3518D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7412" name="Platshållare för bildnummer 3">
            <a:extLst>
              <a:ext uri="{FF2B5EF4-FFF2-40B4-BE49-F238E27FC236}">
                <a16:creationId xmlns:a16="http://schemas.microsoft.com/office/drawing/2014/main" id="{F509DB9B-E7EA-4744-A7B0-6BD7ADC4207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15E755AF-6B1F-4405-A008-AA35D573B88B}" type="slidenum">
              <a:rPr lang="sv-SE" altLang="sv-SE" sz="1200">
                <a:solidFill>
                  <a:srgbClr val="000000"/>
                </a:solidFill>
              </a:rPr>
              <a:pPr/>
              <a:t>10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519F60D4-58B5-4F35-B917-C183E1452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A38B6807-88A6-44DB-A6E4-51AD5A14C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2C262F52-15E9-4F55-AEC0-152E20027DA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16BE6120-9D50-4B22-A93F-9A3FF436FCA8}" type="slidenum">
              <a:rPr lang="sv-SE" altLang="sv-SE" sz="1200">
                <a:solidFill>
                  <a:srgbClr val="000000"/>
                </a:solidFill>
              </a:rPr>
              <a:pPr/>
              <a:t>2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latshållare för bildobjekt 1">
            <a:extLst>
              <a:ext uri="{FF2B5EF4-FFF2-40B4-BE49-F238E27FC236}">
                <a16:creationId xmlns:a16="http://schemas.microsoft.com/office/drawing/2014/main" id="{FBB10E67-C8B9-44F1-A602-4D75E19B5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Platshållare för anteckningar 2">
            <a:extLst>
              <a:ext uri="{FF2B5EF4-FFF2-40B4-BE49-F238E27FC236}">
                <a16:creationId xmlns:a16="http://schemas.microsoft.com/office/drawing/2014/main" id="{28D67FFC-7B62-4604-A536-B3C870AD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1508" name="Platshållare för bildnummer 3">
            <a:extLst>
              <a:ext uri="{FF2B5EF4-FFF2-40B4-BE49-F238E27FC236}">
                <a16:creationId xmlns:a16="http://schemas.microsoft.com/office/drawing/2014/main" id="{F71FF93E-561F-4ED3-A748-5234A524DE1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228970FA-0FF3-4DBC-A531-77C28F0DD4FC}" type="slidenum">
              <a:rPr lang="sv-SE" altLang="sv-SE" sz="1200">
                <a:solidFill>
                  <a:srgbClr val="000000"/>
                </a:solidFill>
              </a:rPr>
              <a:pPr/>
              <a:t>3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>
            <a:extLst>
              <a:ext uri="{FF2B5EF4-FFF2-40B4-BE49-F238E27FC236}">
                <a16:creationId xmlns:a16="http://schemas.microsoft.com/office/drawing/2014/main" id="{AD8E6D32-497D-48B6-AFF0-EC2CE32DA4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Platshållare för anteckningar 2">
            <a:extLst>
              <a:ext uri="{FF2B5EF4-FFF2-40B4-BE49-F238E27FC236}">
                <a16:creationId xmlns:a16="http://schemas.microsoft.com/office/drawing/2014/main" id="{8CDFBCEA-28AD-42A3-81CA-3E56A2B1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>
            <a:extLst>
              <a:ext uri="{FF2B5EF4-FFF2-40B4-BE49-F238E27FC236}">
                <a16:creationId xmlns:a16="http://schemas.microsoft.com/office/drawing/2014/main" id="{DE46A8D4-C7F3-401B-8094-7676F81832C2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9471277B-12FA-4AD7-9D68-D5F56C1A6C10}" type="slidenum">
              <a:rPr lang="sv-SE" altLang="sv-SE" sz="1200">
                <a:solidFill>
                  <a:srgbClr val="000000"/>
                </a:solidFill>
              </a:rPr>
              <a:pPr/>
              <a:t>4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latshållare för bildobjekt 1">
            <a:extLst>
              <a:ext uri="{FF2B5EF4-FFF2-40B4-BE49-F238E27FC236}">
                <a16:creationId xmlns:a16="http://schemas.microsoft.com/office/drawing/2014/main" id="{6D5E257A-6103-44FD-9287-C4B13201E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Platshållare för anteckningar 2">
            <a:extLst>
              <a:ext uri="{FF2B5EF4-FFF2-40B4-BE49-F238E27FC236}">
                <a16:creationId xmlns:a16="http://schemas.microsoft.com/office/drawing/2014/main" id="{B6E7580F-BB6B-466E-83C7-93F5CACFB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3556" name="Platshållare för bildnummer 3">
            <a:extLst>
              <a:ext uri="{FF2B5EF4-FFF2-40B4-BE49-F238E27FC236}">
                <a16:creationId xmlns:a16="http://schemas.microsoft.com/office/drawing/2014/main" id="{67B44055-90BA-4EC7-8846-0C7872E7924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8E63F777-9EA2-4A04-8F10-CEFC4852EF65}" type="slidenum">
              <a:rPr lang="sv-SE" altLang="sv-SE" sz="1200">
                <a:solidFill>
                  <a:srgbClr val="000000"/>
                </a:solidFill>
              </a:rPr>
              <a:pPr/>
              <a:t>5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2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tshållare för bildobjekt 1">
            <a:extLst>
              <a:ext uri="{FF2B5EF4-FFF2-40B4-BE49-F238E27FC236}">
                <a16:creationId xmlns:a16="http://schemas.microsoft.com/office/drawing/2014/main" id="{B8BE2411-35BE-4CBC-B070-EC4D81A33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Platshållare för anteckningar 2">
            <a:extLst>
              <a:ext uri="{FF2B5EF4-FFF2-40B4-BE49-F238E27FC236}">
                <a16:creationId xmlns:a16="http://schemas.microsoft.com/office/drawing/2014/main" id="{5F4F8181-DE91-4363-B6E4-8257F1C7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1268" name="Platshållare för bildnummer 3">
            <a:extLst>
              <a:ext uri="{FF2B5EF4-FFF2-40B4-BE49-F238E27FC236}">
                <a16:creationId xmlns:a16="http://schemas.microsoft.com/office/drawing/2014/main" id="{B9684F25-C09A-4B30-B5D1-7942F046A00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7735B40D-36B8-4EEA-8DE4-26A75DE177FE}" type="slidenum">
              <a:rPr lang="sv-SE" altLang="sv-SE" sz="1200">
                <a:solidFill>
                  <a:srgbClr val="000000"/>
                </a:solidFill>
              </a:rPr>
              <a:pPr/>
              <a:t>6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Platshållare för bildobjekt 1">
            <a:extLst>
              <a:ext uri="{FF2B5EF4-FFF2-40B4-BE49-F238E27FC236}">
                <a16:creationId xmlns:a16="http://schemas.microsoft.com/office/drawing/2014/main" id="{ED438FA3-B71F-4B41-8B30-885DDC450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Platshållare för anteckningar 2">
            <a:extLst>
              <a:ext uri="{FF2B5EF4-FFF2-40B4-BE49-F238E27FC236}">
                <a16:creationId xmlns:a16="http://schemas.microsoft.com/office/drawing/2014/main" id="{B6F2E361-4C2E-4100-ADBC-F782B298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7652" name="Platshållare för bildnummer 3">
            <a:extLst>
              <a:ext uri="{FF2B5EF4-FFF2-40B4-BE49-F238E27FC236}">
                <a16:creationId xmlns:a16="http://schemas.microsoft.com/office/drawing/2014/main" id="{EE1EE83E-AF76-43B0-B551-0316B13987E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1626A14D-ADCF-4695-A157-8B4472B0792D}" type="slidenum">
              <a:rPr lang="sv-SE" altLang="sv-SE" sz="1200">
                <a:solidFill>
                  <a:srgbClr val="000000"/>
                </a:solidFill>
              </a:rPr>
              <a:pPr/>
              <a:t>7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tshållare för bildobjekt 1">
            <a:extLst>
              <a:ext uri="{FF2B5EF4-FFF2-40B4-BE49-F238E27FC236}">
                <a16:creationId xmlns:a16="http://schemas.microsoft.com/office/drawing/2014/main" id="{9FB4982C-EBC2-41ED-ADA5-C1C2E00D3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Platshållare för anteckningar 2">
            <a:extLst>
              <a:ext uri="{FF2B5EF4-FFF2-40B4-BE49-F238E27FC236}">
                <a16:creationId xmlns:a16="http://schemas.microsoft.com/office/drawing/2014/main" id="{89C438A5-7DB3-488A-B75C-17BB1377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3316" name="Platshållare för bildnummer 3">
            <a:extLst>
              <a:ext uri="{FF2B5EF4-FFF2-40B4-BE49-F238E27FC236}">
                <a16:creationId xmlns:a16="http://schemas.microsoft.com/office/drawing/2014/main" id="{6A6460BC-2853-45CF-8503-B61FFF0E387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E74AF367-FDA7-426A-B0AA-0FD79C7429BB}" type="slidenum">
              <a:rPr lang="sv-SE" altLang="sv-SE" sz="1200">
                <a:solidFill>
                  <a:srgbClr val="000000"/>
                </a:solidFill>
              </a:rPr>
              <a:pPr/>
              <a:t>8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latshållare för bildobjekt 1">
            <a:extLst>
              <a:ext uri="{FF2B5EF4-FFF2-40B4-BE49-F238E27FC236}">
                <a16:creationId xmlns:a16="http://schemas.microsoft.com/office/drawing/2014/main" id="{D611F0E3-05B3-4A79-848C-885F24AE9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Platshållare för anteckningar 2">
            <a:extLst>
              <a:ext uri="{FF2B5EF4-FFF2-40B4-BE49-F238E27FC236}">
                <a16:creationId xmlns:a16="http://schemas.microsoft.com/office/drawing/2014/main" id="{E6FE8623-9CDE-4D31-A1D3-387B678F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5364" name="Platshållare för bildnummer 3">
            <a:extLst>
              <a:ext uri="{FF2B5EF4-FFF2-40B4-BE49-F238E27FC236}">
                <a16:creationId xmlns:a16="http://schemas.microsoft.com/office/drawing/2014/main" id="{C97C0616-5C74-421B-BDE4-BF940FAB6982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46D32CFC-9A1C-458E-936D-2FB4DF0FC597}" type="slidenum">
              <a:rPr lang="sv-SE" altLang="sv-SE" sz="1200">
                <a:solidFill>
                  <a:srgbClr val="000000"/>
                </a:solidFill>
              </a:rPr>
              <a:pPr/>
              <a:t>9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F1E5CC-EDAB-4D7F-8981-0C944EACDD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16CC8-A59A-44FD-A9E9-BD18104B082C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14476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CA8E8A-07F4-42BA-BC37-C374076583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05F39-240C-4F03-997F-1E5141ED6B20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09538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686801" y="1524001"/>
            <a:ext cx="2588684" cy="514826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1524001"/>
            <a:ext cx="7569200" cy="514826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2A9C47-FA75-4B86-89B7-C829B2B55A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D2ED-8D17-44F5-AAF9-ACA11B9A0FA5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88245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1" y="1524001"/>
            <a:ext cx="10361084" cy="68421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A55FA9-9187-4C9B-B7E3-423F1F57DA3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A1105-60C4-438C-BBBD-2CAD8EE82DAD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4101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5A3B10-41B8-4EA1-9227-11A426058D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961E-C6FF-4A6D-8D79-F9BB240DE1E3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51310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92173B-4B82-4ABF-B7FB-690CC20540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1BE3-520C-452C-8034-6FC48AE8F9A4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0584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914401" y="2438401"/>
            <a:ext cx="5077884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5484" y="2438401"/>
            <a:ext cx="508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C55C1D-0FB3-4AD9-8969-0F21F1F0A8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CF0D-1DD0-4FE1-B557-67135AFBEFCB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5888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581EDDB-0E1B-4713-A072-D1CA59B0AB1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7316C-7392-4496-B0AF-3B5456CF4B0B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7858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C20BC1-473D-4C10-8171-4C2C504DA12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E1441-7DE3-45B3-93AB-CBCDAA13B889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0959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45F2858-E443-4A44-93C9-49C928BEFC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535B-1E09-4DBD-A360-35A52D7408E9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803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16C053-889B-4072-80FE-989CDB17B30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58327-A2E2-4CDB-9E91-312F9B40B653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3729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C7FE67-4C3E-4142-A88C-C68F8385514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1242A-C11F-4F9D-9DF2-8B2644835878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05698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D466A08-A75C-472E-A38D-9AA97887C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103616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rubriktextens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E343894-F310-476F-BB49-D1AC25383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10361613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dispositionstextens format</a:t>
            </a:r>
          </a:p>
          <a:p>
            <a:pPr lvl="1"/>
            <a:r>
              <a:rPr lang="en-GB" altLang="sv-SE"/>
              <a:t>Andra dispositionsnivån</a:t>
            </a:r>
          </a:p>
          <a:p>
            <a:pPr lvl="2"/>
            <a:r>
              <a:rPr lang="en-GB" altLang="sv-SE"/>
              <a:t>Tredje dispositionsnivån</a:t>
            </a:r>
          </a:p>
          <a:p>
            <a:pPr lvl="3"/>
            <a:r>
              <a:rPr lang="en-GB" altLang="sv-SE"/>
              <a:t>Fjärde dispositionsnivån</a:t>
            </a:r>
          </a:p>
          <a:p>
            <a:pPr lvl="4"/>
            <a:r>
              <a:rPr lang="en-GB" altLang="sv-SE"/>
              <a:t>Femte dispositionsnivån</a:t>
            </a:r>
          </a:p>
          <a:p>
            <a:pPr lvl="4"/>
            <a:r>
              <a:rPr lang="en-GB" altLang="sv-SE"/>
              <a:t>Sjätte dispositionsnivån</a:t>
            </a:r>
          </a:p>
          <a:p>
            <a:pPr lvl="4"/>
            <a:r>
              <a:rPr lang="en-GB" altLang="sv-SE"/>
              <a:t>Sjunde dispositionsnivån</a:t>
            </a:r>
          </a:p>
          <a:p>
            <a:pPr lvl="4"/>
            <a:r>
              <a:rPr lang="en-GB" altLang="sv-SE"/>
              <a:t>Åttonde dispositionsnivån</a:t>
            </a:r>
          </a:p>
          <a:p>
            <a:pPr lvl="4"/>
            <a:r>
              <a:rPr lang="en-GB" altLang="sv-SE"/>
              <a:t>Nionde dispositionsnivån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55527735-0A3A-44CC-8976-89262516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48400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8BE2C1F8-A15F-4014-BD5E-85CE743F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248400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BACD18-21BE-49AF-9651-1DF010D9B7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84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3EC1FA0-6092-41F7-B8EE-BD3FAB71C209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543892A3-C703-4999-80EE-AD538FFCB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10363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0C421DD5-D97A-449A-94A9-054C389DC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624" y="1773237"/>
            <a:ext cx="55435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Vision, mission, affärsidé mål och affärsmodell.</a:t>
            </a:r>
          </a:p>
        </p:txBody>
      </p:sp>
      <p:sp>
        <p:nvSpPr>
          <p:cNvPr id="4099" name="textruta 5">
            <a:extLst>
              <a:ext uri="{FF2B5EF4-FFF2-40B4-BE49-F238E27FC236}">
                <a16:creationId xmlns:a16="http://schemas.microsoft.com/office/drawing/2014/main" id="{F5CED5E2-0F04-4902-A58F-EB194F1EE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4100" name="Rektangel 1">
            <a:extLst>
              <a:ext uri="{FF2B5EF4-FFF2-40B4-BE49-F238E27FC236}">
                <a16:creationId xmlns:a16="http://schemas.microsoft.com/office/drawing/2014/main" id="{0357C963-3BA3-40EE-AF55-A3BA1B79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1124744"/>
            <a:ext cx="7129463" cy="142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AE062134-D0E5-401E-BAAA-12E970A5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269875"/>
            <a:ext cx="4608512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Jumping the curve</a:t>
            </a:r>
            <a:endParaRPr lang="sv-SE" sz="3200" dirty="0">
              <a:solidFill>
                <a:schemeClr val="accent2">
                  <a:lumMod val="75000"/>
                </a:schemeClr>
              </a:solidFill>
              <a:cs typeface="Arial Unicode MS" panose="020B0604020202020204" pitchFamily="34" charset="-128"/>
            </a:endParaRPr>
          </a:p>
        </p:txBody>
      </p:sp>
      <p:sp>
        <p:nvSpPr>
          <p:cNvPr id="16387" name="textruta 5">
            <a:extLst>
              <a:ext uri="{FF2B5EF4-FFF2-40B4-BE49-F238E27FC236}">
                <a16:creationId xmlns:a16="http://schemas.microsoft.com/office/drawing/2014/main" id="{48ABD990-FACF-4547-B62C-4EFFBDBF4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cxnSp>
        <p:nvCxnSpPr>
          <p:cNvPr id="16388" name="Kurva 9">
            <a:extLst>
              <a:ext uri="{FF2B5EF4-FFF2-40B4-BE49-F238E27FC236}">
                <a16:creationId xmlns:a16="http://schemas.microsoft.com/office/drawing/2014/main" id="{EAC1EA00-2F8D-4EE2-BA87-4DFD9959D0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68875" y="2276475"/>
            <a:ext cx="2398713" cy="1419225"/>
          </a:xfrm>
          <a:prstGeom prst="curvedConnector3">
            <a:avLst>
              <a:gd name="adj1" fmla="val 50000"/>
            </a:avLst>
          </a:prstGeom>
          <a:noFill/>
          <a:ln w="444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9" name="Rak pil 18">
            <a:extLst>
              <a:ext uri="{FF2B5EF4-FFF2-40B4-BE49-F238E27FC236}">
                <a16:creationId xmlns:a16="http://schemas.microsoft.com/office/drawing/2014/main" id="{D3507B64-1A2F-4C9D-A68E-6DB873AB08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2538" y="4437063"/>
            <a:ext cx="5111750" cy="714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0" name="Rak pil 21">
            <a:extLst>
              <a:ext uri="{FF2B5EF4-FFF2-40B4-BE49-F238E27FC236}">
                <a16:creationId xmlns:a16="http://schemas.microsoft.com/office/drawing/2014/main" id="{7C8F68C0-7F0D-4996-80D9-ACE38A74206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783013" y="1357313"/>
            <a:ext cx="9525" cy="3151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Kurva 10">
            <a:extLst>
              <a:ext uri="{FF2B5EF4-FFF2-40B4-BE49-F238E27FC236}">
                <a16:creationId xmlns:a16="http://schemas.microsoft.com/office/drawing/2014/main" id="{1AF0D67D-C544-42BE-B4AC-2E626C3661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0100" y="1357313"/>
            <a:ext cx="2400300" cy="1419225"/>
          </a:xfrm>
          <a:prstGeom prst="curvedConnector3">
            <a:avLst>
              <a:gd name="adj1" fmla="val 50000"/>
            </a:avLst>
          </a:prstGeom>
          <a:noFill/>
          <a:ln w="4445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Kurva 24">
            <a:extLst>
              <a:ext uri="{FF2B5EF4-FFF2-40B4-BE49-F238E27FC236}">
                <a16:creationId xmlns:a16="http://schemas.microsoft.com/office/drawing/2014/main" id="{03DE5C6F-8EFA-4798-9BDD-2D709867BE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2063" y="3340100"/>
            <a:ext cx="2365375" cy="1144588"/>
          </a:xfrm>
          <a:prstGeom prst="curvedConnector3">
            <a:avLst>
              <a:gd name="adj1" fmla="val 50000"/>
            </a:avLst>
          </a:prstGeom>
          <a:noFill/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textruta 22">
            <a:extLst>
              <a:ext uri="{FF2B5EF4-FFF2-40B4-BE49-F238E27FC236}">
                <a16:creationId xmlns:a16="http://schemas.microsoft.com/office/drawing/2014/main" id="{69ECC263-5AFF-444A-B36E-D128EE4FA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4424363"/>
            <a:ext cx="1162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>
                <a:solidFill>
                  <a:schemeClr val="tx1"/>
                </a:solidFill>
                <a:latin typeface="Calibri" panose="020F0502020204030204" pitchFamily="34" charset="0"/>
              </a:rPr>
              <a:t>Tid</a:t>
            </a:r>
          </a:p>
        </p:txBody>
      </p:sp>
      <p:sp>
        <p:nvSpPr>
          <p:cNvPr id="16394" name="textruta 27">
            <a:extLst>
              <a:ext uri="{FF2B5EF4-FFF2-40B4-BE49-F238E27FC236}">
                <a16:creationId xmlns:a16="http://schemas.microsoft.com/office/drawing/2014/main" id="{6C8D1C21-CDA9-402D-A957-E5CB437EA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1028700"/>
            <a:ext cx="116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>
                <a:solidFill>
                  <a:schemeClr val="tx1"/>
                </a:solidFill>
                <a:latin typeface="Calibri" panose="020F0502020204030204" pitchFamily="34" charset="0"/>
              </a:rPr>
              <a:t>Tillväxt</a:t>
            </a:r>
          </a:p>
        </p:txBody>
      </p:sp>
      <p:sp>
        <p:nvSpPr>
          <p:cNvPr id="16395" name="textruta 28">
            <a:extLst>
              <a:ext uri="{FF2B5EF4-FFF2-40B4-BE49-F238E27FC236}">
                <a16:creationId xmlns:a16="http://schemas.microsoft.com/office/drawing/2014/main" id="{473A0916-E3DE-490E-938F-E836E9811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5153025"/>
            <a:ext cx="10594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200" b="1">
                <a:solidFill>
                  <a:schemeClr val="tx1"/>
                </a:solidFill>
                <a:latin typeface="Calibri" panose="020F0502020204030204" pitchFamily="34" charset="0"/>
              </a:rPr>
              <a:t>Att utveckla nya varor och tjänster parallellt med att befintliga produkter är i sin slutfas.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46450E62-3E82-4832-929A-2FA69F70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33375"/>
            <a:ext cx="5543550" cy="706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4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Vision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DA0657E3-1D8C-4ECC-B03A-D11287A7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4" name="textruta 11">
            <a:extLst>
              <a:ext uri="{FF2B5EF4-FFF2-40B4-BE49-F238E27FC236}">
                <a16:creationId xmlns:a16="http://schemas.microsoft.com/office/drawing/2014/main" id="{84758DD7-3E9C-4190-853A-A432F0A0C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573213"/>
            <a:ext cx="105029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b="1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”</a:t>
            </a:r>
            <a:r>
              <a:rPr lang="sv-SE" sz="2800" b="1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Ett möjligt och önskvärt framtida tillstånd för vårt företag.”</a:t>
            </a:r>
          </a:p>
        </p:txBody>
      </p:sp>
      <p:sp>
        <p:nvSpPr>
          <p:cNvPr id="5" name="textruta 11">
            <a:extLst>
              <a:ext uri="{FF2B5EF4-FFF2-40B4-BE49-F238E27FC236}">
                <a16:creationId xmlns:a16="http://schemas.microsoft.com/office/drawing/2014/main" id="{DF9A1D08-CC5A-4BB5-970F-12A351874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06" y="2779807"/>
            <a:ext cx="10177387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mental idealbild där man kan se företaget om ett antal år.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dröm man vill förverkliga.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Något man strävar att uppnå med sina produkter.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Ett mål man vill uppnå med företaget och dess produkter.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positiv känsla man vill skapa för både medarbetare och kunder.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endParaRPr lang="sv-SE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ruta 5">
            <a:extLst>
              <a:ext uri="{FF2B5EF4-FFF2-40B4-BE49-F238E27FC236}">
                <a16:creationId xmlns:a16="http://schemas.microsoft.com/office/drawing/2014/main" id="{B95C9630-A059-4ADB-8F64-7E8618EE0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5" name="textruta 11">
            <a:extLst>
              <a:ext uri="{FF2B5EF4-FFF2-40B4-BE49-F238E27FC236}">
                <a16:creationId xmlns:a16="http://schemas.microsoft.com/office/drawing/2014/main" id="{0BD2C68E-7A8C-4A0E-B2EE-32023FEB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548680"/>
            <a:ext cx="11161240" cy="4462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2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Vision – Ibland mer som en slogan</a:t>
            </a:r>
            <a:endParaRPr lang="sv-SE" sz="22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skapa en bättre vardag för de många människorna (IKEA).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Join the movement (Stadium).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 släcker törst (Drycken Mer).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Things go </a:t>
            </a:r>
            <a:r>
              <a:rPr lang="sv-SE" sz="2200" dirty="0" err="1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better</a:t>
            </a: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 </a:t>
            </a:r>
            <a:r>
              <a:rPr lang="sv-SE" sz="2200" dirty="0" err="1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with</a:t>
            </a: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 Coke. (Coca cola på 60 talet).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 mättar munnar med nyttiga råvaror.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 ser till att äldre ska få ett friskare liv.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Med oss kan ni känna er tryggare i trafiken.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 förbättrar miljön för framtida generationer.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Alltid snyggt och funktionellt klädd.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Vardagsglans behöver inte kosta en förmögenhet.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Nollvisionen, ingen ska dödas eller skadas allvarligt vid trafikolyckor i Sverige. (Trafikverket)</a:t>
            </a:r>
          </a:p>
          <a:p>
            <a:pPr>
              <a:defRPr/>
            </a:pPr>
            <a:endParaRPr lang="sv-SE" sz="20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42792F67-5434-49CE-8F32-105BD979A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49275"/>
            <a:ext cx="554355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4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Mission</a:t>
            </a:r>
          </a:p>
        </p:txBody>
      </p:sp>
      <p:sp>
        <p:nvSpPr>
          <p:cNvPr id="8195" name="textruta 5">
            <a:extLst>
              <a:ext uri="{FF2B5EF4-FFF2-40B4-BE49-F238E27FC236}">
                <a16:creationId xmlns:a16="http://schemas.microsoft.com/office/drawing/2014/main" id="{2BE50901-77F8-4168-B1ED-8C512BFA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4" name="textruta 11">
            <a:extLst>
              <a:ext uri="{FF2B5EF4-FFF2-40B4-BE49-F238E27FC236}">
                <a16:creationId xmlns:a16="http://schemas.microsoft.com/office/drawing/2014/main" id="{D8FFFBAA-046A-45DE-9D25-B41925A5D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2044005"/>
            <a:ext cx="936104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Vad är syftet med vårt företag – varför finns vi till.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Vad är meningen med det vi gör, vad tillför vi samhället?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Vilket berättigande har vi på marknaden?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ruta 5">
            <a:extLst>
              <a:ext uri="{FF2B5EF4-FFF2-40B4-BE49-F238E27FC236}">
                <a16:creationId xmlns:a16="http://schemas.microsoft.com/office/drawing/2014/main" id="{1F973ACF-6EF5-4402-87AE-EE796A254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5" name="textruta 11">
            <a:extLst>
              <a:ext uri="{FF2B5EF4-FFF2-40B4-BE49-F238E27FC236}">
                <a16:creationId xmlns:a16="http://schemas.microsoft.com/office/drawing/2014/main" id="{3B3B2EC4-8522-4DBB-AE57-89ADB830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1484313"/>
            <a:ext cx="9340850" cy="39100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altLang="sv-SE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En tänkbar mission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Erbjuda klimatsmarta grönsaker, inte vilka som helst.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få människor och naturen att må bra.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skapa arbetstillfällen och värna om människors hälsa.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Skapa en företagskultur där medarbetare och kunder erbjuds ett sunt liv.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 vill ha ett miljövänligt kretslopp.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hållbarare livsstil.</a:t>
            </a:r>
          </a:p>
          <a:p>
            <a:pPr>
              <a:defRPr/>
            </a:pPr>
            <a:endParaRPr lang="sv-SE" altLang="sv-SE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4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0D6A6A54-FD17-4D54-9DE9-0ACD1A4B2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1412875"/>
            <a:ext cx="5543550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40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Vad kännetecknar en bra affärsidé?</a:t>
            </a:r>
          </a:p>
        </p:txBody>
      </p:sp>
      <p:sp>
        <p:nvSpPr>
          <p:cNvPr id="10243" name="textruta 5">
            <a:extLst>
              <a:ext uri="{FF2B5EF4-FFF2-40B4-BE49-F238E27FC236}">
                <a16:creationId xmlns:a16="http://schemas.microsoft.com/office/drawing/2014/main" id="{733C3892-E046-4494-ADE1-9AB0588AE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ruta 5">
            <a:extLst>
              <a:ext uri="{FF2B5EF4-FFF2-40B4-BE49-F238E27FC236}">
                <a16:creationId xmlns:a16="http://schemas.microsoft.com/office/drawing/2014/main" id="{BE0D397C-81E5-4BF1-B4D3-B457D1E5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5" name="textruta 11">
            <a:extLst>
              <a:ext uri="{FF2B5EF4-FFF2-40B4-BE49-F238E27FC236}">
                <a16:creationId xmlns:a16="http://schemas.microsoft.com/office/drawing/2014/main" id="{4A0CF6B7-5F04-4978-AB50-1CD03A9D4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196975"/>
            <a:ext cx="10837863" cy="3478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altLang="sv-SE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Tänkbara mål kopplat till vår affärsidé.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växa i alla nordiska länder inom 5 år.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Fem procent av marknaden i Göteborg på ekologiska grönsaker.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få lojala kunder som återkommer år efter år.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medarbetarna ska trivas på sin arbetsplats.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Inom 3 år finnas i 5 butiker.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alt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Att inom vår målgrupp 18-45 år vara det självklara alternativet.</a:t>
            </a:r>
          </a:p>
          <a:p>
            <a:pPr>
              <a:defRPr/>
            </a:pPr>
            <a:endParaRPr lang="sv-SE" altLang="sv-SE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F1406CAA-CFE0-46DF-8674-05E76108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167386"/>
            <a:ext cx="554355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Affärsmodell</a:t>
            </a:r>
          </a:p>
        </p:txBody>
      </p:sp>
      <p:sp>
        <p:nvSpPr>
          <p:cNvPr id="12291" name="textruta 5">
            <a:extLst>
              <a:ext uri="{FF2B5EF4-FFF2-40B4-BE49-F238E27FC236}">
                <a16:creationId xmlns:a16="http://schemas.microsoft.com/office/drawing/2014/main" id="{A1CBB1D6-24D9-4325-ADE6-534FCC40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12292" name="textruta 11">
            <a:extLst>
              <a:ext uri="{FF2B5EF4-FFF2-40B4-BE49-F238E27FC236}">
                <a16:creationId xmlns:a16="http://schemas.microsoft.com/office/drawing/2014/main" id="{AFAD4666-54EE-49FA-AFF3-A348151F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699" y="1014117"/>
            <a:ext cx="8713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3200" i="1" dirty="0">
                <a:solidFill>
                  <a:schemeClr val="tx1"/>
                </a:solidFill>
                <a:latin typeface="Calibri" panose="020F0502020204030204" pitchFamily="34" charset="0"/>
              </a:rPr>
              <a:t>”Affärsidén i praktisk handling.”</a:t>
            </a:r>
          </a:p>
        </p:txBody>
      </p:sp>
      <p:sp>
        <p:nvSpPr>
          <p:cNvPr id="5" name="textruta 11">
            <a:extLst>
              <a:ext uri="{FF2B5EF4-FFF2-40B4-BE49-F238E27FC236}">
                <a16:creationId xmlns:a16="http://schemas.microsoft.com/office/drawing/2014/main" id="{E52CD407-FCDD-42AF-861D-2FDADFDB3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7" y="1878284"/>
            <a:ext cx="8712200" cy="35385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Marknadsföring, sociala medier, tidningsannonser?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Hur får vi hem våra varor?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Hur tar vi betalt?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Prisstrategi?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Konkurrent bevakning?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Försäljningskanaler, t.ex återförsäljare.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Och mycket mer.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sv-SE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2B37E993-F1FD-43BF-AD11-6FA9C66F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23863"/>
            <a:ext cx="4608512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Företagets livscykel</a:t>
            </a:r>
            <a:endParaRPr lang="sv-SE" sz="3600" dirty="0">
              <a:solidFill>
                <a:schemeClr val="accent2">
                  <a:lumMod val="75000"/>
                </a:schemeClr>
              </a:solidFill>
              <a:cs typeface="Arial Unicode MS" panose="020B0604020202020204" pitchFamily="34" charset="-128"/>
            </a:endParaRPr>
          </a:p>
        </p:txBody>
      </p:sp>
      <p:sp>
        <p:nvSpPr>
          <p:cNvPr id="14339" name="textruta 5">
            <a:extLst>
              <a:ext uri="{FF2B5EF4-FFF2-40B4-BE49-F238E27FC236}">
                <a16:creationId xmlns:a16="http://schemas.microsoft.com/office/drawing/2014/main" id="{46492CA5-8B85-4485-BB2C-4693FE671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93215E55-645C-4E57-A00A-039436C7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55" y="2035420"/>
            <a:ext cx="9127682" cy="369783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14341" name="textruta 1">
            <a:extLst>
              <a:ext uri="{FF2B5EF4-FFF2-40B4-BE49-F238E27FC236}">
                <a16:creationId xmlns:a16="http://schemas.microsoft.com/office/drawing/2014/main" id="{EF9C4087-D22D-4B13-AC98-7906EDF40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1684338"/>
            <a:ext cx="4773612" cy="40005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000" b="1">
                <a:solidFill>
                  <a:srgbClr val="760000"/>
                </a:solidFill>
                <a:latin typeface="Calibri" panose="020F0502020204030204" pitchFamily="34" charset="0"/>
              </a:rPr>
              <a:t>Kritisk punkt. Förnyelse eller stagnation</a:t>
            </a:r>
            <a:r>
              <a:rPr lang="sv-SE" altLang="sv-SE" sz="1800" b="1">
                <a:solidFill>
                  <a:srgbClr val="760000"/>
                </a:solidFill>
                <a:latin typeface="Calibri" panose="020F0502020204030204" pitchFamily="34" charset="0"/>
              </a:rPr>
              <a:t>.</a:t>
            </a:r>
          </a:p>
        </p:txBody>
      </p:sp>
      <p:cxnSp>
        <p:nvCxnSpPr>
          <p:cNvPr id="14342" name="Rak pil 5">
            <a:extLst>
              <a:ext uri="{FF2B5EF4-FFF2-40B4-BE49-F238E27FC236}">
                <a16:creationId xmlns:a16="http://schemas.microsoft.com/office/drawing/2014/main" id="{D6BBFE45-10E9-44A0-BCAB-16B16CBED1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64425" y="2225675"/>
            <a:ext cx="503238" cy="877888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41970</TotalTime>
  <Words>440</Words>
  <Application>Microsoft Office PowerPoint</Application>
  <PresentationFormat>Bredbild</PresentationFormat>
  <Paragraphs>84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Times New Roman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su006</dc:creator>
  <cp:lastModifiedBy>Håkan Johansson</cp:lastModifiedBy>
  <cp:revision>1115</cp:revision>
  <cp:lastPrinted>2014-11-27T06:27:12Z</cp:lastPrinted>
  <dcterms:created xsi:type="dcterms:W3CDTF">2012-08-14T12:12:55Z</dcterms:created>
  <dcterms:modified xsi:type="dcterms:W3CDTF">2024-01-08T12:06:24Z</dcterms:modified>
</cp:coreProperties>
</file>