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1" r:id="rId2"/>
    <p:sldId id="468" r:id="rId3"/>
    <p:sldId id="592" r:id="rId4"/>
    <p:sldId id="466" r:id="rId5"/>
    <p:sldId id="478" r:id="rId6"/>
    <p:sldId id="329" r:id="rId7"/>
    <p:sldId id="585" r:id="rId8"/>
    <p:sldId id="586" r:id="rId9"/>
    <p:sldId id="427" r:id="rId10"/>
    <p:sldId id="591" r:id="rId11"/>
    <p:sldId id="408" r:id="rId12"/>
    <p:sldId id="428" r:id="rId13"/>
    <p:sldId id="363" r:id="rId14"/>
    <p:sldId id="508" r:id="rId15"/>
    <p:sldId id="509" r:id="rId16"/>
    <p:sldId id="510" r:id="rId17"/>
    <p:sldId id="412" r:id="rId18"/>
    <p:sldId id="490" r:id="rId19"/>
    <p:sldId id="491" r:id="rId20"/>
  </p:sldIdLst>
  <p:sldSz cx="12192000" cy="6858000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8D"/>
    <a:srgbClr val="00E2AC"/>
    <a:srgbClr val="EAE016"/>
    <a:srgbClr val="B08050"/>
    <a:srgbClr val="CCFFFF"/>
    <a:srgbClr val="CCFF33"/>
    <a:srgbClr val="EEB8B4"/>
    <a:srgbClr val="876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79" d="100"/>
          <a:sy n="79" d="100"/>
        </p:scale>
        <p:origin x="132" y="21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-91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BB9783CA-3EA8-4071-9559-0FF9172743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31FE09C-A1D5-4739-B52F-7CAFFF607E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E3CFCE6C-F418-4134-BE2A-86129CD32DC4}" type="datetimeFigureOut">
              <a:rPr lang="sv-SE"/>
              <a:pPr>
                <a:defRPr/>
              </a:pPr>
              <a:t>2024-01-09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CEB6E1F-C499-4F50-BB93-23A53EE79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BB4C6F4-2AC7-4B98-8062-DA729EF47E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8CB6490-B92A-4B8B-A411-231EAAE70AA8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FC2BDF6-305E-4D74-A1C6-D379F877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FBA07683-4543-44A3-AB87-BCC38336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C4F4CA2-940F-43BA-939D-74A1213C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90CC5C15-6570-4152-BA88-2B6FB820572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A1286F9-B3DC-4A4D-85C9-039BD6C6C23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70C12CF2-DD8C-4748-9BDA-7E557042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289BB1E-11F2-46D9-9CE0-EBED6F94B1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D011614-0967-45A2-99A6-7F5BD1D154B7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269F6FFA-A6DB-448F-82F1-C23846FC5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6E460113-EF15-4528-B7EE-403A98ED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8A660158-BAD1-4B1B-9426-561684C910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7CA2E5BA-DCD5-4F62-8B2A-603FD23EE0CB}" type="slidenum">
              <a:rPr lang="sv-SE" altLang="sv-SE" sz="1200">
                <a:solidFill>
                  <a:srgbClr val="000000"/>
                </a:solidFill>
              </a:rPr>
              <a:pPr/>
              <a:t>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tshållare för bildobjekt 1">
            <a:extLst>
              <a:ext uri="{FF2B5EF4-FFF2-40B4-BE49-F238E27FC236}">
                <a16:creationId xmlns:a16="http://schemas.microsoft.com/office/drawing/2014/main" id="{982B319B-881E-4A1F-B53E-5318D88A7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Platshållare för anteckningar 2">
            <a:extLst>
              <a:ext uri="{FF2B5EF4-FFF2-40B4-BE49-F238E27FC236}">
                <a16:creationId xmlns:a16="http://schemas.microsoft.com/office/drawing/2014/main" id="{9D1D2BE5-7C8D-42FF-AA18-4D5DB191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0484" name="Platshållare för bildnummer 3">
            <a:extLst>
              <a:ext uri="{FF2B5EF4-FFF2-40B4-BE49-F238E27FC236}">
                <a16:creationId xmlns:a16="http://schemas.microsoft.com/office/drawing/2014/main" id="{842F25DB-4D95-4E71-9786-8BEB1AD59B4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238CC3C1-4402-40BD-9EE0-BF64F1C3C4C7}" type="slidenum">
              <a:rPr lang="sv-SE" altLang="sv-SE" sz="1200">
                <a:solidFill>
                  <a:srgbClr val="000000"/>
                </a:solidFill>
              </a:rPr>
              <a:pPr/>
              <a:t>13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Platshållare för bildobjekt 1">
            <a:extLst>
              <a:ext uri="{FF2B5EF4-FFF2-40B4-BE49-F238E27FC236}">
                <a16:creationId xmlns:a16="http://schemas.microsoft.com/office/drawing/2014/main" id="{B8112F34-4F83-48D0-BABF-54D9D617A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Platshållare för anteckningar 2">
            <a:extLst>
              <a:ext uri="{FF2B5EF4-FFF2-40B4-BE49-F238E27FC236}">
                <a16:creationId xmlns:a16="http://schemas.microsoft.com/office/drawing/2014/main" id="{77681875-5256-4CCA-A0B2-CA3C95C2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2532" name="Platshållare för bildnummer 3">
            <a:extLst>
              <a:ext uri="{FF2B5EF4-FFF2-40B4-BE49-F238E27FC236}">
                <a16:creationId xmlns:a16="http://schemas.microsoft.com/office/drawing/2014/main" id="{C0C34A68-3790-4BCE-9F30-D65A0491CE3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3FC40038-9A51-4694-8CD4-486A9B5BD352}" type="slidenum">
              <a:rPr lang="sv-SE" altLang="sv-SE" sz="1200">
                <a:solidFill>
                  <a:srgbClr val="000000"/>
                </a:solidFill>
              </a:rPr>
              <a:pPr/>
              <a:t>14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latshållare för bildobjekt 1">
            <a:extLst>
              <a:ext uri="{FF2B5EF4-FFF2-40B4-BE49-F238E27FC236}">
                <a16:creationId xmlns:a16="http://schemas.microsoft.com/office/drawing/2014/main" id="{0E32AFFB-084E-4D2D-BAD7-BF69B49FF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Platshållare för anteckningar 2">
            <a:extLst>
              <a:ext uri="{FF2B5EF4-FFF2-40B4-BE49-F238E27FC236}">
                <a16:creationId xmlns:a16="http://schemas.microsoft.com/office/drawing/2014/main" id="{6D5822B1-0C39-4D07-93AB-AE16896D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4580" name="Platshållare för bildnummer 3">
            <a:extLst>
              <a:ext uri="{FF2B5EF4-FFF2-40B4-BE49-F238E27FC236}">
                <a16:creationId xmlns:a16="http://schemas.microsoft.com/office/drawing/2014/main" id="{B3304563-3426-467D-BE0B-D01D3AABDD4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4236C838-1B6C-4FD6-AAE8-71EB5430ED75}" type="slidenum">
              <a:rPr lang="sv-SE" altLang="sv-SE" sz="1200">
                <a:solidFill>
                  <a:srgbClr val="000000"/>
                </a:solidFill>
              </a:rPr>
              <a:pPr/>
              <a:t>15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tshållare för bildobjekt 1">
            <a:extLst>
              <a:ext uri="{FF2B5EF4-FFF2-40B4-BE49-F238E27FC236}">
                <a16:creationId xmlns:a16="http://schemas.microsoft.com/office/drawing/2014/main" id="{0255FFEB-9F41-48A4-8EA7-AF2556650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Platshållare för anteckningar 2">
            <a:extLst>
              <a:ext uri="{FF2B5EF4-FFF2-40B4-BE49-F238E27FC236}">
                <a16:creationId xmlns:a16="http://schemas.microsoft.com/office/drawing/2014/main" id="{CA78CF96-0DC0-4BA5-92E8-A1BE0DF6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6628" name="Platshållare för bildnummer 3">
            <a:extLst>
              <a:ext uri="{FF2B5EF4-FFF2-40B4-BE49-F238E27FC236}">
                <a16:creationId xmlns:a16="http://schemas.microsoft.com/office/drawing/2014/main" id="{A423F174-8283-4B2E-AF2C-BD4930BA4AB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5C01C824-5FB7-4B4C-B039-96E354D57900}" type="slidenum">
              <a:rPr lang="sv-SE" altLang="sv-SE" sz="1200">
                <a:solidFill>
                  <a:srgbClr val="000000"/>
                </a:solidFill>
              </a:rPr>
              <a:pPr/>
              <a:t>16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Platshållare för bildobjekt 1">
            <a:extLst>
              <a:ext uri="{FF2B5EF4-FFF2-40B4-BE49-F238E27FC236}">
                <a16:creationId xmlns:a16="http://schemas.microsoft.com/office/drawing/2014/main" id="{12D60B56-F38D-4393-BF38-6BAA5FF76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Platshållare för anteckningar 2">
            <a:extLst>
              <a:ext uri="{FF2B5EF4-FFF2-40B4-BE49-F238E27FC236}">
                <a16:creationId xmlns:a16="http://schemas.microsoft.com/office/drawing/2014/main" id="{E250DBE2-A574-4139-8E3E-8A11647A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8676" name="Platshållare för bildnummer 3">
            <a:extLst>
              <a:ext uri="{FF2B5EF4-FFF2-40B4-BE49-F238E27FC236}">
                <a16:creationId xmlns:a16="http://schemas.microsoft.com/office/drawing/2014/main" id="{D1A2ECE9-76FC-4C34-84C8-C79B27D10B0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DD875BD3-44CC-4969-A0E5-84F71AA1DC6E}" type="slidenum">
              <a:rPr lang="sv-SE" altLang="sv-SE" sz="1200">
                <a:solidFill>
                  <a:srgbClr val="000000"/>
                </a:solidFill>
              </a:rPr>
              <a:pPr/>
              <a:t>17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tshållare för bildobjekt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61444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EB87295E-7592-4275-AC7B-1EE285C02D5B}" type="slidenum">
              <a:rPr lang="sv-SE" altLang="sv-SE" sz="1200" smtClean="0">
                <a:solidFill>
                  <a:srgbClr val="000000"/>
                </a:solidFill>
              </a:rPr>
              <a:pPr/>
              <a:t>18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3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Platshållare för bildobjekt 1">
            <a:extLst>
              <a:ext uri="{FF2B5EF4-FFF2-40B4-BE49-F238E27FC236}">
                <a16:creationId xmlns:a16="http://schemas.microsoft.com/office/drawing/2014/main" id="{EF22DED0-6C9D-4870-8913-0CCF4F673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Platshållare för anteckningar 2">
            <a:extLst>
              <a:ext uri="{FF2B5EF4-FFF2-40B4-BE49-F238E27FC236}">
                <a16:creationId xmlns:a16="http://schemas.microsoft.com/office/drawing/2014/main" id="{82BDBEA9-78A5-47BF-9170-337B2732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83972" name="Platshållare för bildnummer 3">
            <a:extLst>
              <a:ext uri="{FF2B5EF4-FFF2-40B4-BE49-F238E27FC236}">
                <a16:creationId xmlns:a16="http://schemas.microsoft.com/office/drawing/2014/main" id="{A6C0698D-D332-4273-A56F-6E3192F7AEE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0B568806-52A2-4777-8E41-BFD0080DFFBE}" type="slidenum">
              <a:rPr lang="sv-SE" altLang="sv-SE" sz="1200" smtClean="0">
                <a:solidFill>
                  <a:srgbClr val="000000"/>
                </a:solidFill>
              </a:rPr>
              <a:pPr/>
              <a:t>19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D1B5E63D-E6FA-4565-9BB3-C3A9F78BC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538F9821-C6BE-4F4D-BB66-297126E0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D1F14825-8860-4E83-AC50-F55736AB6BD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D988557A-94F7-4564-834D-E1E06F09AFCD}" type="slidenum">
              <a:rPr lang="sv-SE" altLang="sv-SE" sz="1200">
                <a:solidFill>
                  <a:srgbClr val="000000"/>
                </a:solidFill>
              </a:rPr>
              <a:pPr/>
              <a:t>2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Platshållare för bildobjekt 1">
            <a:extLst>
              <a:ext uri="{FF2B5EF4-FFF2-40B4-BE49-F238E27FC236}">
                <a16:creationId xmlns:a16="http://schemas.microsoft.com/office/drawing/2014/main" id="{71F11096-C1FC-4FDD-A3CC-83FA30905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Platshållare för anteckningar 2">
            <a:extLst>
              <a:ext uri="{FF2B5EF4-FFF2-40B4-BE49-F238E27FC236}">
                <a16:creationId xmlns:a16="http://schemas.microsoft.com/office/drawing/2014/main" id="{89400328-F416-4C70-8537-6E58DEE6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8436" name="Platshållare för bildnummer 3">
            <a:extLst>
              <a:ext uri="{FF2B5EF4-FFF2-40B4-BE49-F238E27FC236}">
                <a16:creationId xmlns:a16="http://schemas.microsoft.com/office/drawing/2014/main" id="{BD21B578-0E6E-4CD2-8C3D-671139440052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7314DE68-E20E-44C9-BE4E-1843BCBD0571}" type="slidenum">
              <a:rPr lang="sv-SE" altLang="sv-SE" sz="1200">
                <a:solidFill>
                  <a:srgbClr val="000000"/>
                </a:solidFill>
              </a:rPr>
              <a:pPr/>
              <a:t>3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>
            <a:extLst>
              <a:ext uri="{FF2B5EF4-FFF2-40B4-BE49-F238E27FC236}">
                <a16:creationId xmlns:a16="http://schemas.microsoft.com/office/drawing/2014/main" id="{30CC988D-B1F0-4DD6-9C01-AEF56E2D0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Platshållare för anteckningar 2">
            <a:extLst>
              <a:ext uri="{FF2B5EF4-FFF2-40B4-BE49-F238E27FC236}">
                <a16:creationId xmlns:a16="http://schemas.microsoft.com/office/drawing/2014/main" id="{C7B33C2E-5C66-4CDE-80C2-00886128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>
            <a:extLst>
              <a:ext uri="{FF2B5EF4-FFF2-40B4-BE49-F238E27FC236}">
                <a16:creationId xmlns:a16="http://schemas.microsoft.com/office/drawing/2014/main" id="{DCE7ABFA-29B4-470F-B207-F439362E063F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24E7624F-A857-4C6C-AF14-99A87FD538B0}" type="slidenum">
              <a:rPr lang="sv-SE" altLang="sv-SE" sz="1200">
                <a:solidFill>
                  <a:srgbClr val="000000"/>
                </a:solidFill>
              </a:rPr>
              <a:pPr/>
              <a:t>4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tshållare för bildobjekt 1">
            <a:extLst>
              <a:ext uri="{FF2B5EF4-FFF2-40B4-BE49-F238E27FC236}">
                <a16:creationId xmlns:a16="http://schemas.microsoft.com/office/drawing/2014/main" id="{2084C207-D115-40A4-8D28-2A14357AC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Platshållare för anteckningar 2">
            <a:extLst>
              <a:ext uri="{FF2B5EF4-FFF2-40B4-BE49-F238E27FC236}">
                <a16:creationId xmlns:a16="http://schemas.microsoft.com/office/drawing/2014/main" id="{9FEB795B-06A3-4FCA-899D-1CEEA010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1268" name="Platshållare för bildnummer 3">
            <a:extLst>
              <a:ext uri="{FF2B5EF4-FFF2-40B4-BE49-F238E27FC236}">
                <a16:creationId xmlns:a16="http://schemas.microsoft.com/office/drawing/2014/main" id="{E8F6059A-4092-4476-9356-C796C9945D73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B732AC64-B28D-4393-BA9F-4EFADA64FB3D}" type="slidenum">
              <a:rPr lang="sv-SE" altLang="sv-SE" sz="1200">
                <a:solidFill>
                  <a:srgbClr val="000000"/>
                </a:solidFill>
              </a:rPr>
              <a:pPr/>
              <a:t>5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tshållare för bildobjekt 1">
            <a:extLst>
              <a:ext uri="{FF2B5EF4-FFF2-40B4-BE49-F238E27FC236}">
                <a16:creationId xmlns:a16="http://schemas.microsoft.com/office/drawing/2014/main" id="{C8D601B1-3ACA-460C-B273-DA0A692E0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Platshållare för anteckningar 2">
            <a:extLst>
              <a:ext uri="{FF2B5EF4-FFF2-40B4-BE49-F238E27FC236}">
                <a16:creationId xmlns:a16="http://schemas.microsoft.com/office/drawing/2014/main" id="{3AC674F0-75AC-4FCE-A21B-F8DDEC4B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3316" name="Platshållare för bildnummer 3">
            <a:extLst>
              <a:ext uri="{FF2B5EF4-FFF2-40B4-BE49-F238E27FC236}">
                <a16:creationId xmlns:a16="http://schemas.microsoft.com/office/drawing/2014/main" id="{F3890F61-0ABA-4025-8F7C-36C88EB10E9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D103E093-39DE-4631-BFC7-9E1B5E6BB70E}" type="slidenum">
              <a:rPr lang="sv-SE" altLang="sv-SE" sz="1200">
                <a:solidFill>
                  <a:srgbClr val="000000"/>
                </a:solidFill>
              </a:rPr>
              <a:pPr/>
              <a:t>6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>
            <a:extLst>
              <a:ext uri="{FF2B5EF4-FFF2-40B4-BE49-F238E27FC236}">
                <a16:creationId xmlns:a16="http://schemas.microsoft.com/office/drawing/2014/main" id="{0150A996-2854-404E-9E9D-FC61CA775D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Platshållare för anteckningar 2">
            <a:extLst>
              <a:ext uri="{FF2B5EF4-FFF2-40B4-BE49-F238E27FC236}">
                <a16:creationId xmlns:a16="http://schemas.microsoft.com/office/drawing/2014/main" id="{3A069D70-CA33-4C8C-93F5-C6D1A2A8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4325DA1-327F-4996-A8C8-E610E81AA85F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2C19D4-32BB-4126-A2DA-CC2F250C071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2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tshållare för bildobjekt 1">
            <a:extLst>
              <a:ext uri="{FF2B5EF4-FFF2-40B4-BE49-F238E27FC236}">
                <a16:creationId xmlns:a16="http://schemas.microsoft.com/office/drawing/2014/main" id="{D1CEE8DD-E648-43E7-B0A4-A267DC392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Platshållare för anteckningar 2">
            <a:extLst>
              <a:ext uri="{FF2B5EF4-FFF2-40B4-BE49-F238E27FC236}">
                <a16:creationId xmlns:a16="http://schemas.microsoft.com/office/drawing/2014/main" id="{9B5A770D-46D9-4A4E-BB3E-7A7DF1F0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7412" name="Platshållare för bildnummer 3">
            <a:extLst>
              <a:ext uri="{FF2B5EF4-FFF2-40B4-BE49-F238E27FC236}">
                <a16:creationId xmlns:a16="http://schemas.microsoft.com/office/drawing/2014/main" id="{25A5505F-479B-4D39-9093-9C0ECD4E3452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2A8C213F-36B8-4FA6-999D-8371EAB852E2}" type="slidenum">
              <a:rPr lang="sv-SE" altLang="sv-SE" sz="1200">
                <a:solidFill>
                  <a:srgbClr val="000000"/>
                </a:solidFill>
              </a:rPr>
              <a:pPr/>
              <a:t>11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tshållare för bildobjekt 1">
            <a:extLst>
              <a:ext uri="{FF2B5EF4-FFF2-40B4-BE49-F238E27FC236}">
                <a16:creationId xmlns:a16="http://schemas.microsoft.com/office/drawing/2014/main" id="{6AB6112C-11C3-4407-892C-6D2FDF601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Platshållare för anteckningar 2">
            <a:extLst>
              <a:ext uri="{FF2B5EF4-FFF2-40B4-BE49-F238E27FC236}">
                <a16:creationId xmlns:a16="http://schemas.microsoft.com/office/drawing/2014/main" id="{7BD99BDE-0BDA-4972-B6FC-35258983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3556" name="Platshållare för bildnummer 3">
            <a:extLst>
              <a:ext uri="{FF2B5EF4-FFF2-40B4-BE49-F238E27FC236}">
                <a16:creationId xmlns:a16="http://schemas.microsoft.com/office/drawing/2014/main" id="{8FDE32FB-0D64-4FEA-AADA-B9E602E512C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10B37D43-AB44-4EB8-BD07-50D83280B7DF}" type="slidenum">
              <a:rPr lang="sv-SE" altLang="sv-SE" sz="1200">
                <a:solidFill>
                  <a:srgbClr val="000000"/>
                </a:solidFill>
              </a:rPr>
              <a:pPr/>
              <a:t>12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48836F-6CAC-41E5-9B7A-BEB164279E0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E902-341D-4D89-AF16-56299E62D4BD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14301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5009ED-0F83-428E-8736-37087493C96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140F6-30EE-4B7E-8665-412875785D3F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6737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686801" y="1524001"/>
            <a:ext cx="2588684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1524001"/>
            <a:ext cx="75692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38AF70-FE23-41AE-B670-2F11A779E6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9040-D093-43D1-8957-2A0B48CE4DF5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16999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1" y="1524001"/>
            <a:ext cx="10361084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D18D116-9100-4B89-A1C6-9C57B66BA7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4E9D3-6A7E-4A44-8BDB-EFC87FDB606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1536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C983A3-C9C6-4E45-AA9D-8F58DDB75E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6A649-AE81-419C-BA8B-5825B7C281D9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8319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AFF0DF-B50D-4B73-94C3-54C935DE51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15C23-386A-49A4-9FEC-61A226A68B73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6382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914401" y="2438401"/>
            <a:ext cx="5077884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5484" y="2438401"/>
            <a:ext cx="508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9135D1-AD4E-4D74-9255-241268783A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2BB1-BB5D-4654-85B6-A6ABB2120276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32175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774825-DF09-44D8-8282-97B715634D8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20472-6798-4697-A3F5-CE932919454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8910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CA9663-3F8C-4A41-B85A-E45B48116A0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0BA33-5EF1-48E5-B375-755D75F27CAE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2701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1F4395-6BE2-494B-85CF-DD591E47D3C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3A50C-FF90-4121-89D9-5E356739A478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18023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15A293-FD8F-4FF4-AAE9-ABB155F258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C6A43-A137-4401-BA9C-D78BAF56C6AD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7782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F76129-AD2F-491F-8EA8-B150EED3F75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DEAC-35DF-44C3-ADDF-57D086829B1C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002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098FCA4-DB45-45A3-9327-9AB998CD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103616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FB24147-88E8-4472-9DCC-0059DD0A5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103616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6B4FB733-D817-44C7-B39D-97537748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A7024C48-BA3E-4D15-9794-DA055E5B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248400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AEE1121-7367-4661-B8EE-1C29795098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84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3846D30-F174-4D88-9DF7-9198A6215D0E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A042E69B-2B58-4D2E-B8F8-1132498BD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10363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3167A0B6-A5BE-42EB-97BE-084F8FB7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124744"/>
            <a:ext cx="90733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4000" b="1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Bolagsstyrning </a:t>
            </a:r>
            <a:endParaRPr lang="sv-SE" sz="40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</p:txBody>
      </p:sp>
      <p:pic>
        <p:nvPicPr>
          <p:cNvPr id="4100" name="Bildobjekt 2">
            <a:extLst>
              <a:ext uri="{FF2B5EF4-FFF2-40B4-BE49-F238E27FC236}">
                <a16:creationId xmlns:a16="http://schemas.microsoft.com/office/drawing/2014/main" id="{9D2D0BAC-E9A8-4DE0-9732-11F1A2D2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032000"/>
            <a:ext cx="39687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ruta 2">
            <a:extLst>
              <a:ext uri="{FF2B5EF4-FFF2-40B4-BE49-F238E27FC236}">
                <a16:creationId xmlns:a16="http://schemas.microsoft.com/office/drawing/2014/main" id="{4FD62D99-1065-4BA4-8776-F3317C68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44788"/>
            <a:ext cx="3935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2200" b="1" i="1">
                <a:solidFill>
                  <a:srgbClr val="A8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Ägarna har inget personligt ansvar för bolagets förpliktelser.</a:t>
            </a:r>
          </a:p>
        </p:txBody>
      </p:sp>
      <p:pic>
        <p:nvPicPr>
          <p:cNvPr id="16387" name="Bildobjekt 1">
            <a:extLst>
              <a:ext uri="{FF2B5EF4-FFF2-40B4-BE49-F238E27FC236}">
                <a16:creationId xmlns:a16="http://schemas.microsoft.com/office/drawing/2014/main" id="{B3C3D01B-AF04-4DD2-99EC-2A54B36A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357313"/>
            <a:ext cx="1565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ruta 4">
            <a:extLst>
              <a:ext uri="{FF2B5EF4-FFF2-40B4-BE49-F238E27FC236}">
                <a16:creationId xmlns:a16="http://schemas.microsoft.com/office/drawing/2014/main" id="{7274093E-D77D-471B-BE31-29B7AF75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920750"/>
            <a:ext cx="1220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800" b="1">
                <a:solidFill>
                  <a:srgbClr val="C00000"/>
                </a:solidFill>
                <a:latin typeface="Calibri" panose="020F0502020204030204" pitchFamily="34" charset="0"/>
              </a:rPr>
              <a:t>Ägare</a:t>
            </a:r>
          </a:p>
        </p:txBody>
      </p:sp>
      <p:sp>
        <p:nvSpPr>
          <p:cNvPr id="16389" name="textruta 1">
            <a:extLst>
              <a:ext uri="{FF2B5EF4-FFF2-40B4-BE49-F238E27FC236}">
                <a16:creationId xmlns:a16="http://schemas.microsoft.com/office/drawing/2014/main" id="{A85EF4CC-B134-47E8-AE64-1397F985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111250"/>
            <a:ext cx="49403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Ägarnas ansvar enligt aktiebolagslagen</a:t>
            </a:r>
          </a:p>
        </p:txBody>
      </p:sp>
      <p:sp>
        <p:nvSpPr>
          <p:cNvPr id="16390" name="textruta 2">
            <a:extLst>
              <a:ext uri="{FF2B5EF4-FFF2-40B4-BE49-F238E27FC236}">
                <a16:creationId xmlns:a16="http://schemas.microsoft.com/office/drawing/2014/main" id="{7644584A-86A5-45F4-B9A8-A9915456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4316413"/>
            <a:ext cx="9671049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Ägare sitter </a:t>
            </a:r>
            <a:r>
              <a:rPr lang="sv-SE" altLang="sv-SE" sz="2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”alltid” </a:t>
            </a: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styrelsen och det är i rollen som styrelseledamot man har personligt ansvar i bolaget.</a:t>
            </a:r>
            <a:endParaRPr lang="sv-SE" altLang="sv-SE" sz="26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1" name="textruta 5">
            <a:extLst>
              <a:ext uri="{FF2B5EF4-FFF2-40B4-BE49-F238E27FC236}">
                <a16:creationId xmlns:a16="http://schemas.microsoft.com/office/drawing/2014/main" id="{4C5EFBA9-2D6D-408D-806B-EBFF8FB4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6392" name="Bildobjekt 18">
            <a:extLst>
              <a:ext uri="{FF2B5EF4-FFF2-40B4-BE49-F238E27FC236}">
                <a16:creationId xmlns:a16="http://schemas.microsoft.com/office/drawing/2014/main" id="{F20F3F98-F991-401D-BDB7-7116E388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6032500"/>
            <a:ext cx="88614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ruta 2">
            <a:extLst>
              <a:ext uri="{FF2B5EF4-FFF2-40B4-BE49-F238E27FC236}">
                <a16:creationId xmlns:a16="http://schemas.microsoft.com/office/drawing/2014/main" id="{B84F29C5-ACD7-4614-94D4-42F6CC1A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640" y="3360739"/>
            <a:ext cx="1674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>
                <a:solidFill>
                  <a:schemeClr val="tx1"/>
                </a:solidFill>
                <a:latin typeface="Calibri" panose="020F0502020204030204" pitchFamily="34" charset="0"/>
              </a:rPr>
              <a:t>Företagsledning.</a:t>
            </a:r>
          </a:p>
          <a:p>
            <a:r>
              <a:rPr lang="sv-SE" altLang="sv-SE" sz="1600" b="1">
                <a:solidFill>
                  <a:schemeClr val="tx1"/>
                </a:solidFill>
                <a:latin typeface="Calibri" panose="020F0502020204030204" pitchFamily="34" charset="0"/>
              </a:rPr>
              <a:t>     </a:t>
            </a:r>
            <a:r>
              <a:rPr lang="sv-SE" altLang="sv-SE" sz="1600" b="1" u="sng">
                <a:solidFill>
                  <a:schemeClr val="tx1"/>
                </a:solidFill>
                <a:latin typeface="Calibri" panose="020F0502020204030204" pitchFamily="34" charset="0"/>
              </a:rPr>
              <a:t>genomför.</a:t>
            </a:r>
          </a:p>
        </p:txBody>
      </p:sp>
      <p:cxnSp>
        <p:nvCxnSpPr>
          <p:cNvPr id="16387" name="Rak pil 2">
            <a:extLst>
              <a:ext uri="{FF2B5EF4-FFF2-40B4-BE49-F238E27FC236}">
                <a16:creationId xmlns:a16="http://schemas.microsoft.com/office/drawing/2014/main" id="{DD5FE644-D096-4F13-B399-D078E304A9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5088" y="2820988"/>
            <a:ext cx="2919412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Minus 7">
            <a:extLst>
              <a:ext uri="{FF2B5EF4-FFF2-40B4-BE49-F238E27FC236}">
                <a16:creationId xmlns:a16="http://schemas.microsoft.com/office/drawing/2014/main" id="{01501FC1-1DE2-4B6B-AEFA-8AE3CDA669D1}"/>
              </a:ext>
            </a:extLst>
          </p:cNvPr>
          <p:cNvSpPr/>
          <p:nvPr/>
        </p:nvSpPr>
        <p:spPr bwMode="auto">
          <a:xfrm rot="16200000">
            <a:off x="2730500" y="2771776"/>
            <a:ext cx="1081087" cy="10001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81BC0E7E-CE1F-4621-820D-6EF09EE673BC}"/>
              </a:ext>
            </a:extLst>
          </p:cNvPr>
          <p:cNvSpPr/>
          <p:nvPr/>
        </p:nvSpPr>
        <p:spPr bwMode="auto">
          <a:xfrm rot="16200000">
            <a:off x="3429000" y="2767013"/>
            <a:ext cx="1081087" cy="109538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2C0582DF-1917-49C6-A9FB-8D8805F0D2B1}"/>
              </a:ext>
            </a:extLst>
          </p:cNvPr>
          <p:cNvSpPr/>
          <p:nvPr/>
        </p:nvSpPr>
        <p:spPr bwMode="auto">
          <a:xfrm rot="16200000">
            <a:off x="4187032" y="2742406"/>
            <a:ext cx="1081088" cy="142875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4" name="Minus 13">
            <a:extLst>
              <a:ext uri="{FF2B5EF4-FFF2-40B4-BE49-F238E27FC236}">
                <a16:creationId xmlns:a16="http://schemas.microsoft.com/office/drawing/2014/main" id="{760B9FED-F9E3-447A-8E9C-D6F9417280C8}"/>
              </a:ext>
            </a:extLst>
          </p:cNvPr>
          <p:cNvSpPr/>
          <p:nvPr/>
        </p:nvSpPr>
        <p:spPr bwMode="auto">
          <a:xfrm rot="16200000">
            <a:off x="4864100" y="2741613"/>
            <a:ext cx="1081088" cy="14446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cxnSp>
        <p:nvCxnSpPr>
          <p:cNvPr id="16392" name="Rak pil 15">
            <a:extLst>
              <a:ext uri="{FF2B5EF4-FFF2-40B4-BE49-F238E27FC236}">
                <a16:creationId xmlns:a16="http://schemas.microsoft.com/office/drawing/2014/main" id="{D862DF1B-BFEA-4525-96AC-A0B004D4AE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6888" y="2813050"/>
            <a:ext cx="1081087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Minus 21">
            <a:extLst>
              <a:ext uri="{FF2B5EF4-FFF2-40B4-BE49-F238E27FC236}">
                <a16:creationId xmlns:a16="http://schemas.microsoft.com/office/drawing/2014/main" id="{05BC67C4-F9D8-4DA1-A01A-545704EDA1C7}"/>
              </a:ext>
            </a:extLst>
          </p:cNvPr>
          <p:cNvSpPr/>
          <p:nvPr/>
        </p:nvSpPr>
        <p:spPr bwMode="auto">
          <a:xfrm rot="16200000">
            <a:off x="5518150" y="2747963"/>
            <a:ext cx="1081088" cy="10001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C6C371DF-9610-4770-BA30-C68F3D36764D}"/>
              </a:ext>
            </a:extLst>
          </p:cNvPr>
          <p:cNvSpPr/>
          <p:nvPr/>
        </p:nvSpPr>
        <p:spPr bwMode="auto">
          <a:xfrm rot="16200000">
            <a:off x="6911975" y="2708275"/>
            <a:ext cx="1079500" cy="101600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4" name="Minus 23">
            <a:extLst>
              <a:ext uri="{FF2B5EF4-FFF2-40B4-BE49-F238E27FC236}">
                <a16:creationId xmlns:a16="http://schemas.microsoft.com/office/drawing/2014/main" id="{CD5D8DD1-6ECC-4272-83CC-C768CA010666}"/>
              </a:ext>
            </a:extLst>
          </p:cNvPr>
          <p:cNvSpPr/>
          <p:nvPr/>
        </p:nvSpPr>
        <p:spPr bwMode="auto">
          <a:xfrm rot="16200000">
            <a:off x="6223000" y="2714626"/>
            <a:ext cx="1081087" cy="10001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3D13B394-2693-4C24-A83C-892E6BA20DCE}"/>
              </a:ext>
            </a:extLst>
          </p:cNvPr>
          <p:cNvSpPr/>
          <p:nvPr/>
        </p:nvSpPr>
        <p:spPr bwMode="auto">
          <a:xfrm rot="10800000" flipV="1">
            <a:off x="5522913" y="2759075"/>
            <a:ext cx="863600" cy="152400"/>
          </a:xfrm>
          <a:prstGeom prst="mathMinus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32" name="Minus 31">
            <a:extLst>
              <a:ext uri="{FF2B5EF4-FFF2-40B4-BE49-F238E27FC236}">
                <a16:creationId xmlns:a16="http://schemas.microsoft.com/office/drawing/2014/main" id="{E2DF51EB-9022-4492-BC93-BB05071096DE}"/>
              </a:ext>
            </a:extLst>
          </p:cNvPr>
          <p:cNvSpPr/>
          <p:nvPr/>
        </p:nvSpPr>
        <p:spPr bwMode="auto">
          <a:xfrm rot="10800000" flipV="1">
            <a:off x="6313488" y="2744788"/>
            <a:ext cx="865187" cy="152400"/>
          </a:xfrm>
          <a:prstGeom prst="mathMinus">
            <a:avLst/>
          </a:prstGeom>
          <a:solidFill>
            <a:srgbClr val="C000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33" name="Minus 32">
            <a:extLst>
              <a:ext uri="{FF2B5EF4-FFF2-40B4-BE49-F238E27FC236}">
                <a16:creationId xmlns:a16="http://schemas.microsoft.com/office/drawing/2014/main" id="{20EC6F47-CBF2-423E-9D87-EE776A615687}"/>
              </a:ext>
            </a:extLst>
          </p:cNvPr>
          <p:cNvSpPr/>
          <p:nvPr/>
        </p:nvSpPr>
        <p:spPr bwMode="auto">
          <a:xfrm rot="10800000" flipV="1">
            <a:off x="7167563" y="2738438"/>
            <a:ext cx="863600" cy="152400"/>
          </a:xfrm>
          <a:prstGeom prst="mathMinus">
            <a:avLst/>
          </a:prstGeom>
          <a:solidFill>
            <a:srgbClr val="C000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37" name="Minus 36">
            <a:extLst>
              <a:ext uri="{FF2B5EF4-FFF2-40B4-BE49-F238E27FC236}">
                <a16:creationId xmlns:a16="http://schemas.microsoft.com/office/drawing/2014/main" id="{75483305-01C4-4725-8411-AF586E694EBC}"/>
              </a:ext>
            </a:extLst>
          </p:cNvPr>
          <p:cNvSpPr/>
          <p:nvPr/>
        </p:nvSpPr>
        <p:spPr bwMode="auto">
          <a:xfrm rot="16200000">
            <a:off x="7541419" y="2694782"/>
            <a:ext cx="1081087" cy="101600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6400" name="textruta 33">
            <a:extLst>
              <a:ext uri="{FF2B5EF4-FFF2-40B4-BE49-F238E27FC236}">
                <a16:creationId xmlns:a16="http://schemas.microsoft.com/office/drawing/2014/main" id="{D85CDE5D-990E-48EB-BEB8-8265EBCA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898650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401" name="textruta 38">
            <a:extLst>
              <a:ext uri="{FF2B5EF4-FFF2-40B4-BE49-F238E27FC236}">
                <a16:creationId xmlns:a16="http://schemas.microsoft.com/office/drawing/2014/main" id="{C52B8BCF-9261-4448-8206-B1E9B98A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189865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402" name="textruta 39">
            <a:extLst>
              <a:ext uri="{FF2B5EF4-FFF2-40B4-BE49-F238E27FC236}">
                <a16:creationId xmlns:a16="http://schemas.microsoft.com/office/drawing/2014/main" id="{7D175701-D28B-4DC7-91FE-4AC0A2125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1906588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16403" name="textruta 40">
            <a:extLst>
              <a:ext uri="{FF2B5EF4-FFF2-40B4-BE49-F238E27FC236}">
                <a16:creationId xmlns:a16="http://schemas.microsoft.com/office/drawing/2014/main" id="{3A9515C2-C7E9-4E46-860B-939DFFDE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1901825"/>
            <a:ext cx="86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6405" name="textruta 43">
            <a:extLst>
              <a:ext uri="{FF2B5EF4-FFF2-40B4-BE49-F238E27FC236}">
                <a16:creationId xmlns:a16="http://schemas.microsoft.com/office/drawing/2014/main" id="{E6694A54-FA18-419F-9408-63402C19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887538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6406" name="textruta 44">
            <a:extLst>
              <a:ext uri="{FF2B5EF4-FFF2-40B4-BE49-F238E27FC236}">
                <a16:creationId xmlns:a16="http://schemas.microsoft.com/office/drawing/2014/main" id="{37DF582F-879B-4F9A-8AFA-83532089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18907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6407" name="textruta 2">
            <a:extLst>
              <a:ext uri="{FF2B5EF4-FFF2-40B4-BE49-F238E27FC236}">
                <a16:creationId xmlns:a16="http://schemas.microsoft.com/office/drawing/2014/main" id="{DDF107B0-497B-437D-8870-2A56652FD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318" y="3372909"/>
            <a:ext cx="139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Styrelsen.</a:t>
            </a:r>
          </a:p>
          <a:p>
            <a:r>
              <a:rPr lang="sv-SE" altLang="sv-SE" sz="16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HUR gör vi?</a:t>
            </a:r>
          </a:p>
        </p:txBody>
      </p:sp>
      <p:sp>
        <p:nvSpPr>
          <p:cNvPr id="25624" name="textruta 2">
            <a:extLst>
              <a:ext uri="{FF2B5EF4-FFF2-40B4-BE49-F238E27FC236}">
                <a16:creationId xmlns:a16="http://schemas.microsoft.com/office/drawing/2014/main" id="{CB62D294-A45A-478F-B148-3C2FB203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286125"/>
            <a:ext cx="350043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Ägare.</a:t>
            </a:r>
          </a:p>
          <a:p>
            <a:r>
              <a:rPr lang="sv-SE" altLang="sv-SE" sz="1800" b="1" u="sng" dirty="0">
                <a:solidFill>
                  <a:srgbClr val="C00000"/>
                </a:solidFill>
                <a:latin typeface="Calibri" panose="020F0502020204030204" pitchFamily="34" charset="0"/>
              </a:rPr>
              <a:t>VAD vill vi?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Tillsätter styrelse.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Ägardirektiv – Vision.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Företagskulturen – Värdegrund. Långsiktiga mål.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Risktagning.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Finansiering/kapitaltillskott. </a:t>
            </a:r>
          </a:p>
        </p:txBody>
      </p:sp>
      <p:sp>
        <p:nvSpPr>
          <p:cNvPr id="16409" name="textruta 44">
            <a:extLst>
              <a:ext uri="{FF2B5EF4-FFF2-40B4-BE49-F238E27FC236}">
                <a16:creationId xmlns:a16="http://schemas.microsoft.com/office/drawing/2014/main" id="{3877D453-932C-4758-810F-50E0DB70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18875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7051E018-ECDF-48FB-9CCC-8A46D847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568325"/>
            <a:ext cx="5059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sv-SE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+mn-cs"/>
              </a:rPr>
              <a:t>Ägarnas roll och ansvar</a:t>
            </a:r>
          </a:p>
        </p:txBody>
      </p:sp>
      <p:sp>
        <p:nvSpPr>
          <p:cNvPr id="29" name="textruta 43">
            <a:extLst>
              <a:ext uri="{FF2B5EF4-FFF2-40B4-BE49-F238E27FC236}">
                <a16:creationId xmlns:a16="http://schemas.microsoft.com/office/drawing/2014/main" id="{59912E33-95A8-4987-9829-905119B6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568" y="1896270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ruta 2">
            <a:extLst>
              <a:ext uri="{FF2B5EF4-FFF2-40B4-BE49-F238E27FC236}">
                <a16:creationId xmlns:a16="http://schemas.microsoft.com/office/drawing/2014/main" id="{F5660DDE-AB10-4BDB-9FF1-2D4CF03B4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3341688"/>
            <a:ext cx="176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Företagsledning.</a:t>
            </a:r>
          </a:p>
          <a:p>
            <a:r>
              <a:rPr lang="sv-SE" altLang="sv-S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    </a:t>
            </a:r>
            <a:r>
              <a:rPr lang="sv-SE" altLang="sv-SE" sz="16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genomför.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D89ADE9-CA47-4FF2-AD96-AEA8B2FB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623888"/>
            <a:ext cx="5715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sv-SE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+mn-cs"/>
              </a:rPr>
              <a:t>Styrelsens roll och ansvar</a:t>
            </a:r>
          </a:p>
        </p:txBody>
      </p:sp>
      <p:cxnSp>
        <p:nvCxnSpPr>
          <p:cNvPr id="22532" name="Rak pil 2">
            <a:extLst>
              <a:ext uri="{FF2B5EF4-FFF2-40B4-BE49-F238E27FC236}">
                <a16:creationId xmlns:a16="http://schemas.microsoft.com/office/drawing/2014/main" id="{63710E4B-0BF6-4226-9FEA-3C0EE58009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5088" y="2820988"/>
            <a:ext cx="2919412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Minus 7">
            <a:extLst>
              <a:ext uri="{FF2B5EF4-FFF2-40B4-BE49-F238E27FC236}">
                <a16:creationId xmlns:a16="http://schemas.microsoft.com/office/drawing/2014/main" id="{A83B0BA2-0092-44DF-8D94-4B9C1C2D7AA4}"/>
              </a:ext>
            </a:extLst>
          </p:cNvPr>
          <p:cNvSpPr/>
          <p:nvPr/>
        </p:nvSpPr>
        <p:spPr bwMode="auto">
          <a:xfrm rot="16200000">
            <a:off x="2730500" y="2771776"/>
            <a:ext cx="1081087" cy="10001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038A607C-77FB-4DD5-ABFC-D0EEB07681C0}"/>
              </a:ext>
            </a:extLst>
          </p:cNvPr>
          <p:cNvSpPr/>
          <p:nvPr/>
        </p:nvSpPr>
        <p:spPr bwMode="auto">
          <a:xfrm rot="16200000">
            <a:off x="3429000" y="2767013"/>
            <a:ext cx="1081087" cy="109538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FC5EBD76-1A9A-4525-A577-E4100FB5DEDD}"/>
              </a:ext>
            </a:extLst>
          </p:cNvPr>
          <p:cNvSpPr/>
          <p:nvPr/>
        </p:nvSpPr>
        <p:spPr bwMode="auto">
          <a:xfrm rot="16200000">
            <a:off x="4187032" y="2742406"/>
            <a:ext cx="1081088" cy="142875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14" name="Minus 13">
            <a:extLst>
              <a:ext uri="{FF2B5EF4-FFF2-40B4-BE49-F238E27FC236}">
                <a16:creationId xmlns:a16="http://schemas.microsoft.com/office/drawing/2014/main" id="{894C7A25-D847-4431-A59E-9DF9F8A4C16E}"/>
              </a:ext>
            </a:extLst>
          </p:cNvPr>
          <p:cNvSpPr/>
          <p:nvPr/>
        </p:nvSpPr>
        <p:spPr bwMode="auto">
          <a:xfrm rot="16200000">
            <a:off x="4864100" y="2741613"/>
            <a:ext cx="1081088" cy="14446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cxnSp>
        <p:nvCxnSpPr>
          <p:cNvPr id="22537" name="Rak pil 15">
            <a:extLst>
              <a:ext uri="{FF2B5EF4-FFF2-40B4-BE49-F238E27FC236}">
                <a16:creationId xmlns:a16="http://schemas.microsoft.com/office/drawing/2014/main" id="{FC2B3727-C0E3-476A-AB01-36D83DF41A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6888" y="2813050"/>
            <a:ext cx="1081087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Minus 21">
            <a:extLst>
              <a:ext uri="{FF2B5EF4-FFF2-40B4-BE49-F238E27FC236}">
                <a16:creationId xmlns:a16="http://schemas.microsoft.com/office/drawing/2014/main" id="{8F2F4516-B360-4DE2-80B3-104215BD364E}"/>
              </a:ext>
            </a:extLst>
          </p:cNvPr>
          <p:cNvSpPr/>
          <p:nvPr/>
        </p:nvSpPr>
        <p:spPr bwMode="auto">
          <a:xfrm rot="16200000">
            <a:off x="5518150" y="2747963"/>
            <a:ext cx="1081088" cy="10001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FBC0AE4A-1DA5-417A-8EBD-8AA3E3DCF82A}"/>
              </a:ext>
            </a:extLst>
          </p:cNvPr>
          <p:cNvSpPr/>
          <p:nvPr/>
        </p:nvSpPr>
        <p:spPr bwMode="auto">
          <a:xfrm rot="16200000">
            <a:off x="6911975" y="2708275"/>
            <a:ext cx="1079500" cy="101600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4" name="Minus 23">
            <a:extLst>
              <a:ext uri="{FF2B5EF4-FFF2-40B4-BE49-F238E27FC236}">
                <a16:creationId xmlns:a16="http://schemas.microsoft.com/office/drawing/2014/main" id="{5AC34266-494E-4AB2-B3A4-BC328636B2F0}"/>
              </a:ext>
            </a:extLst>
          </p:cNvPr>
          <p:cNvSpPr/>
          <p:nvPr/>
        </p:nvSpPr>
        <p:spPr bwMode="auto">
          <a:xfrm rot="16200000">
            <a:off x="6223000" y="2714626"/>
            <a:ext cx="1081087" cy="100012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CA7BCE50-25D4-4D7F-BB32-011B067AF66C}"/>
              </a:ext>
            </a:extLst>
          </p:cNvPr>
          <p:cNvSpPr/>
          <p:nvPr/>
        </p:nvSpPr>
        <p:spPr bwMode="auto">
          <a:xfrm rot="10800000" flipV="1">
            <a:off x="5522913" y="2759075"/>
            <a:ext cx="863600" cy="152400"/>
          </a:xfrm>
          <a:prstGeom prst="mathMinus">
            <a:avLst/>
          </a:prstGeom>
          <a:solidFill>
            <a:srgbClr val="C000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32" name="Minus 31">
            <a:extLst>
              <a:ext uri="{FF2B5EF4-FFF2-40B4-BE49-F238E27FC236}">
                <a16:creationId xmlns:a16="http://schemas.microsoft.com/office/drawing/2014/main" id="{9EA5C627-BA79-48F6-A22A-342CACF1B213}"/>
              </a:ext>
            </a:extLst>
          </p:cNvPr>
          <p:cNvSpPr/>
          <p:nvPr/>
        </p:nvSpPr>
        <p:spPr bwMode="auto">
          <a:xfrm rot="10800000" flipV="1">
            <a:off x="6313488" y="2744788"/>
            <a:ext cx="865187" cy="152400"/>
          </a:xfrm>
          <a:prstGeom prst="mathMinus">
            <a:avLst/>
          </a:prstGeom>
          <a:solidFill>
            <a:srgbClr val="C000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33" name="Minus 32">
            <a:extLst>
              <a:ext uri="{FF2B5EF4-FFF2-40B4-BE49-F238E27FC236}">
                <a16:creationId xmlns:a16="http://schemas.microsoft.com/office/drawing/2014/main" id="{929CF882-CB63-430F-AAA7-4CEBF790967D}"/>
              </a:ext>
            </a:extLst>
          </p:cNvPr>
          <p:cNvSpPr/>
          <p:nvPr/>
        </p:nvSpPr>
        <p:spPr bwMode="auto">
          <a:xfrm rot="10800000" flipV="1">
            <a:off x="7167563" y="2738438"/>
            <a:ext cx="863600" cy="152400"/>
          </a:xfrm>
          <a:prstGeom prst="mathMinus">
            <a:avLst/>
          </a:prstGeom>
          <a:solidFill>
            <a:srgbClr val="C000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37" name="Minus 36">
            <a:extLst>
              <a:ext uri="{FF2B5EF4-FFF2-40B4-BE49-F238E27FC236}">
                <a16:creationId xmlns:a16="http://schemas.microsoft.com/office/drawing/2014/main" id="{A7FAA185-7570-4E34-8F95-2319BC083C01}"/>
              </a:ext>
            </a:extLst>
          </p:cNvPr>
          <p:cNvSpPr/>
          <p:nvPr/>
        </p:nvSpPr>
        <p:spPr bwMode="auto">
          <a:xfrm rot="16200000">
            <a:off x="7541419" y="2694782"/>
            <a:ext cx="1081087" cy="101600"/>
          </a:xfrm>
          <a:prstGeom prst="mathMinus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sv-SE" dirty="0">
              <a:latin typeface="Times New Roman" pitchFamily="16" charset="0"/>
              <a:cs typeface="+mn-cs"/>
            </a:endParaRPr>
          </a:p>
        </p:txBody>
      </p:sp>
      <p:sp>
        <p:nvSpPr>
          <p:cNvPr id="22545" name="textruta 33">
            <a:extLst>
              <a:ext uri="{FF2B5EF4-FFF2-40B4-BE49-F238E27FC236}">
                <a16:creationId xmlns:a16="http://schemas.microsoft.com/office/drawing/2014/main" id="{D4C11332-5A71-4880-8090-591565E3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898650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22546" name="textruta 38">
            <a:extLst>
              <a:ext uri="{FF2B5EF4-FFF2-40B4-BE49-F238E27FC236}">
                <a16:creationId xmlns:a16="http://schemas.microsoft.com/office/drawing/2014/main" id="{7129ED5E-D33B-428E-9DDD-703FAC43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189865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22547" name="textruta 39">
            <a:extLst>
              <a:ext uri="{FF2B5EF4-FFF2-40B4-BE49-F238E27FC236}">
                <a16:creationId xmlns:a16="http://schemas.microsoft.com/office/drawing/2014/main" id="{C976332B-F356-4DBA-A9F1-F49BA76B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1906588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22548" name="textruta 40">
            <a:extLst>
              <a:ext uri="{FF2B5EF4-FFF2-40B4-BE49-F238E27FC236}">
                <a16:creationId xmlns:a16="http://schemas.microsoft.com/office/drawing/2014/main" id="{C73010C0-BA35-4867-8519-CD999381C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1901825"/>
            <a:ext cx="86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22549" name="textruta 42">
            <a:extLst>
              <a:ext uri="{FF2B5EF4-FFF2-40B4-BE49-F238E27FC236}">
                <a16:creationId xmlns:a16="http://schemas.microsoft.com/office/drawing/2014/main" id="{995A6CCA-1F29-4C9C-BF1C-7F09848A6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1890713"/>
            <a:ext cx="865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22550" name="textruta 43">
            <a:extLst>
              <a:ext uri="{FF2B5EF4-FFF2-40B4-BE49-F238E27FC236}">
                <a16:creationId xmlns:a16="http://schemas.microsoft.com/office/drawing/2014/main" id="{5F02A52F-6FBC-4A6C-8755-E817B9A1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887538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2551" name="textruta 44">
            <a:extLst>
              <a:ext uri="{FF2B5EF4-FFF2-40B4-BE49-F238E27FC236}">
                <a16:creationId xmlns:a16="http://schemas.microsoft.com/office/drawing/2014/main" id="{F2759188-798B-4AC8-A181-DCB3B5E03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18907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2552" name="textruta 2">
            <a:extLst>
              <a:ext uri="{FF2B5EF4-FFF2-40B4-BE49-F238E27FC236}">
                <a16:creationId xmlns:a16="http://schemas.microsoft.com/office/drawing/2014/main" id="{160F3877-87FD-49A3-A371-54262266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297238"/>
            <a:ext cx="201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>
                <a:solidFill>
                  <a:schemeClr val="tx1"/>
                </a:solidFill>
                <a:latin typeface="Calibri" panose="020F0502020204030204" pitchFamily="34" charset="0"/>
              </a:rPr>
              <a:t>Ägare.</a:t>
            </a:r>
          </a:p>
          <a:p>
            <a:r>
              <a:rPr lang="sv-SE" altLang="sv-SE" sz="1600" b="1" u="sng">
                <a:solidFill>
                  <a:schemeClr val="tx1"/>
                </a:solidFill>
                <a:latin typeface="Calibri" panose="020F0502020204030204" pitchFamily="34" charset="0"/>
              </a:rPr>
              <a:t>VAD vill vi?</a:t>
            </a:r>
          </a:p>
        </p:txBody>
      </p:sp>
      <p:sp>
        <p:nvSpPr>
          <p:cNvPr id="22553" name="textruta 44">
            <a:extLst>
              <a:ext uri="{FF2B5EF4-FFF2-40B4-BE49-F238E27FC236}">
                <a16:creationId xmlns:a16="http://schemas.microsoft.com/office/drawing/2014/main" id="{2C5A6CDC-48E9-41C8-A485-858E19029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188912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27674" name="textruta 2">
            <a:extLst>
              <a:ext uri="{FF2B5EF4-FFF2-40B4-BE49-F238E27FC236}">
                <a16:creationId xmlns:a16="http://schemas.microsoft.com/office/drawing/2014/main" id="{BCD05833-4163-4B16-90B0-73873861B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3338513"/>
            <a:ext cx="2981325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C00000"/>
                </a:solidFill>
                <a:latin typeface="Calibri" panose="020F0502020204030204" pitchFamily="34" charset="0"/>
              </a:rPr>
              <a:t>Styrelsen.</a:t>
            </a:r>
          </a:p>
          <a:p>
            <a:r>
              <a:rPr lang="sv-SE" altLang="sv-SE" sz="1800" b="1" u="sng" dirty="0">
                <a:solidFill>
                  <a:srgbClr val="C00000"/>
                </a:solidFill>
                <a:latin typeface="Calibri" panose="020F0502020204030204" pitchFamily="34" charset="0"/>
              </a:rPr>
              <a:t>HUR  gör vi?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Tillsätter VD.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Ekonomisk uppföljning.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Gör vi rätt saker?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Strategiskt viktiga frågor.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Omvärldsbevakning. 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Antar affärsplan och budget.</a:t>
            </a:r>
          </a:p>
          <a:p>
            <a:r>
              <a:rPr lang="sv-SE" altLang="sv-SE" sz="1700" b="1" dirty="0">
                <a:solidFill>
                  <a:schemeClr val="tx1"/>
                </a:solidFill>
                <a:latin typeface="Calibri" panose="020F0502020204030204" pitchFamily="34" charset="0"/>
              </a:rPr>
              <a:t>Upptar lån för investeringar.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C19D6658-F695-44D5-865C-657E7B08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41300"/>
            <a:ext cx="4608512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2800" b="1" dirty="0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Publika och Privata AB</a:t>
            </a:r>
            <a:endParaRPr lang="sv-SE" sz="28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19459" name="textruta 1">
            <a:extLst>
              <a:ext uri="{FF2B5EF4-FFF2-40B4-BE49-F238E27FC236}">
                <a16:creationId xmlns:a16="http://schemas.microsoft.com/office/drawing/2014/main" id="{B168D2CA-6B88-43E7-A450-93A37F92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223963"/>
            <a:ext cx="51990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200" b="1">
                <a:solidFill>
                  <a:schemeClr val="tx1"/>
                </a:solidFill>
                <a:latin typeface="Book Antiqua" panose="02040602050305030304" pitchFamily="18" charset="0"/>
              </a:rPr>
              <a:t>Vad skiljer publika från privata bolag?</a:t>
            </a:r>
            <a:endParaRPr lang="sv-SE" altLang="sv-SE" sz="22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FFED0DC-CABD-47CA-99BC-32651DF39E87}"/>
              </a:ext>
            </a:extLst>
          </p:cNvPr>
          <p:cNvSpPr txBox="1"/>
          <p:nvPr/>
        </p:nvSpPr>
        <p:spPr>
          <a:xfrm>
            <a:off x="263525" y="2617788"/>
            <a:ext cx="5184775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Publika bolag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Minst tre ledamöter.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Måste annonsera i dagspress om stämma.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Ett publikt bolag kan byta till att bli privat.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Minst 500 tkr i aktiekapital, ingen övre gräns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. 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52FFC90-C82A-4981-B360-1F7F36879B1A}"/>
              </a:ext>
            </a:extLst>
          </p:cNvPr>
          <p:cNvSpPr txBox="1"/>
          <p:nvPr/>
        </p:nvSpPr>
        <p:spPr>
          <a:xfrm>
            <a:off x="6167438" y="2625725"/>
            <a:ext cx="5688012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Privat bolag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Minst en ledamot och en suppleant.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Kallelse till stämma enligt bolagsordning.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Ett privat bolag kan byta till att bli publikt.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Minst 25 tkr i aktiekapital, ingen övre gräns. </a:t>
            </a:r>
          </a:p>
        </p:txBody>
      </p:sp>
      <p:pic>
        <p:nvPicPr>
          <p:cNvPr id="19462" name="Bildobjekt 3">
            <a:extLst>
              <a:ext uri="{FF2B5EF4-FFF2-40B4-BE49-F238E27FC236}">
                <a16:creationId xmlns:a16="http://schemas.microsoft.com/office/drawing/2014/main" id="{728BC92C-F64C-4224-B4B2-34C7A6CE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04788"/>
            <a:ext cx="146367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ruta 5">
            <a:extLst>
              <a:ext uri="{FF2B5EF4-FFF2-40B4-BE49-F238E27FC236}">
                <a16:creationId xmlns:a16="http://schemas.microsoft.com/office/drawing/2014/main" id="{5CAA893D-56D0-40C7-8DB6-62C0A2B33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B85B07AE-706D-478A-B6C5-161B9380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527844"/>
            <a:ext cx="4608512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Publika och Privata AB</a:t>
            </a:r>
            <a:endParaRPr lang="sv-SE" sz="32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21507" name="textruta 1">
            <a:extLst>
              <a:ext uri="{FF2B5EF4-FFF2-40B4-BE49-F238E27FC236}">
                <a16:creationId xmlns:a16="http://schemas.microsoft.com/office/drawing/2014/main" id="{408129B0-4BDF-41D1-8455-7975DF23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640" y="4869160"/>
            <a:ext cx="5472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b="1" dirty="0">
                <a:solidFill>
                  <a:srgbClr val="C00000"/>
                </a:solidFill>
                <a:latin typeface="Calibri" panose="020F0502020204030204" pitchFamily="34" charset="0"/>
              </a:rPr>
              <a:t>Alla publika bolag är inte börsnoterade?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CB6CD50-F70D-423F-9182-B7A4E71B8AB3}"/>
              </a:ext>
            </a:extLst>
          </p:cNvPr>
          <p:cNvSpPr txBox="1"/>
          <p:nvPr/>
        </p:nvSpPr>
        <p:spPr>
          <a:xfrm>
            <a:off x="333375" y="2339975"/>
            <a:ext cx="5546725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Publika bolag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Får vända sig till allmänheten för att få kapital.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Aktieboken är en offentlig handling.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Behöver inte vara börsnoterat.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Inför en planerad börsnotering kan man välja att byta från privat till publikt.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1BFB2C-809D-4143-B4B2-D1375C7C2DA8}"/>
              </a:ext>
            </a:extLst>
          </p:cNvPr>
          <p:cNvSpPr txBox="1"/>
          <p:nvPr/>
        </p:nvSpPr>
        <p:spPr>
          <a:xfrm>
            <a:off x="6959600" y="2514600"/>
            <a:ext cx="42005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Privat bolag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ej erbjuda marknaden aktier.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Högst 200 aktieägare.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Aktieboken är en offentlig handling.</a:t>
            </a:r>
          </a:p>
        </p:txBody>
      </p:sp>
      <p:pic>
        <p:nvPicPr>
          <p:cNvPr id="21510" name="Bildobjekt 1">
            <a:extLst>
              <a:ext uri="{FF2B5EF4-FFF2-40B4-BE49-F238E27FC236}">
                <a16:creationId xmlns:a16="http://schemas.microsoft.com/office/drawing/2014/main" id="{5A9D02D0-5F2A-427A-BF7C-19884A032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5" y="404813"/>
            <a:ext cx="134778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ruta 5">
            <a:extLst>
              <a:ext uri="{FF2B5EF4-FFF2-40B4-BE49-F238E27FC236}">
                <a16:creationId xmlns:a16="http://schemas.microsoft.com/office/drawing/2014/main" id="{E6A84CEA-86FF-4EB5-8A5D-40CD7273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FFFEB14B-BAEE-4348-8195-84357077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41300"/>
            <a:ext cx="4608512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Publika och Privata AB</a:t>
            </a:r>
            <a:endParaRPr lang="sv-SE" sz="32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23555" name="textruta 1">
            <a:extLst>
              <a:ext uri="{FF2B5EF4-FFF2-40B4-BE49-F238E27FC236}">
                <a16:creationId xmlns:a16="http://schemas.microsoft.com/office/drawing/2014/main" id="{23BBBD9C-CFA6-4CE7-9CE3-01303983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79" y="1475084"/>
            <a:ext cx="6840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b="1" dirty="0">
                <a:solidFill>
                  <a:srgbClr val="C00000"/>
                </a:solidFill>
                <a:latin typeface="Calibri" panose="020F0502020204030204" pitchFamily="34" charset="0"/>
              </a:rPr>
              <a:t>Måste ett aktiebolag ha en verkställande direktör?</a:t>
            </a:r>
          </a:p>
        </p:txBody>
      </p:sp>
      <p:pic>
        <p:nvPicPr>
          <p:cNvPr id="23556" name="Bildobjekt 1">
            <a:extLst>
              <a:ext uri="{FF2B5EF4-FFF2-40B4-BE49-F238E27FC236}">
                <a16:creationId xmlns:a16="http://schemas.microsoft.com/office/drawing/2014/main" id="{44D9E6DC-C4E2-4880-91F7-4CD37EA20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404813"/>
            <a:ext cx="25622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9742C50E-BC71-4B91-A646-007CCCE0CD18}"/>
              </a:ext>
            </a:extLst>
          </p:cNvPr>
          <p:cNvSpPr txBox="1"/>
          <p:nvPr/>
        </p:nvSpPr>
        <p:spPr>
          <a:xfrm>
            <a:off x="384378" y="3418017"/>
            <a:ext cx="52075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Publika bolag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Måste ha VD.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ej samtidigt vara styrelseordförande.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9EAB5CB-B7E1-42FD-810B-7B79D3131153}"/>
              </a:ext>
            </a:extLst>
          </p:cNvPr>
          <p:cNvSpPr txBox="1"/>
          <p:nvPr/>
        </p:nvSpPr>
        <p:spPr>
          <a:xfrm>
            <a:off x="6432550" y="3284984"/>
            <a:ext cx="54483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Privata bolag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Behöver inte ha VD.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VD kan samtidigt vara styrelseordförande.</a:t>
            </a:r>
          </a:p>
        </p:txBody>
      </p:sp>
      <p:sp>
        <p:nvSpPr>
          <p:cNvPr id="23559" name="textruta 1">
            <a:extLst>
              <a:ext uri="{FF2B5EF4-FFF2-40B4-BE49-F238E27FC236}">
                <a16:creationId xmlns:a16="http://schemas.microsoft.com/office/drawing/2014/main" id="{D22F45E0-4DCB-4F83-961F-3AF4C4270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2123280"/>
            <a:ext cx="596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b="1" dirty="0">
                <a:solidFill>
                  <a:srgbClr val="C00000"/>
                </a:solidFill>
                <a:latin typeface="Calibri" panose="020F0502020204030204" pitchFamily="34" charset="0"/>
              </a:rPr>
              <a:t>Kan VD samtidigt vara styrelseordförande?</a:t>
            </a:r>
          </a:p>
        </p:txBody>
      </p:sp>
      <p:sp>
        <p:nvSpPr>
          <p:cNvPr id="2" name="textruta 5">
            <a:extLst>
              <a:ext uri="{FF2B5EF4-FFF2-40B4-BE49-F238E27FC236}">
                <a16:creationId xmlns:a16="http://schemas.microsoft.com/office/drawing/2014/main" id="{19CDEF6B-4806-4219-9C6C-2E0998F6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35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F6E41DCC-C1F4-4263-9C9F-B9A321206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8588"/>
            <a:ext cx="716597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Revisorn – Ägarnas förlängda arm</a:t>
            </a:r>
            <a:endParaRPr lang="sv-SE" sz="32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DB32E607-B9AA-4867-97BD-4F9CFC035E49}"/>
              </a:ext>
            </a:extLst>
          </p:cNvPr>
          <p:cNvSpPr txBox="1"/>
          <p:nvPr/>
        </p:nvSpPr>
        <p:spPr>
          <a:xfrm>
            <a:off x="5146675" y="1292225"/>
            <a:ext cx="1728788" cy="369888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Årsstämma</a:t>
            </a:r>
            <a:endParaRPr lang="sv-SE" sz="1800" b="1" dirty="0">
              <a:solidFill>
                <a:srgbClr val="C00000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6087" name="V-form med huvud 28">
            <a:extLst>
              <a:ext uri="{FF2B5EF4-FFF2-40B4-BE49-F238E27FC236}">
                <a16:creationId xmlns:a16="http://schemas.microsoft.com/office/drawing/2014/main" id="{DE1E6FB6-4E08-4297-9A46-BFBF87B5980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65787" y="2408238"/>
            <a:ext cx="1692275" cy="609600"/>
          </a:xfrm>
          <a:prstGeom prst="notchedRightArrow">
            <a:avLst>
              <a:gd name="adj1" fmla="val 56787"/>
              <a:gd name="adj2" fmla="val 49866"/>
            </a:avLst>
          </a:prstGeom>
          <a:solidFill>
            <a:srgbClr val="EAE01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sv-SE" altLang="sv-SE" sz="1600" b="1">
                <a:solidFill>
                  <a:srgbClr val="C00000"/>
                </a:solidFill>
                <a:latin typeface="Calibri" panose="020F0502020204030204" pitchFamily="34" charset="0"/>
              </a:rPr>
              <a:t>Väljer revisor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5CBCD966-66A0-40BF-A8BA-C9CA4B2FDCD0}"/>
              </a:ext>
            </a:extLst>
          </p:cNvPr>
          <p:cNvSpPr txBox="1"/>
          <p:nvPr/>
        </p:nvSpPr>
        <p:spPr>
          <a:xfrm>
            <a:off x="5249863" y="3644900"/>
            <a:ext cx="1657350" cy="3683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Revisor</a:t>
            </a:r>
          </a:p>
        </p:txBody>
      </p:sp>
      <p:sp>
        <p:nvSpPr>
          <p:cNvPr id="46089" name="V-form med huvud 28">
            <a:extLst>
              <a:ext uri="{FF2B5EF4-FFF2-40B4-BE49-F238E27FC236}">
                <a16:creationId xmlns:a16="http://schemas.microsoft.com/office/drawing/2014/main" id="{C527FF03-78F4-482E-9274-F5E7B49AA23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2263" y="4464050"/>
            <a:ext cx="1343025" cy="625475"/>
          </a:xfrm>
          <a:prstGeom prst="notchedRightArrow">
            <a:avLst>
              <a:gd name="adj1" fmla="val 56787"/>
              <a:gd name="adj2" fmla="val 50002"/>
            </a:avLst>
          </a:prstGeom>
          <a:solidFill>
            <a:srgbClr val="EAE01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sv-SE" sz="1600" b="1">
                <a:solidFill>
                  <a:srgbClr val="C00000"/>
                </a:solidFill>
                <a:latin typeface="Calibri" panose="020F0502020204030204" pitchFamily="34" charset="0"/>
              </a:rPr>
              <a:t>Granskar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01A121F-E258-4198-8067-7ACC827C9621}"/>
              </a:ext>
            </a:extLst>
          </p:cNvPr>
          <p:cNvSpPr txBox="1"/>
          <p:nvPr/>
        </p:nvSpPr>
        <p:spPr>
          <a:xfrm>
            <a:off x="4527550" y="5532438"/>
            <a:ext cx="1387475" cy="36988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sz="18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     Styrelsen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41BD84D0-7003-4714-99E8-804B36C699E3}"/>
              </a:ext>
            </a:extLst>
          </p:cNvPr>
          <p:cNvSpPr txBox="1"/>
          <p:nvPr/>
        </p:nvSpPr>
        <p:spPr>
          <a:xfrm>
            <a:off x="6388100" y="5532438"/>
            <a:ext cx="714375" cy="369887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VD</a:t>
            </a:r>
          </a:p>
        </p:txBody>
      </p:sp>
      <p:sp>
        <p:nvSpPr>
          <p:cNvPr id="46092" name="V-form med huvud 28">
            <a:extLst>
              <a:ext uri="{FF2B5EF4-FFF2-40B4-BE49-F238E27FC236}">
                <a16:creationId xmlns:a16="http://schemas.microsoft.com/office/drawing/2014/main" id="{CC967400-A8B5-49C1-9232-2111F1E6BC9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1863" y="2343150"/>
            <a:ext cx="1636712" cy="661988"/>
          </a:xfrm>
          <a:prstGeom prst="notchedRightArrow">
            <a:avLst>
              <a:gd name="adj1" fmla="val 56787"/>
              <a:gd name="adj2" fmla="val 49975"/>
            </a:avLst>
          </a:prstGeom>
          <a:solidFill>
            <a:srgbClr val="EAE01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sv-SE" sz="1600" b="1">
                <a:solidFill>
                  <a:srgbClr val="C00000"/>
                </a:solidFill>
                <a:latin typeface="Calibri" panose="020F0502020204030204" pitchFamily="34" charset="0"/>
              </a:rPr>
              <a:t>Rapporterar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5A313D91-6FC2-4D23-ACF1-4B2FFD69B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1141413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000" b="1">
                <a:solidFill>
                  <a:schemeClr val="tx1"/>
                </a:solidFill>
                <a:latin typeface="Calibri" panose="020F0502020204030204" pitchFamily="34" charset="0"/>
              </a:rPr>
              <a:t>Ägarna väljer revisor vid bolagsstämman.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860D1F2-BD66-48B4-8F8C-42F39AA5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119188"/>
            <a:ext cx="346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000" b="1">
                <a:solidFill>
                  <a:schemeClr val="tx1"/>
                </a:solidFill>
                <a:latin typeface="Calibri" panose="020F0502020204030204" pitchFamily="34" charset="0"/>
              </a:rPr>
              <a:t>Revisorn framlägger revisions-berättelsen på stämman.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F00CBCA7-9C1B-428C-AC24-402C184E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3321050"/>
            <a:ext cx="3671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000" b="1">
                <a:solidFill>
                  <a:schemeClr val="tx1"/>
                </a:solidFill>
                <a:latin typeface="Calibri" panose="020F0502020204030204" pitchFamily="34" charset="0"/>
              </a:rPr>
              <a:t>Revisorn granskar årsredovisning och bokföring samt styrelsens och VD´s förvaltning.</a:t>
            </a:r>
          </a:p>
        </p:txBody>
      </p:sp>
      <p:pic>
        <p:nvPicPr>
          <p:cNvPr id="25615" name="Bildobjekt 2">
            <a:extLst>
              <a:ext uri="{FF2B5EF4-FFF2-40B4-BE49-F238E27FC236}">
                <a16:creationId xmlns:a16="http://schemas.microsoft.com/office/drawing/2014/main" id="{03D36529-1475-48C3-8A47-EB92604AD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11188"/>
            <a:ext cx="1862137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5">
            <a:extLst>
              <a:ext uri="{FF2B5EF4-FFF2-40B4-BE49-F238E27FC236}">
                <a16:creationId xmlns:a16="http://schemas.microsoft.com/office/drawing/2014/main" id="{DE824002-CE4C-4B1D-AA7A-7370CC127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9" grpId="0" animBg="1"/>
      <p:bldP spid="46092" grpId="0" animBg="1"/>
      <p:bldP spid="2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ruta 1">
            <a:extLst>
              <a:ext uri="{FF2B5EF4-FFF2-40B4-BE49-F238E27FC236}">
                <a16:creationId xmlns:a16="http://schemas.microsoft.com/office/drawing/2014/main" id="{8DCB365C-568D-461C-8107-7DFCA0B3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820738"/>
            <a:ext cx="7058025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alt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Många bolag behöver inte ha revisor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BCEAADC6-52EB-4DA2-9971-A54B71FCFA90}"/>
              </a:ext>
            </a:extLst>
          </p:cNvPr>
          <p:cNvSpPr/>
          <p:nvPr/>
        </p:nvSpPr>
        <p:spPr>
          <a:xfrm>
            <a:off x="1271588" y="2365717"/>
            <a:ext cx="84248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6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 Unicode MS" panose="020B0604020202020204" pitchFamily="34" charset="-128"/>
              </a:rPr>
              <a:t>Om minst två punkter nedan är uppfyllda behövs revisor:</a:t>
            </a:r>
          </a:p>
          <a:p>
            <a:pPr>
              <a:defRPr/>
            </a:pPr>
            <a:endParaRPr lang="sv-SE" b="1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sv-SE" sz="26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 Unicode MS" panose="020B0604020202020204" pitchFamily="34" charset="-128"/>
              </a:rPr>
              <a:t>Antalet anställda under året har varit fler än 3.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sv-SE" sz="1200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sv-SE" sz="26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 Unicode MS" panose="020B0604020202020204" pitchFamily="34" charset="-128"/>
              </a:rPr>
              <a:t>Bolagets balansomslutning överstiger 1,5 mnkr.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sv-SE" sz="1200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sv-SE" sz="26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 Unicode MS" panose="020B0604020202020204" pitchFamily="34" charset="-128"/>
              </a:rPr>
              <a:t>Bolagets omsättning exkl moms överstiger 3 mnkr.</a:t>
            </a:r>
          </a:p>
        </p:txBody>
      </p:sp>
      <p:pic>
        <p:nvPicPr>
          <p:cNvPr id="27652" name="Bildobjekt 2">
            <a:extLst>
              <a:ext uri="{FF2B5EF4-FFF2-40B4-BE49-F238E27FC236}">
                <a16:creationId xmlns:a16="http://schemas.microsoft.com/office/drawing/2014/main" id="{7955626F-35EA-4126-BB06-E0E9B7B1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44475"/>
            <a:ext cx="1868487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5">
            <a:extLst>
              <a:ext uri="{FF2B5EF4-FFF2-40B4-BE49-F238E27FC236}">
                <a16:creationId xmlns:a16="http://schemas.microsoft.com/office/drawing/2014/main" id="{1490EA16-A2F9-4A92-8CED-6DC87F39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/>
          <p:cNvSpPr txBox="1">
            <a:spLocks noChangeArrowheads="1"/>
          </p:cNvSpPr>
          <p:nvPr/>
        </p:nvSpPr>
        <p:spPr bwMode="auto">
          <a:xfrm>
            <a:off x="2855913" y="1196975"/>
            <a:ext cx="5543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Företagets intressenter.</a:t>
            </a:r>
            <a:endParaRPr lang="sv-SE" sz="3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0419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60420" name="Rektangel 1"/>
          <p:cNvSpPr>
            <a:spLocks noChangeArrowheads="1"/>
          </p:cNvSpPr>
          <p:nvPr/>
        </p:nvSpPr>
        <p:spPr bwMode="auto">
          <a:xfrm>
            <a:off x="2279650" y="765175"/>
            <a:ext cx="7129463" cy="142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2645EAAF-02DE-4748-8ACC-C708B4F2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26988"/>
            <a:ext cx="5543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Intressentmodellen.</a:t>
            </a:r>
            <a:endParaRPr lang="sv-SE" sz="3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2947" name="textruta 5">
            <a:extLst>
              <a:ext uri="{FF2B5EF4-FFF2-40B4-BE49-F238E27FC236}">
                <a16:creationId xmlns:a16="http://schemas.microsoft.com/office/drawing/2014/main" id="{C6B20DFE-A180-415E-841E-533DC39F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6238876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82948" name="Bildobjekt 5">
            <a:extLst>
              <a:ext uri="{FF2B5EF4-FFF2-40B4-BE49-F238E27FC236}">
                <a16:creationId xmlns:a16="http://schemas.microsoft.com/office/drawing/2014/main" id="{EC7EB642-3EA2-4078-9881-D9DA4208D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750888"/>
            <a:ext cx="72009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ruta 6">
            <a:extLst>
              <a:ext uri="{FF2B5EF4-FFF2-40B4-BE49-F238E27FC236}">
                <a16:creationId xmlns:a16="http://schemas.microsoft.com/office/drawing/2014/main" id="{FB412391-2215-4FFE-A2BC-F206AB9D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946151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Konkurrerar intressenterna med varandra?</a:t>
            </a:r>
          </a:p>
        </p:txBody>
      </p:sp>
      <p:sp>
        <p:nvSpPr>
          <p:cNvPr id="82950" name="textruta 9">
            <a:extLst>
              <a:ext uri="{FF2B5EF4-FFF2-40B4-BE49-F238E27FC236}">
                <a16:creationId xmlns:a16="http://schemas.microsoft.com/office/drawing/2014/main" id="{CB7D75DF-26F5-461D-89BE-61B5A478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2686249"/>
            <a:ext cx="4320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På vilka villkor samverkar intressenten med företaget?</a:t>
            </a:r>
          </a:p>
        </p:txBody>
      </p:sp>
      <p:sp>
        <p:nvSpPr>
          <p:cNvPr id="82951" name="textruta 10">
            <a:extLst>
              <a:ext uri="{FF2B5EF4-FFF2-40B4-BE49-F238E27FC236}">
                <a16:creationId xmlns:a16="http://schemas.microsoft.com/office/drawing/2014/main" id="{B4788152-DD89-47FC-AD69-2A40C6B8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99" y="4449616"/>
            <a:ext cx="3132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Vem ansvarar för att balans skapas i företagets relation med </a:t>
            </a:r>
            <a:r>
              <a:rPr lang="sv-SE" altLang="sv-SE" sz="1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intressenteran</a:t>
            </a:r>
            <a:r>
              <a:rPr lang="sv-SE" altLang="sv-SE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82952" name="textruta 11">
            <a:extLst>
              <a:ext uri="{FF2B5EF4-FFF2-40B4-BE49-F238E27FC236}">
                <a16:creationId xmlns:a16="http://schemas.microsoft.com/office/drawing/2014/main" id="{F87A0EE9-7819-4150-87EC-6CDCD558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495" y="4138327"/>
            <a:ext cx="25883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Finns det ännu fler intressenter?</a:t>
            </a:r>
          </a:p>
        </p:txBody>
      </p:sp>
      <p:sp>
        <p:nvSpPr>
          <p:cNvPr id="82953" name="textruta 12">
            <a:extLst>
              <a:ext uri="{FF2B5EF4-FFF2-40B4-BE49-F238E27FC236}">
                <a16:creationId xmlns:a16="http://schemas.microsoft.com/office/drawing/2014/main" id="{5181CEF2-2E48-4950-B539-16C49BCE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460625"/>
            <a:ext cx="2225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Är leverantörens leverantör en intressent?</a:t>
            </a:r>
          </a:p>
        </p:txBody>
      </p:sp>
      <p:sp>
        <p:nvSpPr>
          <p:cNvPr id="82954" name="textruta 13">
            <a:extLst>
              <a:ext uri="{FF2B5EF4-FFF2-40B4-BE49-F238E27FC236}">
                <a16:creationId xmlns:a16="http://schemas.microsoft.com/office/drawing/2014/main" id="{87095F30-4AD9-4FDB-A7AB-314C5446D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527" y="750888"/>
            <a:ext cx="2225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1400" b="1">
                <a:solidFill>
                  <a:srgbClr val="C00000"/>
                </a:solidFill>
                <a:latin typeface="Calibri" panose="020F0502020204030204" pitchFamily="34" charset="0"/>
              </a:rPr>
              <a:t>Vilken intressent kommer sist i värdekedjan?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0" grpId="0"/>
      <p:bldP spid="82951" grpId="0"/>
      <p:bldP spid="82952" grpId="0"/>
      <p:bldP spid="82953" grpId="0"/>
      <p:bldP spid="829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70B0B6B6-F0F7-4876-BAAE-576DBD45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369888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Vad är det yttersta syftet med ett företag?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51B08750-53DF-4FA6-9B26-FA19DFFE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11">
            <a:extLst>
              <a:ext uri="{FF2B5EF4-FFF2-40B4-BE49-F238E27FC236}">
                <a16:creationId xmlns:a16="http://schemas.microsoft.com/office/drawing/2014/main" id="{D5597D46-700D-4747-B3CF-389DDFC0B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341438"/>
            <a:ext cx="8961437" cy="126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Om syftet med bolaget är annat än att ge vinst till aktieägarna ska det framgå av bolagsordningen. </a:t>
            </a:r>
          </a:p>
          <a:p>
            <a:pPr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                                                                                              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Aktiebolagslagen 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 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67CAB3D5-5BEE-46FB-A8F0-E69D22D1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3529013"/>
            <a:ext cx="9126537" cy="892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”Vi vill skapa en bättre vardag för de många människorna”</a:t>
            </a:r>
          </a:p>
          <a:p>
            <a:pPr>
              <a:defRPr/>
            </a:pP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                                                                                              Ingvar Kamprad, grundare IKEA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D24FCC03-844A-4E44-AD1D-5A3437919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219075"/>
            <a:ext cx="82089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2800" b="1" dirty="0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Vad vill ägaren/ägarna med sitt företag </a:t>
            </a:r>
            <a:endParaRPr lang="sv-SE" sz="28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11269" name="textruta 2">
            <a:extLst>
              <a:ext uri="{FF2B5EF4-FFF2-40B4-BE49-F238E27FC236}">
                <a16:creationId xmlns:a16="http://schemas.microsoft.com/office/drawing/2014/main" id="{A869DED4-90B0-41BB-A304-E64E6DB16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257300"/>
            <a:ext cx="9280525" cy="2338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Ett självständigt arbete eller förverkliga en affärsidé.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Bidra till ett bättre samhälle, t.ex skapa arbetstillfällen på orten.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skapa tillväxt så företaget växer vidare.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sv-SE" i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företaget lever kvar i familjen.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sv-SE" sz="800" i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sz="1800" i="1" dirty="0">
                <a:solidFill>
                  <a:srgbClr val="C0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    </a:t>
            </a:r>
            <a:endParaRPr lang="sv-SE" sz="1600" b="1" dirty="0">
              <a:solidFill>
                <a:srgbClr val="C00000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pic>
        <p:nvPicPr>
          <p:cNvPr id="17412" name="Bildobjekt 3">
            <a:extLst>
              <a:ext uri="{FF2B5EF4-FFF2-40B4-BE49-F238E27FC236}">
                <a16:creationId xmlns:a16="http://schemas.microsoft.com/office/drawing/2014/main" id="{C38CD5D7-C35F-4650-8F3C-14182D56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789363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ruta 5">
            <a:extLst>
              <a:ext uri="{FF2B5EF4-FFF2-40B4-BE49-F238E27FC236}">
                <a16:creationId xmlns:a16="http://schemas.microsoft.com/office/drawing/2014/main" id="{E319EB8D-7B52-4454-B45A-DE5AB471B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ruta 5">
            <a:extLst>
              <a:ext uri="{FF2B5EF4-FFF2-40B4-BE49-F238E27FC236}">
                <a16:creationId xmlns:a16="http://schemas.microsoft.com/office/drawing/2014/main" id="{C042206A-2AAC-45DA-A1E1-DCF5E3448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8195" name="Bildobjekt 1">
            <a:extLst>
              <a:ext uri="{FF2B5EF4-FFF2-40B4-BE49-F238E27FC236}">
                <a16:creationId xmlns:a16="http://schemas.microsoft.com/office/drawing/2014/main" id="{9EACC3F2-96F6-41C1-B774-E052B879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549275"/>
            <a:ext cx="63341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ruta 5">
            <a:extLst>
              <a:ext uri="{FF2B5EF4-FFF2-40B4-BE49-F238E27FC236}">
                <a16:creationId xmlns:a16="http://schemas.microsoft.com/office/drawing/2014/main" id="{F8201D79-5789-4F3F-8F0D-23F640F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445125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Källa: Tillväxtverket 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ruta 1">
            <a:extLst>
              <a:ext uri="{FF2B5EF4-FFF2-40B4-BE49-F238E27FC236}">
                <a16:creationId xmlns:a16="http://schemas.microsoft.com/office/drawing/2014/main" id="{52DF7E78-7ADA-4B13-8FA4-B0CC7279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684213"/>
            <a:ext cx="10728325" cy="193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1. Enskild firma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Vid starten blir organisationsnummer=personnummer.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Vanligaste nystartade företagstypen.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Är ensam ägare, men kan ha anställda.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Årsbokslutet görs på bilaga som bifogas den vanliga skattedeklarationen.</a:t>
            </a:r>
          </a:p>
        </p:txBody>
      </p:sp>
      <p:sp>
        <p:nvSpPr>
          <p:cNvPr id="10243" name="textruta 5">
            <a:extLst>
              <a:ext uri="{FF2B5EF4-FFF2-40B4-BE49-F238E27FC236}">
                <a16:creationId xmlns:a16="http://schemas.microsoft.com/office/drawing/2014/main" id="{E9850C19-42F4-472F-8221-A7D44FDB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7" name="textruta 1">
            <a:extLst>
              <a:ext uri="{FF2B5EF4-FFF2-40B4-BE49-F238E27FC236}">
                <a16:creationId xmlns:a16="http://schemas.microsoft.com/office/drawing/2014/main" id="{C96F035A-D35E-4523-ADF1-2275633C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2673350"/>
            <a:ext cx="10837217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Fördelar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Lätt och billigt att komma igång, behöver t.ex inte sätta in 25.000 som vid AB.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ombildas till aktiebolag i ett senare skede.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skjuta upp skatt genom periodiseringsfond om 30 procent av vinsten.</a:t>
            </a:r>
          </a:p>
          <a:p>
            <a:pPr>
              <a:defRPr/>
            </a:pPr>
            <a:endParaRPr lang="sv-SE" altLang="sv-SE" sz="8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Nackdelar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Personligt betalningsansvar för alla åtaganden.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inte bygga upp ett eget kapital på samma sätt som i AB.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Du är inte anställd i din firma därför mindre möjligheter till förmåner som gymkort.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v-SE" altLang="sv-SE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ruta 1">
            <a:extLst>
              <a:ext uri="{FF2B5EF4-FFF2-40B4-BE49-F238E27FC236}">
                <a16:creationId xmlns:a16="http://schemas.microsoft.com/office/drawing/2014/main" id="{D50E78AD-883F-4BE8-AE58-B995D002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769938"/>
            <a:ext cx="11017250" cy="193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2. Aktiebolag (AB)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startas av en ensam ägare men kan också vara tiotusentals ägare.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Tydlig uppdelning på ägare, styrelse och företagsledning.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Minsta insatta aktiekapital  är 25.000 kronor.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Årsbokslutet är en del av årsredovisningen som skickas till Bolagsverket.</a:t>
            </a:r>
          </a:p>
        </p:txBody>
      </p:sp>
      <p:sp>
        <p:nvSpPr>
          <p:cNvPr id="12291" name="textruta 5">
            <a:extLst>
              <a:ext uri="{FF2B5EF4-FFF2-40B4-BE49-F238E27FC236}">
                <a16:creationId xmlns:a16="http://schemas.microsoft.com/office/drawing/2014/main" id="{3C6581A2-17D7-47DD-89C8-3F623B42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7" name="textruta 1">
            <a:extLst>
              <a:ext uri="{FF2B5EF4-FFF2-40B4-BE49-F238E27FC236}">
                <a16:creationId xmlns:a16="http://schemas.microsoft.com/office/drawing/2014/main" id="{77989D34-16DD-42C6-97EA-9D802487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881313"/>
            <a:ext cx="10583863" cy="3184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Fördelar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Begränsat personligt ansvar.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bygga upp ett eget kapital i bolaget.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Enkelt att komma igång.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Kan skjuta upp skatt genom t.ex periodiseringsfond om 25 procent av vinsten.</a:t>
            </a:r>
          </a:p>
          <a:p>
            <a:pPr>
              <a:defRPr/>
            </a:pPr>
            <a:endParaRPr lang="sv-SE" altLang="sv-SE" sz="9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Nackdelar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Mer administration än enskild firma, t.ex upprätta en årsredovisning.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Kräver 25.000 kronor som insatskapital (aktier).</a:t>
            </a:r>
          </a:p>
        </p:txBody>
      </p:sp>
      <p:sp>
        <p:nvSpPr>
          <p:cNvPr id="2" name="textruta 5">
            <a:extLst>
              <a:ext uri="{FF2B5EF4-FFF2-40B4-BE49-F238E27FC236}">
                <a16:creationId xmlns:a16="http://schemas.microsoft.com/office/drawing/2014/main" id="{1BF23A4C-E950-43A2-83CB-3ED5AEE26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63912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ruta 5">
            <a:extLst>
              <a:ext uri="{FF2B5EF4-FFF2-40B4-BE49-F238E27FC236}">
                <a16:creationId xmlns:a16="http://schemas.microsoft.com/office/drawing/2014/main" id="{CED002A3-1984-4DC7-A402-FF236E81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18" name="Rektangel 23">
            <a:extLst>
              <a:ext uri="{FF2B5EF4-FFF2-40B4-BE49-F238E27FC236}">
                <a16:creationId xmlns:a16="http://schemas.microsoft.com/office/drawing/2014/main" id="{5561ADAA-CA15-440E-84F1-5E68269F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700808"/>
            <a:ext cx="9570938" cy="304645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defRPr/>
            </a:pPr>
            <a:endParaRPr lang="sv-SE" altLang="sv-SE" sz="1200" u="sng" dirty="0">
              <a:latin typeface="Calibri" panose="020F0502020204030204" pitchFamily="34" charset="0"/>
            </a:endParaRPr>
          </a:p>
          <a:p>
            <a:pPr marL="457200" indent="-457200"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</a:rPr>
              <a:t>Bolagets namn och vart bolaget har sitt säte (geografisk plats).</a:t>
            </a:r>
          </a:p>
          <a:p>
            <a:pPr marL="457200" indent="-457200"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</a:rPr>
              <a:t>Vilken verksamhet man ska bedriva.</a:t>
            </a:r>
          </a:p>
          <a:p>
            <a:pPr marL="457200" indent="-457200"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</a:rPr>
              <a:t>Antalet aktier och aktiekapitalets storlek.</a:t>
            </a:r>
          </a:p>
          <a:p>
            <a:pPr marL="457200" indent="-457200"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</a:rPr>
              <a:t>Styrelsens sammansättning.</a:t>
            </a:r>
          </a:p>
          <a:p>
            <a:pPr marL="457200" indent="-457200"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</a:rPr>
              <a:t>Kallelse och dagordning på bolagsstämmor.</a:t>
            </a:r>
          </a:p>
          <a:p>
            <a:pPr marL="457200" indent="-457200"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2600" dirty="0">
                <a:solidFill>
                  <a:schemeClr val="tx1"/>
                </a:solidFill>
                <a:latin typeface="Calibri" panose="020F0502020204030204" pitchFamily="34" charset="0"/>
              </a:rPr>
              <a:t>Räkenskapsåret, t.ex kalenderår eller brutet år.</a:t>
            </a:r>
            <a:endParaRPr lang="sv-SE" altLang="sv-SE" sz="1600" dirty="0">
              <a:latin typeface="Calibri" panose="020F0502020204030204" pitchFamily="34" charset="0"/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A1A85A58-0497-45C6-8589-5C3C4BCF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64" y="6238875"/>
            <a:ext cx="1556523" cy="492571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9BA8E1E-3259-4196-88E9-9C09E2DB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00" y="6010505"/>
            <a:ext cx="8860924" cy="206068"/>
          </a:xfrm>
          <a:prstGeom prst="rect">
            <a:avLst/>
          </a:prstGeom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5E9EE7D2-F187-4515-B514-FBAF03E6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56" y="365875"/>
            <a:ext cx="4043606" cy="6480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sv-SE" sz="3200" b="1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Bolagsordningen i ett AB</a:t>
            </a:r>
          </a:p>
        </p:txBody>
      </p:sp>
    </p:spTree>
    <p:extLst>
      <p:ext uri="{BB962C8B-B14F-4D97-AF65-F5344CB8AC3E}">
        <p14:creationId xmlns:p14="http://schemas.microsoft.com/office/powerpoint/2010/main" val="36876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>
            <a:extLst>
              <a:ext uri="{FF2B5EF4-FFF2-40B4-BE49-F238E27FC236}">
                <a16:creationId xmlns:a16="http://schemas.microsoft.com/office/drawing/2014/main" id="{51EDE38A-0838-4DE3-8DC3-405E2329E560}"/>
              </a:ext>
            </a:extLst>
          </p:cNvPr>
          <p:cNvSpPr/>
          <p:nvPr/>
        </p:nvSpPr>
        <p:spPr bwMode="auto">
          <a:xfrm>
            <a:off x="4491038" y="2106613"/>
            <a:ext cx="1604962" cy="4699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sv-SE" sz="1800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 </a:t>
            </a:r>
            <a:r>
              <a:rPr lang="sv-SE" b="1" dirty="0">
                <a:solidFill>
                  <a:schemeClr val="tx1"/>
                </a:solidFill>
                <a:cs typeface="+mn-cs"/>
              </a:rPr>
              <a:t>Ägare</a:t>
            </a:r>
          </a:p>
        </p:txBody>
      </p:sp>
      <p:sp>
        <p:nvSpPr>
          <p:cNvPr id="13" name="Rektangel med rundade hörn 12">
            <a:extLst>
              <a:ext uri="{FF2B5EF4-FFF2-40B4-BE49-F238E27FC236}">
                <a16:creationId xmlns:a16="http://schemas.microsoft.com/office/drawing/2014/main" id="{E2A6DF5F-EED4-4663-8A67-39B490CBAC1A}"/>
              </a:ext>
            </a:extLst>
          </p:cNvPr>
          <p:cNvSpPr/>
          <p:nvPr/>
        </p:nvSpPr>
        <p:spPr bwMode="auto">
          <a:xfrm>
            <a:off x="4524375" y="3173413"/>
            <a:ext cx="1571625" cy="454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sv-SE" b="1" dirty="0">
                <a:solidFill>
                  <a:schemeClr val="tx1"/>
                </a:solidFill>
              </a:rPr>
              <a:t>Styrelse</a:t>
            </a:r>
          </a:p>
        </p:txBody>
      </p:sp>
      <p:sp>
        <p:nvSpPr>
          <p:cNvPr id="14" name="Rektangel med rundade hörn 13">
            <a:extLst>
              <a:ext uri="{FF2B5EF4-FFF2-40B4-BE49-F238E27FC236}">
                <a16:creationId xmlns:a16="http://schemas.microsoft.com/office/drawing/2014/main" id="{94C9AA9D-1870-48E0-B164-75CF6E8442AD}"/>
              </a:ext>
            </a:extLst>
          </p:cNvPr>
          <p:cNvSpPr/>
          <p:nvPr/>
        </p:nvSpPr>
        <p:spPr bwMode="auto">
          <a:xfrm>
            <a:off x="4524375" y="4186238"/>
            <a:ext cx="1662113" cy="4302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sv-SE" sz="2000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   </a:t>
            </a:r>
            <a:r>
              <a:rPr lang="sv-SE" b="1" dirty="0">
                <a:solidFill>
                  <a:schemeClr val="tx1"/>
                </a:solidFill>
              </a:rPr>
              <a:t>VD</a:t>
            </a:r>
          </a:p>
        </p:txBody>
      </p:sp>
      <p:sp>
        <p:nvSpPr>
          <p:cNvPr id="8197" name="Höger klammerparentes 4">
            <a:extLst>
              <a:ext uri="{FF2B5EF4-FFF2-40B4-BE49-F238E27FC236}">
                <a16:creationId xmlns:a16="http://schemas.microsoft.com/office/drawing/2014/main" id="{7BBFE43B-496F-44E4-A6C2-C9E61576B071}"/>
              </a:ext>
            </a:extLst>
          </p:cNvPr>
          <p:cNvSpPr>
            <a:spLocks/>
          </p:cNvSpPr>
          <p:nvPr/>
        </p:nvSpPr>
        <p:spPr bwMode="auto">
          <a:xfrm>
            <a:off x="6289675" y="1995488"/>
            <a:ext cx="576263" cy="2808287"/>
          </a:xfrm>
          <a:prstGeom prst="rightBrace">
            <a:avLst>
              <a:gd name="adj1" fmla="val 8325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8198" name="textruta 1">
            <a:extLst>
              <a:ext uri="{FF2B5EF4-FFF2-40B4-BE49-F238E27FC236}">
                <a16:creationId xmlns:a16="http://schemas.microsoft.com/office/drawing/2014/main" id="{305DBAB2-7C26-49C0-8359-7B0E321B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38" y="3152775"/>
            <a:ext cx="2835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600"/>
              <a:t>Bolagsstyrning</a:t>
            </a:r>
          </a:p>
        </p:txBody>
      </p:sp>
      <p:sp>
        <p:nvSpPr>
          <p:cNvPr id="14343" name="textruta 1">
            <a:extLst>
              <a:ext uri="{FF2B5EF4-FFF2-40B4-BE49-F238E27FC236}">
                <a16:creationId xmlns:a16="http://schemas.microsoft.com/office/drawing/2014/main" id="{6E2C4AB0-7546-40AB-BB14-1E7CB373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3125788"/>
            <a:ext cx="2581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600">
                <a:solidFill>
                  <a:schemeClr val="tx1"/>
                </a:solidFill>
              </a:rPr>
              <a:t>Tydlig hierarki</a:t>
            </a:r>
          </a:p>
        </p:txBody>
      </p:sp>
      <p:sp>
        <p:nvSpPr>
          <p:cNvPr id="8204" name="textruta 1">
            <a:extLst>
              <a:ext uri="{FF2B5EF4-FFF2-40B4-BE49-F238E27FC236}">
                <a16:creationId xmlns:a16="http://schemas.microsoft.com/office/drawing/2014/main" id="{36446565-D277-42DC-92CD-B9D1AC35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61950"/>
            <a:ext cx="3429000" cy="585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alt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Bolagsstyrning</a:t>
            </a:r>
          </a:p>
        </p:txBody>
      </p:sp>
      <p:sp>
        <p:nvSpPr>
          <p:cNvPr id="14345" name="textruta 5">
            <a:extLst>
              <a:ext uri="{FF2B5EF4-FFF2-40B4-BE49-F238E27FC236}">
                <a16:creationId xmlns:a16="http://schemas.microsoft.com/office/drawing/2014/main" id="{93FAC0B3-D9D9-483A-9CBB-20564430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4346" name="Bildobjekt 16">
            <a:extLst>
              <a:ext uri="{FF2B5EF4-FFF2-40B4-BE49-F238E27FC236}">
                <a16:creationId xmlns:a16="http://schemas.microsoft.com/office/drawing/2014/main" id="{8777D4EE-8D79-4BCD-9CC3-DD3467B8E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6042025"/>
            <a:ext cx="88614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ruta 2">
            <a:extLst>
              <a:ext uri="{FF2B5EF4-FFF2-40B4-BE49-F238E27FC236}">
                <a16:creationId xmlns:a16="http://schemas.microsoft.com/office/drawing/2014/main" id="{71796E66-D4B4-43EC-B13E-A6AC7E58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665413"/>
            <a:ext cx="259746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Ägare bestämmer bolagets verksamhet.</a:t>
            </a:r>
          </a:p>
          <a:p>
            <a:pPr algn="ctr"/>
            <a:endParaRPr lang="sv-SE" altLang="sv-SE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Ägare tillsätter och avsätter styrelse.</a:t>
            </a:r>
          </a:p>
        </p:txBody>
      </p:sp>
      <p:pic>
        <p:nvPicPr>
          <p:cNvPr id="15363" name="Bildobjekt 1">
            <a:extLst>
              <a:ext uri="{FF2B5EF4-FFF2-40B4-BE49-F238E27FC236}">
                <a16:creationId xmlns:a16="http://schemas.microsoft.com/office/drawing/2014/main" id="{0642BC33-5E3C-48B7-8E37-50239FD3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9513"/>
            <a:ext cx="1565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Bildobjekt 3">
            <a:extLst>
              <a:ext uri="{FF2B5EF4-FFF2-40B4-BE49-F238E27FC236}">
                <a16:creationId xmlns:a16="http://schemas.microsoft.com/office/drawing/2014/main" id="{4F02CBBD-C328-4E8A-A62E-8911FBB16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23" y="3223237"/>
            <a:ext cx="16430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ruta 4">
            <a:extLst>
              <a:ext uri="{FF2B5EF4-FFF2-40B4-BE49-F238E27FC236}">
                <a16:creationId xmlns:a16="http://schemas.microsoft.com/office/drawing/2014/main" id="{46B5E715-3359-423E-B38E-73C71ADD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440" y="676339"/>
            <a:ext cx="20837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Ägare (VAD)</a:t>
            </a:r>
          </a:p>
        </p:txBody>
      </p:sp>
      <p:sp>
        <p:nvSpPr>
          <p:cNvPr id="15366" name="textruta 12">
            <a:extLst>
              <a:ext uri="{FF2B5EF4-FFF2-40B4-BE49-F238E27FC236}">
                <a16:creationId xmlns:a16="http://schemas.microsoft.com/office/drawing/2014/main" id="{B04FDD5A-9F8C-402F-B976-AE380077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223" y="2665413"/>
            <a:ext cx="173292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VD (GÖR)</a:t>
            </a:r>
          </a:p>
        </p:txBody>
      </p:sp>
      <p:sp>
        <p:nvSpPr>
          <p:cNvPr id="15367" name="textruta 13">
            <a:extLst>
              <a:ext uri="{FF2B5EF4-FFF2-40B4-BE49-F238E27FC236}">
                <a16:creationId xmlns:a16="http://schemas.microsoft.com/office/drawing/2014/main" id="{A6028FDD-AB63-42C5-9171-67A0D93C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1830294"/>
            <a:ext cx="25439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Styrelse (HUR)</a:t>
            </a:r>
          </a:p>
        </p:txBody>
      </p:sp>
      <p:sp>
        <p:nvSpPr>
          <p:cNvPr id="15368" name="textruta 2">
            <a:extLst>
              <a:ext uri="{FF2B5EF4-FFF2-40B4-BE49-F238E27FC236}">
                <a16:creationId xmlns:a16="http://schemas.microsoft.com/office/drawing/2014/main" id="{13A061E0-7853-4760-BC76-AB0F5949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324" y="3914818"/>
            <a:ext cx="24003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Styrelsen har största ansvaret för bolaget.</a:t>
            </a:r>
          </a:p>
          <a:p>
            <a:pPr algn="ctr"/>
            <a:endParaRPr lang="sv-SE" altLang="sv-SE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Styrelsen tillsätter och avsätter VD</a:t>
            </a:r>
          </a:p>
        </p:txBody>
      </p:sp>
      <p:sp>
        <p:nvSpPr>
          <p:cNvPr id="15369" name="textruta 2">
            <a:extLst>
              <a:ext uri="{FF2B5EF4-FFF2-40B4-BE49-F238E27FC236}">
                <a16:creationId xmlns:a16="http://schemas.microsoft.com/office/drawing/2014/main" id="{B4FB53BC-B6A8-48E0-954F-BD38CAB0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763" y="4253524"/>
            <a:ext cx="3251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VD har ansvaret i den </a:t>
            </a:r>
          </a:p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dagliga verksamheten.</a:t>
            </a:r>
          </a:p>
          <a:p>
            <a:pPr algn="ctr"/>
            <a:endParaRPr lang="sv-SE" altLang="sv-SE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VD tillsätter chefer och medarbetare.</a:t>
            </a:r>
          </a:p>
        </p:txBody>
      </p:sp>
      <p:sp>
        <p:nvSpPr>
          <p:cNvPr id="15370" name="textruta 5">
            <a:extLst>
              <a:ext uri="{FF2B5EF4-FFF2-40B4-BE49-F238E27FC236}">
                <a16:creationId xmlns:a16="http://schemas.microsoft.com/office/drawing/2014/main" id="{B78ADCA2-5E30-4BB7-82E2-5A64A5EB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5371" name="Bildobjekt 18">
            <a:extLst>
              <a:ext uri="{FF2B5EF4-FFF2-40B4-BE49-F238E27FC236}">
                <a16:creationId xmlns:a16="http://schemas.microsoft.com/office/drawing/2014/main" id="{29FB53AE-4374-4F57-BF0A-D3CD1204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6080125"/>
            <a:ext cx="88598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Bildobjekt 1">
            <a:extLst>
              <a:ext uri="{FF2B5EF4-FFF2-40B4-BE49-F238E27FC236}">
                <a16:creationId xmlns:a16="http://schemas.microsoft.com/office/drawing/2014/main" id="{84225671-8958-403B-AD02-7A7F814D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390168"/>
            <a:ext cx="14478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1">
            <a:extLst>
              <a:ext uri="{FF2B5EF4-FFF2-40B4-BE49-F238E27FC236}">
                <a16:creationId xmlns:a16="http://schemas.microsoft.com/office/drawing/2014/main" id="{7B63996F-1B25-4314-AEE4-4523B9DD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787400"/>
            <a:ext cx="6754812" cy="585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alt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Den som tillsätter avsätter.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41742</TotalTime>
  <Words>927</Words>
  <Application>Microsoft Office PowerPoint</Application>
  <PresentationFormat>Bredbild</PresentationFormat>
  <Paragraphs>233</Paragraphs>
  <Slides>19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Times New Roman</vt:lpstr>
      <vt:lpstr>Wingdings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Bolagsordningen i ett AB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Håkan Johansson</cp:lastModifiedBy>
  <cp:revision>1114</cp:revision>
  <cp:lastPrinted>2014-11-27T06:27:12Z</cp:lastPrinted>
  <dcterms:created xsi:type="dcterms:W3CDTF">2012-08-14T12:12:55Z</dcterms:created>
  <dcterms:modified xsi:type="dcterms:W3CDTF">2024-01-09T09:25:55Z</dcterms:modified>
</cp:coreProperties>
</file>