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170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97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93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04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570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76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08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719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4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687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18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36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CA4B0513-A120-4BA6-BCFA-369A00B8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 xmlns:a="http://schemas.openxmlformats.org/drawingml/2006/main">
              <a:rPr lang="en" dirty="0"/>
              <a:t>Transport systems/Transport chains and Environmental impact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5750B66-4736-49E7-870B-38DBD5A6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en" dirty="0"/>
              <a:t>Give two examples of two possible modes of transport per </a:t>
            </a:r>
            <a:r xmlns:a="http://schemas.openxmlformats.org/drawingml/2006/main">
              <a:rPr lang="en" dirty="0" err="1"/>
              <a:t>case </a:t>
            </a:r>
            <a:r xmlns:a="http://schemas.openxmlformats.org/drawingml/2006/main">
              <a:rPr lang="en" dirty="0"/>
              <a:t>.</a:t>
            </a:r>
          </a:p>
          <a:p>
            <a:r xmlns:a="http://schemas.openxmlformats.org/drawingml/2006/main">
              <a:rPr lang="en" dirty="0"/>
              <a:t>Do not take lead time into account</a:t>
            </a:r>
          </a:p>
          <a:p>
            <a:r xmlns:a="http://schemas.openxmlformats.org/drawingml/2006/main">
              <a:rPr lang="en" dirty="0"/>
              <a:t>Focus on minimal 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213653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66018"/>
            <a:ext cx="8435280" cy="5287318"/>
          </a:xfrm>
        </p:spPr>
        <p:txBody>
          <a:bodyPr>
            <a:normAutofit lnSpcReduction="1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b="1" dirty="0"/>
              <a:t>1</a:t>
            </a:r>
          </a:p>
          <a:p>
            <a:r xmlns:a="http://schemas.openxmlformats.org/drawingml/2006/main">
              <a:rPr lang="en" sz="2600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 err="1"/>
              <a:t>Zhang H</a:t>
            </a:r>
            <a:r xmlns:a="http://schemas.openxmlformats.org/drawingml/2006/main">
              <a:rPr lang="en" sz="2600" dirty="0"/>
              <a:t> </a:t>
            </a:r>
            <a:r xmlns:a="http://schemas.openxmlformats.org/drawingml/2006/main">
              <a:rPr lang="en" sz="2600" dirty="0" err="1"/>
              <a:t>Phew</a:t>
            </a:r>
            <a:endParaRPr xmlns:a="http://schemas.openxmlformats.org/drawingml/2006/main" lang="sv-SE" sz="2600" dirty="0"/>
          </a:p>
          <a:p>
            <a:pPr xmlns:a="http://schemas.openxmlformats.org/drawingml/2006/main" lvl="1"/>
            <a:r xmlns:a="http://schemas.openxmlformats.org/drawingml/2006/main">
              <a:rPr lang="en" sz="2600" dirty="0"/>
              <a:t>Hangzhou CN China</a:t>
            </a:r>
          </a:p>
          <a:p>
            <a:r xmlns:a="http://schemas.openxmlformats.org/drawingml/2006/main">
              <a:rPr lang="en" sz="2600" dirty="0"/>
              <a:t>Goods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/>
              <a:t>258kr 3578kg 25cbm (The volume corresponds to a 20ft container)</a:t>
            </a:r>
          </a:p>
          <a:p>
            <a:r xmlns:a="http://schemas.openxmlformats.org/drawingml/2006/main">
              <a:rPr lang="en" sz="2600" dirty="0"/>
              <a:t>Consignee of goods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/>
              <a:t>Suntoy AB Sunne</a:t>
            </a:r>
          </a:p>
          <a:p>
            <a:r xmlns:a="http://schemas.openxmlformats.org/drawingml/2006/main">
              <a:rPr lang="en" sz="2600" dirty="0"/>
              <a:t>Give an example of a transport solution from the sender in CN to delivered at Suntoy AB Sunne.</a:t>
            </a:r>
          </a:p>
          <a:p>
            <a:r xmlns:a="http://schemas.openxmlformats.org/drawingml/2006/main">
              <a:rPr lang="en" sz="2600" dirty="0"/>
              <a:t>Which modes of transport are included?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07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5948" y="1166018"/>
            <a:ext cx="8590548" cy="5575350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b="1" dirty="0"/>
              <a:t>2</a:t>
            </a:r>
          </a:p>
          <a:p>
            <a:r xmlns:a="http://schemas.openxmlformats.org/drawingml/2006/main">
              <a:rPr lang="en" sz="2600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/>
              <a:t>SKF Mekan AB Katrineholm</a:t>
            </a:r>
          </a:p>
          <a:p>
            <a:r xmlns:a="http://schemas.openxmlformats.org/drawingml/2006/main">
              <a:rPr lang="en" sz="2600" dirty="0"/>
              <a:t>Goods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/>
              <a:t>30 pll 17890kg 13.6 </a:t>
            </a:r>
            <a:r xmlns:a="http://schemas.openxmlformats.org/drawingml/2006/main">
              <a:rPr lang="en" sz="2600" dirty="0" err="1"/>
              <a:t>flm </a:t>
            </a:r>
            <a:r xmlns:a="http://schemas.openxmlformats.org/drawingml/2006/main">
              <a:rPr lang="en" sz="2600" dirty="0"/>
              <a:t>(The volume corresponds to a full truck/trailer)</a:t>
            </a:r>
          </a:p>
          <a:p>
            <a:r xmlns:a="http://schemas.openxmlformats.org/drawingml/2006/main">
              <a:rPr lang="en" sz="2600" dirty="0"/>
              <a:t>Consignee of goods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/>
              <a:t>Kugellager Fabrik Duisburg DE Germany</a:t>
            </a:r>
          </a:p>
          <a:p>
            <a:r xmlns:a="http://schemas.openxmlformats.org/drawingml/2006/main">
              <a:rPr lang="en" sz="2600" dirty="0"/>
              <a:t>Give an example of a transport solution from the sender in Katrineholm to delivered at the receiver in Duisburg DE</a:t>
            </a:r>
          </a:p>
          <a:p>
            <a:r xmlns:a="http://schemas.openxmlformats.org/drawingml/2006/main">
              <a:rPr lang="en" sz="2600" dirty="0"/>
              <a:t>Which modes of transport are included?</a:t>
            </a:r>
          </a:p>
          <a:p>
            <a:endParaRPr lang="sv-SE" dirty="0"/>
          </a:p>
          <a:p>
            <a:pPr lvl="1"/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3CBA860-CB65-4136-8C35-9C9BEFE3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118285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733256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b="1" dirty="0"/>
              <a:t>3</a:t>
            </a:r>
          </a:p>
          <a:p>
            <a:r xmlns:a="http://schemas.openxmlformats.org/drawingml/2006/main">
              <a:rPr lang="en" sz="2400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sz="2400" dirty="0"/>
              <a:t>Alteco Corp, Minneapolis MN, USA</a:t>
            </a:r>
          </a:p>
          <a:p>
            <a:r xmlns:a="http://schemas.openxmlformats.org/drawingml/2006/main">
              <a:rPr lang="en" sz="2400" dirty="0"/>
              <a:t>Goods</a:t>
            </a:r>
          </a:p>
          <a:p>
            <a:pPr xmlns:a="http://schemas.openxmlformats.org/drawingml/2006/main" lvl="1"/>
            <a:r xmlns:a="http://schemas.openxmlformats.org/drawingml/2006/main">
              <a:rPr lang="en" sz="2400" dirty="0"/>
              <a:t>20 pll 12905kg 48cbm (The volume corresponds to a 40ft container)</a:t>
            </a:r>
          </a:p>
          <a:p>
            <a:r xmlns:a="http://schemas.openxmlformats.org/drawingml/2006/main">
              <a:rPr lang="en" sz="2400" dirty="0"/>
              <a:t>Consignee of goods</a:t>
            </a:r>
          </a:p>
          <a:p>
            <a:pPr xmlns:a="http://schemas.openxmlformats.org/drawingml/2006/main" lvl="1"/>
            <a:r xmlns:a="http://schemas.openxmlformats.org/drawingml/2006/main">
              <a:rPr lang="en" sz="2400" dirty="0"/>
              <a:t>Mondi AB, Örnsköldsvik</a:t>
            </a:r>
          </a:p>
          <a:p>
            <a:r xmlns:a="http://schemas.openxmlformats.org/drawingml/2006/main">
              <a:rPr lang="en" sz="2400" dirty="0"/>
              <a:t>Give an example of a transport solution from collection to delivery at the receiver in Örnsköldsvik</a:t>
            </a:r>
          </a:p>
          <a:p>
            <a:r xmlns:a="http://schemas.openxmlformats.org/drawingml/2006/main">
              <a:rPr lang="en" sz="2400" dirty="0"/>
              <a:t>Which modes of transport are included?</a:t>
            </a:r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10417DB3-4064-40AF-8E1B-A25A487E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421102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457200" y="1166018"/>
            <a:ext cx="8435280" cy="5575350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b="1" dirty="0"/>
              <a:t>4</a:t>
            </a:r>
          </a:p>
          <a:p>
            <a:r xmlns:a="http://schemas.openxmlformats.org/drawingml/2006/main">
              <a:rPr lang="en" sz="2600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/>
              <a:t>Hiab AB in Härnösand</a:t>
            </a:r>
          </a:p>
          <a:p>
            <a:r xmlns:a="http://schemas.openxmlformats.org/drawingml/2006/main">
              <a:rPr lang="en" sz="2600" dirty="0"/>
              <a:t>Goods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/>
              <a:t>10 bran 8950kg 6.8 </a:t>
            </a:r>
            <a:r xmlns:a="http://schemas.openxmlformats.org/drawingml/2006/main">
              <a:rPr lang="en" sz="2600" dirty="0" err="1"/>
              <a:t>flm </a:t>
            </a:r>
            <a:r xmlns:a="http://schemas.openxmlformats.org/drawingml/2006/main">
              <a:rPr lang="en" sz="2600" dirty="0"/>
              <a:t>(The volume corresponds to a half/truck trailer)</a:t>
            </a:r>
          </a:p>
          <a:p>
            <a:r xmlns:a="http://schemas.openxmlformats.org/drawingml/2006/main">
              <a:rPr lang="en" sz="2600" dirty="0"/>
              <a:t>Consignee of goods</a:t>
            </a:r>
          </a:p>
          <a:p>
            <a:pPr xmlns:a="http://schemas.openxmlformats.org/drawingml/2006/main" lvl="1"/>
            <a:r xmlns:a="http://schemas.openxmlformats.org/drawingml/2006/main">
              <a:rPr lang="en" sz="2600" dirty="0" err="1"/>
              <a:t>Autocarri </a:t>
            </a:r>
            <a:r xmlns:a="http://schemas.openxmlformats.org/drawingml/2006/main">
              <a:rPr lang="en" sz="2600" dirty="0"/>
              <a:t>SRL in Bergamo IT Italy</a:t>
            </a:r>
          </a:p>
          <a:p>
            <a:r xmlns:a="http://schemas.openxmlformats.org/drawingml/2006/main">
              <a:rPr lang="en" sz="2800" dirty="0"/>
              <a:t>Give an example of a transport solution from collection to delivery at the recipient in Bergamo</a:t>
            </a:r>
          </a:p>
          <a:p>
            <a:r xmlns:a="http://schemas.openxmlformats.org/drawingml/2006/main">
              <a:rPr lang="en" sz="2800" dirty="0"/>
              <a:t>Which modes of transport are included?</a:t>
            </a: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A0AE1CC5-3F75-499F-913A-178B18E0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11236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908720"/>
            <a:ext cx="8784976" cy="5760640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b="1" dirty="0"/>
              <a:t>5</a:t>
            </a:r>
          </a:p>
          <a:p>
            <a:r xmlns:a="http://schemas.openxmlformats.org/drawingml/2006/main">
              <a:rPr lang="en" sz="2400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sz="2400" dirty="0" err="1"/>
              <a:t>Verdure</a:t>
            </a:r>
            <a:r xmlns:a="http://schemas.openxmlformats.org/drawingml/2006/main">
              <a:rPr lang="en" sz="2400" dirty="0"/>
              <a:t> </a:t>
            </a:r>
            <a:r xmlns:a="http://schemas.openxmlformats.org/drawingml/2006/main">
              <a:rPr lang="en" sz="2400" dirty="0" err="1"/>
              <a:t>Surgelate </a:t>
            </a:r>
            <a:r xmlns:a="http://schemas.openxmlformats.org/drawingml/2006/main">
              <a:rPr lang="en" sz="2400" dirty="0"/>
              <a:t>SA</a:t>
            </a:r>
          </a:p>
          <a:p>
            <a:pPr xmlns:a="http://schemas.openxmlformats.org/drawingml/2006/main" marL="800100" lvl="2" indent="0">
              <a:buNone/>
            </a:pPr>
            <a:r xmlns:a="http://schemas.openxmlformats.org/drawingml/2006/main">
              <a:rPr lang="en" dirty="0"/>
              <a:t>Vicenza IT Italy</a:t>
            </a:r>
          </a:p>
          <a:p>
            <a:r xmlns:a="http://schemas.openxmlformats.org/drawingml/2006/main">
              <a:rPr lang="en" sz="2400" dirty="0"/>
              <a:t>Goods</a:t>
            </a:r>
          </a:p>
          <a:p>
            <a:pPr xmlns:a="http://schemas.openxmlformats.org/drawingml/2006/main" marL="400050" lvl="1" indent="0">
              <a:buNone/>
            </a:pPr>
            <a:r xmlns:a="http://schemas.openxmlformats.org/drawingml/2006/main">
              <a:rPr lang="en" sz="2400" dirty="0"/>
              <a:t>30 pallets 23,550kg frozen vegetables (The volume corresponds to a 40ft container)</a:t>
            </a:r>
          </a:p>
          <a:p>
            <a:r xmlns:a="http://schemas.openxmlformats.org/drawingml/2006/main">
              <a:rPr lang="en" sz="2400" dirty="0"/>
              <a:t>Consignee of goods</a:t>
            </a:r>
          </a:p>
          <a:p>
            <a:pPr xmlns:a="http://schemas.openxmlformats.org/drawingml/2006/main" lvl="1"/>
            <a:r xmlns:a="http://schemas.openxmlformats.org/drawingml/2006/main">
              <a:rPr lang="en" sz="2400" dirty="0"/>
              <a:t>ICA Warehouse, Borlänge</a:t>
            </a:r>
          </a:p>
          <a:p>
            <a:r xmlns:a="http://schemas.openxmlformats.org/drawingml/2006/main">
              <a:rPr lang="en" sz="2400" dirty="0"/>
              <a:t>Give an example of a transport solution from picked up Vicenza to delivered Borlänge.</a:t>
            </a:r>
          </a:p>
          <a:p>
            <a:r xmlns:a="http://schemas.openxmlformats.org/drawingml/2006/main">
              <a:rPr lang="en" sz="2400" dirty="0"/>
              <a:t>Which modes of transport are included?</a:t>
            </a:r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EBCB464-1BE3-4481-835A-BC3B95F1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137655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069160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b="1" dirty="0"/>
              <a:t>6</a:t>
            </a:r>
          </a:p>
          <a:p>
            <a:r xmlns:a="http://schemas.openxmlformats.org/drawingml/2006/main">
              <a:rPr lang="en" sz="2400" dirty="0"/>
              <a:t>Freight forwarder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Volvo Penta</a:t>
            </a:r>
          </a:p>
          <a:p>
            <a:pPr xmlns:a="http://schemas.openxmlformats.org/drawingml/2006/main" marL="400050" lvl="1" indent="0">
              <a:buNone/>
            </a:pPr>
            <a:r xmlns:a="http://schemas.openxmlformats.org/drawingml/2006/main">
              <a:rPr lang="en" sz="2400" dirty="0"/>
              <a:t>Chesapeake VA USA</a:t>
            </a:r>
          </a:p>
          <a:p>
            <a:r xmlns:a="http://schemas.openxmlformats.org/drawingml/2006/main">
              <a:rPr lang="en" sz="2400" dirty="0"/>
              <a:t>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12 pallets 10,500kg 20 m3 boat engines (The volume corresponds to a 20ft container)</a:t>
            </a:r>
          </a:p>
          <a:p>
            <a:r xmlns:a="http://schemas.openxmlformats.org/drawingml/2006/main">
              <a:rPr lang="en" sz="2400" dirty="0"/>
              <a:t>Consignee of 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 err="1"/>
              <a:t>Beneteau </a:t>
            </a:r>
            <a:r xmlns:a="http://schemas.openxmlformats.org/drawingml/2006/main">
              <a:rPr lang="en" sz="2400" dirty="0"/>
              <a:t>SA Lyon FR France</a:t>
            </a:r>
          </a:p>
          <a:p>
            <a:r xmlns:a="http://schemas.openxmlformats.org/drawingml/2006/main">
              <a:rPr lang="en" sz="2400" dirty="0"/>
              <a:t>Give example of transportation solution from retrieved Chesapeake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dirty="0"/>
              <a:t>to delivered Lyon. Which modes of transport are included?</a:t>
            </a:r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9157C6EC-5B6A-4A95-B22D-F9711622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26956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18356" y="1196752"/>
            <a:ext cx="8507288" cy="5257800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b="1" dirty="0"/>
              <a:t>7</a:t>
            </a:r>
          </a:p>
          <a:p>
            <a:r xmlns:a="http://schemas.openxmlformats.org/drawingml/2006/main">
              <a:rPr lang="en" sz="2400" dirty="0"/>
              <a:t>Freight forwarder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Quality </a:t>
            </a:r>
            <a:r xmlns:a="http://schemas.openxmlformats.org/drawingml/2006/main">
              <a:rPr lang="en" sz="2400" dirty="0" err="1"/>
              <a:t>wines </a:t>
            </a:r>
            <a:r xmlns:a="http://schemas.openxmlformats.org/drawingml/2006/main">
              <a:rPr lang="en" sz="2400" dirty="0"/>
              <a:t>Carlos </a:t>
            </a:r>
            <a:r xmlns:a="http://schemas.openxmlformats.org/drawingml/2006/main">
              <a:rPr lang="en" sz="2400" dirty="0" err="1"/>
              <a:t>_</a:t>
            </a:r>
          </a:p>
          <a:p>
            <a:pPr xmlns:a="http://schemas.openxmlformats.org/drawingml/2006/main" marL="400050" lvl="1" indent="0">
              <a:buNone/>
            </a:pPr>
            <a:r xmlns:a="http://schemas.openxmlformats.org/drawingml/2006/main">
              <a:rPr lang="en" sz="2400" dirty="0"/>
              <a:t>San Sebastian ES Spain</a:t>
            </a:r>
          </a:p>
          <a:p>
            <a:r xmlns:a="http://schemas.openxmlformats.org/drawingml/2006/main">
              <a:rPr lang="en" sz="2400" dirty="0"/>
              <a:t>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33 pallets Wine 18,550kg (The volume corresponds to an entire truck/trailer)</a:t>
            </a:r>
          </a:p>
          <a:p>
            <a:r xmlns:a="http://schemas.openxmlformats.org/drawingml/2006/main">
              <a:rPr lang="en" sz="2400" dirty="0"/>
              <a:t>Consignee of 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Wine &amp; Spirits in Stockholm.</a:t>
            </a:r>
          </a:p>
          <a:p>
            <a:r xmlns:a="http://schemas.openxmlformats.org/drawingml/2006/main">
              <a:rPr lang="en" sz="2400" dirty="0"/>
              <a:t>Give an example of a transport solution from picked up in San Sebastian to delivered in Stockholm.</a:t>
            </a:r>
          </a:p>
          <a:p>
            <a:r xmlns:a="http://schemas.openxmlformats.org/drawingml/2006/main">
              <a:rPr lang="en" sz="2400" dirty="0"/>
              <a:t>Which modes of transport are included?</a:t>
            </a:r>
          </a:p>
          <a:p>
            <a:pPr marL="0" indent="0">
              <a:buNone/>
            </a:pPr>
            <a:endParaRPr lang="sv-SE" sz="22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D88E0450-E9EB-4DD3-950D-7687EAA7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18642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43384" y="1340768"/>
            <a:ext cx="8795320" cy="5141168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b="1" dirty="0"/>
              <a:t>8</a:t>
            </a:r>
          </a:p>
          <a:p>
            <a:r xmlns:a="http://schemas.openxmlformats.org/drawingml/2006/main">
              <a:rPr lang="en" sz="2400" dirty="0"/>
              <a:t>Freight forwarder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 err="1"/>
              <a:t>Tüketici</a:t>
            </a:r>
            <a:r xmlns:a="http://schemas.openxmlformats.org/drawingml/2006/main">
              <a:rPr lang="en" sz="2400" dirty="0"/>
              <a:t> </a:t>
            </a:r>
            <a:r xmlns:a="http://schemas.openxmlformats.org/drawingml/2006/main">
              <a:rPr lang="en" sz="2400" dirty="0" err="1"/>
              <a:t>Electronics</a:t>
            </a:r>
            <a:endParaRPr xmlns:a="http://schemas.openxmlformats.org/drawingml/2006/main" lang="sv-SE" sz="2400" dirty="0"/>
          </a:p>
          <a:p>
            <a:pPr xmlns:a="http://schemas.openxmlformats.org/drawingml/2006/main" marL="400050" lvl="1" indent="0">
              <a:buNone/>
            </a:pPr>
            <a:r xmlns:a="http://schemas.openxmlformats.org/drawingml/2006/main">
              <a:rPr lang="en" sz="2400" dirty="0"/>
              <a:t>Izmir TU Turkey</a:t>
            </a:r>
          </a:p>
          <a:p>
            <a:r xmlns:a="http://schemas.openxmlformats.org/drawingml/2006/main">
              <a:rPr lang="en" sz="2400" dirty="0"/>
              <a:t>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349 </a:t>
            </a:r>
            <a:r xmlns:a="http://schemas.openxmlformats.org/drawingml/2006/main">
              <a:rPr lang="en" sz="2400" dirty="0" err="1"/>
              <a:t>kroner </a:t>
            </a:r>
            <a:r xmlns:a="http://schemas.openxmlformats.org/drawingml/2006/main">
              <a:rPr lang="en" sz="2400" dirty="0"/>
              <a:t>8996kg 66 m3 (The volume corresponds to a 40' container)</a:t>
            </a:r>
          </a:p>
          <a:p>
            <a:r xmlns:a="http://schemas.openxmlformats.org/drawingml/2006/main">
              <a:rPr lang="en" sz="2400" dirty="0"/>
              <a:t>Consignee of 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 err="1"/>
              <a:t>NetOnNet </a:t>
            </a:r>
            <a:r xmlns:a="http://schemas.openxmlformats.org/drawingml/2006/main">
              <a:rPr lang="en" sz="2400" dirty="0"/>
              <a:t>in Borås.</a:t>
            </a:r>
          </a:p>
          <a:p>
            <a:r xmlns:a="http://schemas.openxmlformats.org/drawingml/2006/main">
              <a:rPr lang="en" sz="2400" dirty="0"/>
              <a:t>Give an example of a transport solution from picked up in Izmir to delivered in Borås</a:t>
            </a:r>
          </a:p>
          <a:p>
            <a:r xmlns:a="http://schemas.openxmlformats.org/drawingml/2006/main">
              <a:rPr lang="en" sz="2400" dirty="0"/>
              <a:t>Which modes of transport are included?</a:t>
            </a:r>
          </a:p>
          <a:p>
            <a:pPr marL="0" indent="0">
              <a:buNone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6408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383</Words>
  <Application>Microsoft Office PowerPoint</Application>
  <PresentationFormat>Bildspel på skärmen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Transportsystem/Transportkedjor och Miljöpåverkan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Ledner</cp:lastModifiedBy>
  <cp:revision>41</cp:revision>
  <dcterms:created xsi:type="dcterms:W3CDTF">2015-10-25T08:40:16Z</dcterms:created>
  <dcterms:modified xsi:type="dcterms:W3CDTF">2023-08-16T09:02:26Z</dcterms:modified>
</cp:coreProperties>
</file>