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8" r:id="rId3"/>
    <p:sldId id="303" r:id="rId4"/>
    <p:sldId id="308" r:id="rId5"/>
    <p:sldId id="287" r:id="rId6"/>
    <p:sldId id="334" r:id="rId7"/>
    <p:sldId id="304" r:id="rId8"/>
    <p:sldId id="280" r:id="rId9"/>
    <p:sldId id="281" r:id="rId10"/>
    <p:sldId id="282" r:id="rId11"/>
    <p:sldId id="297" r:id="rId12"/>
    <p:sldId id="283" r:id="rId13"/>
    <p:sldId id="298" r:id="rId14"/>
    <p:sldId id="284" r:id="rId15"/>
    <p:sldId id="288" r:id="rId16"/>
    <p:sldId id="295" r:id="rId17"/>
    <p:sldId id="306" r:id="rId18"/>
    <p:sldId id="307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3400" autoAdjust="0"/>
  </p:normalViewPr>
  <p:slideViewPr>
    <p:cSldViewPr snapToGrid="0">
      <p:cViewPr varScale="1">
        <p:scale>
          <a:sx n="64" d="100"/>
          <a:sy n="64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7962-4ACB-4308-BC56-B3E0D1486961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B2746-D143-4F14-BBBF-9F419B8E21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73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B2746-D143-4F14-BBBF-9F419B8E21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79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190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Sjötrafik</a:t>
            </a:r>
          </a:p>
          <a:p>
            <a:r>
              <a:rPr lang="sv-SE" dirty="0"/>
              <a:t>För transport sjövägen beror tidsfristen på hur dina varor är packade på fartyget.</a:t>
            </a:r>
          </a:p>
          <a:p>
            <a:endParaRPr lang="sv-SE" dirty="0"/>
          </a:p>
          <a:p>
            <a:r>
              <a:rPr lang="sv-SE" dirty="0"/>
              <a:t>I container: 24 timmar innan godset lastas på det fartyg med vilket godset ska lämna EU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8B971-2B3C-4A95-8C94-6F8D280E87F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385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6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591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B2746-D143-4F14-BBBF-9F419B8E2183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2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B2746-D143-4F14-BBBF-9F419B8E218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048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037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119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875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anteckningar 1">
            <a:extLst>
              <a:ext uri="{FF2B5EF4-FFF2-40B4-BE49-F238E27FC236}">
                <a16:creationId xmlns:a16="http://schemas.microsoft.com/office/drawing/2014/main" id="{01A5B0F6-6BC2-4445-979C-B653B22BC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850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49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234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8B971-2B3C-4A95-8C94-6F8D280E87F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616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92D111-F311-492D-8081-DADF7496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6DCA688-4D32-4189-996D-2A2DB173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C3B0FC-5280-4E26-9BDE-CCC040E5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95E772-12A9-4C84-9B47-B71C2034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D3F460-1353-42B3-B10E-521C40DE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768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A3780D-4B98-4498-BE66-9DF35C25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BA1CCF8-0DE2-412F-B6B9-ACEDE104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3B8E5D3-86D3-4236-91F7-AADB6FC3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570347-9782-44A1-A1D8-49FCF114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89F458-42B2-4A84-90F8-28BBFCE7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219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F6EAC6C-7CDA-4EE7-81F8-CAD086DD9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27BC3A-6509-4823-A8BA-BA98D83A8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710B89-DEF5-44A2-8FA6-2F0B911D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04489B5-FB7F-441E-8F59-79A8607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FEBEDD7-D76C-4B2B-8482-C1AAB923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FA1CDC-E54D-409D-AD90-3A75AD33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81B0DD-16B5-47F5-914E-8EE9C61B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2322A3-6AFA-4AFF-BF2C-1BCC6708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ACF2C4-AC99-44A7-BBCB-7B693EC8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8653CE3-21CA-486A-9911-0E668A48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3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4273F8-2938-4814-B9F5-9BBCA662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D54845-95DD-4141-BCC8-F610BC43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190DC1-BB07-45A5-8689-E4428F15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1C433F-3EB1-4FCA-99CA-F084057D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26CB87-E005-49E2-B7B8-3B4BCA9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55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9D0708-4111-4FC9-8CFF-2A9B32AC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425558-2A58-45F3-A0E4-7B94E3DC8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5A8C42B-B8D1-40E6-89ED-76A14A823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FFC7DF-E0BC-4CFD-B69A-058AFE6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D9214FD-99C9-4FA6-9BDF-EF9F22C0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E9D572-CA47-40DD-8E9F-62C657F3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7DCB19-96D9-4232-9856-36B58A8B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D616C7-6D6C-4FCA-88DD-3EFB01C6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726803D-D9E4-43EF-B470-283A586B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D942378-4534-433D-AE4E-19DF410B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CDF08BA-9D03-43C5-83F3-21D36CD34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B130340-5607-4455-ACBF-84102788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1EA224F-680C-4509-8011-273971B4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1B821A1-2742-4DD5-8AF8-3DA2193E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849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DBB8E9-3D49-41E0-BC7A-FA5B5C1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FCED5A1-227F-469A-B79A-BA8295E9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81DF90A-4DA9-4404-B409-93136B15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F0A05F9-7991-4E66-A8F0-1DCE49F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93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C48C69E-7814-4AB4-B643-D339FC3F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427AEC3-274C-412B-9027-049AFA47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E51792-9688-488B-A836-9E419134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87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6DD986-5BF1-46AC-9DD8-73AE41D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16B5F5-A500-40A8-9222-60BF82DD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B67DD5A-7C3B-4C63-A499-0D08E7647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F9AB910-917C-4EEB-8C40-2925C758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132A6E3-AA21-4805-B2CA-E582F01C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4787F2-CCDB-4FE2-BC3D-E9B8049F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65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96A333-929D-4167-9B9B-94D77F3D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4FB9388-B556-4727-9EE8-FCB1B6477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86EAA8C-4E43-45D5-A6BA-3F060A8B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284D57F-8F32-4671-B0BB-8F330609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2715D5-45F4-46C2-9814-F5E89768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73F828F-500B-4509-9DE1-9093950D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86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DA6D336-5CE7-43CF-BA4B-C3BB4739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5618F1-126F-4872-8897-125F9B6B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E28DF59-D98F-4E36-B178-F702D1C6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7D65-5A4B-422E-8E81-ED612E1A52AD}" type="datetimeFigureOut">
              <a:rPr lang="sv-SE" smtClean="0"/>
              <a:t>2022-11-22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414990-4C4D-4BDC-9BFC-0E5BF6003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085925-5F6B-4650-8480-D845F6D6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FE59-8356-42EC-A3EA-996BE39C73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18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9C0982E4-F12F-46CE-97DF-33802EF55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1" r="11726" b="1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8B4F1E4-AE46-4167-A8F9-8C55EC75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BF10DD-96C3-4E8E-AB9B-60ABBB0A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sv-SE" sz="2400" dirty="0"/>
              <a:t>Prissättningens delar</a:t>
            </a:r>
          </a:p>
          <a:p>
            <a:pPr lvl="1"/>
            <a:r>
              <a:rPr lang="sv-SE" dirty="0"/>
              <a:t>Leveransvillkoret</a:t>
            </a:r>
          </a:p>
          <a:p>
            <a:pPr lvl="1"/>
            <a:r>
              <a:rPr lang="sv-SE" dirty="0"/>
              <a:t>Lokala kostnader</a:t>
            </a:r>
          </a:p>
          <a:p>
            <a:pPr lvl="2"/>
            <a:r>
              <a:rPr lang="sv-SE" dirty="0"/>
              <a:t>Upphämtning</a:t>
            </a:r>
          </a:p>
          <a:p>
            <a:pPr lvl="1"/>
            <a:r>
              <a:rPr lang="sv-SE" dirty="0"/>
              <a:t>Hamnkostnader</a:t>
            </a:r>
          </a:p>
          <a:p>
            <a:pPr lvl="1"/>
            <a:r>
              <a:rPr lang="sv-SE" dirty="0"/>
              <a:t>Sjöfrakt</a:t>
            </a:r>
          </a:p>
          <a:p>
            <a:pPr lvl="1"/>
            <a:r>
              <a:rPr lang="sv-SE" dirty="0"/>
              <a:t>Leverans</a:t>
            </a:r>
          </a:p>
          <a:p>
            <a:pPr lvl="1"/>
            <a:r>
              <a:rPr lang="sv-SE" dirty="0"/>
              <a:t>Tull</a:t>
            </a:r>
          </a:p>
          <a:p>
            <a:pPr lvl="1"/>
            <a:r>
              <a:rPr lang="sv-SE" dirty="0"/>
              <a:t>Arvode</a:t>
            </a:r>
          </a:p>
          <a:p>
            <a:pPr lvl="1"/>
            <a:endParaRPr lang="sv-SE" sz="2000" dirty="0"/>
          </a:p>
          <a:p>
            <a:pPr lvl="1"/>
            <a:endParaRPr lang="sv-SE" sz="2000" dirty="0"/>
          </a:p>
          <a:p>
            <a:pPr lvl="1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8659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74FA5901-9BDD-4514-9A79-B50807BA3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6" r="10045" b="-1"/>
          <a:stretch/>
        </p:blipFill>
        <p:spPr>
          <a:xfrm>
            <a:off x="7161780" y="2193925"/>
            <a:ext cx="4268220" cy="292576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78265"/>
            <a:ext cx="6247380" cy="5114609"/>
          </a:xfrm>
        </p:spPr>
        <p:txBody>
          <a:bodyPr>
            <a:noAutofit/>
          </a:bodyPr>
          <a:lstStyle/>
          <a:p>
            <a:r>
              <a:rPr lang="sv-SE" sz="2400" dirty="0"/>
              <a:t>Sjöfrakt - Rederiet</a:t>
            </a:r>
          </a:p>
          <a:p>
            <a:pPr lvl="1"/>
            <a:r>
              <a:rPr lang="sv-SE" dirty="0"/>
              <a:t>Kostnad per </a:t>
            </a:r>
            <a:r>
              <a:rPr lang="sv-SE" dirty="0" err="1"/>
              <a:t>teu</a:t>
            </a:r>
            <a:endParaRPr lang="sv-SE" dirty="0"/>
          </a:p>
          <a:p>
            <a:pPr lvl="1"/>
            <a:r>
              <a:rPr lang="sv-SE" dirty="0"/>
              <a:t>Rederiavgift</a:t>
            </a:r>
          </a:p>
          <a:p>
            <a:pPr lvl="2"/>
            <a:r>
              <a:rPr lang="sv-SE" sz="2400" dirty="0"/>
              <a:t>Per B/L</a:t>
            </a:r>
          </a:p>
          <a:p>
            <a:r>
              <a:rPr lang="sv-SE" sz="2400" dirty="0"/>
              <a:t>Tillägg</a:t>
            </a:r>
          </a:p>
          <a:p>
            <a:pPr lvl="1"/>
            <a:r>
              <a:rPr lang="sv-SE" dirty="0"/>
              <a:t>BAF Bunker </a:t>
            </a:r>
            <a:r>
              <a:rPr lang="sv-SE" dirty="0" err="1"/>
              <a:t>adjustment</a:t>
            </a:r>
            <a:r>
              <a:rPr lang="sv-SE" dirty="0"/>
              <a:t> </a:t>
            </a:r>
            <a:r>
              <a:rPr lang="sv-SE" dirty="0" err="1"/>
              <a:t>factor</a:t>
            </a:r>
            <a:r>
              <a:rPr lang="sv-SE" dirty="0"/>
              <a:t> </a:t>
            </a:r>
          </a:p>
          <a:p>
            <a:pPr lvl="2"/>
            <a:r>
              <a:rPr lang="sv-SE" sz="2400" dirty="0"/>
              <a:t>Bränsletillägg</a:t>
            </a:r>
          </a:p>
          <a:p>
            <a:pPr lvl="2"/>
            <a:r>
              <a:rPr lang="sv-SE" sz="2400" dirty="0"/>
              <a:t>Per </a:t>
            </a:r>
            <a:r>
              <a:rPr lang="sv-SE" sz="2400" dirty="0" err="1"/>
              <a:t>teu</a:t>
            </a:r>
            <a:endParaRPr lang="sv-SE" sz="2400" dirty="0"/>
          </a:p>
          <a:p>
            <a:pPr lvl="2"/>
            <a:r>
              <a:rPr lang="sv-SE" sz="2400" dirty="0"/>
              <a:t>Rederi</a:t>
            </a:r>
          </a:p>
          <a:p>
            <a:pPr lvl="2"/>
            <a:r>
              <a:rPr lang="sv-SE" sz="2400" dirty="0"/>
              <a:t>Destination</a:t>
            </a:r>
          </a:p>
          <a:p>
            <a:pPr lvl="1"/>
            <a:r>
              <a:rPr lang="sv-SE" dirty="0"/>
              <a:t>CAF </a:t>
            </a:r>
            <a:r>
              <a:rPr lang="sv-SE" dirty="0" err="1"/>
              <a:t>Currency</a:t>
            </a:r>
            <a:r>
              <a:rPr lang="sv-SE" dirty="0"/>
              <a:t> </a:t>
            </a:r>
            <a:r>
              <a:rPr lang="sv-SE" dirty="0" err="1"/>
              <a:t>adjustmen</a:t>
            </a:r>
            <a:r>
              <a:rPr lang="sv-SE" dirty="0"/>
              <a:t> </a:t>
            </a:r>
            <a:r>
              <a:rPr lang="sv-SE" dirty="0" err="1"/>
              <a:t>factor</a:t>
            </a:r>
            <a:endParaRPr lang="sv-SE" dirty="0"/>
          </a:p>
          <a:p>
            <a:pPr lvl="2"/>
            <a:r>
              <a:rPr lang="sv-SE" sz="2400" dirty="0"/>
              <a:t>Valuta justering</a:t>
            </a:r>
          </a:p>
          <a:p>
            <a:pPr lvl="2"/>
            <a:r>
              <a:rPr lang="sv-SE" sz="2400" dirty="0"/>
              <a:t>% på sjöfrakten</a:t>
            </a:r>
          </a:p>
          <a:p>
            <a:pPr marL="457200" lvl="1" indent="0">
              <a:buNone/>
            </a:pPr>
            <a:endParaRPr lang="sv-SE" sz="16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CD7B5F-50F3-48D7-95E0-FFFBCD4F329C}" type="slidenum">
              <a:rPr lang="sv-SE" smtClean="0"/>
              <a:pPr>
                <a:spcAft>
                  <a:spcPts val="600"/>
                </a:spcAft>
              </a:pPr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55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C690EFA-D97C-4B96-9E0D-DC7F8278D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" r="1963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Övrigt</a:t>
            </a:r>
            <a:endParaRPr lang="en-US" sz="2400" dirty="0"/>
          </a:p>
          <a:p>
            <a:pPr lvl="1"/>
            <a:r>
              <a:rPr lang="en-US" dirty="0"/>
              <a:t>Piracy Surcharge</a:t>
            </a:r>
          </a:p>
          <a:p>
            <a:pPr lvl="1"/>
            <a:r>
              <a:rPr lang="en-US" dirty="0"/>
              <a:t>Peak Season Surcharge</a:t>
            </a:r>
          </a:p>
          <a:p>
            <a:pPr lvl="1"/>
            <a:r>
              <a:rPr lang="en-US" dirty="0"/>
              <a:t>X-ray</a:t>
            </a:r>
          </a:p>
          <a:p>
            <a:pPr lvl="1"/>
            <a:r>
              <a:rPr lang="en-US" dirty="0"/>
              <a:t>Per TEU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CD7B5F-50F3-48D7-95E0-FFFBCD4F329C}" type="slidenum">
              <a:rPr lang="sv-SE" smtClean="0"/>
              <a:pPr>
                <a:spcAft>
                  <a:spcPts val="600"/>
                </a:spcAft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54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En bild som visar bok, stack, stapel, lastbil&#10;&#10;Beskrivning genererad med mycket hög exakthet">
            <a:extLst>
              <a:ext uri="{FF2B5EF4-FFF2-40B4-BE49-F238E27FC236}">
                <a16:creationId xmlns:a16="http://schemas.microsoft.com/office/drawing/2014/main" id="{E5418454-0FBB-44C9-B177-AC0966CE4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" r="630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082283" y="290220"/>
            <a:ext cx="7109717" cy="1286160"/>
          </a:xfrm>
        </p:spPr>
        <p:txBody>
          <a:bodyPr anchor="b">
            <a:normAutofit/>
          </a:bodyPr>
          <a:lstStyle/>
          <a:p>
            <a:r>
              <a:rPr lang="sv-SE" dirty="0"/>
              <a:t>FCL sjötransport kostnader</a:t>
            </a:r>
            <a:endParaRPr lang="sv-SE" b="1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5465850" y="1811677"/>
            <a:ext cx="5887949" cy="3785419"/>
          </a:xfrm>
        </p:spPr>
        <p:txBody>
          <a:bodyPr>
            <a:normAutofit fontScale="85000" lnSpcReduction="20000"/>
          </a:bodyPr>
          <a:lstStyle/>
          <a:p>
            <a:r>
              <a:rPr lang="sv-SE" sz="2400" dirty="0"/>
              <a:t>Ankomst - Samarbetspartner</a:t>
            </a:r>
          </a:p>
          <a:p>
            <a:pPr lvl="1"/>
            <a:r>
              <a:rPr lang="sv-SE" dirty="0"/>
              <a:t>Hamnkostnader</a:t>
            </a:r>
          </a:p>
          <a:p>
            <a:pPr lvl="2"/>
            <a:r>
              <a:rPr lang="sv-SE" sz="2400" dirty="0"/>
              <a:t>THC, ISPS etc.</a:t>
            </a:r>
          </a:p>
          <a:p>
            <a:pPr lvl="3"/>
            <a:r>
              <a:rPr lang="sv-SE" sz="2200" dirty="0"/>
              <a:t>Motsvarande som i avgångshamn</a:t>
            </a:r>
          </a:p>
          <a:p>
            <a:pPr lvl="1"/>
            <a:r>
              <a:rPr lang="sv-SE" dirty="0"/>
              <a:t>Leverans</a:t>
            </a:r>
          </a:p>
          <a:p>
            <a:pPr lvl="2"/>
            <a:r>
              <a:rPr lang="sv-SE" sz="2400" dirty="0"/>
              <a:t>Landspecifikt</a:t>
            </a:r>
          </a:p>
          <a:p>
            <a:pPr lvl="3"/>
            <a:r>
              <a:rPr lang="sv-SE" sz="2400" dirty="0"/>
              <a:t>Zon</a:t>
            </a:r>
          </a:p>
          <a:p>
            <a:pPr lvl="3"/>
            <a:r>
              <a:rPr lang="sv-SE" sz="2400" dirty="0"/>
              <a:t>Avstånd</a:t>
            </a:r>
          </a:p>
          <a:p>
            <a:pPr lvl="3"/>
            <a:r>
              <a:rPr lang="sv-SE" sz="2400" dirty="0"/>
              <a:t>Tid</a:t>
            </a:r>
          </a:p>
          <a:p>
            <a:pPr lvl="1"/>
            <a:r>
              <a:rPr lang="sv-SE" dirty="0"/>
              <a:t>Prissättningen varierar</a:t>
            </a:r>
          </a:p>
          <a:p>
            <a:pPr lvl="2"/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lvl="2"/>
            <a:r>
              <a:rPr lang="sv-SE" dirty="0"/>
              <a:t>Per container</a:t>
            </a:r>
          </a:p>
          <a:p>
            <a:pPr lvl="2"/>
            <a:r>
              <a:rPr lang="sv-SE" dirty="0"/>
              <a:t>Viktbaserad</a:t>
            </a:r>
          </a:p>
          <a:p>
            <a:pPr lvl="2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marL="914400" lvl="2" indent="0">
              <a:buNone/>
            </a:pPr>
            <a:endParaRPr lang="sv-SE" dirty="0"/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A31E01-15A8-4BC7-8A6E-2029D2EF04C1}" type="slidenum">
              <a:rPr lang="sv-SE" smtClean="0"/>
              <a:pPr>
                <a:spcAft>
                  <a:spcPts val="600"/>
                </a:spcAft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616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CCC81F4-1CFC-49D3-8041-479FE931C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5" r="-1" b="19"/>
          <a:stretch/>
        </p:blipFill>
        <p:spPr>
          <a:xfrm>
            <a:off x="617863" y="1983037"/>
            <a:ext cx="3487590" cy="2390659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BC90890-332B-45EE-AC5C-F3B320F2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525EF3-A8AB-406B-81EB-690341E2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74" y="1435331"/>
            <a:ext cx="5350526" cy="5057544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Tull - Export</a:t>
            </a:r>
          </a:p>
          <a:p>
            <a:r>
              <a:rPr lang="sv-SE" sz="2600" dirty="0"/>
              <a:t>  </a:t>
            </a:r>
            <a:r>
              <a:rPr lang="sv-SE" sz="2400" dirty="0"/>
              <a:t>Exportdeklaration</a:t>
            </a:r>
          </a:p>
          <a:p>
            <a:pPr lvl="1"/>
            <a:r>
              <a:rPr lang="sv-SE" dirty="0"/>
              <a:t>Varuägaren</a:t>
            </a:r>
          </a:p>
          <a:p>
            <a:pPr lvl="1"/>
            <a:r>
              <a:rPr lang="sv-SE" dirty="0"/>
              <a:t>Ombud</a:t>
            </a:r>
          </a:p>
          <a:p>
            <a:pPr lvl="2"/>
            <a:r>
              <a:rPr lang="sv-SE" dirty="0"/>
              <a:t>Fullmakt</a:t>
            </a:r>
          </a:p>
          <a:p>
            <a:r>
              <a:rPr lang="sv-SE" dirty="0"/>
              <a:t>Tull import</a:t>
            </a:r>
          </a:p>
          <a:p>
            <a:pPr lvl="1"/>
            <a:r>
              <a:rPr lang="sv-SE" dirty="0"/>
              <a:t>Tulldeklaration</a:t>
            </a:r>
          </a:p>
          <a:p>
            <a:pPr lvl="1"/>
            <a:r>
              <a:rPr lang="sv-SE" dirty="0"/>
              <a:t>Betalningsansvar</a:t>
            </a:r>
          </a:p>
          <a:p>
            <a:pPr lvl="2"/>
            <a:r>
              <a:rPr lang="sv-SE" dirty="0"/>
              <a:t>Tullkredit</a:t>
            </a:r>
          </a:p>
          <a:p>
            <a:pPr lvl="2"/>
            <a:r>
              <a:rPr lang="sv-SE" dirty="0"/>
              <a:t>Betalningsförmedling</a:t>
            </a:r>
          </a:p>
          <a:p>
            <a:pPr lvl="1"/>
            <a:r>
              <a:rPr lang="sv-SE" dirty="0"/>
              <a:t>Storleken på arvodet avgörs av</a:t>
            </a:r>
          </a:p>
          <a:p>
            <a:pPr lvl="2"/>
            <a:r>
              <a:rPr lang="sv-SE" dirty="0"/>
              <a:t>Tidsåtgång</a:t>
            </a:r>
          </a:p>
          <a:p>
            <a:pPr lvl="2"/>
            <a:r>
              <a:rPr lang="sv-SE" dirty="0"/>
              <a:t>Komplexitet</a:t>
            </a:r>
          </a:p>
          <a:p>
            <a:pPr lvl="2"/>
            <a:endParaRPr lang="sv-SE" dirty="0"/>
          </a:p>
          <a:p>
            <a:pPr lvl="1"/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70284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9760" y="1825625"/>
            <a:ext cx="5654040" cy="4351338"/>
          </a:xfrm>
        </p:spPr>
        <p:txBody>
          <a:bodyPr>
            <a:normAutofit lnSpcReduction="10000"/>
          </a:bodyPr>
          <a:lstStyle/>
          <a:p>
            <a:r>
              <a:rPr lang="sv-SE" sz="2400" dirty="0"/>
              <a:t>Speditionsarvoden – Speditören/Logistikföretaget</a:t>
            </a:r>
          </a:p>
          <a:p>
            <a:pPr lvl="2"/>
            <a:r>
              <a:rPr lang="sv-SE" sz="2400" dirty="0"/>
              <a:t>Administration, dokumentation, aviseringar</a:t>
            </a:r>
          </a:p>
          <a:p>
            <a:pPr lvl="1"/>
            <a:r>
              <a:rPr lang="sv-SE" dirty="0"/>
              <a:t>Sjötransporter</a:t>
            </a:r>
          </a:p>
          <a:p>
            <a:pPr lvl="2"/>
            <a:r>
              <a:rPr lang="sv-SE" sz="2400" dirty="0"/>
              <a:t>Varierar 300:- - 1000:- </a:t>
            </a:r>
          </a:p>
          <a:p>
            <a:pPr lvl="1"/>
            <a:r>
              <a:rPr lang="sv-SE" dirty="0"/>
              <a:t>Rederiavgift</a:t>
            </a:r>
          </a:p>
          <a:p>
            <a:pPr lvl="2"/>
            <a:r>
              <a:rPr lang="sv-SE" sz="2400" dirty="0"/>
              <a:t>400 – 800:-</a:t>
            </a:r>
          </a:p>
          <a:p>
            <a:pPr lvl="2"/>
            <a:r>
              <a:rPr lang="sv-SE" sz="2400" dirty="0"/>
              <a:t>Per B/L</a:t>
            </a:r>
          </a:p>
          <a:p>
            <a:pPr lvl="2"/>
            <a:r>
              <a:rPr lang="sv-SE" sz="2400" dirty="0"/>
              <a:t>Ett B/L kan innehålla flera containers</a:t>
            </a:r>
          </a:p>
          <a:p>
            <a:pPr lvl="3"/>
            <a:r>
              <a:rPr lang="sv-SE" sz="2200" dirty="0"/>
              <a:t>= En B/L avgift</a:t>
            </a:r>
          </a:p>
          <a:p>
            <a:pPr marL="457200" lvl="1" indent="0">
              <a:buNone/>
            </a:pPr>
            <a:endParaRPr lang="sv-SE" sz="2000" dirty="0"/>
          </a:p>
          <a:p>
            <a:pPr marL="457200" lvl="1" indent="0">
              <a:buNone/>
            </a:pPr>
            <a:endParaRPr lang="sv-SE" sz="20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A31E01-15A8-4BC7-8A6E-2029D2EF04C1}" type="slidenum">
              <a:rPr lang="sv-SE" smtClean="0"/>
              <a:pPr>
                <a:spcAft>
                  <a:spcPts val="600"/>
                </a:spcAft>
              </a:pPr>
              <a:t>14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D8B6A12-573C-48A8-AAF5-15DD7D59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7" y="1925478"/>
            <a:ext cx="3515043" cy="35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8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Prissättning i olika valutor och enheter</a:t>
            </a:r>
          </a:p>
          <a:p>
            <a:pPr marL="0" indent="0">
              <a:buNone/>
            </a:pPr>
            <a:r>
              <a:rPr lang="sv-SE" dirty="0"/>
              <a:t>Svenska kostnader SEK</a:t>
            </a:r>
          </a:p>
          <a:p>
            <a:pPr marL="0" indent="0">
              <a:buNone/>
            </a:pPr>
            <a:r>
              <a:rPr lang="sv-SE" dirty="0"/>
              <a:t>Upphämtning/Distribution</a:t>
            </a:r>
          </a:p>
          <a:p>
            <a:r>
              <a:rPr lang="sv-SE" dirty="0"/>
              <a:t>Åkeri</a:t>
            </a:r>
          </a:p>
          <a:p>
            <a:pPr marL="0" indent="0">
              <a:buNone/>
            </a:pPr>
            <a:r>
              <a:rPr lang="sv-SE" dirty="0"/>
              <a:t>THC FCL </a:t>
            </a:r>
          </a:p>
          <a:p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E6AA8EEE-0939-4C48-8C3C-A4F69F34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0850" y="17541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Speditionsarvode </a:t>
            </a:r>
          </a:p>
          <a:p>
            <a:pPr marL="0" indent="0">
              <a:buNone/>
            </a:pPr>
            <a:r>
              <a:rPr lang="sv-SE" dirty="0"/>
              <a:t>Exportklarering </a:t>
            </a:r>
          </a:p>
          <a:p>
            <a:pPr marL="0" indent="0">
              <a:buNone/>
            </a:pPr>
            <a:r>
              <a:rPr lang="sv-SE" dirty="0"/>
              <a:t>Tulldeklaration</a:t>
            </a:r>
          </a:p>
          <a:p>
            <a:r>
              <a:rPr lang="sv-SE" dirty="0"/>
              <a:t>Per uppdrag/sändning</a:t>
            </a:r>
          </a:p>
          <a:p>
            <a:pPr marL="0" indent="0">
              <a:buNone/>
            </a:pPr>
            <a:r>
              <a:rPr lang="sv-SE" dirty="0"/>
              <a:t>Rederiavgift </a:t>
            </a:r>
          </a:p>
          <a:p>
            <a:r>
              <a:rPr lang="sv-SE" dirty="0"/>
              <a:t>Per B/L=Sjöfraktsedel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E01-15A8-4BC7-8A6E-2029D2EF04C1}" type="slidenum">
              <a:rPr lang="sv-SE" smtClean="0"/>
              <a:t>15</a:t>
            </a:fld>
            <a:endParaRPr lang="sv-SE"/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D008D79-0BF0-4F53-9FBE-75929DF5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325143"/>
            <a:ext cx="4122680" cy="21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0A7950DC-FB4D-408D-A61C-FA16D4FF8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5" t="-5009" r="17636" b="5009"/>
          <a:stretch/>
        </p:blipFill>
        <p:spPr>
          <a:xfrm>
            <a:off x="1778746" y="5027612"/>
            <a:ext cx="1785842" cy="1743075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E2A8894C-3AB7-4063-9848-23531C76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4" name="Platshållare för innehåll 4">
            <a:extLst>
              <a:ext uri="{FF2B5EF4-FFF2-40B4-BE49-F238E27FC236}">
                <a16:creationId xmlns:a16="http://schemas.microsoft.com/office/drawing/2014/main" id="{A756B5AD-B1D7-4399-8269-17C6534354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Sjöfrakt USD alt EUR</a:t>
            </a:r>
          </a:p>
          <a:p>
            <a:r>
              <a:rPr lang="sv-SE" dirty="0"/>
              <a:t>FCL per </a:t>
            </a:r>
            <a:r>
              <a:rPr lang="sv-SE" dirty="0" err="1"/>
              <a:t>teu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BAF USD alt EUR</a:t>
            </a:r>
          </a:p>
          <a:p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CAF</a:t>
            </a:r>
          </a:p>
          <a:p>
            <a:r>
              <a:rPr lang="sv-SE" dirty="0"/>
              <a:t>% på sjöfrakten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C4C2768-D94E-4865-BA80-F20923265F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THC ankomst hamn USD alt Landets valuta</a:t>
            </a:r>
          </a:p>
          <a:p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Distribution Landets valuta</a:t>
            </a:r>
          </a:p>
          <a:p>
            <a:pPr marL="0" indent="0">
              <a:buNone/>
            </a:pPr>
            <a:r>
              <a:rPr lang="sv-SE" dirty="0"/>
              <a:t>Upphämtning Landets valuta</a:t>
            </a:r>
          </a:p>
          <a:p>
            <a:r>
              <a:rPr lang="sv-SE" dirty="0"/>
              <a:t>Prislista?</a:t>
            </a:r>
          </a:p>
          <a:p>
            <a:pPr marL="0" indent="0">
              <a:buNone/>
            </a:pPr>
            <a:r>
              <a:rPr lang="sv-SE" dirty="0" err="1"/>
              <a:t>Fuelsurcharge</a:t>
            </a:r>
            <a:r>
              <a:rPr lang="sv-SE" dirty="0"/>
              <a:t> Landets valuta</a:t>
            </a:r>
          </a:p>
          <a:p>
            <a:pPr marL="0" indent="0">
              <a:buNone/>
            </a:pPr>
            <a:r>
              <a:rPr lang="sv-SE" dirty="0"/>
              <a:t>%</a:t>
            </a:r>
          </a:p>
          <a:p>
            <a:pPr marL="0" indent="0">
              <a:buNone/>
            </a:pPr>
            <a:r>
              <a:rPr lang="sv-SE" dirty="0"/>
              <a:t>Förtullning Landets valuta</a:t>
            </a:r>
          </a:p>
          <a:p>
            <a:r>
              <a:rPr lang="sv-SE" dirty="0"/>
              <a:t>Per sändning</a:t>
            </a:r>
          </a:p>
          <a:p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3D867E6-CEF1-4C67-90FA-84686D4C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3" y="4649788"/>
            <a:ext cx="2247804" cy="121602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4788F0FF-0090-47EF-8548-DFBB60C7C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909"/>
          <a:stretch/>
        </p:blipFill>
        <p:spPr>
          <a:xfrm>
            <a:off x="3612213" y="4994275"/>
            <a:ext cx="1233488" cy="174307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367F97BB-F993-49AA-A5F8-60409045F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500" y="4106863"/>
            <a:ext cx="2192317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DE597B-B75B-437D-AA69-76A361DC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B6C2F7-E5E9-48A8-B281-325D6B2E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4" y="153794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Lönsamhet fördelas ut på flera poster</a:t>
            </a:r>
          </a:p>
          <a:p>
            <a:pPr lvl="1"/>
            <a:r>
              <a:rPr lang="sv-SE" dirty="0"/>
              <a:t>Sjöfrakten</a:t>
            </a:r>
          </a:p>
          <a:p>
            <a:pPr lvl="1"/>
            <a:r>
              <a:rPr lang="sv-SE" dirty="0"/>
              <a:t>Arvode</a:t>
            </a:r>
          </a:p>
          <a:p>
            <a:pPr lvl="1"/>
            <a:r>
              <a:rPr lang="sv-SE" dirty="0"/>
              <a:t>Leverans/upphämtning</a:t>
            </a:r>
          </a:p>
          <a:p>
            <a:pPr lvl="2"/>
            <a:r>
              <a:rPr lang="sv-SE" dirty="0"/>
              <a:t>Kostnader i utlandet</a:t>
            </a:r>
          </a:p>
          <a:p>
            <a:r>
              <a:rPr lang="sv-SE" dirty="0"/>
              <a:t>Hamnkostnader</a:t>
            </a:r>
          </a:p>
          <a:p>
            <a:pPr lvl="1"/>
            <a:r>
              <a:rPr lang="sv-SE" dirty="0"/>
              <a:t>Används ofta netto</a:t>
            </a:r>
          </a:p>
          <a:p>
            <a:pPr lvl="1"/>
            <a:r>
              <a:rPr lang="sv-SE" dirty="0"/>
              <a:t>Kostnaderna är samma för alla</a:t>
            </a:r>
          </a:p>
          <a:p>
            <a:pPr lvl="1"/>
            <a:r>
              <a:rPr lang="sv-SE" dirty="0"/>
              <a:t>De är baserade på hamnoperatören</a:t>
            </a:r>
          </a:p>
          <a:p>
            <a:pPr lvl="1"/>
            <a:r>
              <a:rPr lang="sv-SE" dirty="0"/>
              <a:t>Alla rederier och speditörer har samma kostnad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D72722C-5E46-4599-AA29-898AEBD1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501" y="2061074"/>
            <a:ext cx="3832140" cy="25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64034F11-7B40-4E5D-AA1D-BFBF8917C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68520" y="1081183"/>
            <a:ext cx="6172920" cy="46412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3C8B0916-1EBF-493E-9081-0C55A0ADA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67" r="35832"/>
          <a:stretch/>
        </p:blipFill>
        <p:spPr>
          <a:xfrm>
            <a:off x="6827520" y="1081183"/>
            <a:ext cx="4765040" cy="57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C6BC220D-9EA7-4062-BF5C-05736FD93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3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F1C0E72B-6ADD-4145-A468-8760B60F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7208C2-C9B5-44F7-B3E7-C019C261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2" y="1690688"/>
            <a:ext cx="4545874" cy="5538650"/>
          </a:xfrm>
        </p:spPr>
        <p:txBody>
          <a:bodyPr>
            <a:normAutofit/>
          </a:bodyPr>
          <a:lstStyle/>
          <a:p>
            <a:r>
              <a:rPr lang="sv-SE" sz="2000" dirty="0"/>
              <a:t>Databas för rederipriser</a:t>
            </a:r>
          </a:p>
          <a:p>
            <a:pPr lvl="1"/>
            <a:r>
              <a:rPr lang="sv-SE" sz="2000" dirty="0"/>
              <a:t>Säljarnas redskap</a:t>
            </a:r>
          </a:p>
          <a:p>
            <a:pPr lvl="1"/>
            <a:r>
              <a:rPr lang="sv-SE" sz="2000" dirty="0"/>
              <a:t>Baserar pris på</a:t>
            </a:r>
          </a:p>
          <a:p>
            <a:pPr lvl="1"/>
            <a:r>
              <a:rPr lang="sv-SE" sz="2000" dirty="0"/>
              <a:t>Boka med rätt rederi</a:t>
            </a:r>
          </a:p>
          <a:p>
            <a:r>
              <a:rPr lang="sv-SE" sz="2000" dirty="0"/>
              <a:t>Databas för priser hos samarbetspartners</a:t>
            </a:r>
          </a:p>
          <a:p>
            <a:pPr lvl="1"/>
            <a:r>
              <a:rPr lang="sv-SE" sz="2000" dirty="0"/>
              <a:t>Upphämtning </a:t>
            </a:r>
          </a:p>
          <a:p>
            <a:pPr lvl="1"/>
            <a:r>
              <a:rPr lang="sv-SE" sz="2000" dirty="0"/>
              <a:t>Leverans</a:t>
            </a:r>
          </a:p>
          <a:p>
            <a:pPr lvl="1"/>
            <a:r>
              <a:rPr lang="sv-SE" sz="2000" dirty="0"/>
              <a:t>THC hamn</a:t>
            </a:r>
          </a:p>
          <a:p>
            <a:pPr lvl="1"/>
            <a:r>
              <a:rPr lang="sv-SE" sz="2000" dirty="0"/>
              <a:t>Hamnkostnader</a:t>
            </a:r>
          </a:p>
          <a:p>
            <a:pPr lvl="1"/>
            <a:r>
              <a:rPr lang="sv-SE" sz="2000" dirty="0"/>
              <a:t>Exportdeklaration</a:t>
            </a:r>
          </a:p>
          <a:p>
            <a:pPr lvl="1"/>
            <a:r>
              <a:rPr lang="sv-SE" sz="2000" dirty="0"/>
              <a:t>Arvoden</a:t>
            </a:r>
          </a:p>
          <a:p>
            <a:r>
              <a:rPr lang="sv-SE" sz="2000" dirty="0"/>
              <a:t>Kundens leveransvillkor</a:t>
            </a:r>
          </a:p>
          <a:p>
            <a:pPr lvl="1"/>
            <a:endParaRPr lang="sv-SE" sz="1900" dirty="0"/>
          </a:p>
          <a:p>
            <a:pPr lvl="1"/>
            <a:endParaRPr lang="sv-SE" sz="1900" dirty="0"/>
          </a:p>
        </p:txBody>
      </p:sp>
    </p:spTree>
    <p:extLst>
      <p:ext uri="{BB962C8B-B14F-4D97-AF65-F5344CB8AC3E}">
        <p14:creationId xmlns:p14="http://schemas.microsoft.com/office/powerpoint/2010/main" val="28577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>
                <a:latin typeface="Calibri" panose="020F0502020204030204"/>
              </a:rPr>
              <a:t>Leveransvillkor/Incoterms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1825625"/>
            <a:ext cx="5672769" cy="4667250"/>
          </a:xfrm>
        </p:spPr>
        <p:txBody>
          <a:bodyPr>
            <a:normAutofit/>
          </a:bodyPr>
          <a:lstStyle/>
          <a:p>
            <a:r>
              <a:rPr lang="sv-SE" sz="2400" dirty="0"/>
              <a:t>Förhållandet mellan säljare och köpares skyldigheter för kostnader och risker för varor under transport</a:t>
            </a:r>
          </a:p>
          <a:p>
            <a:pPr marL="0" indent="0">
              <a:buNone/>
            </a:pPr>
            <a:endParaRPr lang="sv-SE" sz="2400" dirty="0"/>
          </a:p>
          <a:p>
            <a:r>
              <a:rPr lang="sv-SE" sz="2400" dirty="0"/>
              <a:t>Leveransvillkor måste kopplats med en hamn/plats</a:t>
            </a:r>
          </a:p>
          <a:p>
            <a:r>
              <a:rPr lang="sv-SE" sz="2400" dirty="0"/>
              <a:t>Kostnadsfördelning måste förtydligas genom transportavtal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D94C703-5B50-4CD5-BA7D-211D95BC2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8" r="14977" b="-2"/>
          <a:stretch/>
        </p:blipFill>
        <p:spPr>
          <a:xfrm>
            <a:off x="6903890" y="1904282"/>
            <a:ext cx="4508495" cy="3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0990" y="0"/>
            <a:ext cx="9204877" cy="1325563"/>
          </a:xfrm>
        </p:spPr>
        <p:txBody>
          <a:bodyPr>
            <a:normAutofit/>
          </a:bodyPr>
          <a:lstStyle/>
          <a:p>
            <a:r>
              <a:rPr lang="sv-SE" sz="3600" dirty="0">
                <a:latin typeface="+mn-lt"/>
              </a:rPr>
              <a:t>Leveransvillkor </a:t>
            </a:r>
            <a:r>
              <a:rPr lang="sv-SE" sz="3600" dirty="0" err="1">
                <a:latin typeface="+mn-lt"/>
              </a:rPr>
              <a:t>Incoterms</a:t>
            </a:r>
            <a:r>
              <a:rPr lang="sv-SE" sz="3600" dirty="0">
                <a:latin typeface="+mn-lt"/>
              </a:rPr>
              <a:t>  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661410" y="1073064"/>
            <a:ext cx="8229600" cy="5832648"/>
          </a:xfrm>
        </p:spPr>
        <p:txBody>
          <a:bodyPr>
            <a:normAutofit/>
          </a:bodyPr>
          <a:lstStyle/>
          <a:p>
            <a:r>
              <a:rPr lang="sv-SE" dirty="0"/>
              <a:t>E-villkor </a:t>
            </a:r>
          </a:p>
          <a:p>
            <a:pPr lvl="1"/>
            <a:r>
              <a:rPr lang="sv-SE" dirty="0"/>
              <a:t>Mottagaren har tar all risk och ansvar </a:t>
            </a:r>
            <a:r>
              <a:rPr lang="sv-SE" b="1" dirty="0"/>
              <a:t>inkl transport, lastning och dokumentation</a:t>
            </a:r>
          </a:p>
          <a:p>
            <a:r>
              <a:rPr lang="sv-SE" dirty="0"/>
              <a:t>F-villkor</a:t>
            </a:r>
          </a:p>
          <a:p>
            <a:pPr lvl="1"/>
            <a:r>
              <a:rPr lang="sv-SE" dirty="0"/>
              <a:t>Mottagaren har tar all risk, ansvar och frakt </a:t>
            </a:r>
            <a:r>
              <a:rPr lang="sv-SE" b="1" dirty="0"/>
              <a:t>exkl lastning och dokumentation</a:t>
            </a:r>
          </a:p>
          <a:p>
            <a:r>
              <a:rPr lang="sv-SE" dirty="0"/>
              <a:t>C-villkor</a:t>
            </a:r>
          </a:p>
          <a:p>
            <a:pPr lvl="1"/>
            <a:r>
              <a:rPr lang="sv-SE" dirty="0"/>
              <a:t>Säljaren har ansvaret för huvudfrakten till angiven destination tex hamn. Köparen har ansvar för ankomstkostnader </a:t>
            </a:r>
          </a:p>
          <a:p>
            <a:r>
              <a:rPr lang="sv-SE" dirty="0"/>
              <a:t>D-villkor</a:t>
            </a:r>
          </a:p>
          <a:p>
            <a:pPr lvl="1"/>
            <a:r>
              <a:rPr lang="sv-SE" dirty="0"/>
              <a:t>Säljaren har ansvar och risken för huvudfrakten och frakten fram till mottagarens dörr. 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24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81089"/>
            <a:ext cx="10515600" cy="13255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Leveransvillkor/Incoterms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v-SE" dirty="0"/>
              <a:t>Samtliga transportslag</a:t>
            </a:r>
          </a:p>
          <a:p>
            <a:pPr marL="857250" lvl="1" indent="-457200"/>
            <a:r>
              <a:rPr lang="sv-SE" dirty="0"/>
              <a:t>EXW </a:t>
            </a:r>
          </a:p>
          <a:p>
            <a:pPr marL="1257300" lvl="2" indent="-457200"/>
            <a:r>
              <a:rPr lang="sv-SE" dirty="0"/>
              <a:t>Ex works</a:t>
            </a:r>
          </a:p>
          <a:p>
            <a:pPr marL="857250" lvl="1" indent="-457200"/>
            <a:r>
              <a:rPr lang="sv-SE" dirty="0"/>
              <a:t>FCA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Carrier</a:t>
            </a:r>
          </a:p>
          <a:p>
            <a:pPr marL="857250" lvl="1" indent="-457200"/>
            <a:r>
              <a:rPr lang="sv-SE" dirty="0"/>
              <a:t>CPT </a:t>
            </a:r>
          </a:p>
          <a:p>
            <a:pPr marL="1257300" lvl="2" indent="-457200"/>
            <a:r>
              <a:rPr lang="sv-SE" dirty="0" err="1"/>
              <a:t>Carriage</a:t>
            </a:r>
            <a:r>
              <a:rPr lang="sv-SE" dirty="0"/>
              <a:t> Paid To</a:t>
            </a:r>
          </a:p>
          <a:p>
            <a:pPr marL="857250" lvl="1" indent="-457200"/>
            <a:r>
              <a:rPr lang="sv-SE" dirty="0"/>
              <a:t>CIP </a:t>
            </a:r>
          </a:p>
          <a:p>
            <a:pPr marL="1257300" lvl="2" indent="-457200"/>
            <a:r>
              <a:rPr lang="sv-SE" dirty="0" err="1"/>
              <a:t>Carriage</a:t>
            </a:r>
            <a:r>
              <a:rPr lang="sv-SE" dirty="0"/>
              <a:t> and Insurance </a:t>
            </a:r>
            <a:r>
              <a:rPr lang="sv-SE" dirty="0" err="1"/>
              <a:t>Paid</a:t>
            </a:r>
            <a:r>
              <a:rPr lang="sv-SE" dirty="0"/>
              <a:t> To</a:t>
            </a:r>
          </a:p>
          <a:p>
            <a:pPr marL="857250" lvl="1" indent="-457200"/>
            <a:endParaRPr lang="sv-SE" dirty="0"/>
          </a:p>
          <a:p>
            <a:pPr marL="1257300" lvl="2" indent="-457200"/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368FD79-8D6F-466D-A951-890DC20EBB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57250" lvl="1" indent="-457200"/>
            <a:r>
              <a:rPr lang="en-US" dirty="0"/>
              <a:t>DPU </a:t>
            </a:r>
          </a:p>
          <a:p>
            <a:pPr marL="1257300" lvl="2" indent="-457200"/>
            <a:r>
              <a:rPr lang="en-US" dirty="0"/>
              <a:t>Delivery At Place Unloaded</a:t>
            </a:r>
          </a:p>
          <a:p>
            <a:pPr marL="857250" lvl="1" indent="-457200"/>
            <a:r>
              <a:rPr lang="en-US" dirty="0"/>
              <a:t>DAP </a:t>
            </a:r>
          </a:p>
          <a:p>
            <a:pPr marL="1257300" lvl="2" indent="-457200"/>
            <a:r>
              <a:rPr lang="en-US" dirty="0"/>
              <a:t>Delivery At Place</a:t>
            </a:r>
          </a:p>
          <a:p>
            <a:pPr marL="857250" lvl="1" indent="-457200"/>
            <a:r>
              <a:rPr lang="en-US" dirty="0"/>
              <a:t>DDP </a:t>
            </a:r>
          </a:p>
          <a:p>
            <a:pPr marL="1257300" lvl="2" indent="-457200"/>
            <a:r>
              <a:rPr lang="en-US" dirty="0"/>
              <a:t>Delivery Duty  Paid</a:t>
            </a:r>
          </a:p>
          <a:p>
            <a:pPr lvl="1"/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2" r="8250" b="17128"/>
          <a:stretch/>
        </p:blipFill>
        <p:spPr bwMode="auto">
          <a:xfrm>
            <a:off x="5354358" y="5521090"/>
            <a:ext cx="5206139" cy="12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ruta 4"/>
          <p:cNvSpPr txBox="1"/>
          <p:nvPr/>
        </p:nvSpPr>
        <p:spPr>
          <a:xfrm>
            <a:off x="838200" y="124085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Användning av leveransvillkor</a:t>
            </a:r>
          </a:p>
        </p:txBody>
      </p:sp>
    </p:spTree>
    <p:extLst>
      <p:ext uri="{BB962C8B-B14F-4D97-AF65-F5344CB8AC3E}">
        <p14:creationId xmlns:p14="http://schemas.microsoft.com/office/powerpoint/2010/main" val="7650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Leveransvillkor/Incoterms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Användning av leveransvillkor</a:t>
            </a:r>
          </a:p>
          <a:p>
            <a:pPr marL="457200" indent="-457200"/>
            <a:r>
              <a:rPr lang="sv-SE" dirty="0"/>
              <a:t>Sjötransport</a:t>
            </a:r>
          </a:p>
          <a:p>
            <a:pPr marL="857250" lvl="1" indent="-457200"/>
            <a:r>
              <a:rPr lang="sv-SE" dirty="0"/>
              <a:t>FAS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Alongside Ship</a:t>
            </a:r>
          </a:p>
          <a:p>
            <a:pPr marL="857250" lvl="1" indent="-457200"/>
            <a:r>
              <a:rPr lang="sv-SE" dirty="0"/>
              <a:t>FOB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on Board</a:t>
            </a:r>
          </a:p>
          <a:p>
            <a:pPr marL="857250" lvl="1" indent="-457200"/>
            <a:r>
              <a:rPr lang="sv-SE" dirty="0"/>
              <a:t>CFR </a:t>
            </a:r>
          </a:p>
          <a:p>
            <a:pPr marL="1257300" lvl="2" indent="-457200"/>
            <a:r>
              <a:rPr lang="sv-SE" dirty="0" err="1"/>
              <a:t>Cost</a:t>
            </a:r>
            <a:r>
              <a:rPr lang="sv-SE" dirty="0"/>
              <a:t> and Freight</a:t>
            </a:r>
          </a:p>
          <a:p>
            <a:pPr marL="857250" lvl="1" indent="-457200"/>
            <a:r>
              <a:rPr lang="sv-SE" dirty="0"/>
              <a:t>CIF </a:t>
            </a:r>
          </a:p>
          <a:p>
            <a:pPr marL="1257300" lvl="2" indent="-457200"/>
            <a:r>
              <a:rPr lang="sv-SE" dirty="0" err="1"/>
              <a:t>Cost</a:t>
            </a:r>
            <a:r>
              <a:rPr lang="sv-SE" dirty="0"/>
              <a:t> Insurance Freight</a:t>
            </a:r>
          </a:p>
          <a:p>
            <a:pPr marL="800100" lvl="2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3466533"/>
            <a:ext cx="2516113" cy="208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33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lips 29">
            <a:extLst>
              <a:ext uri="{FF2B5EF4-FFF2-40B4-BE49-F238E27FC236}">
                <a16:creationId xmlns:a16="http://schemas.microsoft.com/office/drawing/2014/main" id="{2379F141-4489-4DDD-927D-3FF9F651F439}"/>
              </a:ext>
            </a:extLst>
          </p:cNvPr>
          <p:cNvSpPr/>
          <p:nvPr/>
        </p:nvSpPr>
        <p:spPr>
          <a:xfrm>
            <a:off x="6486525" y="4897275"/>
            <a:ext cx="752434" cy="1255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959E86BD-AAAE-4056-9490-387204F37B34}"/>
              </a:ext>
            </a:extLst>
          </p:cNvPr>
          <p:cNvSpPr/>
          <p:nvPr/>
        </p:nvSpPr>
        <p:spPr>
          <a:xfrm>
            <a:off x="5153195" y="4897275"/>
            <a:ext cx="669976" cy="12558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F31B7CB-036A-4D4D-B5E6-C6C0550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Leveransvillkor och kostnader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5B5CE15-8BB2-4617-8E5E-83B03BB8D455}"/>
              </a:ext>
            </a:extLst>
          </p:cNvPr>
          <p:cNvSpPr/>
          <p:nvPr/>
        </p:nvSpPr>
        <p:spPr>
          <a:xfrm>
            <a:off x="1524000" y="4138374"/>
            <a:ext cx="118491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Upphämtning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B753BE-C383-4747-A511-F255729A90DA}"/>
              </a:ext>
            </a:extLst>
          </p:cNvPr>
          <p:cNvSpPr/>
          <p:nvPr/>
        </p:nvSpPr>
        <p:spPr>
          <a:xfrm>
            <a:off x="2759420" y="4138374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THC/Hamn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90F1FC5-1F0F-4B39-90C2-A1F0E40AFC4C}"/>
              </a:ext>
            </a:extLst>
          </p:cNvPr>
          <p:cNvSpPr/>
          <p:nvPr/>
        </p:nvSpPr>
        <p:spPr>
          <a:xfrm>
            <a:off x="4013835" y="4138374"/>
            <a:ext cx="1184910" cy="594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Tull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9A5728-D354-4DBF-B405-DD8FBABB8145}"/>
              </a:ext>
            </a:extLst>
          </p:cNvPr>
          <p:cNvSpPr/>
          <p:nvPr/>
        </p:nvSpPr>
        <p:spPr>
          <a:xfrm>
            <a:off x="5311140" y="4138374"/>
            <a:ext cx="1533525" cy="5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Huvudfrakt 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Hamn - Hamn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453C13B-A1EC-4777-A3DF-684A89E32F4A}"/>
              </a:ext>
            </a:extLst>
          </p:cNvPr>
          <p:cNvSpPr/>
          <p:nvPr/>
        </p:nvSpPr>
        <p:spPr>
          <a:xfrm>
            <a:off x="6953250" y="4138374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THC/Hamn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9DAB1C1-8769-4AE5-B9F2-BC5F414F6538}"/>
              </a:ext>
            </a:extLst>
          </p:cNvPr>
          <p:cNvSpPr/>
          <p:nvPr/>
        </p:nvSpPr>
        <p:spPr>
          <a:xfrm>
            <a:off x="8273415" y="4138374"/>
            <a:ext cx="1184910" cy="594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Tull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BDF5832-45DA-4880-A6C2-4F8312B49284}"/>
              </a:ext>
            </a:extLst>
          </p:cNvPr>
          <p:cNvSpPr/>
          <p:nvPr/>
        </p:nvSpPr>
        <p:spPr>
          <a:xfrm>
            <a:off x="10255540" y="4105852"/>
            <a:ext cx="118491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Leverans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0DD9BB1F-7370-4ABC-9FA5-607A298EC09C}"/>
              </a:ext>
            </a:extLst>
          </p:cNvPr>
          <p:cNvSpPr/>
          <p:nvPr/>
        </p:nvSpPr>
        <p:spPr>
          <a:xfrm>
            <a:off x="1652403" y="2083869"/>
            <a:ext cx="2113242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Avgångsort/land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C5315B87-3378-4F5C-A3BF-2EF01DB1C718}"/>
              </a:ext>
            </a:extLst>
          </p:cNvPr>
          <p:cNvSpPr/>
          <p:nvPr/>
        </p:nvSpPr>
        <p:spPr>
          <a:xfrm>
            <a:off x="8138160" y="2125267"/>
            <a:ext cx="2327256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Mottagningsort/land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2E104131-67D1-417C-8247-9326D8248E02}"/>
              </a:ext>
            </a:extLst>
          </p:cNvPr>
          <p:cNvSpPr/>
          <p:nvPr/>
        </p:nvSpPr>
        <p:spPr>
          <a:xfrm>
            <a:off x="1572769" y="3065707"/>
            <a:ext cx="1160907" cy="9081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Varuägare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Avsändare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Säljare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2BE530A-54B5-4B07-95D7-E644B8A4B73C}"/>
              </a:ext>
            </a:extLst>
          </p:cNvPr>
          <p:cNvSpPr/>
          <p:nvPr/>
        </p:nvSpPr>
        <p:spPr>
          <a:xfrm>
            <a:off x="9489510" y="3042701"/>
            <a:ext cx="1046417" cy="9996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Varuägare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Mottagare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Köpare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64AAB1B-38AA-4F2D-AACA-ECCA1BB2E56A}"/>
              </a:ext>
            </a:extLst>
          </p:cNvPr>
          <p:cNvSpPr/>
          <p:nvPr/>
        </p:nvSpPr>
        <p:spPr>
          <a:xfrm>
            <a:off x="5172573" y="2863375"/>
            <a:ext cx="1533525" cy="594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Avtal/</a:t>
            </a:r>
            <a:r>
              <a:rPr lang="sv-SE" sz="1350" dirty="0" err="1">
                <a:solidFill>
                  <a:schemeClr val="tx1"/>
                </a:solidFill>
              </a:rPr>
              <a:t>incoterms</a:t>
            </a:r>
            <a:endParaRPr lang="sv-SE" sz="1350" dirty="0">
              <a:solidFill>
                <a:schemeClr val="tx1"/>
              </a:solidFill>
            </a:endParaRPr>
          </a:p>
        </p:txBody>
      </p: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C8016203-2FBB-4D9E-BB08-08A351583736}"/>
              </a:ext>
            </a:extLst>
          </p:cNvPr>
          <p:cNvCxnSpPr>
            <a:cxnSpLocks/>
          </p:cNvCxnSpPr>
          <p:nvPr/>
        </p:nvCxnSpPr>
        <p:spPr>
          <a:xfrm flipV="1">
            <a:off x="2708910" y="3042701"/>
            <a:ext cx="2267282" cy="64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3522DD83-4B8E-44C1-8791-6D3B78B5771C}"/>
              </a:ext>
            </a:extLst>
          </p:cNvPr>
          <p:cNvCxnSpPr>
            <a:cxnSpLocks/>
          </p:cNvCxnSpPr>
          <p:nvPr/>
        </p:nvCxnSpPr>
        <p:spPr>
          <a:xfrm flipH="1" flipV="1">
            <a:off x="6786811" y="3065706"/>
            <a:ext cx="2702699" cy="78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Bildobjekt 30">
            <a:extLst>
              <a:ext uri="{FF2B5EF4-FFF2-40B4-BE49-F238E27FC236}">
                <a16:creationId xmlns:a16="http://schemas.microsoft.com/office/drawing/2014/main" id="{AE409AFC-BA26-4291-9225-105352D15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7" b="27414"/>
          <a:stretch/>
        </p:blipFill>
        <p:spPr>
          <a:xfrm>
            <a:off x="4976193" y="1493951"/>
            <a:ext cx="2143125" cy="1029105"/>
          </a:xfrm>
          <a:prstGeom prst="rect">
            <a:avLst/>
          </a:prstGeom>
        </p:spPr>
      </p:pic>
      <p:sp>
        <p:nvSpPr>
          <p:cNvPr id="3" name="Pil: höger 2">
            <a:extLst>
              <a:ext uri="{FF2B5EF4-FFF2-40B4-BE49-F238E27FC236}">
                <a16:creationId xmlns:a16="http://schemas.microsoft.com/office/drawing/2014/main" id="{0EE089B0-6467-4A35-A62D-D3920A1CF78D}"/>
              </a:ext>
            </a:extLst>
          </p:cNvPr>
          <p:cNvSpPr/>
          <p:nvPr/>
        </p:nvSpPr>
        <p:spPr>
          <a:xfrm rot="16200000">
            <a:off x="2205308" y="5161400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FCA</a:t>
            </a:r>
          </a:p>
        </p:txBody>
      </p:sp>
      <p:sp>
        <p:nvSpPr>
          <p:cNvPr id="20" name="Pil: höger 19">
            <a:extLst>
              <a:ext uri="{FF2B5EF4-FFF2-40B4-BE49-F238E27FC236}">
                <a16:creationId xmlns:a16="http://schemas.microsoft.com/office/drawing/2014/main" id="{0AC9D512-856F-4C46-A80B-38E090417D49}"/>
              </a:ext>
            </a:extLst>
          </p:cNvPr>
          <p:cNvSpPr/>
          <p:nvPr/>
        </p:nvSpPr>
        <p:spPr>
          <a:xfrm rot="16200000">
            <a:off x="4542823" y="5286468"/>
            <a:ext cx="1056735" cy="34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FCA</a:t>
            </a:r>
          </a:p>
        </p:txBody>
      </p:sp>
      <p:sp>
        <p:nvSpPr>
          <p:cNvPr id="21" name="Pil: höger 20">
            <a:extLst>
              <a:ext uri="{FF2B5EF4-FFF2-40B4-BE49-F238E27FC236}">
                <a16:creationId xmlns:a16="http://schemas.microsoft.com/office/drawing/2014/main" id="{96E0B962-36B1-415F-8D73-48F193B79A73}"/>
              </a:ext>
            </a:extLst>
          </p:cNvPr>
          <p:cNvSpPr/>
          <p:nvPr/>
        </p:nvSpPr>
        <p:spPr>
          <a:xfrm rot="16200000">
            <a:off x="6334400" y="5167902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CIF</a:t>
            </a:r>
          </a:p>
        </p:txBody>
      </p:sp>
      <p:sp>
        <p:nvSpPr>
          <p:cNvPr id="25" name="Pil: höger 24">
            <a:extLst>
              <a:ext uri="{FF2B5EF4-FFF2-40B4-BE49-F238E27FC236}">
                <a16:creationId xmlns:a16="http://schemas.microsoft.com/office/drawing/2014/main" id="{B91D1D8E-3FF2-4F1B-A9EB-F61957B0A56C}"/>
              </a:ext>
            </a:extLst>
          </p:cNvPr>
          <p:cNvSpPr/>
          <p:nvPr/>
        </p:nvSpPr>
        <p:spPr>
          <a:xfrm rot="16200000">
            <a:off x="9747418" y="5001199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DPU</a:t>
            </a:r>
          </a:p>
        </p:txBody>
      </p:sp>
      <p:sp>
        <p:nvSpPr>
          <p:cNvPr id="27" name="Pil: höger 26">
            <a:extLst>
              <a:ext uri="{FF2B5EF4-FFF2-40B4-BE49-F238E27FC236}">
                <a16:creationId xmlns:a16="http://schemas.microsoft.com/office/drawing/2014/main" id="{20F6CE65-636E-4D28-9B4B-4FA253F8D6F1}"/>
              </a:ext>
            </a:extLst>
          </p:cNvPr>
          <p:cNvSpPr/>
          <p:nvPr/>
        </p:nvSpPr>
        <p:spPr>
          <a:xfrm rot="16200000">
            <a:off x="10329751" y="5001199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DAP</a:t>
            </a:r>
          </a:p>
        </p:txBody>
      </p:sp>
      <p:sp>
        <p:nvSpPr>
          <p:cNvPr id="28" name="Pil: höger 27">
            <a:extLst>
              <a:ext uri="{FF2B5EF4-FFF2-40B4-BE49-F238E27FC236}">
                <a16:creationId xmlns:a16="http://schemas.microsoft.com/office/drawing/2014/main" id="{6285778E-912B-4916-B0F8-216F30CC3863}"/>
              </a:ext>
            </a:extLst>
          </p:cNvPr>
          <p:cNvSpPr/>
          <p:nvPr/>
        </p:nvSpPr>
        <p:spPr>
          <a:xfrm rot="16200000">
            <a:off x="10912083" y="5007650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DDP</a:t>
            </a:r>
          </a:p>
        </p:txBody>
      </p:sp>
      <p:sp>
        <p:nvSpPr>
          <p:cNvPr id="24" name="Pil: höger 23">
            <a:extLst>
              <a:ext uri="{FF2B5EF4-FFF2-40B4-BE49-F238E27FC236}">
                <a16:creationId xmlns:a16="http://schemas.microsoft.com/office/drawing/2014/main" id="{37168BC7-68CE-492D-ADE0-010189B6345A}"/>
              </a:ext>
            </a:extLst>
          </p:cNvPr>
          <p:cNvSpPr/>
          <p:nvPr/>
        </p:nvSpPr>
        <p:spPr>
          <a:xfrm rot="16200000">
            <a:off x="1044402" y="5128463"/>
            <a:ext cx="1056735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EXW</a:t>
            </a: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2EE8FBF7-7CBB-459B-B73E-6CDE45CBB43E}"/>
              </a:ext>
            </a:extLst>
          </p:cNvPr>
          <p:cNvSpPr/>
          <p:nvPr/>
        </p:nvSpPr>
        <p:spPr>
          <a:xfrm>
            <a:off x="3070094" y="4999739"/>
            <a:ext cx="1841470" cy="40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Pil: höger 28">
            <a:extLst>
              <a:ext uri="{FF2B5EF4-FFF2-40B4-BE49-F238E27FC236}">
                <a16:creationId xmlns:a16="http://schemas.microsoft.com/office/drawing/2014/main" id="{2540B0FD-67B9-4D4C-820C-DD8C7C17F168}"/>
              </a:ext>
            </a:extLst>
          </p:cNvPr>
          <p:cNvSpPr/>
          <p:nvPr/>
        </p:nvSpPr>
        <p:spPr>
          <a:xfrm rot="16200000">
            <a:off x="4953501" y="5296144"/>
            <a:ext cx="1056735" cy="344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/>
              <a:t>FOB</a:t>
            </a:r>
          </a:p>
        </p:txBody>
      </p:sp>
    </p:spTree>
    <p:extLst>
      <p:ext uri="{BB962C8B-B14F-4D97-AF65-F5344CB8AC3E}">
        <p14:creationId xmlns:p14="http://schemas.microsoft.com/office/powerpoint/2010/main" val="175226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18" grpId="0" animBg="1"/>
      <p:bldP spid="3" grpId="0" animBg="1"/>
      <p:bldP spid="20" grpId="0" animBg="1"/>
      <p:bldP spid="21" grpId="0" animBg="1"/>
      <p:bldP spid="25" grpId="0" animBg="1"/>
      <p:bldP spid="27" grpId="0" animBg="1"/>
      <p:bldP spid="28" grpId="0" animBg="1"/>
      <p:bldP spid="24" grpId="0" animBg="1"/>
      <p:bldP spid="12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FCL sjötransport kostnader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FCL sjötransporter</a:t>
            </a:r>
          </a:p>
          <a:p>
            <a:pPr lvl="1"/>
            <a:r>
              <a:rPr lang="sv-SE" dirty="0"/>
              <a:t>Upphämtning - Åkeri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3"/>
          <a:srcRect t="22616" b="22617"/>
          <a:stretch/>
        </p:blipFill>
        <p:spPr>
          <a:xfrm>
            <a:off x="7949593" y="4991758"/>
            <a:ext cx="3747108" cy="1364592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6" y="5197475"/>
            <a:ext cx="3533775" cy="129540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30750"/>
            <a:ext cx="2600325" cy="1762125"/>
          </a:xfrm>
          <a:prstGeom prst="rect">
            <a:avLst/>
          </a:prstGeom>
        </p:spPr>
      </p:pic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B823F905-D0C1-4C12-975E-8465308A3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7325" y="1578353"/>
          <a:ext cx="6686550" cy="304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7772504" imgH="3543300" progId="Excel.Sheet.12">
                  <p:embed/>
                </p:oleObj>
              </mc:Choice>
              <mc:Fallback>
                <p:oleObj name="Worksheet" r:id="rId6" imgW="7772504" imgH="3543300" progId="Excel.Sheet.12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B823F905-D0C1-4C12-975E-8465308A3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7325" y="1578353"/>
                        <a:ext cx="6686550" cy="304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42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7813262-8885-4BA1-A534-2BBCA0068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8" r="11328" b="-2"/>
          <a:stretch/>
        </p:blipFill>
        <p:spPr>
          <a:xfrm>
            <a:off x="6181620" y="1690688"/>
            <a:ext cx="5821840" cy="399073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FCL sjötransport kostnader</a:t>
            </a: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33679" y="1371600"/>
            <a:ext cx="5776703" cy="5486399"/>
          </a:xfrm>
        </p:spPr>
        <p:txBody>
          <a:bodyPr>
            <a:normAutofit/>
          </a:bodyPr>
          <a:lstStyle/>
          <a:p>
            <a:r>
              <a:rPr lang="sv-SE" sz="2400" dirty="0"/>
              <a:t>Hamnkostnader – Tex Helsingborgs Hamn</a:t>
            </a:r>
          </a:p>
          <a:p>
            <a:pPr lvl="1"/>
            <a:r>
              <a:rPr lang="sv-SE" dirty="0"/>
              <a:t>THC per container</a:t>
            </a:r>
          </a:p>
          <a:p>
            <a:pPr lvl="2"/>
            <a:r>
              <a:rPr lang="sv-SE" sz="2200" dirty="0"/>
              <a:t>Terminal handling charge</a:t>
            </a:r>
          </a:p>
          <a:p>
            <a:pPr lvl="2"/>
            <a:r>
              <a:rPr lang="sv-SE" sz="2200" dirty="0"/>
              <a:t>Hantering av container i hamnen</a:t>
            </a:r>
          </a:p>
          <a:p>
            <a:r>
              <a:rPr lang="sv-SE" sz="2400" dirty="0"/>
              <a:t>Varuhamnsavgift</a:t>
            </a:r>
          </a:p>
          <a:p>
            <a:pPr lvl="1"/>
            <a:r>
              <a:rPr lang="sv-SE" dirty="0"/>
              <a:t>Per </a:t>
            </a:r>
            <a:r>
              <a:rPr lang="sv-SE" dirty="0" err="1"/>
              <a:t>teu</a:t>
            </a:r>
            <a:endParaRPr lang="sv-SE" dirty="0"/>
          </a:p>
          <a:p>
            <a:pPr lvl="1"/>
            <a:r>
              <a:rPr lang="sv-SE" dirty="0"/>
              <a:t>”Parkeringsavgift” för fartyg</a:t>
            </a:r>
          </a:p>
          <a:p>
            <a:r>
              <a:rPr lang="sv-SE" sz="2400" dirty="0"/>
              <a:t>ISPS</a:t>
            </a:r>
          </a:p>
          <a:p>
            <a:pPr lvl="1"/>
            <a:r>
              <a:rPr lang="en-US" dirty="0"/>
              <a:t>International Ship and Port Facility Security</a:t>
            </a:r>
          </a:p>
          <a:p>
            <a:pPr lvl="1"/>
            <a:r>
              <a:rPr lang="en-US" dirty="0"/>
              <a:t>Per container</a:t>
            </a:r>
            <a:endParaRPr lang="sv-SE" dirty="0"/>
          </a:p>
          <a:p>
            <a:pPr marL="1371600" lvl="3" indent="0">
              <a:buNone/>
            </a:pPr>
            <a:endParaRPr lang="sv-SE" sz="1400" dirty="0"/>
          </a:p>
          <a:p>
            <a:pPr lvl="2"/>
            <a:endParaRPr lang="sv-SE" sz="1400" dirty="0"/>
          </a:p>
          <a:p>
            <a:pPr marL="400050" lvl="1" indent="0">
              <a:buNone/>
            </a:pPr>
            <a:r>
              <a:rPr lang="sv-SE" sz="1400" dirty="0"/>
              <a:t>	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A31E01-15A8-4BC7-8A6E-2029D2EF04C1}" type="slidenum">
              <a:rPr lang="sv-SE" smtClean="0"/>
              <a:pPr>
                <a:spcAft>
                  <a:spcPts val="600"/>
                </a:spcAft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98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590</Words>
  <Application>Microsoft Office PowerPoint</Application>
  <PresentationFormat>Bredbild</PresentationFormat>
  <Paragraphs>237</Paragraphs>
  <Slides>18</Slides>
  <Notes>14</Notes>
  <HiddenSlides>0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Worksheet</vt:lpstr>
      <vt:lpstr>FCL sjötransport kostnader</vt:lpstr>
      <vt:lpstr>FCL sjötransport kostnader</vt:lpstr>
      <vt:lpstr>Leveransvillkor/Incoterms</vt:lpstr>
      <vt:lpstr>Leveransvillkor Incoterms  </vt:lpstr>
      <vt:lpstr>Leveransvillkor/Incoterms</vt:lpstr>
      <vt:lpstr>Leveransvillkor/Incoterms</vt:lpstr>
      <vt:lpstr>Leveransvillkor och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FCL sjötransport kostnader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Ekonomisk hållbarhet FCL</dc:title>
  <dc:creator>Lisbeth Ledner</dc:creator>
  <cp:lastModifiedBy>Lisbeth Ledner</cp:lastModifiedBy>
  <cp:revision>14</cp:revision>
  <dcterms:created xsi:type="dcterms:W3CDTF">2021-01-05T13:37:51Z</dcterms:created>
  <dcterms:modified xsi:type="dcterms:W3CDTF">2022-11-22T19:03:50Z</dcterms:modified>
</cp:coreProperties>
</file>