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1" r:id="rId3"/>
    <p:sldId id="268" r:id="rId4"/>
    <p:sldId id="270" r:id="rId5"/>
    <p:sldId id="258" r:id="rId6"/>
    <p:sldId id="259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9A5A-DC80-4EBE-82EA-3E0CD584B61A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62F69-5D5B-47B4-83C6-608D50FB13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46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60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20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88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7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4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98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40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88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46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343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97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181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21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D5A8-7BEC-433C-B178-D5F47A95F8C4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1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2D4EF118-33E2-47F5-9778-BF0890BD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Sjötransporter LCL volymberäkning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B81A6972-1BE8-4789-8FC0-12EA05BB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W/M</a:t>
            </a:r>
          </a:p>
          <a:p>
            <a:pPr lvl="1"/>
            <a:r>
              <a:rPr lang="sv-SE" dirty="0" err="1"/>
              <a:t>Weight</a:t>
            </a:r>
            <a:r>
              <a:rPr lang="sv-SE" dirty="0"/>
              <a:t>/</a:t>
            </a:r>
            <a:r>
              <a:rPr lang="sv-SE" dirty="0" err="1"/>
              <a:t>Measure</a:t>
            </a:r>
            <a:endParaRPr lang="sv-SE" dirty="0"/>
          </a:p>
          <a:p>
            <a:pPr lvl="1"/>
            <a:r>
              <a:rPr lang="sv-SE" dirty="0"/>
              <a:t>Vikt/Mått</a:t>
            </a:r>
          </a:p>
          <a:p>
            <a:r>
              <a:rPr lang="sv-SE" dirty="0"/>
              <a:t>1 </a:t>
            </a:r>
            <a:r>
              <a:rPr lang="sv-SE" dirty="0" err="1"/>
              <a:t>cbm</a:t>
            </a:r>
            <a:r>
              <a:rPr lang="sv-SE" dirty="0"/>
              <a:t> = 1000kg</a:t>
            </a:r>
          </a:p>
          <a:p>
            <a:r>
              <a:rPr lang="sv-SE" dirty="0"/>
              <a:t>1 W/M = 1000kg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FA278D5-002C-4F54-814B-08422BBC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69"/>
          <a:stretch/>
        </p:blipFill>
        <p:spPr>
          <a:xfrm>
            <a:off x="4438641" y="1825625"/>
            <a:ext cx="707327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Case 6</a:t>
            </a:r>
          </a:p>
          <a:p>
            <a:pPr marL="0" indent="0">
              <a:buNone/>
            </a:pPr>
            <a:r>
              <a:rPr lang="sv-SE" dirty="0"/>
              <a:t>Gymgrossisten AB har en leverans som ska gå med en sjötransport till Sydney</a:t>
            </a:r>
          </a:p>
          <a:p>
            <a:pPr marL="0" indent="0">
              <a:buNone/>
            </a:pPr>
            <a:r>
              <a:rPr lang="sv-SE" dirty="0"/>
              <a:t>10 </a:t>
            </a:r>
            <a:r>
              <a:rPr lang="sv-SE" dirty="0" err="1"/>
              <a:t>eurpll</a:t>
            </a:r>
            <a:r>
              <a:rPr lang="sv-SE" dirty="0"/>
              <a:t> 1550kg 10m3, pallarna går att dubbelställas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Vad blir fraktviken för sjötransporten?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11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sv-SE" sz="2800" dirty="0"/>
            </a:br>
            <a:r>
              <a:rPr lang="sv-SE" sz="4000" dirty="0"/>
              <a:t>Sjötransporter LCL Less Container </a:t>
            </a:r>
            <a:r>
              <a:rPr lang="sv-SE" sz="4000" dirty="0" err="1"/>
              <a:t>Load</a:t>
            </a:r>
            <a:br>
              <a:rPr lang="sv-SE" sz="2800" dirty="0"/>
            </a:br>
            <a:endParaRPr lang="sv-SE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/>
              <a:t>Partigods prissättning förekommer ej</a:t>
            </a:r>
          </a:p>
          <a:p>
            <a:r>
              <a:rPr lang="sv-SE" sz="2400" dirty="0"/>
              <a:t>20’ container = Partigods</a:t>
            </a:r>
          </a:p>
          <a:p>
            <a:pPr marL="285750" indent="-342900"/>
            <a:r>
              <a:rPr lang="sv-SE" sz="2400" dirty="0"/>
              <a:t>Styckegods LCL</a:t>
            </a:r>
          </a:p>
          <a:p>
            <a:pPr marL="742950" lvl="1" indent="-342900"/>
            <a:r>
              <a:rPr lang="sv-SE" sz="2000" dirty="0"/>
              <a:t>Vikt </a:t>
            </a:r>
          </a:p>
          <a:p>
            <a:pPr marL="742950" lvl="1" indent="-342900"/>
            <a:r>
              <a:rPr lang="sv-SE" sz="2000" dirty="0"/>
              <a:t>Volym</a:t>
            </a:r>
          </a:p>
          <a:p>
            <a:pPr marL="1200150" lvl="2" indent="-342900"/>
            <a:r>
              <a:rPr lang="sv-SE" sz="1600" dirty="0"/>
              <a:t>Volym beräknas i m3 </a:t>
            </a:r>
          </a:p>
          <a:p>
            <a:pPr marL="742950" lvl="1" indent="-342900"/>
            <a:r>
              <a:rPr lang="sv-SE" sz="2000" dirty="0"/>
              <a:t>W/M </a:t>
            </a:r>
            <a:r>
              <a:rPr lang="sv-SE" sz="2000" dirty="0" err="1"/>
              <a:t>weight</a:t>
            </a:r>
            <a:r>
              <a:rPr lang="sv-SE" sz="2000" dirty="0"/>
              <a:t>/</a:t>
            </a:r>
            <a:r>
              <a:rPr lang="sv-SE" sz="2000" dirty="0" err="1"/>
              <a:t>measure</a:t>
            </a:r>
            <a:endParaRPr lang="sv-SE" sz="2000" dirty="0"/>
          </a:p>
          <a:p>
            <a:pPr marL="1200150" lvl="2" indent="-342900"/>
            <a:r>
              <a:rPr lang="sv-SE" dirty="0"/>
              <a:t>Vikt/mått</a:t>
            </a:r>
          </a:p>
          <a:p>
            <a:pPr marL="742950" lvl="1" indent="-342900"/>
            <a:r>
              <a:rPr lang="sv-SE" sz="2000" dirty="0"/>
              <a:t>1 W/M = 1000kg</a:t>
            </a:r>
          </a:p>
          <a:p>
            <a:pPr marL="742950" lvl="1" indent="-342900"/>
            <a:r>
              <a:rPr lang="sv-SE" sz="2000" dirty="0"/>
              <a:t>1 W/M  = 1 </a:t>
            </a:r>
            <a:r>
              <a:rPr lang="sv-SE" sz="2000" dirty="0" err="1"/>
              <a:t>cbm</a:t>
            </a:r>
            <a:endParaRPr lang="sv-SE" sz="2000" dirty="0"/>
          </a:p>
          <a:p>
            <a:pPr marL="742950" lvl="1" indent="-342900"/>
            <a:r>
              <a:rPr lang="sv-SE" sz="2000" dirty="0"/>
              <a:t>Godset högsta vikt eller största volym används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5E6EE7F6-7DCD-4FAF-ADF2-1BBCBFB5B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05" r="1" b="11034"/>
          <a:stretch/>
        </p:blipFill>
        <p:spPr>
          <a:xfrm>
            <a:off x="7327898" y="1825624"/>
            <a:ext cx="4564382" cy="2996882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A31E01-15A8-4BC7-8A6E-2029D2EF04C1}" type="slidenum">
              <a:rPr lang="sv-SE" smtClean="0"/>
              <a:pPr>
                <a:spcAft>
                  <a:spcPts val="600"/>
                </a:spcAft>
              </a:pPr>
              <a:t>2</a:t>
            </a:fld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302C2CC-B22A-45D5-8E21-BE4762A4B8F9}"/>
              </a:ext>
            </a:extLst>
          </p:cNvPr>
          <p:cNvSpPr txBox="1"/>
          <p:nvPr/>
        </p:nvSpPr>
        <p:spPr>
          <a:xfrm>
            <a:off x="6305550" y="4752596"/>
            <a:ext cx="3790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Ex 1/  3 </a:t>
            </a:r>
            <a:r>
              <a:rPr lang="sv-SE" dirty="0" err="1"/>
              <a:t>pll</a:t>
            </a:r>
            <a:r>
              <a:rPr lang="sv-SE" dirty="0"/>
              <a:t> 1500kg 1m3</a:t>
            </a:r>
          </a:p>
          <a:p>
            <a:r>
              <a:rPr lang="sv-SE" dirty="0"/>
              <a:t> = 1,5 w/m</a:t>
            </a:r>
          </a:p>
          <a:p>
            <a:r>
              <a:rPr lang="sv-SE" dirty="0"/>
              <a:t>Ex 2/ 3 </a:t>
            </a:r>
            <a:r>
              <a:rPr lang="sv-SE" dirty="0" err="1"/>
              <a:t>pll</a:t>
            </a:r>
            <a:r>
              <a:rPr lang="sv-SE" dirty="0"/>
              <a:t> 1500kg 2m3</a:t>
            </a:r>
          </a:p>
          <a:p>
            <a:r>
              <a:rPr lang="sv-SE" dirty="0"/>
              <a:t>= 2w/m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13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b="1" dirty="0">
                <a:solidFill>
                  <a:schemeClr val="tx2"/>
                </a:solidFill>
              </a:rPr>
              <a:t>Exempel på Volymomräkning till vikt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34569" y="1124745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Fraktvikt</a:t>
            </a:r>
          </a:p>
          <a:p>
            <a:pPr lvl="1"/>
            <a:r>
              <a:rPr lang="sv-SE" dirty="0"/>
              <a:t>Den vikt som varuägaren ska betala frakt för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81"/>
          <a:stretch/>
        </p:blipFill>
        <p:spPr bwMode="auto">
          <a:xfrm>
            <a:off x="1696809" y="2840442"/>
            <a:ext cx="50958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0FA5654A-6966-4899-8831-CEF4812181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909" r="14962"/>
          <a:stretch/>
        </p:blipFill>
        <p:spPr>
          <a:xfrm>
            <a:off x="6792687" y="2838488"/>
            <a:ext cx="979714" cy="2804403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D4923381-7C9A-4F85-AF87-BFECD39FE4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437"/>
          <a:stretch/>
        </p:blipFill>
        <p:spPr>
          <a:xfrm>
            <a:off x="7772401" y="2849236"/>
            <a:ext cx="772212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8E57B9-DB85-4E07-85B3-CBE084F1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B7E3F1-2F87-4D03-9E2D-CED3CF79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Hur många W/M är nedan sändningar</a:t>
            </a:r>
          </a:p>
          <a:p>
            <a:endParaRPr lang="sv-SE" dirty="0"/>
          </a:p>
          <a:p>
            <a:r>
              <a:rPr lang="sv-SE" dirty="0"/>
              <a:t>10 </a:t>
            </a:r>
            <a:r>
              <a:rPr lang="sv-SE" dirty="0" err="1"/>
              <a:t>pll</a:t>
            </a:r>
            <a:r>
              <a:rPr lang="sv-SE" dirty="0"/>
              <a:t> 5000kg 10 </a:t>
            </a:r>
            <a:r>
              <a:rPr lang="sv-SE" dirty="0" err="1"/>
              <a:t>cbm</a:t>
            </a:r>
            <a:endParaRPr lang="sv-SE" dirty="0"/>
          </a:p>
          <a:p>
            <a:endParaRPr lang="sv-SE" dirty="0"/>
          </a:p>
          <a:p>
            <a:r>
              <a:rPr lang="sv-SE" dirty="0"/>
              <a:t>25 </a:t>
            </a:r>
            <a:r>
              <a:rPr lang="sv-SE" dirty="0" err="1"/>
              <a:t>krt</a:t>
            </a:r>
            <a:r>
              <a:rPr lang="sv-SE" dirty="0"/>
              <a:t> 1350kg 1 </a:t>
            </a:r>
            <a:r>
              <a:rPr lang="sv-SE" dirty="0" err="1"/>
              <a:t>cbm</a:t>
            </a:r>
            <a:endParaRPr lang="sv-SE" dirty="0"/>
          </a:p>
          <a:p>
            <a:endParaRPr lang="sv-SE" dirty="0"/>
          </a:p>
          <a:p>
            <a:r>
              <a:rPr lang="sv-SE" dirty="0"/>
              <a:t>7 </a:t>
            </a:r>
            <a:r>
              <a:rPr lang="sv-SE" dirty="0" err="1"/>
              <a:t>pll</a:t>
            </a:r>
            <a:r>
              <a:rPr lang="sv-SE" dirty="0"/>
              <a:t> 3500kg 7,5cbm</a:t>
            </a:r>
          </a:p>
          <a:p>
            <a:endParaRPr lang="sv-SE" dirty="0"/>
          </a:p>
          <a:p>
            <a:r>
              <a:rPr lang="sv-SE" dirty="0"/>
              <a:t>166 </a:t>
            </a:r>
            <a:r>
              <a:rPr lang="sv-SE" dirty="0" err="1"/>
              <a:t>krt</a:t>
            </a:r>
            <a:r>
              <a:rPr lang="sv-SE" dirty="0"/>
              <a:t> 5100kg 4,5 </a:t>
            </a:r>
            <a:r>
              <a:rPr lang="sv-SE" dirty="0" err="1"/>
              <a:t>cbm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62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Case 1</a:t>
            </a:r>
          </a:p>
          <a:p>
            <a:pPr marL="0" indent="0">
              <a:buNone/>
            </a:pPr>
            <a:r>
              <a:rPr lang="sv-SE" dirty="0"/>
              <a:t>Gymgrossisten AB i Norrköping har en leverans med sjötransport från Hong Kong via Göteborg.</a:t>
            </a:r>
          </a:p>
          <a:p>
            <a:pPr marL="0" indent="0">
              <a:buNone/>
            </a:pPr>
            <a:r>
              <a:rPr lang="sv-SE" dirty="0"/>
              <a:t>10 </a:t>
            </a:r>
            <a:r>
              <a:rPr lang="sv-SE" dirty="0" err="1"/>
              <a:t>eurpll</a:t>
            </a:r>
            <a:r>
              <a:rPr lang="sv-SE" dirty="0"/>
              <a:t> 5750 kg 8cbm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Vad blir fraktvikten för sjötransporten?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509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Case 2</a:t>
            </a:r>
          </a:p>
          <a:p>
            <a:pPr marL="0" indent="0">
              <a:buNone/>
            </a:pPr>
            <a:r>
              <a:rPr lang="sv-SE" dirty="0"/>
              <a:t>Brandon AB i Jönköping får en leverans med sjötransport från Bangkok </a:t>
            </a:r>
          </a:p>
          <a:p>
            <a:pPr marL="0" indent="0">
              <a:buNone/>
            </a:pPr>
            <a:r>
              <a:rPr lang="sv-SE" dirty="0"/>
              <a:t>82 </a:t>
            </a:r>
            <a:r>
              <a:rPr lang="sv-SE" dirty="0" err="1"/>
              <a:t>krt</a:t>
            </a:r>
            <a:r>
              <a:rPr lang="sv-SE" dirty="0"/>
              <a:t> 2500kg 2m3. Godset lossas på en terminal i Göteborg.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Vad blir fraktvikten för sjötransporten?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888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Case 3</a:t>
            </a:r>
          </a:p>
          <a:p>
            <a:pPr marL="0" indent="0">
              <a:buNone/>
            </a:pPr>
            <a:r>
              <a:rPr lang="sv-SE" dirty="0" err="1"/>
              <a:t>Cargotec</a:t>
            </a:r>
            <a:r>
              <a:rPr lang="sv-SE" dirty="0"/>
              <a:t> AB har en sjötransport från BR Santos via Göteborg till Örnsköldsvik 8 </a:t>
            </a:r>
            <a:r>
              <a:rPr lang="sv-SE" dirty="0" err="1"/>
              <a:t>pll</a:t>
            </a:r>
            <a:r>
              <a:rPr lang="sv-SE" dirty="0"/>
              <a:t> 3500kg 5 m3. Leveransen går med en LCL.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Vad blir fraktvikten för sjötransporten?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557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Case 4</a:t>
            </a:r>
          </a:p>
          <a:p>
            <a:pPr marL="0" indent="0">
              <a:buNone/>
            </a:pPr>
            <a:r>
              <a:rPr lang="sv-SE" dirty="0" err="1"/>
              <a:t>Mondi</a:t>
            </a:r>
            <a:r>
              <a:rPr lang="sv-SE" dirty="0"/>
              <a:t> AB i Örebro har en sjötransport från BD Dhaka via Göteborg. </a:t>
            </a:r>
          </a:p>
          <a:p>
            <a:pPr marL="0" indent="0">
              <a:buNone/>
            </a:pPr>
            <a:r>
              <a:rPr lang="sv-SE" dirty="0"/>
              <a:t>78 </a:t>
            </a:r>
            <a:r>
              <a:rPr lang="sv-SE" dirty="0" err="1"/>
              <a:t>krt</a:t>
            </a:r>
            <a:r>
              <a:rPr lang="sv-SE" dirty="0"/>
              <a:t> 3499kg 15cbm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 sjötransporten?</a:t>
            </a:r>
          </a:p>
          <a:p>
            <a:pPr marL="0" indent="0">
              <a:buNone/>
            </a:pPr>
            <a:r>
              <a:rPr lang="sv-SE" dirty="0"/>
              <a:t>Vad blir fraktvikten för sjötransporten?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093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dirty="0"/>
              <a:t>Case 5</a:t>
            </a:r>
          </a:p>
          <a:p>
            <a:pPr marL="0" indent="0">
              <a:buNone/>
            </a:pPr>
            <a:r>
              <a:rPr lang="sv-SE" dirty="0"/>
              <a:t>Brandon AB får en leverans med sjötransport från Bangkok. Leveransen kommer in i Göteborg och ska levereras med en inrikestransport till Alingsås</a:t>
            </a:r>
          </a:p>
          <a:p>
            <a:pPr marL="0" indent="0">
              <a:buNone/>
            </a:pPr>
            <a:r>
              <a:rPr lang="sv-SE" dirty="0"/>
              <a:t>52 </a:t>
            </a:r>
            <a:r>
              <a:rPr lang="sv-SE" dirty="0" err="1"/>
              <a:t>krt</a:t>
            </a:r>
            <a:r>
              <a:rPr lang="sv-SE" dirty="0"/>
              <a:t> 1250kg 1m3</a:t>
            </a:r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Vad blir volymvikten för sjötransporten?</a:t>
            </a:r>
          </a:p>
          <a:p>
            <a:pPr marL="0" indent="0">
              <a:buNone/>
            </a:pPr>
            <a:r>
              <a:rPr lang="sv-SE" dirty="0"/>
              <a:t>Vad blir fraktviken för sjötransporten?</a:t>
            </a:r>
          </a:p>
          <a:p>
            <a:pPr marL="0" indent="0">
              <a:buNone/>
            </a:pPr>
            <a:r>
              <a:rPr lang="sv-SE" dirty="0"/>
              <a:t>Vad blir volymvikten för inrikestransporten?</a:t>
            </a:r>
          </a:p>
          <a:p>
            <a:pPr marL="0" indent="0">
              <a:buNone/>
            </a:pPr>
            <a:r>
              <a:rPr lang="sv-SE" dirty="0"/>
              <a:t>Vad blir fraktviken för inrikestransporten?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187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440</Words>
  <Application>Microsoft Office PowerPoint</Application>
  <PresentationFormat>Bredbild</PresentationFormat>
  <Paragraphs>98</Paragraphs>
  <Slides>10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Sjötransporter LCL volymberäkning</vt:lpstr>
      <vt:lpstr> Sjötransporter LCL Less Container Load </vt:lpstr>
      <vt:lpstr>Exempel på Volymomräkning till vikt</vt:lpstr>
      <vt:lpstr>Övning</vt:lpstr>
      <vt:lpstr>Övning</vt:lpstr>
      <vt:lpstr>Övning</vt:lpstr>
      <vt:lpstr>Övning</vt:lpstr>
      <vt:lpstr>Övning</vt:lpstr>
      <vt:lpstr>Övning</vt:lpstr>
      <vt:lpstr>Övning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Wessberg Ledner</dc:creator>
  <cp:lastModifiedBy>Lisbeth Wessberg Ledner</cp:lastModifiedBy>
  <cp:revision>34</cp:revision>
  <dcterms:created xsi:type="dcterms:W3CDTF">2017-01-24T19:43:50Z</dcterms:created>
  <dcterms:modified xsi:type="dcterms:W3CDTF">2023-11-29T22:29:56Z</dcterms:modified>
</cp:coreProperties>
</file>