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9" r:id="rId3"/>
    <p:sldId id="270" r:id="rId4"/>
    <p:sldId id="272" r:id="rId5"/>
    <p:sldId id="271" r:id="rId6"/>
    <p:sldId id="273" r:id="rId7"/>
    <p:sldId id="335" r:id="rId8"/>
    <p:sldId id="260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DA03-AE58-403A-8154-15168078DE9C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F1544-9197-4665-B8E5-EF4C631671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5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8768-89E3-4EF3-AA14-2F9E8FA4B00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95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70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55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009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3D9D79-E8F4-7525-6D7A-4BDE13D3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EAE26F4-341E-CD74-2667-ED36828C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41697F-204E-258D-4E06-801C9195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4BDEE1-0890-AD04-532B-BF6DBEED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F717BF-19DC-F1FF-2C64-2FAE38C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3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73E3CA-8A6B-AFAF-3F04-248F9FF8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2EFE097-5DD8-147F-5A23-98425620F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7A7345-F527-89F1-C2E2-BE5C0C6D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A0DEBE-A393-3E67-17D7-670C48B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7149109-B2DB-90F6-13EB-F109B1C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2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102EC8B-4694-E95E-B364-0D870920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4EFCD97-3262-E092-80F3-08E66A24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2D0F93-99DA-E6DC-F574-2DA70DD4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341AE3-EF3E-8E50-AC29-BE97D489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67F775-7FB8-5534-7671-3F27CB93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164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C5B0CD-EAB3-8EED-79D2-98322FA1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2912D3-E3E1-D8E8-AE79-71C108A3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1AFF83-A59B-43FD-1B35-CCF913D9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B7B47C6-5AD0-1598-25A1-DC971C8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F2FEB07-C1C0-BFA9-89C4-44004AA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9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A3BBCE-ECA6-0506-C042-5F956BF8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901642D-A5BD-AE20-7100-C1FD549B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CB39FE-03A2-3D4E-FF35-B5B5BAA7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0E44F8-2E8E-BEF3-3E0A-4FB7055E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6EB78C-A29E-F43D-4979-A44E644C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DB6B1A-7D5E-E9AC-47C4-E1083D59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253B65-F8BC-0927-F21D-EAF891E8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815B16-A84E-AEFD-80AE-2DCEA1BB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C8B349-96AF-2E90-FFB1-C6C99F1D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6EB2189-24DB-617D-3723-A1D9E7A8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C3074E3-6715-9DAA-8EAB-0E76E1CB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2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B1C458-7320-345A-2E7F-8CE14C9B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E08E57-8376-DDC2-B8EC-EAD8A794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8E9337-C677-7CC9-72B6-EAAA97BE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88AB010-BDA0-6045-862F-6F8F6106E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6F96681-B8FE-B4AF-CD49-48EA4215E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351C914-0EFD-08CF-9418-FF2524A2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4F0ADD2-53AF-B3B2-8FF5-6C19ED94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04CDA3E-0559-35A6-8148-FB72B2D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6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52E4B2-B28F-E27F-3A13-A9C4D7A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98196CA-5620-5A5F-223B-32C23C48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136C875-F782-270A-4845-86E8DA9B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3A0BDA-EF84-C2CE-DAE1-338D1ADE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5D08FB-4D66-FF14-7C7F-B6767C59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83365B-AFCA-6676-B1B4-642950A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3E4283E-C297-7D39-12B6-D7BDCAA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70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4F3FB3-555A-1DF9-355D-E4E15575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2FCEEB-06FD-9060-F96A-E983AD5C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5E2216-4CFC-D93E-D47D-0DB9D3269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5CB2CF-2F0E-29DD-5C90-666AC174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DF0FEB1-E062-71DD-F30C-31E134F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7F11C1-D8C5-08EA-EE51-02EEAD62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89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7A405-D396-507E-AEFC-0E48086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CFD055F-F25E-015F-E6AE-922272804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3AB208-2E7B-5FE0-50AC-CD79D03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F37CEA-0824-347E-8FCA-CE094F0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EC43F4-F61F-6150-0D5E-AA18907E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2CD42C-210D-B7DF-B82A-88C0AFE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1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ACE4EF-F14F-0045-2388-C3D17F6A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731549E-7927-78BC-2CA4-FBF323B0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A8C96E-AF3D-2AC0-44E4-857144381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4669-AF9E-4EDA-9A8A-35D58285490A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E53A65-1496-D4B8-4094-8D7B63B8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5BE406-C18E-315B-60AD-0CA1E82C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2E0B-635C-4F06-9B8C-86308F7B06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367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D4EF118-33E2-47F5-9778-BF0890B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 volymberäkning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81A6972-1BE8-4789-8FC0-12EA05BB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W/M</a:t>
            </a:r>
          </a:p>
          <a:p>
            <a:pPr lvl="1"/>
            <a:r>
              <a:rPr lang="sv-SE" dirty="0" err="1"/>
              <a:t>Weight</a:t>
            </a:r>
            <a:r>
              <a:rPr lang="sv-SE" dirty="0"/>
              <a:t>/</a:t>
            </a:r>
            <a:r>
              <a:rPr lang="sv-SE" dirty="0" err="1"/>
              <a:t>Measure</a:t>
            </a:r>
            <a:endParaRPr lang="sv-SE" dirty="0"/>
          </a:p>
          <a:p>
            <a:pPr lvl="1"/>
            <a:r>
              <a:rPr lang="sv-SE" dirty="0"/>
              <a:t>Vikt/Mått</a:t>
            </a:r>
          </a:p>
          <a:p>
            <a:r>
              <a:rPr lang="sv-SE" dirty="0"/>
              <a:t>1 </a:t>
            </a:r>
            <a:r>
              <a:rPr lang="sv-SE" dirty="0" err="1"/>
              <a:t>cbm</a:t>
            </a:r>
            <a:r>
              <a:rPr lang="sv-SE" dirty="0"/>
              <a:t> = 1000kg</a:t>
            </a:r>
          </a:p>
          <a:p>
            <a:r>
              <a:rPr lang="sv-SE" dirty="0"/>
              <a:t>1 W/M = 1000kg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FA278D5-002C-4F54-814B-08422BBC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69"/>
          <a:stretch/>
        </p:blipFill>
        <p:spPr>
          <a:xfrm>
            <a:off x="4438641" y="1825625"/>
            <a:ext cx="707327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Sjötransporter LCL</a:t>
            </a: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LCL sjötransporter export</a:t>
            </a:r>
          </a:p>
          <a:p>
            <a:pPr lvl="1"/>
            <a:r>
              <a:rPr lang="sv-SE" dirty="0"/>
              <a:t>THC i mottagande hamn</a:t>
            </a:r>
          </a:p>
          <a:p>
            <a:pPr lvl="2"/>
            <a:r>
              <a:rPr lang="sv-SE" dirty="0"/>
              <a:t>Landspecifikt</a:t>
            </a:r>
          </a:p>
          <a:p>
            <a:pPr lvl="1"/>
            <a:r>
              <a:rPr lang="sv-SE" dirty="0"/>
              <a:t>Förtullning</a:t>
            </a:r>
          </a:p>
          <a:p>
            <a:pPr lvl="2"/>
            <a:r>
              <a:rPr lang="sv-SE" dirty="0"/>
              <a:t>Landets valuta</a:t>
            </a:r>
          </a:p>
          <a:p>
            <a:pPr lvl="1"/>
            <a:r>
              <a:rPr lang="sv-SE" dirty="0"/>
              <a:t>Leverans till mottagaren</a:t>
            </a:r>
          </a:p>
          <a:p>
            <a:pPr lvl="2"/>
            <a:r>
              <a:rPr lang="sv-SE" dirty="0"/>
              <a:t>Landspecifikt</a:t>
            </a:r>
          </a:p>
          <a:p>
            <a:pPr lvl="2"/>
            <a:r>
              <a:rPr lang="sv-SE" dirty="0"/>
              <a:t>Pris per 100kg</a:t>
            </a:r>
          </a:p>
          <a:p>
            <a:pPr lvl="2"/>
            <a:r>
              <a:rPr lang="sv-SE" dirty="0"/>
              <a:t>Per </a:t>
            </a:r>
            <a:r>
              <a:rPr lang="sv-SE" dirty="0" err="1"/>
              <a:t>cbm</a:t>
            </a:r>
            <a:endParaRPr lang="sv-SE" dirty="0"/>
          </a:p>
          <a:p>
            <a:pPr lvl="2"/>
            <a:r>
              <a:rPr lang="sv-SE" dirty="0"/>
              <a:t>Avstånd</a:t>
            </a:r>
          </a:p>
          <a:p>
            <a:pPr lvl="2"/>
            <a:r>
              <a:rPr lang="sv-SE" dirty="0"/>
              <a:t>Zon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F19474F-DC61-4AF3-862B-414AD3DB6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LCL sjötransporter import</a:t>
            </a:r>
          </a:p>
          <a:p>
            <a:pPr lvl="1"/>
            <a:r>
              <a:rPr lang="sv-SE" dirty="0"/>
              <a:t>THC i avsändarnamn</a:t>
            </a:r>
          </a:p>
          <a:p>
            <a:pPr lvl="2"/>
            <a:r>
              <a:rPr lang="sv-SE" dirty="0"/>
              <a:t>Landspecifikt</a:t>
            </a:r>
          </a:p>
          <a:p>
            <a:pPr lvl="1"/>
            <a:r>
              <a:rPr lang="sv-SE" dirty="0"/>
              <a:t>Exportdeklaration</a:t>
            </a:r>
          </a:p>
          <a:p>
            <a:pPr lvl="2"/>
            <a:r>
              <a:rPr lang="sv-SE" dirty="0"/>
              <a:t>Landets valuta</a:t>
            </a:r>
          </a:p>
          <a:p>
            <a:pPr lvl="1"/>
            <a:r>
              <a:rPr lang="sv-SE" dirty="0"/>
              <a:t>Upphämtning hos avsändare</a:t>
            </a:r>
          </a:p>
          <a:p>
            <a:pPr lvl="2"/>
            <a:r>
              <a:rPr lang="sv-SE" dirty="0"/>
              <a:t>Landspecifikt</a:t>
            </a:r>
          </a:p>
          <a:p>
            <a:pPr lvl="2"/>
            <a:r>
              <a:rPr lang="sv-SE" dirty="0"/>
              <a:t>Pris per 100kg</a:t>
            </a:r>
          </a:p>
          <a:p>
            <a:pPr lvl="2"/>
            <a:r>
              <a:rPr lang="sv-SE" dirty="0"/>
              <a:t>Per </a:t>
            </a:r>
            <a:r>
              <a:rPr lang="sv-SE" dirty="0" err="1"/>
              <a:t>cbm</a:t>
            </a:r>
            <a:endParaRPr lang="sv-SE" dirty="0"/>
          </a:p>
          <a:p>
            <a:pPr lvl="2"/>
            <a:r>
              <a:rPr lang="sv-SE" dirty="0"/>
              <a:t>Avstånd</a:t>
            </a:r>
          </a:p>
          <a:p>
            <a:pPr lvl="2"/>
            <a:r>
              <a:rPr lang="sv-SE" dirty="0"/>
              <a:t>Zon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E01-15A8-4BC7-8A6E-2029D2EF04C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08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Prissättning sjötransporter  </a:t>
            </a:r>
          </a:p>
          <a:p>
            <a:r>
              <a:rPr lang="sv-SE" dirty="0"/>
              <a:t>Leveransvillkoret</a:t>
            </a:r>
          </a:p>
          <a:p>
            <a:pPr lvl="1"/>
            <a:r>
              <a:rPr lang="sv-SE" dirty="0"/>
              <a:t>Upphämtning export/Leverans import</a:t>
            </a:r>
          </a:p>
          <a:p>
            <a:pPr lvl="2"/>
            <a:r>
              <a:rPr lang="sv-SE" dirty="0"/>
              <a:t>Pris per 100kg </a:t>
            </a:r>
          </a:p>
          <a:p>
            <a:pPr lvl="2"/>
            <a:r>
              <a:rPr lang="sv-SE" dirty="0"/>
              <a:t>DMT</a:t>
            </a:r>
          </a:p>
          <a:p>
            <a:pPr lvl="2"/>
            <a:r>
              <a:rPr lang="sv-SE" dirty="0"/>
              <a:t>Vikt el volym 1m3 = 280kg</a:t>
            </a:r>
          </a:p>
          <a:p>
            <a:pPr lvl="1"/>
            <a:r>
              <a:rPr lang="sv-SE" dirty="0"/>
              <a:t>THC</a:t>
            </a:r>
          </a:p>
          <a:p>
            <a:pPr lvl="2"/>
            <a:r>
              <a:rPr lang="sv-SE" dirty="0"/>
              <a:t>Pris per W/M = 1000kg alt 1 </a:t>
            </a:r>
            <a:r>
              <a:rPr lang="sv-SE" dirty="0" err="1"/>
              <a:t>cbm</a:t>
            </a:r>
            <a:endParaRPr lang="sv-SE" dirty="0"/>
          </a:p>
          <a:p>
            <a:pPr lvl="1"/>
            <a:r>
              <a:rPr lang="sv-SE" dirty="0"/>
              <a:t>Sjöfrakt</a:t>
            </a:r>
          </a:p>
          <a:p>
            <a:pPr lvl="2"/>
            <a:r>
              <a:rPr lang="sv-SE" dirty="0"/>
              <a:t>Pris per W/M</a:t>
            </a:r>
          </a:p>
          <a:p>
            <a:pPr lvl="1"/>
            <a:r>
              <a:rPr lang="sv-SE" dirty="0"/>
              <a:t>Tillägg</a:t>
            </a:r>
          </a:p>
          <a:p>
            <a:pPr lvl="2"/>
            <a:r>
              <a:rPr lang="sv-SE" dirty="0"/>
              <a:t>BAF per W/M</a:t>
            </a:r>
          </a:p>
          <a:p>
            <a:pPr lvl="2"/>
            <a:r>
              <a:rPr lang="sv-SE" dirty="0"/>
              <a:t>CAF %</a:t>
            </a:r>
          </a:p>
          <a:p>
            <a:pPr lvl="1"/>
            <a:r>
              <a:rPr lang="sv-SE" dirty="0"/>
              <a:t>Leverans</a:t>
            </a:r>
          </a:p>
          <a:p>
            <a:pPr lvl="2"/>
            <a:r>
              <a:rPr lang="sv-SE" dirty="0"/>
              <a:t>Landspecifikt</a:t>
            </a:r>
          </a:p>
          <a:p>
            <a:pPr lvl="1"/>
            <a:r>
              <a:rPr lang="sv-SE" dirty="0"/>
              <a:t>Speditionsarvode</a:t>
            </a:r>
          </a:p>
          <a:p>
            <a:pPr lvl="1"/>
            <a:r>
              <a:rPr lang="sv-SE" dirty="0"/>
              <a:t>Tulldeklaration/Exportklarering</a:t>
            </a:r>
          </a:p>
          <a:p>
            <a:pPr lvl="2"/>
            <a:r>
              <a:rPr lang="sv-SE" dirty="0"/>
              <a:t>Tull och införselavgifter</a:t>
            </a:r>
          </a:p>
          <a:p>
            <a:pPr lvl="1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E01-15A8-4BC7-8A6E-2029D2EF04C1}" type="slidenum">
              <a:rPr lang="sv-SE" smtClean="0"/>
              <a:t>11</a:t>
            </a:fld>
            <a:endParaRPr lang="sv-S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97" y="2757552"/>
            <a:ext cx="5374320" cy="214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F31B7CB-036A-4D4D-B5E6-C6C05507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Sjöprocessen LCL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0" y="3861663"/>
            <a:ext cx="1485900" cy="79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3319780" y="3861663"/>
            <a:ext cx="157988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Terminal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90F1FC5-1F0F-4B39-90C2-A1F0E40AFC4C}"/>
              </a:ext>
            </a:extLst>
          </p:cNvPr>
          <p:cNvSpPr/>
          <p:nvPr/>
        </p:nvSpPr>
        <p:spPr>
          <a:xfrm>
            <a:off x="1580032" y="3861663"/>
            <a:ext cx="1579880" cy="792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049520" y="3861663"/>
            <a:ext cx="1894840" cy="79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Huvudfrakt Terminal/Terminal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7094220" y="3861663"/>
            <a:ext cx="157988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9DAB1C1-8769-4AE5-B9F2-BC5F414F6538}"/>
              </a:ext>
            </a:extLst>
          </p:cNvPr>
          <p:cNvSpPr/>
          <p:nvPr/>
        </p:nvSpPr>
        <p:spPr>
          <a:xfrm>
            <a:off x="8818880" y="3861663"/>
            <a:ext cx="1579880" cy="792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10513060" y="3861663"/>
            <a:ext cx="1579880" cy="79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71204" y="1635490"/>
            <a:ext cx="2817656" cy="101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818880" y="1690688"/>
            <a:ext cx="3103008" cy="101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Mottagningsort/land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E104131-67D1-417C-8247-9326D8248E02}"/>
              </a:ext>
            </a:extLst>
          </p:cNvPr>
          <p:cNvSpPr/>
          <p:nvPr/>
        </p:nvSpPr>
        <p:spPr>
          <a:xfrm>
            <a:off x="65024" y="3016251"/>
            <a:ext cx="1232764" cy="6260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Varuägare/exportör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BE530A-54B5-4B07-95D7-E644B8A4B73C}"/>
              </a:ext>
            </a:extLst>
          </p:cNvPr>
          <p:cNvSpPr/>
          <p:nvPr/>
        </p:nvSpPr>
        <p:spPr>
          <a:xfrm>
            <a:off x="10791740" y="3078566"/>
            <a:ext cx="1232764" cy="6260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Varuägare/importör</a:t>
            </a:r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56E8D981-EB25-4305-A095-AEF06F3D6EA9}"/>
              </a:ext>
            </a:extLst>
          </p:cNvPr>
          <p:cNvSpPr/>
          <p:nvPr/>
        </p:nvSpPr>
        <p:spPr>
          <a:xfrm>
            <a:off x="48260" y="5030292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Baseras på inrikes prislista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C8FCE4B-7766-4717-A7EE-637F26241968}"/>
              </a:ext>
            </a:extLst>
          </p:cNvPr>
          <p:cNvSpPr/>
          <p:nvPr/>
        </p:nvSpPr>
        <p:spPr>
          <a:xfrm>
            <a:off x="1628140" y="5030292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Kostnad för tulltjänst</a:t>
            </a:r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D0F8D83F-713B-4E04-BF3C-FC107CE71C65}"/>
              </a:ext>
            </a:extLst>
          </p:cNvPr>
          <p:cNvSpPr/>
          <p:nvPr/>
        </p:nvSpPr>
        <p:spPr>
          <a:xfrm>
            <a:off x="3256128" y="5030288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Baseras på kostnad från terminal</a:t>
            </a:r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66D6CF44-55A3-4BA2-8AAB-4E87200FEFD5}"/>
              </a:ext>
            </a:extLst>
          </p:cNvPr>
          <p:cNvSpPr/>
          <p:nvPr/>
        </p:nvSpPr>
        <p:spPr>
          <a:xfrm>
            <a:off x="4787900" y="4654143"/>
            <a:ext cx="2451100" cy="2170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Baseras på sjöfrakt från rederi samt kostnad från hamn, åkeri och samarbetspartner</a:t>
            </a:r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D3F1079D-C7D1-4BA0-B5B8-D88567AA33F3}"/>
              </a:ext>
            </a:extLst>
          </p:cNvPr>
          <p:cNvSpPr/>
          <p:nvPr/>
        </p:nvSpPr>
        <p:spPr>
          <a:xfrm>
            <a:off x="7239000" y="5030288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Baseras på kostnad från terminal</a:t>
            </a: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C01FA727-6CF7-4E98-BBBC-32C90230E2C3}"/>
              </a:ext>
            </a:extLst>
          </p:cNvPr>
          <p:cNvSpPr/>
          <p:nvPr/>
        </p:nvSpPr>
        <p:spPr>
          <a:xfrm>
            <a:off x="8818880" y="5030290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Kostnad för tulltjänst</a:t>
            </a:r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8B117CD-E697-4F39-9DB1-F0E7650CF36F}"/>
              </a:ext>
            </a:extLst>
          </p:cNvPr>
          <p:cNvSpPr/>
          <p:nvPr/>
        </p:nvSpPr>
        <p:spPr>
          <a:xfrm>
            <a:off x="10513060" y="5030289"/>
            <a:ext cx="1579880" cy="1152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Baseras på inrikes prislista</a:t>
            </a:r>
          </a:p>
        </p:txBody>
      </p:sp>
    </p:spTree>
    <p:extLst>
      <p:ext uri="{BB962C8B-B14F-4D97-AF65-F5344CB8AC3E}">
        <p14:creationId xmlns:p14="http://schemas.microsoft.com/office/powerpoint/2010/main" val="24063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F9F61-18BD-434E-850A-D5715F62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3F1C5845-EF98-4668-B8FC-CE52225B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4150" y="1520825"/>
            <a:ext cx="8858250" cy="4718050"/>
          </a:xfrm>
        </p:spPr>
        <p:txBody>
          <a:bodyPr>
            <a:normAutofit/>
          </a:bodyPr>
          <a:lstStyle/>
          <a:p>
            <a:r>
              <a:rPr lang="sv-SE" dirty="0"/>
              <a:t>Kostnaden för containern är konstant terminal- terminal</a:t>
            </a:r>
          </a:p>
          <a:p>
            <a:pPr lvl="1"/>
            <a:r>
              <a:rPr lang="sv-SE" dirty="0"/>
              <a:t>Kostnad från Åkeri</a:t>
            </a:r>
          </a:p>
          <a:p>
            <a:pPr lvl="2"/>
            <a:r>
              <a:rPr lang="sv-SE" dirty="0"/>
              <a:t>Fast kostnad till/från terminal</a:t>
            </a:r>
          </a:p>
          <a:p>
            <a:pPr lvl="1"/>
            <a:r>
              <a:rPr lang="sv-SE" dirty="0"/>
              <a:t>Rederiet</a:t>
            </a:r>
          </a:p>
          <a:p>
            <a:pPr lvl="2"/>
            <a:r>
              <a:rPr lang="sv-SE" dirty="0"/>
              <a:t>Sjöfrakt per </a:t>
            </a:r>
            <a:r>
              <a:rPr lang="sv-SE" dirty="0" err="1"/>
              <a:t>teu</a:t>
            </a:r>
            <a:endParaRPr lang="sv-SE" dirty="0"/>
          </a:p>
          <a:p>
            <a:pPr lvl="2"/>
            <a:r>
              <a:rPr lang="sv-SE" dirty="0"/>
              <a:t>Hamn – Hamn</a:t>
            </a:r>
          </a:p>
          <a:p>
            <a:pPr lvl="2"/>
            <a:r>
              <a:rPr lang="sv-SE" dirty="0"/>
              <a:t>THC i hamnen</a:t>
            </a:r>
          </a:p>
          <a:p>
            <a:pPr lvl="3"/>
            <a:r>
              <a:rPr lang="sv-SE" dirty="0"/>
              <a:t>Terminal Handling Charge</a:t>
            </a:r>
          </a:p>
          <a:p>
            <a:pPr lvl="3"/>
            <a:r>
              <a:rPr lang="sv-SE" dirty="0"/>
              <a:t>Per container eller per </a:t>
            </a:r>
            <a:r>
              <a:rPr lang="sv-SE" dirty="0" err="1"/>
              <a:t>teu</a:t>
            </a:r>
            <a:endParaRPr lang="sv-SE" dirty="0"/>
          </a:p>
          <a:p>
            <a:pPr lvl="1"/>
            <a:r>
              <a:rPr lang="sv-SE" dirty="0"/>
              <a:t>Kostnader på mottagande sidan</a:t>
            </a:r>
          </a:p>
          <a:p>
            <a:pPr lvl="2"/>
            <a:r>
              <a:rPr lang="sv-SE" dirty="0"/>
              <a:t>Samarbetspartnern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19F6BB71-5437-4A46-AF8F-FAA1A7BBC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0098" y="1938399"/>
            <a:ext cx="2469094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F442B-7072-4D4A-9882-D9696B9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447404-C06B-4CCE-8198-B6059628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Ex 1 x 40’ Göteborg – Hong Kong</a:t>
            </a:r>
          </a:p>
          <a:p>
            <a:pPr lvl="1"/>
            <a:r>
              <a:rPr lang="sv-SE" dirty="0"/>
              <a:t>Kostnad Terminal - Terminal</a:t>
            </a:r>
          </a:p>
          <a:p>
            <a:pPr lvl="2"/>
            <a:r>
              <a:rPr lang="sv-SE" dirty="0"/>
              <a:t>Åkeriet</a:t>
            </a:r>
          </a:p>
          <a:p>
            <a:pPr lvl="3"/>
            <a:r>
              <a:rPr lang="sv-SE" dirty="0"/>
              <a:t>1000SEK </a:t>
            </a:r>
          </a:p>
          <a:p>
            <a:pPr lvl="2"/>
            <a:r>
              <a:rPr lang="sv-SE" dirty="0"/>
              <a:t>THC, hamnkostnader</a:t>
            </a:r>
          </a:p>
          <a:p>
            <a:pPr lvl="3"/>
            <a:r>
              <a:rPr lang="sv-SE" dirty="0"/>
              <a:t>2000SEK </a:t>
            </a:r>
          </a:p>
          <a:p>
            <a:pPr lvl="2"/>
            <a:r>
              <a:rPr lang="sv-SE" dirty="0"/>
              <a:t>Rederiet </a:t>
            </a:r>
          </a:p>
          <a:p>
            <a:pPr lvl="3"/>
            <a:r>
              <a:rPr lang="sv-SE" dirty="0"/>
              <a:t>3000USD</a:t>
            </a:r>
          </a:p>
          <a:p>
            <a:pPr lvl="2"/>
            <a:r>
              <a:rPr lang="sv-SE" dirty="0"/>
              <a:t>Samarbetspartners kostnader </a:t>
            </a:r>
          </a:p>
          <a:p>
            <a:pPr lvl="3"/>
            <a:r>
              <a:rPr lang="sv-SE" dirty="0"/>
              <a:t>THC Hong Kongs hamn</a:t>
            </a:r>
          </a:p>
          <a:p>
            <a:pPr lvl="4"/>
            <a:r>
              <a:rPr lang="sv-SE" dirty="0"/>
              <a:t>2000 HKD </a:t>
            </a:r>
          </a:p>
          <a:p>
            <a:pPr lvl="3"/>
            <a:r>
              <a:rPr lang="sv-SE" dirty="0"/>
              <a:t>Hamnen i Hong Kong till terminal i Hong Kong</a:t>
            </a:r>
          </a:p>
          <a:p>
            <a:pPr lvl="4"/>
            <a:r>
              <a:rPr lang="sv-SE" dirty="0"/>
              <a:t>2000 HKD </a:t>
            </a:r>
          </a:p>
          <a:p>
            <a:pPr lvl="3"/>
            <a:endParaRPr lang="sv-SE" dirty="0"/>
          </a:p>
          <a:p>
            <a:pPr lvl="2"/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B7CF79F-EDD2-42A3-97A1-53098F6C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706" y="1690688"/>
            <a:ext cx="2469094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F442B-7072-4D4A-9882-D9696B9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447404-C06B-4CCE-8198-B60596281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Ex 1 x 40’ Göteborg – Hong Kong</a:t>
            </a:r>
          </a:p>
          <a:p>
            <a:pPr lvl="1"/>
            <a:r>
              <a:rPr lang="sv-SE" dirty="0"/>
              <a:t>Kostnad Terminal - Terminal</a:t>
            </a:r>
          </a:p>
          <a:p>
            <a:pPr lvl="2"/>
            <a:r>
              <a:rPr lang="sv-SE" dirty="0"/>
              <a:t>Åkeriet</a:t>
            </a:r>
          </a:p>
          <a:p>
            <a:pPr lvl="3"/>
            <a:r>
              <a:rPr lang="sv-SE" dirty="0"/>
              <a:t>1000SEK = 111USD</a:t>
            </a:r>
          </a:p>
          <a:p>
            <a:pPr lvl="2"/>
            <a:r>
              <a:rPr lang="sv-SE" dirty="0"/>
              <a:t>THC, hamnkostnader</a:t>
            </a:r>
          </a:p>
          <a:p>
            <a:pPr lvl="3"/>
            <a:r>
              <a:rPr lang="sv-SE" dirty="0"/>
              <a:t>2000SEK = 222USD</a:t>
            </a:r>
          </a:p>
          <a:p>
            <a:pPr lvl="2"/>
            <a:r>
              <a:rPr lang="sv-SE" dirty="0"/>
              <a:t>Rederiet </a:t>
            </a:r>
          </a:p>
          <a:p>
            <a:pPr lvl="3"/>
            <a:r>
              <a:rPr lang="sv-SE" b="1" dirty="0"/>
              <a:t>3000USD</a:t>
            </a:r>
          </a:p>
          <a:p>
            <a:pPr lvl="2"/>
            <a:r>
              <a:rPr lang="sv-SE" dirty="0"/>
              <a:t>Samarbetspartners kostnader </a:t>
            </a:r>
          </a:p>
          <a:p>
            <a:pPr lvl="3"/>
            <a:r>
              <a:rPr lang="sv-SE" dirty="0"/>
              <a:t>THC Hong Kongs hamn</a:t>
            </a:r>
          </a:p>
          <a:p>
            <a:pPr lvl="4"/>
            <a:r>
              <a:rPr lang="sv-SE" dirty="0"/>
              <a:t>2000 HKD = 240 USD</a:t>
            </a:r>
          </a:p>
          <a:p>
            <a:pPr lvl="3"/>
            <a:r>
              <a:rPr lang="sv-SE" dirty="0"/>
              <a:t>Hamnen i Hong Kong till terminal i Hong Kong</a:t>
            </a:r>
          </a:p>
          <a:p>
            <a:pPr lvl="4"/>
            <a:r>
              <a:rPr lang="sv-SE" dirty="0"/>
              <a:t>2000 HKD = 240 USD</a:t>
            </a:r>
          </a:p>
          <a:p>
            <a:pPr lvl="3"/>
            <a:endParaRPr lang="sv-SE" dirty="0"/>
          </a:p>
          <a:p>
            <a:pPr lvl="2"/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0E9E4A1-FE47-486D-9DE3-AF5ED275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5700" y="1825625"/>
            <a:ext cx="3848100" cy="4351338"/>
          </a:xfrm>
        </p:spPr>
        <p:txBody>
          <a:bodyPr/>
          <a:lstStyle/>
          <a:p>
            <a:r>
              <a:rPr lang="sv-SE" dirty="0"/>
              <a:t>111</a:t>
            </a:r>
          </a:p>
          <a:p>
            <a:r>
              <a:rPr lang="sv-SE" dirty="0"/>
              <a:t>222</a:t>
            </a:r>
          </a:p>
          <a:p>
            <a:r>
              <a:rPr lang="sv-SE" dirty="0"/>
              <a:t>3000</a:t>
            </a:r>
          </a:p>
          <a:p>
            <a:r>
              <a:rPr lang="sv-SE" dirty="0"/>
              <a:t>240</a:t>
            </a:r>
          </a:p>
          <a:p>
            <a:r>
              <a:rPr lang="sv-SE" dirty="0"/>
              <a:t>240</a:t>
            </a:r>
          </a:p>
          <a:p>
            <a:pPr marL="0" indent="0">
              <a:buNone/>
            </a:pPr>
            <a:r>
              <a:rPr lang="sv-SE" b="1" dirty="0"/>
              <a:t>= 3813 USD 40’ </a:t>
            </a:r>
          </a:p>
          <a:p>
            <a:pPr marL="0" indent="0">
              <a:buNone/>
            </a:pPr>
            <a:r>
              <a:rPr lang="sv-SE" dirty="0"/>
              <a:t>Terminal – Terminal </a:t>
            </a:r>
          </a:p>
        </p:txBody>
      </p:sp>
    </p:spTree>
    <p:extLst>
      <p:ext uri="{BB962C8B-B14F-4D97-AF65-F5344CB8AC3E}">
        <p14:creationId xmlns:p14="http://schemas.microsoft.com/office/powerpoint/2010/main" val="6027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1B8423-595D-453E-B1C0-7985801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BE8BBC-E189-4693-B086-460C67E5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= 3813 USD 40’ </a:t>
            </a:r>
          </a:p>
          <a:p>
            <a:pPr marL="0" indent="0">
              <a:buNone/>
            </a:pPr>
            <a:r>
              <a:rPr lang="sv-SE" dirty="0"/>
              <a:t>Terminal – Terminal</a:t>
            </a:r>
          </a:p>
          <a:p>
            <a:pPr marL="0" indent="0">
              <a:buNone/>
            </a:pPr>
            <a:r>
              <a:rPr lang="sv-SE" dirty="0"/>
              <a:t>Kostnaden divideras med förväntad volym</a:t>
            </a:r>
          </a:p>
          <a:p>
            <a:pPr marL="0" indent="0">
              <a:buNone/>
            </a:pPr>
            <a:r>
              <a:rPr lang="sv-SE" dirty="0"/>
              <a:t>Ex 40’ som innehåller 50w/m</a:t>
            </a:r>
          </a:p>
          <a:p>
            <a:pPr marL="0" indent="0">
              <a:buNone/>
            </a:pPr>
            <a:r>
              <a:rPr lang="sv-SE" dirty="0"/>
              <a:t>3813USD/50  w/m = 76,26USD per w/m</a:t>
            </a:r>
          </a:p>
          <a:p>
            <a:pPr marL="0" indent="0">
              <a:buNone/>
            </a:pPr>
            <a:r>
              <a:rPr lang="sv-SE" dirty="0"/>
              <a:t>Ex 40’ som innehåller 40 w/m </a:t>
            </a:r>
          </a:p>
          <a:p>
            <a:pPr marL="0" indent="0">
              <a:buNone/>
            </a:pPr>
            <a:r>
              <a:rPr lang="sv-SE" dirty="0"/>
              <a:t>3813USD/ 40 w/m = 95,32 USD per w/m</a:t>
            </a:r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9F6BF21-F456-43F1-A55C-D0566BA1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356" y="447798"/>
            <a:ext cx="2469094" cy="298120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4695FFE3-CEFE-4F5F-9261-E7803D3A62C5}"/>
              </a:ext>
            </a:extLst>
          </p:cNvPr>
          <p:cNvSpPr txBox="1"/>
          <p:nvPr/>
        </p:nvSpPr>
        <p:spPr>
          <a:xfrm>
            <a:off x="7391400" y="3816627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”Gungor och karuseller”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4172E71-FF57-4C60-9994-510E23BA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4361508"/>
            <a:ext cx="3067050" cy="20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0DDEE-A469-4D30-9CBF-D24B0528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62D719-3AE0-41C1-8499-A4DE2E0D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758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/>
              <a:t>Kostnadseffektivitet LCL</a:t>
            </a:r>
          </a:p>
          <a:p>
            <a:pPr lvl="1"/>
            <a:r>
              <a:rPr lang="sv-SE" dirty="0"/>
              <a:t>Kostnadskontroll</a:t>
            </a:r>
          </a:p>
          <a:p>
            <a:pPr lvl="2"/>
            <a:r>
              <a:rPr lang="sv-SE" dirty="0"/>
              <a:t>Underleverantörer</a:t>
            </a:r>
          </a:p>
          <a:p>
            <a:pPr lvl="3"/>
            <a:r>
              <a:rPr lang="sv-SE" dirty="0"/>
              <a:t>Åkerier</a:t>
            </a:r>
          </a:p>
          <a:p>
            <a:pPr lvl="4"/>
            <a:r>
              <a:rPr lang="sv-SE" dirty="0"/>
              <a:t>Inrikes</a:t>
            </a:r>
          </a:p>
          <a:p>
            <a:pPr lvl="3"/>
            <a:r>
              <a:rPr lang="sv-SE" dirty="0"/>
              <a:t>Terminal</a:t>
            </a:r>
          </a:p>
          <a:p>
            <a:pPr lvl="3"/>
            <a:r>
              <a:rPr lang="sv-SE" dirty="0"/>
              <a:t>Rederi</a:t>
            </a:r>
          </a:p>
          <a:p>
            <a:pPr lvl="1"/>
            <a:r>
              <a:rPr lang="sv-SE" dirty="0"/>
              <a:t>Rätt container</a:t>
            </a:r>
          </a:p>
          <a:p>
            <a:pPr lvl="2"/>
            <a:r>
              <a:rPr lang="sv-SE" dirty="0"/>
              <a:t>Anpassa efter godstillgång</a:t>
            </a:r>
          </a:p>
          <a:p>
            <a:pPr lvl="1"/>
            <a:r>
              <a:rPr lang="sv-SE" dirty="0"/>
              <a:t>Rätt mix av gods</a:t>
            </a:r>
          </a:p>
          <a:p>
            <a:pPr lvl="2"/>
            <a:r>
              <a:rPr lang="sv-SE" dirty="0"/>
              <a:t>Lätt </a:t>
            </a:r>
            <a:r>
              <a:rPr lang="sv-SE"/>
              <a:t>och tungt</a:t>
            </a:r>
            <a:endParaRPr lang="sv-SE" dirty="0"/>
          </a:p>
          <a:p>
            <a:pPr lvl="1"/>
            <a:r>
              <a:rPr lang="sv-SE" dirty="0"/>
              <a:t>Fyllnadsgrad</a:t>
            </a:r>
          </a:p>
          <a:p>
            <a:pPr marL="914400" lvl="2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6BE7DAB-2C2C-4B17-8ECA-BA00B72F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63" y="1919287"/>
            <a:ext cx="4833937" cy="32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Sjötransporter LCL</a:t>
            </a: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LCL sjötransporter export</a:t>
            </a:r>
          </a:p>
          <a:p>
            <a:pPr lvl="1"/>
            <a:r>
              <a:rPr lang="sv-SE" dirty="0"/>
              <a:t>Upphämtning</a:t>
            </a:r>
          </a:p>
          <a:p>
            <a:pPr marL="0" indent="0">
              <a:buNone/>
            </a:pPr>
            <a:r>
              <a:rPr lang="sv-SE" dirty="0"/>
              <a:t>LCL sjötransporter import</a:t>
            </a:r>
          </a:p>
          <a:p>
            <a:pPr lvl="1"/>
            <a:r>
              <a:rPr lang="sv-SE" dirty="0"/>
              <a:t>Leverans</a:t>
            </a:r>
          </a:p>
          <a:p>
            <a:pPr lvl="2"/>
            <a:r>
              <a:rPr lang="sv-SE" dirty="0"/>
              <a:t>Styckegods och partigods</a:t>
            </a:r>
          </a:p>
          <a:p>
            <a:pPr lvl="2"/>
            <a:r>
              <a:rPr lang="sv-SE" dirty="0"/>
              <a:t>Kostnad inrikes enligt prislista</a:t>
            </a:r>
          </a:p>
          <a:p>
            <a:pPr lvl="2"/>
            <a:r>
              <a:rPr lang="sv-SE" dirty="0"/>
              <a:t>Volymomräkning </a:t>
            </a:r>
          </a:p>
          <a:p>
            <a:pPr lvl="2"/>
            <a:r>
              <a:rPr lang="sv-SE" dirty="0"/>
              <a:t>1cbm =</a:t>
            </a:r>
          </a:p>
          <a:p>
            <a:pPr lvl="2"/>
            <a:r>
              <a:rPr lang="sv-SE" dirty="0"/>
              <a:t>280kg</a:t>
            </a:r>
          </a:p>
          <a:p>
            <a:pPr lvl="1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E01-15A8-4BC7-8A6E-2029D2EF04C1}" type="slidenum">
              <a:rPr lang="sv-SE" smtClean="0"/>
              <a:t>8</a:t>
            </a:fld>
            <a:endParaRPr lang="sv-S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2738292"/>
            <a:ext cx="2564507" cy="24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3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0DDEE-A469-4D30-9CBF-D24B0528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Sjötransporter LCL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62D719-3AE0-41C1-8499-A4DE2E0D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Terminalhantering via godsterminal</a:t>
            </a:r>
          </a:p>
          <a:p>
            <a:pPr lvl="2"/>
            <a:r>
              <a:rPr lang="sv-SE" dirty="0"/>
              <a:t>THC</a:t>
            </a:r>
          </a:p>
          <a:p>
            <a:pPr lvl="3"/>
            <a:r>
              <a:rPr lang="sv-SE" dirty="0"/>
              <a:t>Godsterminalhantering av LCL</a:t>
            </a:r>
          </a:p>
          <a:p>
            <a:pPr lvl="2"/>
            <a:r>
              <a:rPr lang="sv-SE" dirty="0"/>
              <a:t>Stuff export</a:t>
            </a:r>
          </a:p>
          <a:p>
            <a:pPr lvl="3"/>
            <a:r>
              <a:rPr lang="sv-SE" dirty="0"/>
              <a:t>Godsets vikt</a:t>
            </a:r>
          </a:p>
          <a:p>
            <a:pPr lvl="3"/>
            <a:r>
              <a:rPr lang="sv-SE" dirty="0"/>
              <a:t>Godsets volym 280kg per </a:t>
            </a:r>
            <a:r>
              <a:rPr lang="sv-SE" dirty="0" err="1"/>
              <a:t>cbm</a:t>
            </a:r>
            <a:endParaRPr lang="sv-SE" dirty="0"/>
          </a:p>
          <a:p>
            <a:pPr lvl="3"/>
            <a:r>
              <a:rPr lang="sv-SE" dirty="0"/>
              <a:t>Godsets W/M</a:t>
            </a:r>
          </a:p>
          <a:p>
            <a:pPr lvl="3"/>
            <a:r>
              <a:rPr lang="sv-SE" dirty="0"/>
              <a:t>Stämplingsmaterial/lastsäkring</a:t>
            </a:r>
          </a:p>
          <a:p>
            <a:pPr lvl="2"/>
            <a:r>
              <a:rPr lang="sv-SE" dirty="0" err="1"/>
              <a:t>Strip</a:t>
            </a:r>
            <a:r>
              <a:rPr lang="sv-SE" dirty="0"/>
              <a:t> import</a:t>
            </a:r>
          </a:p>
          <a:p>
            <a:pPr lvl="3"/>
            <a:r>
              <a:rPr lang="sv-SE" dirty="0"/>
              <a:t>W/M </a:t>
            </a:r>
            <a:r>
              <a:rPr lang="sv-SE" dirty="0" err="1"/>
              <a:t>Weight</a:t>
            </a:r>
            <a:r>
              <a:rPr lang="sv-SE" dirty="0"/>
              <a:t>/</a:t>
            </a:r>
            <a:r>
              <a:rPr lang="sv-SE" dirty="0" err="1"/>
              <a:t>Meassure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442F8FC-3A63-4A79-A6EC-896CD718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90"/>
          <a:stretch/>
        </p:blipFill>
        <p:spPr>
          <a:xfrm>
            <a:off x="7635875" y="1892580"/>
            <a:ext cx="2788285" cy="23087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0F28471-09A8-44C4-B7F8-1DAD4467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61" y="4268273"/>
            <a:ext cx="2618422" cy="21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476</Words>
  <Application>Microsoft Office PowerPoint</Application>
  <PresentationFormat>Bredbild</PresentationFormat>
  <Paragraphs>165</Paragraphs>
  <Slides>11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Sjötransporter LCL volymberäkning</vt:lpstr>
      <vt:lpstr>Sjöprocessen LCL</vt:lpstr>
      <vt:lpstr>Sjötransporter LCL</vt:lpstr>
      <vt:lpstr>Sjötransporter LCL</vt:lpstr>
      <vt:lpstr>Sjötransporter LCL</vt:lpstr>
      <vt:lpstr>Sjötransporter LCL</vt:lpstr>
      <vt:lpstr>Sjötransporter LCL</vt:lpstr>
      <vt:lpstr>Sjötransporter LCL</vt:lpstr>
      <vt:lpstr>Sjötransporter LCL</vt:lpstr>
      <vt:lpstr>Sjötransporter LCL</vt:lpstr>
      <vt:lpstr>Sjötransporter LCL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november</dc:title>
  <dc:creator>Lisbeth Ledner</dc:creator>
  <cp:lastModifiedBy>Lisbeth Ledner</cp:lastModifiedBy>
  <cp:revision>5</cp:revision>
  <dcterms:created xsi:type="dcterms:W3CDTF">2022-11-23T14:14:12Z</dcterms:created>
  <dcterms:modified xsi:type="dcterms:W3CDTF">2023-07-27T12:34:13Z</dcterms:modified>
</cp:coreProperties>
</file>