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8" r:id="rId2"/>
    <p:sldId id="256" r:id="rId3"/>
    <p:sldId id="257" r:id="rId4"/>
    <p:sldId id="260" r:id="rId5"/>
    <p:sldId id="261" r:id="rId6"/>
    <p:sldId id="262" r:id="rId7"/>
    <p:sldId id="266" r:id="rId8"/>
    <p:sldId id="267" r:id="rId9"/>
    <p:sldId id="268" r:id="rId10"/>
    <p:sldId id="265" r:id="rId11"/>
    <p:sldId id="269" r:id="rId12"/>
    <p:sldId id="270" r:id="rId13"/>
    <p:sldId id="271" r:id="rId14"/>
    <p:sldId id="272" r:id="rId15"/>
    <p:sldId id="273" r:id="rId16"/>
  </p:sldIdLst>
  <p:sldSz cx="9144000" cy="6858000" type="screen4x3"/>
  <p:notesSz cx="6858000" cy="9144000"/>
  <p:defaultTextStyle>
    <a:defPPr>
      <a:defRPr lang="e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ED5D42-E642-48FC-BA6F-A39EE6368DC4}" v="16" dt="2020-01-29T17:14:04.0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38" autoAdjust="0"/>
    <p:restoredTop sz="59446" autoAdjust="0"/>
  </p:normalViewPr>
  <p:slideViewPr>
    <p:cSldViewPr>
      <p:cViewPr>
        <p:scale>
          <a:sx n="51" d="100"/>
          <a:sy n="51" d="100"/>
        </p:scale>
        <p:origin x="389" y="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132211-59A4-4CAA-AF40-C9D9F3B4277E}" type="datetimeFigureOut">
              <a:rPr lang="en-US" smtClean="0"/>
              <a:t>11/16/2023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8E95DA-20C4-443F-BFE2-047A36C5DAB5}" type="slidenum">
              <a:rPr lang="en-US" smtClean="0"/>
              <a:t>‹#›</a:t>
            </a:fld>
            <a:endParaRPr lang="en-US"/>
          </a:p>
        </p:txBody>
      </p:sp>
    </p:spTree>
    <p:extLst>
      <p:ext uri="{BB962C8B-B14F-4D97-AF65-F5344CB8AC3E}">
        <p14:creationId xmlns:p14="http://schemas.microsoft.com/office/powerpoint/2010/main" val="3454325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investopedia.com/terms/p/production-rate.asp"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of my last update in January 2022, the Port of Hamburg is a versatile and multifaceted port, capable of handling various types of cargo and vessels. Here's an overview of its operations and capacity across different sectors:</a:t>
            </a:r>
          </a:p>
          <a:p>
            <a:endParaRPr lang="en-GB" dirty="0"/>
          </a:p>
          <a:p>
            <a:r>
              <a:rPr lang="en-GB" dirty="0"/>
              <a:t>1. **Container Handling**: </a:t>
            </a:r>
          </a:p>
          <a:p>
            <a:r>
              <a:rPr lang="en-GB" dirty="0"/>
              <a:t>   - The Port of Hamburg is a major container hub in Europe, handling a substantial volume of containerized cargo. Its container terminals are equipped with modern facilities and handling equipment.</a:t>
            </a:r>
          </a:p>
          <a:p>
            <a:r>
              <a:rPr lang="en-GB" dirty="0"/>
              <a:t>   - The capacity for container handling has seen expansions and upgrades over the years to accommodate the growing volume of containers passing through the port.</a:t>
            </a:r>
          </a:p>
          <a:p>
            <a:endParaRPr lang="en-GB" dirty="0"/>
          </a:p>
          <a:p>
            <a:r>
              <a:rPr lang="en-GB" dirty="0"/>
              <a:t>2. **Bulk Cargo Handling**:</a:t>
            </a:r>
          </a:p>
          <a:p>
            <a:r>
              <a:rPr lang="en-GB" dirty="0"/>
              <a:t>   - The port deals with different types of bulk cargo, including coal, grains, ores, and other bulk commodities. There are dedicated facilities and terminals equipped for efficient bulk cargo handling.</a:t>
            </a:r>
          </a:p>
          <a:p>
            <a:endParaRPr lang="en-GB" dirty="0"/>
          </a:p>
          <a:p>
            <a:r>
              <a:rPr lang="en-GB" dirty="0"/>
              <a:t>3. **Energy Sector**:</a:t>
            </a:r>
          </a:p>
          <a:p>
            <a:r>
              <a:rPr lang="en-GB" dirty="0"/>
              <a:t>   - Hamburg's port has facilities for handling energy-related cargo, including liquid bulk such as petroleum products, chemicals, and other energy commodities.</a:t>
            </a:r>
          </a:p>
          <a:p>
            <a:r>
              <a:rPr lang="en-GB" dirty="0"/>
              <a:t>   - It might have facilities for LNG (liquefied natural gas) or other energy-related infrastructures to support the growing demand for cleaner energy sources.</a:t>
            </a:r>
          </a:p>
          <a:p>
            <a:endParaRPr lang="en-GB" dirty="0"/>
          </a:p>
          <a:p>
            <a:r>
              <a:rPr lang="en-GB" dirty="0"/>
              <a:t>4. **Cruise Operations**:</a:t>
            </a:r>
          </a:p>
          <a:p>
            <a:r>
              <a:rPr lang="en-GB" dirty="0"/>
              <a:t>   - The Port of Hamburg serves as a popular cruise destination and operates cruise terminals to accommodate cruise ships.</a:t>
            </a:r>
          </a:p>
          <a:p>
            <a:r>
              <a:rPr lang="en-GB" dirty="0"/>
              <a:t>   - It caters to both transit cruises and turnaround cruises, offering facilities for passenger embarkation/disembarkation and services to support cruise operations.</a:t>
            </a:r>
          </a:p>
          <a:p>
            <a:endParaRPr lang="en-GB" dirty="0"/>
          </a:p>
          <a:p>
            <a:r>
              <a:rPr lang="en-GB" dirty="0"/>
              <a:t>5. **Other Operations**:</a:t>
            </a:r>
          </a:p>
          <a:p>
            <a:r>
              <a:rPr lang="en-GB" dirty="0"/>
              <a:t>   - The port handles general cargo, project cargo, and specialized cargo requiring specific handling facilities.</a:t>
            </a:r>
          </a:p>
          <a:p>
            <a:r>
              <a:rPr lang="en-GB" dirty="0"/>
              <a:t>   - It may have terminals or facilities dedicated to Ro-Ro (Roll-on/Roll-off) operations for vehicles and other similar cargo.</a:t>
            </a:r>
          </a:p>
          <a:p>
            <a:endParaRPr lang="en-GB" dirty="0"/>
          </a:p>
          <a:p>
            <a:r>
              <a:rPr lang="en-GB" dirty="0"/>
              <a:t>6. **Logistics and Connectivity**:</a:t>
            </a:r>
          </a:p>
          <a:p>
            <a:r>
              <a:rPr lang="en-GB" dirty="0"/>
              <a:t>   - Hamburg port is well-connected to inland transportation networks, including rail and road networks, to ensure efficient movement of goods to and from the port.</a:t>
            </a:r>
          </a:p>
          <a:p>
            <a:r>
              <a:rPr lang="en-GB" dirty="0"/>
              <a:t>   - It has developed as a significant logistics hub, offering a range of services beyond cargo handling, including warehousing, distribution, and value-added logistics solutions.</a:t>
            </a:r>
          </a:p>
          <a:p>
            <a:endParaRPr lang="en-GB" dirty="0"/>
          </a:p>
          <a:p>
            <a:r>
              <a:rPr lang="en-GB" dirty="0"/>
              <a:t>7. **Environmental Initiatives**:</a:t>
            </a:r>
          </a:p>
          <a:p>
            <a:r>
              <a:rPr lang="en-GB" dirty="0"/>
              <a:t>   - There's a focus on sustainability and environmentally friendly practices in port operations, aiming to reduce emissions, adopt cleaner technologies, and promote eco-friendly initiatives across various sectors within the port.</a:t>
            </a:r>
          </a:p>
          <a:p>
            <a:endParaRPr lang="en-GB" dirty="0"/>
          </a:p>
          <a:p>
            <a:r>
              <a:rPr lang="en-GB" dirty="0"/>
              <a:t>The operations and capacities in each sector can vary based on ongoing developments, expansions, and changes in demand. For the most current and specific details regarding operations and capacities in each sector at the Port of Hamburg, I recommend consulting official port authorities or the latest reports and publications available from the port administration.</a:t>
            </a:r>
            <a:endParaRPr lang="en-US" dirty="0"/>
          </a:p>
        </p:txBody>
      </p:sp>
      <p:sp>
        <p:nvSpPr>
          <p:cNvPr id="4" name="Slide Number Placeholder 3"/>
          <p:cNvSpPr>
            <a:spLocks noGrp="1"/>
          </p:cNvSpPr>
          <p:nvPr>
            <p:ph type="sldNum" sz="quarter" idx="5"/>
          </p:nvPr>
        </p:nvSpPr>
        <p:spPr/>
        <p:txBody>
          <a:bodyPr/>
          <a:lstStyle/>
          <a:p>
            <a:fld id="{1C8E95DA-20C4-443F-BFE2-047A36C5DAB5}" type="slidenum">
              <a:rPr lang="en-US" smtClean="0"/>
              <a:t>4</a:t>
            </a:fld>
            <a:endParaRPr lang="en-US"/>
          </a:p>
        </p:txBody>
      </p:sp>
    </p:spTree>
    <p:extLst>
      <p:ext uri="{BB962C8B-B14F-4D97-AF65-F5344CB8AC3E}">
        <p14:creationId xmlns:p14="http://schemas.microsoft.com/office/powerpoint/2010/main" val="3705302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 Handling</a:t>
            </a:r>
          </a:p>
          <a:p>
            <a:r>
              <a:rPr lang="en-US" dirty="0"/>
              <a:t>Dominant segment at Port of Hamburg.</a:t>
            </a:r>
          </a:p>
          <a:p>
            <a:r>
              <a:rPr lang="en-US" dirty="0"/>
              <a:t>HHLA’s container terminals </a:t>
            </a:r>
            <a:r>
              <a:rPr lang="en-US" dirty="0" err="1"/>
              <a:t>Altenwerder</a:t>
            </a:r>
            <a:r>
              <a:rPr lang="en-US" dirty="0"/>
              <a:t>, </a:t>
            </a:r>
            <a:r>
              <a:rPr lang="en-US" dirty="0" err="1"/>
              <a:t>Burcharkai</a:t>
            </a:r>
            <a:r>
              <a:rPr lang="en-US" dirty="0"/>
              <a:t> and </a:t>
            </a:r>
            <a:r>
              <a:rPr lang="en-US" dirty="0" err="1"/>
              <a:t>Tollerort</a:t>
            </a:r>
            <a:r>
              <a:rPr lang="en-US" dirty="0"/>
              <a:t> </a:t>
            </a:r>
          </a:p>
          <a:p>
            <a:r>
              <a:rPr lang="en-US" dirty="0"/>
              <a:t>as well as the </a:t>
            </a:r>
            <a:r>
              <a:rPr lang="en-US" dirty="0" err="1"/>
              <a:t>Eurogate</a:t>
            </a:r>
            <a:r>
              <a:rPr lang="en-US" dirty="0"/>
              <a:t> terminal clearly show how important</a:t>
            </a:r>
          </a:p>
          <a:p>
            <a:endParaRPr lang="en-US" dirty="0"/>
          </a:p>
          <a:p>
            <a:r>
              <a:rPr lang="en-US" dirty="0"/>
              <a:t>A total of 8.3 million TEUs crossed quay walls in the Port of Hamburg in 2022. </a:t>
            </a:r>
          </a:p>
          <a:p>
            <a:r>
              <a:rPr lang="en-US" dirty="0"/>
              <a:t>Decline of 5.1% compared to 2021</a:t>
            </a:r>
          </a:p>
          <a:p>
            <a:endParaRPr lang="en-US" dirty="0"/>
          </a:p>
          <a:p>
            <a:r>
              <a:rPr lang="en-US" dirty="0"/>
              <a:t>With just under 82.3 million </a:t>
            </a:r>
            <a:r>
              <a:rPr lang="en-US" dirty="0" err="1"/>
              <a:t>tonnes</a:t>
            </a:r>
            <a:r>
              <a:rPr lang="en-US" dirty="0"/>
              <a:t> transported, container handling thus accounts for around 70 percent of total handling.</a:t>
            </a:r>
          </a:p>
          <a:p>
            <a:endParaRPr lang="en-US" dirty="0"/>
          </a:p>
          <a:p>
            <a:r>
              <a:rPr lang="en-US" dirty="0"/>
              <a:t>The share of container cargo in total general cargo handling is almost 99%.</a:t>
            </a:r>
          </a:p>
          <a:p>
            <a:endParaRPr lang="en-US" dirty="0"/>
          </a:p>
          <a:p>
            <a:r>
              <a:rPr lang="en-US" dirty="0"/>
              <a:t>Loaded containers make up  more value-added part of container handling.</a:t>
            </a:r>
          </a:p>
          <a:p>
            <a:endParaRPr lang="en-US" dirty="0"/>
          </a:p>
          <a:p>
            <a:r>
              <a:rPr lang="en-US" dirty="0"/>
              <a:t>7.3 million loaded TEUs, account for almost 88% of total container throughout (8.3 million TEUs).</a:t>
            </a:r>
          </a:p>
          <a:p>
            <a:endParaRPr lang="en-US" dirty="0"/>
          </a:p>
          <a:p>
            <a:r>
              <a:rPr lang="en-US" dirty="0"/>
              <a:t>Around 99000 TEU were handled empty in 2022.</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C8E95DA-20C4-443F-BFE2-047A36C5DAB5}" type="slidenum">
              <a:rPr lang="en-US" smtClean="0"/>
              <a:t>6</a:t>
            </a:fld>
            <a:endParaRPr lang="en-US"/>
          </a:p>
        </p:txBody>
      </p:sp>
    </p:spTree>
    <p:extLst>
      <p:ext uri="{BB962C8B-B14F-4D97-AF65-F5344CB8AC3E}">
        <p14:creationId xmlns:p14="http://schemas.microsoft.com/office/powerpoint/2010/main" val="3777387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11111"/>
                </a:solidFill>
                <a:effectLst/>
                <a:latin typeface="SourceSansPro"/>
              </a:rPr>
              <a:t>https://www.investopedia.com/terms/t/throughput.asp</a:t>
            </a:r>
          </a:p>
          <a:p>
            <a:endParaRPr lang="en-GB" b="0" i="0" dirty="0">
              <a:solidFill>
                <a:srgbClr val="111111"/>
              </a:solidFill>
              <a:effectLst/>
              <a:latin typeface="SourceSansPro"/>
            </a:endParaRPr>
          </a:p>
          <a:p>
            <a:r>
              <a:rPr lang="en-GB" b="0" i="0" dirty="0">
                <a:solidFill>
                  <a:srgbClr val="111111"/>
                </a:solidFill>
                <a:effectLst/>
                <a:latin typeface="SourceSansPro"/>
              </a:rPr>
              <a:t>Throughput, in business, is the amount of a product or service that a company can produce and deliver to a client within a specified period of time. The term is often used in the context of a company's </a:t>
            </a:r>
            <a:r>
              <a:rPr lang="en-GB" b="0" i="0" u="sng" dirty="0">
                <a:solidFill>
                  <a:srgbClr val="2C40D0"/>
                </a:solidFill>
                <a:effectLst/>
                <a:latin typeface="SourceSansPro"/>
                <a:hlinkClick r:id="rId3"/>
              </a:rPr>
              <a:t>rate of production</a:t>
            </a:r>
            <a:r>
              <a:rPr lang="en-GB" b="0" i="0" dirty="0">
                <a:solidFill>
                  <a:srgbClr val="111111"/>
                </a:solidFill>
                <a:effectLst/>
                <a:latin typeface="SourceSansPro"/>
              </a:rPr>
              <a:t> or the speed at which something is processed.</a:t>
            </a:r>
          </a:p>
          <a:p>
            <a:endParaRPr lang="en-GB" b="0" i="0" dirty="0">
              <a:solidFill>
                <a:srgbClr val="111111"/>
              </a:solidFill>
              <a:effectLst/>
              <a:latin typeface="SourceSansPro"/>
            </a:endParaRPr>
          </a:p>
          <a:p>
            <a:r>
              <a:rPr lang="en-GB" b="0" i="0" dirty="0">
                <a:solidFill>
                  <a:srgbClr val="111111"/>
                </a:solidFill>
                <a:effectLst/>
                <a:latin typeface="SourceSansPro"/>
              </a:rPr>
              <a:t>High throughput = produce product or service more efficiently</a:t>
            </a:r>
            <a:endParaRPr lang="en-US" dirty="0"/>
          </a:p>
        </p:txBody>
      </p:sp>
      <p:sp>
        <p:nvSpPr>
          <p:cNvPr id="4" name="Slide Number Placeholder 3"/>
          <p:cNvSpPr>
            <a:spLocks noGrp="1"/>
          </p:cNvSpPr>
          <p:nvPr>
            <p:ph type="sldNum" sz="quarter" idx="5"/>
          </p:nvPr>
        </p:nvSpPr>
        <p:spPr/>
        <p:txBody>
          <a:bodyPr/>
          <a:lstStyle/>
          <a:p>
            <a:fld id="{1C8E95DA-20C4-443F-BFE2-047A36C5DAB5}" type="slidenum">
              <a:rPr lang="en-US" smtClean="0"/>
              <a:t>7</a:t>
            </a:fld>
            <a:endParaRPr lang="en-US"/>
          </a:p>
        </p:txBody>
      </p:sp>
    </p:spTree>
    <p:extLst>
      <p:ext uri="{BB962C8B-B14F-4D97-AF65-F5344CB8AC3E}">
        <p14:creationId xmlns:p14="http://schemas.microsoft.com/office/powerpoint/2010/main" val="1676067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8E95DA-20C4-443F-BFE2-047A36C5DAB5}" type="slidenum">
              <a:rPr lang="en-US" smtClean="0"/>
              <a:t>8</a:t>
            </a:fld>
            <a:endParaRPr lang="en-US"/>
          </a:p>
        </p:txBody>
      </p:sp>
    </p:spTree>
    <p:extLst>
      <p:ext uri="{BB962C8B-B14F-4D97-AF65-F5344CB8AC3E}">
        <p14:creationId xmlns:p14="http://schemas.microsoft.com/office/powerpoint/2010/main" val="1970373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Germany’s largest universal port has a seaborne cargo throughput of 119.9 million tons for 2022</a:t>
            </a:r>
          </a:p>
          <a:p>
            <a:endParaRPr lang="en-US" dirty="0"/>
          </a:p>
          <a:p>
            <a:r>
              <a:rPr lang="en-US" dirty="0"/>
              <a:t>Total throughput of the port is the sum of two major segments bulk cargo and general cargo.</a:t>
            </a:r>
          </a:p>
          <a:p>
            <a:endParaRPr lang="en-US" dirty="0"/>
          </a:p>
          <a:p>
            <a:r>
              <a:rPr lang="en-US" dirty="0"/>
              <a:t>In 2022, international crises impacted the Port of Hamburg’s seaborne cargo throughput.</a:t>
            </a:r>
          </a:p>
          <a:p>
            <a:r>
              <a:rPr lang="en-US" dirty="0"/>
              <a:t>The war in Ukraine plus the related sanctions against Russia, along with worldwide supply chain problems caused by the corona pandemic, impacted Port of Hamburg throughput during the year. </a:t>
            </a:r>
          </a:p>
          <a:p>
            <a:endParaRPr lang="en-US" dirty="0"/>
          </a:p>
          <a:p>
            <a:r>
              <a:rPr lang="en-US" dirty="0"/>
              <a:t>In 2022, 119,9 million </a:t>
            </a:r>
            <a:r>
              <a:rPr lang="en-US" dirty="0" err="1"/>
              <a:t>tonnes</a:t>
            </a:r>
            <a:r>
              <a:rPr lang="en-US" dirty="0"/>
              <a:t> of seaborne Goods were loaded or unloaded at the terminals in Germany’s largest universal port.</a:t>
            </a:r>
          </a:p>
          <a:p>
            <a:r>
              <a:rPr lang="en-US" dirty="0"/>
              <a:t>-6.8% compared to 2021.</a:t>
            </a:r>
          </a:p>
          <a:p>
            <a:endParaRPr lang="en-US" dirty="0"/>
          </a:p>
          <a:p>
            <a:r>
              <a:rPr lang="en-US" dirty="0"/>
              <a:t>5.8% decline to 83.7 million </a:t>
            </a:r>
            <a:r>
              <a:rPr lang="en-US" dirty="0" err="1"/>
              <a:t>tonnes</a:t>
            </a:r>
            <a:r>
              <a:rPr lang="en-US" dirty="0"/>
              <a:t> in general cargo throughput.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8.9% decline to 36.2 million </a:t>
            </a:r>
            <a:r>
              <a:rPr lang="en-US" dirty="0" err="1"/>
              <a:t>tonnes</a:t>
            </a:r>
            <a:r>
              <a:rPr lang="en-US" dirty="0"/>
              <a:t> in bulk cargo handling.</a:t>
            </a:r>
          </a:p>
        </p:txBody>
      </p:sp>
      <p:sp>
        <p:nvSpPr>
          <p:cNvPr id="4" name="Slide Number Placeholder 3"/>
          <p:cNvSpPr>
            <a:spLocks noGrp="1"/>
          </p:cNvSpPr>
          <p:nvPr>
            <p:ph type="sldNum" sz="quarter" idx="5"/>
          </p:nvPr>
        </p:nvSpPr>
        <p:spPr/>
        <p:txBody>
          <a:bodyPr/>
          <a:lstStyle/>
          <a:p>
            <a:fld id="{1C8E95DA-20C4-443F-BFE2-047A36C5DAB5}" type="slidenum">
              <a:rPr lang="en-US" smtClean="0"/>
              <a:t>10</a:t>
            </a:fld>
            <a:endParaRPr lang="en-US"/>
          </a:p>
        </p:txBody>
      </p:sp>
    </p:spTree>
    <p:extLst>
      <p:ext uri="{BB962C8B-B14F-4D97-AF65-F5344CB8AC3E}">
        <p14:creationId xmlns:p14="http://schemas.microsoft.com/office/powerpoint/2010/main" val="2506606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8E95DA-20C4-443F-BFE2-047A36C5DAB5}" type="slidenum">
              <a:rPr lang="en-US" smtClean="0"/>
              <a:t>11</a:t>
            </a:fld>
            <a:endParaRPr lang="en-US"/>
          </a:p>
        </p:txBody>
      </p:sp>
    </p:spTree>
    <p:extLst>
      <p:ext uri="{BB962C8B-B14F-4D97-AF65-F5344CB8AC3E}">
        <p14:creationId xmlns:p14="http://schemas.microsoft.com/office/powerpoint/2010/main" val="3781211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8E95DA-20C4-443F-BFE2-047A36C5DAB5}" type="slidenum">
              <a:rPr lang="en-US" smtClean="0"/>
              <a:t>15</a:t>
            </a:fld>
            <a:endParaRPr lang="en-US"/>
          </a:p>
        </p:txBody>
      </p:sp>
    </p:spTree>
    <p:extLst>
      <p:ext uri="{BB962C8B-B14F-4D97-AF65-F5344CB8AC3E}">
        <p14:creationId xmlns:p14="http://schemas.microsoft.com/office/powerpoint/2010/main" val="1794979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a:t>Klicka här för att ändra format</a:t>
            </a:r>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2CE45E30-5EA2-41B3-82B4-875DAD56E1FC}" type="datetimeFigureOut">
              <a:rPr lang="sv-SE" smtClean="0"/>
              <a:t>2023-11-16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90CDABF9-9446-4AD0-AF85-78B5933947B4}" type="slidenum">
              <a:rPr lang="sv-SE" smtClean="0"/>
              <a:t>‹#›</a:t>
            </a:fld>
            <a:endParaRPr lang="sv-SE"/>
          </a:p>
        </p:txBody>
      </p:sp>
    </p:spTree>
    <p:extLst>
      <p:ext uri="{BB962C8B-B14F-4D97-AF65-F5344CB8AC3E}">
        <p14:creationId xmlns:p14="http://schemas.microsoft.com/office/powerpoint/2010/main" val="565630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2CE45E30-5EA2-41B3-82B4-875DAD56E1FC}" type="datetimeFigureOut">
              <a:rPr lang="sv-SE" smtClean="0"/>
              <a:t>2023-11-16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90CDABF9-9446-4AD0-AF85-78B5933947B4}" type="slidenum">
              <a:rPr lang="sv-SE" smtClean="0"/>
              <a:t>‹#›</a:t>
            </a:fld>
            <a:endParaRPr lang="sv-SE"/>
          </a:p>
        </p:txBody>
      </p:sp>
    </p:spTree>
    <p:extLst>
      <p:ext uri="{BB962C8B-B14F-4D97-AF65-F5344CB8AC3E}">
        <p14:creationId xmlns:p14="http://schemas.microsoft.com/office/powerpoint/2010/main" val="106213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2CE45E30-5EA2-41B3-82B4-875DAD56E1FC}" type="datetimeFigureOut">
              <a:rPr lang="sv-SE" smtClean="0"/>
              <a:t>2023-11-16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90CDABF9-9446-4AD0-AF85-78B5933947B4}" type="slidenum">
              <a:rPr lang="sv-SE" smtClean="0"/>
              <a:t>‹#›</a:t>
            </a:fld>
            <a:endParaRPr lang="sv-SE"/>
          </a:p>
        </p:txBody>
      </p:sp>
    </p:spTree>
    <p:extLst>
      <p:ext uri="{BB962C8B-B14F-4D97-AF65-F5344CB8AC3E}">
        <p14:creationId xmlns:p14="http://schemas.microsoft.com/office/powerpoint/2010/main" val="4185983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2CE45E30-5EA2-41B3-82B4-875DAD56E1FC}" type="datetimeFigureOut">
              <a:rPr lang="sv-SE" smtClean="0"/>
              <a:t>2023-11-16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90CDABF9-9446-4AD0-AF85-78B5933947B4}" type="slidenum">
              <a:rPr lang="sv-SE" smtClean="0"/>
              <a:t>‹#›</a:t>
            </a:fld>
            <a:endParaRPr lang="sv-SE"/>
          </a:p>
        </p:txBody>
      </p:sp>
    </p:spTree>
    <p:extLst>
      <p:ext uri="{BB962C8B-B14F-4D97-AF65-F5344CB8AC3E}">
        <p14:creationId xmlns:p14="http://schemas.microsoft.com/office/powerpoint/2010/main" val="884016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a:t>Klicka här för att ändra format</a:t>
            </a:r>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2CE45E30-5EA2-41B3-82B4-875DAD56E1FC}" type="datetimeFigureOut">
              <a:rPr lang="sv-SE" smtClean="0"/>
              <a:t>2023-11-16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90CDABF9-9446-4AD0-AF85-78B5933947B4}" type="slidenum">
              <a:rPr lang="sv-SE" smtClean="0"/>
              <a:t>‹#›</a:t>
            </a:fld>
            <a:endParaRPr lang="sv-SE"/>
          </a:p>
        </p:txBody>
      </p:sp>
    </p:spTree>
    <p:extLst>
      <p:ext uri="{BB962C8B-B14F-4D97-AF65-F5344CB8AC3E}">
        <p14:creationId xmlns:p14="http://schemas.microsoft.com/office/powerpoint/2010/main" val="1621703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2CE45E30-5EA2-41B3-82B4-875DAD56E1FC}" type="datetimeFigureOut">
              <a:rPr lang="sv-SE" smtClean="0"/>
              <a:t>2023-11-16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90CDABF9-9446-4AD0-AF85-78B5933947B4}" type="slidenum">
              <a:rPr lang="sv-SE" smtClean="0"/>
              <a:t>‹#›</a:t>
            </a:fld>
            <a:endParaRPr lang="sv-SE"/>
          </a:p>
        </p:txBody>
      </p:sp>
    </p:spTree>
    <p:extLst>
      <p:ext uri="{BB962C8B-B14F-4D97-AF65-F5344CB8AC3E}">
        <p14:creationId xmlns:p14="http://schemas.microsoft.com/office/powerpoint/2010/main" val="807851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a:t>Klicka här för att ändra format</a:t>
            </a:r>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2CE45E30-5EA2-41B3-82B4-875DAD56E1FC}" type="datetimeFigureOut">
              <a:rPr lang="sv-SE" smtClean="0"/>
              <a:t>2023-11-16</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90CDABF9-9446-4AD0-AF85-78B5933947B4}" type="slidenum">
              <a:rPr lang="sv-SE" smtClean="0"/>
              <a:t>‹#›</a:t>
            </a:fld>
            <a:endParaRPr lang="sv-SE"/>
          </a:p>
        </p:txBody>
      </p:sp>
    </p:spTree>
    <p:extLst>
      <p:ext uri="{BB962C8B-B14F-4D97-AF65-F5344CB8AC3E}">
        <p14:creationId xmlns:p14="http://schemas.microsoft.com/office/powerpoint/2010/main" val="2865474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2CE45E30-5EA2-41B3-82B4-875DAD56E1FC}" type="datetimeFigureOut">
              <a:rPr lang="sv-SE" smtClean="0"/>
              <a:t>2023-11-16</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90CDABF9-9446-4AD0-AF85-78B5933947B4}" type="slidenum">
              <a:rPr lang="sv-SE" smtClean="0"/>
              <a:t>‹#›</a:t>
            </a:fld>
            <a:endParaRPr lang="sv-SE"/>
          </a:p>
        </p:txBody>
      </p:sp>
    </p:spTree>
    <p:extLst>
      <p:ext uri="{BB962C8B-B14F-4D97-AF65-F5344CB8AC3E}">
        <p14:creationId xmlns:p14="http://schemas.microsoft.com/office/powerpoint/2010/main" val="203632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2CE45E30-5EA2-41B3-82B4-875DAD56E1FC}" type="datetimeFigureOut">
              <a:rPr lang="sv-SE" smtClean="0"/>
              <a:t>2023-11-16</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90CDABF9-9446-4AD0-AF85-78B5933947B4}" type="slidenum">
              <a:rPr lang="sv-SE" smtClean="0"/>
              <a:t>‹#›</a:t>
            </a:fld>
            <a:endParaRPr lang="sv-SE"/>
          </a:p>
        </p:txBody>
      </p:sp>
    </p:spTree>
    <p:extLst>
      <p:ext uri="{BB962C8B-B14F-4D97-AF65-F5344CB8AC3E}">
        <p14:creationId xmlns:p14="http://schemas.microsoft.com/office/powerpoint/2010/main" val="987434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a:t>Klicka här för att ändra format</a:t>
            </a:r>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2CE45E30-5EA2-41B3-82B4-875DAD56E1FC}" type="datetimeFigureOut">
              <a:rPr lang="sv-SE" smtClean="0"/>
              <a:t>2023-11-16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90CDABF9-9446-4AD0-AF85-78B5933947B4}" type="slidenum">
              <a:rPr lang="sv-SE" smtClean="0"/>
              <a:t>‹#›</a:t>
            </a:fld>
            <a:endParaRPr lang="sv-SE"/>
          </a:p>
        </p:txBody>
      </p:sp>
    </p:spTree>
    <p:extLst>
      <p:ext uri="{BB962C8B-B14F-4D97-AF65-F5344CB8AC3E}">
        <p14:creationId xmlns:p14="http://schemas.microsoft.com/office/powerpoint/2010/main" val="410197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a:t>Klicka här för att ändra format</a:t>
            </a:r>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2CE45E30-5EA2-41B3-82B4-875DAD56E1FC}" type="datetimeFigureOut">
              <a:rPr lang="sv-SE" smtClean="0"/>
              <a:t>2023-11-16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90CDABF9-9446-4AD0-AF85-78B5933947B4}" type="slidenum">
              <a:rPr lang="sv-SE" smtClean="0"/>
              <a:t>‹#›</a:t>
            </a:fld>
            <a:endParaRPr lang="sv-SE"/>
          </a:p>
        </p:txBody>
      </p:sp>
    </p:spTree>
    <p:extLst>
      <p:ext uri="{BB962C8B-B14F-4D97-AF65-F5344CB8AC3E}">
        <p14:creationId xmlns:p14="http://schemas.microsoft.com/office/powerpoint/2010/main" val="2030279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E45E30-5EA2-41B3-82B4-875DAD56E1FC}" type="datetimeFigureOut">
              <a:rPr lang="sv-SE" smtClean="0"/>
              <a:t>2023-11-16</a:t>
            </a:fld>
            <a:endParaRPr lang="sv-SE"/>
          </a:p>
        </p:txBody>
      </p:sp>
      <p:sp>
        <p:nvSpPr>
          <p:cNvPr id="5" name="Platshållare för sidfo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CDABF9-9446-4AD0-AF85-78B5933947B4}" type="slidenum">
              <a:rPr lang="sv-SE" smtClean="0"/>
              <a:t>‹#›</a:t>
            </a:fld>
            <a:endParaRPr lang="sv-SE"/>
          </a:p>
        </p:txBody>
      </p:sp>
    </p:spTree>
    <p:extLst>
      <p:ext uri="{BB962C8B-B14F-4D97-AF65-F5344CB8AC3E}">
        <p14:creationId xmlns:p14="http://schemas.microsoft.com/office/powerpoint/2010/main" val="4129170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dpworld.com/en/uae" TargetMode="External"/><Relationship Id="rId3" Type="http://schemas.openxmlformats.org/officeDocument/2006/relationships/hyperlink" Target="https://www.hamburg.com/port/" TargetMode="External"/><Relationship Id="rId7" Type="http://schemas.openxmlformats.org/officeDocument/2006/relationships/hyperlink" Target="https://www.portofantwerp.com/en" TargetMode="External"/><Relationship Id="rId2" Type="http://schemas.openxmlformats.org/officeDocument/2006/relationships/hyperlink" Target="https://www.portofrotterdam.com/en" TargetMode="External"/><Relationship Id="rId1" Type="http://schemas.openxmlformats.org/officeDocument/2006/relationships/slideLayout" Target="../slideLayouts/slideLayout2.xml"/><Relationship Id="rId6" Type="http://schemas.openxmlformats.org/officeDocument/2006/relationships/hyperlink" Target="https://en.wikipedia.org/wiki/Port_of_Hong_Kong" TargetMode="External"/><Relationship Id="rId5" Type="http://schemas.openxmlformats.org/officeDocument/2006/relationships/hyperlink" Target="https://www.hkmpb.gov.hk/en/port.html" TargetMode="External"/><Relationship Id="rId4" Type="http://schemas.openxmlformats.org/officeDocument/2006/relationships/hyperlink" Target="https://www.portoflosangeles.or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4BB6924-C99D-2514-2971-4ED29AE98F2A}"/>
              </a:ext>
            </a:extLst>
          </p:cNvPr>
          <p:cNvSpPr>
            <a:spLocks noGrp="1"/>
          </p:cNvSpPr>
          <p:nvPr>
            <p:ph type="title"/>
          </p:nvPr>
        </p:nvSpPr>
        <p:spPr>
          <a:xfrm>
            <a:off x="360045" y="188640"/>
            <a:ext cx="8423910" cy="994172"/>
          </a:xfrm>
        </p:spPr>
        <p:txBody>
          <a:bodyPr>
            <a:normAutofit fontScale="90000"/>
          </a:bodyPr>
          <a:lstStyle/>
          <a:p>
            <a:r>
              <a:rPr lang="en" b="1" dirty="0"/>
              <a:t>Seminar assignment, group International ports</a:t>
            </a:r>
          </a:p>
        </p:txBody>
      </p:sp>
      <p:sp>
        <p:nvSpPr>
          <p:cNvPr id="3" name="Platshållare för innehåll 2">
            <a:extLst>
              <a:ext uri="{FF2B5EF4-FFF2-40B4-BE49-F238E27FC236}">
                <a16:creationId xmlns:a16="http://schemas.microsoft.com/office/drawing/2014/main" id="{FC3B9303-0EC7-54DD-7ABE-B2A34DB74165}"/>
              </a:ext>
            </a:extLst>
          </p:cNvPr>
          <p:cNvSpPr>
            <a:spLocks noGrp="1"/>
          </p:cNvSpPr>
          <p:nvPr>
            <p:ph idx="1"/>
          </p:nvPr>
        </p:nvSpPr>
        <p:spPr>
          <a:xfrm>
            <a:off x="1277890" y="1556792"/>
            <a:ext cx="6588219" cy="4968552"/>
          </a:xfrm>
        </p:spPr>
        <p:txBody>
          <a:bodyPr>
            <a:normAutofit fontScale="70000" lnSpcReduction="20000"/>
          </a:bodyPr>
          <a:lstStyle/>
          <a:p>
            <a:r>
              <a:rPr lang="en" dirty="0"/>
              <a:t>Each group has material to be able to make a 10-15 minute presentation about their port</a:t>
            </a:r>
          </a:p>
          <a:p>
            <a:r>
              <a:rPr lang="en" dirty="0"/>
              <a:t>The presentation can be carried out with </a:t>
            </a:r>
            <a:r>
              <a:rPr lang="en" dirty="0" err="1"/>
              <a:t>powerpoint </a:t>
            </a:r>
            <a:r>
              <a:rPr lang="en" dirty="0"/>
              <a:t>. It is fine to include small video clips in the presentation</a:t>
            </a:r>
          </a:p>
          <a:p>
            <a:r>
              <a:rPr lang="en" b="1" dirty="0"/>
              <a:t>The entire group must be familiar with all parts of the work.</a:t>
            </a:r>
          </a:p>
          <a:p>
            <a:r>
              <a:rPr lang="en" b="1" dirty="0"/>
              <a:t>the presentation </a:t>
            </a:r>
            <a:r>
              <a:rPr lang="en" dirty="0"/>
              <a:t>through a cross-group presentation where each group </a:t>
            </a:r>
            <a:r>
              <a:rPr lang="en" b="1" dirty="0"/>
              <a:t>tells </a:t>
            </a:r>
            <a:r>
              <a:rPr lang="en" dirty="0"/>
              <a:t>about their port. The presentation should </a:t>
            </a:r>
            <a:r>
              <a:rPr lang="en" b="1" dirty="0"/>
              <a:t>NOT be read aloud </a:t>
            </a:r>
            <a:r>
              <a:rPr lang="en" dirty="0"/>
              <a:t>.</a:t>
            </a:r>
          </a:p>
          <a:p>
            <a:r>
              <a:rPr lang="en" dirty="0"/>
              <a:t>2 groups in each meeting.</a:t>
            </a:r>
          </a:p>
          <a:p>
            <a:r>
              <a:rPr lang="en" dirty="0"/>
              <a:t>The groups present their work to each other. Each meeting takes about 30 minutes</a:t>
            </a:r>
          </a:p>
          <a:p>
            <a:r>
              <a:rPr lang="en" dirty="0"/>
              <a:t>Each group makes its presentation 3 times.</a:t>
            </a:r>
          </a:p>
          <a:p>
            <a:endParaRPr lang="sv-SE" dirty="0"/>
          </a:p>
        </p:txBody>
      </p:sp>
    </p:spTree>
    <p:extLst>
      <p:ext uri="{BB962C8B-B14F-4D97-AF65-F5344CB8AC3E}">
        <p14:creationId xmlns:p14="http://schemas.microsoft.com/office/powerpoint/2010/main" val="257209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A4ADB-4594-2BE4-8F8D-8D234224D0D6}"/>
              </a:ext>
            </a:extLst>
          </p:cNvPr>
          <p:cNvSpPr>
            <a:spLocks noGrp="1"/>
          </p:cNvSpPr>
          <p:nvPr>
            <p:ph type="title"/>
          </p:nvPr>
        </p:nvSpPr>
        <p:spPr>
          <a:xfrm>
            <a:off x="457200" y="274638"/>
            <a:ext cx="8229600" cy="1143000"/>
          </a:xfrm>
        </p:spPr>
        <p:txBody>
          <a:bodyPr anchor="ctr">
            <a:normAutofit/>
          </a:bodyPr>
          <a:lstStyle/>
          <a:p>
            <a:r>
              <a:rPr lang="en" dirty="0"/>
              <a:t>Cargo Handling</a:t>
            </a:r>
            <a:endParaRPr lang="en-US" dirty="0"/>
          </a:p>
        </p:txBody>
      </p:sp>
      <p:pic>
        <p:nvPicPr>
          <p:cNvPr id="5" name="Content Placeholder 4" descr="A screenshot of a graph&#10;&#10;Description automatically generated">
            <a:extLst>
              <a:ext uri="{FF2B5EF4-FFF2-40B4-BE49-F238E27FC236}">
                <a16:creationId xmlns:a16="http://schemas.microsoft.com/office/drawing/2014/main" id="{24851BF1-455B-2CBC-4279-7493E888DBD8}"/>
              </a:ext>
            </a:extLst>
          </p:cNvPr>
          <p:cNvPicPr>
            <a:picLocks noGrp="1" noChangeAspect="1"/>
          </p:cNvPicPr>
          <p:nvPr>
            <p:ph idx="1"/>
          </p:nvPr>
        </p:nvPicPr>
        <p:blipFill>
          <a:blip r:embed="rId3"/>
          <a:stretch>
            <a:fillRect/>
          </a:stretch>
        </p:blipFill>
        <p:spPr>
          <a:xfrm>
            <a:off x="653417" y="1600200"/>
            <a:ext cx="7837166" cy="4525963"/>
          </a:xfrm>
          <a:noFill/>
        </p:spPr>
      </p:pic>
    </p:spTree>
    <p:extLst>
      <p:ext uri="{BB962C8B-B14F-4D97-AF65-F5344CB8AC3E}">
        <p14:creationId xmlns:p14="http://schemas.microsoft.com/office/powerpoint/2010/main" val="1730951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138B460B-6825-789F-E1A2-AABBC09C880E}"/>
              </a:ext>
            </a:extLst>
          </p:cNvPr>
          <p:cNvPicPr>
            <a:picLocks noGrp="1" noChangeAspect="1"/>
          </p:cNvPicPr>
          <p:nvPr>
            <p:ph idx="1"/>
          </p:nvPr>
        </p:nvPicPr>
        <p:blipFill>
          <a:blip r:embed="rId3"/>
          <a:stretch>
            <a:fillRect/>
          </a:stretch>
        </p:blipFill>
        <p:spPr>
          <a:xfrm>
            <a:off x="90488" y="179904"/>
            <a:ext cx="8963025" cy="6498193"/>
          </a:xfrm>
          <a:noFill/>
        </p:spPr>
      </p:pic>
    </p:spTree>
    <p:extLst>
      <p:ext uri="{BB962C8B-B14F-4D97-AF65-F5344CB8AC3E}">
        <p14:creationId xmlns:p14="http://schemas.microsoft.com/office/powerpoint/2010/main" val="577638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A12C60-E1D8-96DB-3C0A-B49583A91EAC}"/>
              </a:ext>
            </a:extLst>
          </p:cNvPr>
          <p:cNvPicPr>
            <a:picLocks noGrp="1" noChangeAspect="1"/>
          </p:cNvPicPr>
          <p:nvPr>
            <p:ph idx="1"/>
          </p:nvPr>
        </p:nvPicPr>
        <p:blipFill>
          <a:blip r:embed="rId2"/>
          <a:stretch>
            <a:fillRect/>
          </a:stretch>
        </p:blipFill>
        <p:spPr>
          <a:xfrm>
            <a:off x="535079" y="68263"/>
            <a:ext cx="8073843" cy="6721475"/>
          </a:xfrm>
          <a:noFill/>
        </p:spPr>
      </p:pic>
    </p:spTree>
    <p:extLst>
      <p:ext uri="{BB962C8B-B14F-4D97-AF65-F5344CB8AC3E}">
        <p14:creationId xmlns:p14="http://schemas.microsoft.com/office/powerpoint/2010/main" val="2889294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201BA57-05FD-0001-06E9-AC7D2A35432E}"/>
              </a:ext>
            </a:extLst>
          </p:cNvPr>
          <p:cNvPicPr>
            <a:picLocks noGrp="1" noChangeAspect="1"/>
          </p:cNvPicPr>
          <p:nvPr>
            <p:ph idx="1"/>
          </p:nvPr>
        </p:nvPicPr>
        <p:blipFill>
          <a:blip r:embed="rId2"/>
          <a:stretch>
            <a:fillRect/>
          </a:stretch>
        </p:blipFill>
        <p:spPr>
          <a:xfrm>
            <a:off x="90488" y="191108"/>
            <a:ext cx="8963025" cy="6475784"/>
          </a:xfrm>
          <a:noFill/>
        </p:spPr>
      </p:pic>
    </p:spTree>
    <p:extLst>
      <p:ext uri="{BB962C8B-B14F-4D97-AF65-F5344CB8AC3E}">
        <p14:creationId xmlns:p14="http://schemas.microsoft.com/office/powerpoint/2010/main" val="3040033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858196C-9524-E096-0150-C79ED4B602E4}"/>
              </a:ext>
            </a:extLst>
          </p:cNvPr>
          <p:cNvPicPr>
            <a:picLocks noGrp="1" noChangeAspect="1"/>
          </p:cNvPicPr>
          <p:nvPr>
            <p:ph idx="1"/>
          </p:nvPr>
        </p:nvPicPr>
        <p:blipFill>
          <a:blip r:embed="rId2"/>
          <a:stretch>
            <a:fillRect/>
          </a:stretch>
        </p:blipFill>
        <p:spPr>
          <a:xfrm>
            <a:off x="90488" y="403980"/>
            <a:ext cx="8963025" cy="6050041"/>
          </a:xfrm>
          <a:noFill/>
        </p:spPr>
      </p:pic>
    </p:spTree>
    <p:extLst>
      <p:ext uri="{BB962C8B-B14F-4D97-AF65-F5344CB8AC3E}">
        <p14:creationId xmlns:p14="http://schemas.microsoft.com/office/powerpoint/2010/main" val="2656054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2576DB-BCAD-4FC4-128E-8D11F4A75E75}"/>
              </a:ext>
            </a:extLst>
          </p:cNvPr>
          <p:cNvPicPr>
            <a:picLocks noChangeAspect="1"/>
          </p:cNvPicPr>
          <p:nvPr/>
        </p:nvPicPr>
        <p:blipFill>
          <a:blip r:embed="rId3"/>
          <a:stretch>
            <a:fillRect/>
          </a:stretch>
        </p:blipFill>
        <p:spPr>
          <a:xfrm>
            <a:off x="90488" y="179904"/>
            <a:ext cx="8963025" cy="6498193"/>
          </a:xfrm>
          <a:prstGeom prst="rect">
            <a:avLst/>
          </a:prstGeom>
          <a:noFill/>
        </p:spPr>
      </p:pic>
    </p:spTree>
    <p:extLst>
      <p:ext uri="{BB962C8B-B14F-4D97-AF65-F5344CB8AC3E}">
        <p14:creationId xmlns:p14="http://schemas.microsoft.com/office/powerpoint/2010/main" val="3900885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normAutofit/>
          </a:bodyPr>
          <a:lstStyle/>
          <a:p>
            <a:r>
              <a:rPr lang="en" dirty="0"/>
              <a:t>International ports</a:t>
            </a:r>
          </a:p>
        </p:txBody>
      </p:sp>
      <p:sp>
        <p:nvSpPr>
          <p:cNvPr id="5" name="Platshållare för innehåll 4"/>
          <p:cNvSpPr>
            <a:spLocks noGrp="1"/>
          </p:cNvSpPr>
          <p:nvPr>
            <p:ph idx="1"/>
          </p:nvPr>
        </p:nvSpPr>
        <p:spPr>
          <a:xfrm>
            <a:off x="457200" y="1196752"/>
            <a:ext cx="8686800" cy="5661248"/>
          </a:xfrm>
        </p:spPr>
        <p:txBody>
          <a:bodyPr>
            <a:normAutofit fontScale="92500"/>
          </a:bodyPr>
          <a:lstStyle/>
          <a:p>
            <a:r>
              <a:rPr lang="en" dirty="0"/>
              <a:t>Operations and Capacity</a:t>
            </a:r>
          </a:p>
          <a:p>
            <a:pPr lvl="2"/>
            <a:r>
              <a:rPr lang="en" dirty="0"/>
              <a:t>Ship - </a:t>
            </a:r>
            <a:r>
              <a:rPr lang="sv-SE" dirty="0"/>
              <a:t>Fartyg</a:t>
            </a:r>
            <a:endParaRPr lang="en" dirty="0"/>
          </a:p>
          <a:p>
            <a:pPr lvl="2"/>
            <a:r>
              <a:rPr lang="en" dirty="0"/>
              <a:t>Container - </a:t>
            </a:r>
          </a:p>
          <a:p>
            <a:pPr lvl="2"/>
            <a:r>
              <a:rPr lang="en" dirty="0"/>
              <a:t>Bulk, energy - </a:t>
            </a:r>
            <a:r>
              <a:rPr lang="sv-SE" dirty="0"/>
              <a:t>Bulk, energi</a:t>
            </a:r>
            <a:endParaRPr lang="en" dirty="0"/>
          </a:p>
          <a:p>
            <a:pPr lvl="2"/>
            <a:r>
              <a:rPr lang="en" dirty="0"/>
              <a:t>Cruise - </a:t>
            </a:r>
            <a:r>
              <a:rPr lang="sv-SE" dirty="0"/>
              <a:t>Kryssning</a:t>
            </a:r>
            <a:endParaRPr lang="en" dirty="0"/>
          </a:p>
          <a:p>
            <a:pPr lvl="2"/>
            <a:r>
              <a:rPr lang="en" dirty="0"/>
              <a:t>Other </a:t>
            </a:r>
          </a:p>
          <a:p>
            <a:pPr lvl="1"/>
            <a:r>
              <a:rPr lang="en" dirty="0"/>
              <a:t>Infrastructure</a:t>
            </a:r>
          </a:p>
          <a:p>
            <a:pPr lvl="2"/>
            <a:r>
              <a:rPr lang="en" dirty="0"/>
              <a:t>Railway - </a:t>
            </a:r>
            <a:r>
              <a:rPr lang="sv-SE" dirty="0"/>
              <a:t>Järnväg</a:t>
            </a:r>
            <a:endParaRPr lang="en" dirty="0"/>
          </a:p>
          <a:p>
            <a:pPr lvl="2"/>
            <a:r>
              <a:rPr lang="en" dirty="0"/>
              <a:t>Ways - </a:t>
            </a:r>
            <a:r>
              <a:rPr lang="sv-SE" dirty="0"/>
              <a:t>Vägar</a:t>
            </a:r>
            <a:endParaRPr lang="en" dirty="0"/>
          </a:p>
          <a:p>
            <a:pPr lvl="2"/>
            <a:r>
              <a:rPr lang="en" dirty="0"/>
              <a:t>Short sea shipping, barge ( barge ) - </a:t>
            </a:r>
            <a:r>
              <a:rPr lang="sv-SE" dirty="0"/>
              <a:t>Närsjöfart, pråm (</a:t>
            </a:r>
            <a:r>
              <a:rPr lang="sv-SE" dirty="0" err="1"/>
              <a:t>barge</a:t>
            </a:r>
            <a:r>
              <a:rPr lang="sv-SE" dirty="0"/>
              <a:t>)</a:t>
            </a:r>
            <a:endParaRPr lang="en" dirty="0"/>
          </a:p>
          <a:p>
            <a:pPr lvl="2"/>
            <a:r>
              <a:rPr lang="en" dirty="0"/>
              <a:t>Pipelines</a:t>
            </a:r>
          </a:p>
          <a:p>
            <a:pPr lvl="1"/>
            <a:r>
              <a:rPr lang="en" dirty="0"/>
              <a:t>Describe the port's range of services. - </a:t>
            </a:r>
            <a:r>
              <a:rPr lang="sv-SE" dirty="0"/>
              <a:t>utbud av tjänster</a:t>
            </a:r>
            <a:endParaRPr lang="en" dirty="0"/>
          </a:p>
          <a:p>
            <a:pPr lvl="1"/>
            <a:endParaRPr lang="sv-SE" dirty="0"/>
          </a:p>
        </p:txBody>
      </p:sp>
    </p:spTree>
    <p:extLst>
      <p:ext uri="{BB962C8B-B14F-4D97-AF65-F5344CB8AC3E}">
        <p14:creationId xmlns:p14="http://schemas.microsoft.com/office/powerpoint/2010/main" val="1355225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228600" y="1628800"/>
            <a:ext cx="8686800" cy="4525963"/>
          </a:xfrm>
        </p:spPr>
        <p:txBody>
          <a:bodyPr>
            <a:normAutofit/>
          </a:bodyPr>
          <a:lstStyle/>
          <a:p>
            <a:r>
              <a:rPr lang="en" dirty="0"/>
              <a:t>Group 1 </a:t>
            </a:r>
            <a:r>
              <a:rPr lang="en" sz="2800" dirty="0"/>
              <a:t>Rotterdam</a:t>
            </a:r>
            <a:r>
              <a:rPr lang="en" dirty="0"/>
              <a:t> </a:t>
            </a:r>
            <a:r>
              <a:rPr lang="en" sz="1600" dirty="0">
                <a:hlinkClick r:id="rId2"/>
              </a:rPr>
              <a:t>https://www.portofrotterdam.com/en</a:t>
            </a:r>
            <a:endParaRPr lang="sv-SE" sz="1600" dirty="0"/>
          </a:p>
          <a:p>
            <a:r>
              <a:rPr lang="en" dirty="0"/>
              <a:t>Group 2 </a:t>
            </a:r>
            <a:r>
              <a:rPr lang="en" sz="2800" dirty="0"/>
              <a:t>Hamburg</a:t>
            </a:r>
            <a:r>
              <a:rPr lang="en" dirty="0"/>
              <a:t> </a:t>
            </a:r>
            <a:r>
              <a:rPr lang="en" sz="1600" dirty="0">
                <a:hlinkClick r:id="rId3"/>
              </a:rPr>
              <a:t>https://www.hamburg.com/port/</a:t>
            </a:r>
            <a:endParaRPr lang="sv-SE" sz="1600" dirty="0"/>
          </a:p>
          <a:p>
            <a:r>
              <a:rPr lang="en" dirty="0"/>
              <a:t>Group 3 </a:t>
            </a:r>
            <a:r>
              <a:rPr lang="en" sz="2800" dirty="0"/>
              <a:t>Los Angeles </a:t>
            </a:r>
            <a:r>
              <a:rPr lang="en" sz="1600" dirty="0">
                <a:hlinkClick r:id="rId4"/>
              </a:rPr>
              <a:t>https://www.portoflosangeles.org/</a:t>
            </a:r>
            <a:endParaRPr lang="sv-SE" sz="1600" dirty="0"/>
          </a:p>
          <a:p>
            <a:r>
              <a:rPr lang="en" dirty="0"/>
              <a:t>Group 4</a:t>
            </a:r>
            <a:r>
              <a:rPr lang="en" sz="1600" dirty="0"/>
              <a:t>  </a:t>
            </a:r>
            <a:r>
              <a:rPr lang="en" sz="2800" dirty="0"/>
              <a:t>Hong Kong</a:t>
            </a:r>
            <a:r>
              <a:rPr lang="en" sz="1600" dirty="0"/>
              <a:t> </a:t>
            </a:r>
            <a:r>
              <a:rPr lang="en" sz="1600" dirty="0">
                <a:hlinkClick r:id="rId5"/>
              </a:rPr>
              <a:t>https://www.hkmpb.gov.hk/en/port.html</a:t>
            </a:r>
            <a:r>
              <a:rPr lang="en" sz="1600" dirty="0"/>
              <a:t>     </a:t>
            </a:r>
            <a:r>
              <a:rPr lang="en" sz="1600" dirty="0">
                <a:hlinkClick r:id="rId6"/>
              </a:rPr>
              <a:t>https://en.wikipedia.org/wiki/Port_of_Hong_Kong</a:t>
            </a:r>
            <a:endParaRPr lang="sv-SE" sz="1600" dirty="0"/>
          </a:p>
          <a:p>
            <a:r>
              <a:rPr lang="en" dirty="0"/>
              <a:t>Group 5 </a:t>
            </a:r>
            <a:r>
              <a:rPr lang="en" sz="2800" dirty="0"/>
              <a:t>Antwerp</a:t>
            </a:r>
            <a:r>
              <a:rPr lang="en" dirty="0"/>
              <a:t> </a:t>
            </a:r>
            <a:r>
              <a:rPr lang="en" sz="1600" dirty="0">
                <a:hlinkClick r:id="rId7"/>
              </a:rPr>
              <a:t>https://www.portofantwerp.com/en</a:t>
            </a:r>
            <a:endParaRPr lang="sv-SE" sz="1600" dirty="0"/>
          </a:p>
          <a:p>
            <a:r>
              <a:rPr lang="en" dirty="0"/>
              <a:t>Group 6 </a:t>
            </a:r>
            <a:r>
              <a:rPr lang="en" sz="2800" dirty="0"/>
              <a:t>Jebel Ali </a:t>
            </a:r>
            <a:r>
              <a:rPr lang="en" sz="1500" dirty="0">
                <a:hlinkClick r:id="rId8"/>
              </a:rPr>
              <a:t>https://www.dpworld.com/en/uae</a:t>
            </a:r>
            <a:endParaRPr lang="sv-SE" sz="1500" dirty="0"/>
          </a:p>
          <a:p>
            <a:endParaRPr lang="sv-SE" sz="1500" dirty="0"/>
          </a:p>
          <a:p>
            <a:pPr marL="0" indent="0">
              <a:buNone/>
            </a:pPr>
            <a:endParaRPr lang="sv-SE" sz="1500" dirty="0"/>
          </a:p>
          <a:p>
            <a:endParaRPr lang="sv-SE" sz="1400" dirty="0"/>
          </a:p>
        </p:txBody>
      </p:sp>
      <p:sp>
        <p:nvSpPr>
          <p:cNvPr id="5" name="Rubrik 3">
            <a:extLst>
              <a:ext uri="{FF2B5EF4-FFF2-40B4-BE49-F238E27FC236}">
                <a16:creationId xmlns:a16="http://schemas.microsoft.com/office/drawing/2014/main" id="{7A2847CC-ACF6-4503-9FA0-5C5E2C6CFED8}"/>
              </a:ext>
            </a:extLst>
          </p:cNvPr>
          <p:cNvSpPr>
            <a:spLocks noGrp="1"/>
          </p:cNvSpPr>
          <p:nvPr>
            <p:ph type="title"/>
          </p:nvPr>
        </p:nvSpPr>
        <p:spPr>
          <a:xfrm>
            <a:off x="457200" y="274638"/>
            <a:ext cx="8229600" cy="1143000"/>
          </a:xfrm>
        </p:spPr>
        <p:txBody>
          <a:bodyPr>
            <a:normAutofit/>
          </a:bodyPr>
          <a:lstStyle/>
          <a:p>
            <a:r>
              <a:rPr lang="en" dirty="0"/>
              <a:t>International ports</a:t>
            </a:r>
          </a:p>
        </p:txBody>
      </p:sp>
    </p:spTree>
    <p:extLst>
      <p:ext uri="{BB962C8B-B14F-4D97-AF65-F5344CB8AC3E}">
        <p14:creationId xmlns:p14="http://schemas.microsoft.com/office/powerpoint/2010/main" val="4114740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B571B-ED0E-C2EB-8808-6C07F7E896E8}"/>
              </a:ext>
            </a:extLst>
          </p:cNvPr>
          <p:cNvSpPr>
            <a:spLocks noGrp="1"/>
          </p:cNvSpPr>
          <p:nvPr>
            <p:ph type="title"/>
          </p:nvPr>
        </p:nvSpPr>
        <p:spPr/>
        <p:txBody>
          <a:bodyPr>
            <a:normAutofit/>
          </a:bodyPr>
          <a:lstStyle/>
          <a:p>
            <a:r>
              <a:rPr lang="en" dirty="0"/>
              <a:t>Operations and Capacity</a:t>
            </a:r>
            <a:endParaRPr lang="en-US" dirty="0"/>
          </a:p>
        </p:txBody>
      </p:sp>
      <p:sp>
        <p:nvSpPr>
          <p:cNvPr id="3" name="Content Placeholder 2">
            <a:extLst>
              <a:ext uri="{FF2B5EF4-FFF2-40B4-BE49-F238E27FC236}">
                <a16:creationId xmlns:a16="http://schemas.microsoft.com/office/drawing/2014/main" id="{F42703A0-7CA9-74D1-1023-62BC81CD41EF}"/>
              </a:ext>
            </a:extLst>
          </p:cNvPr>
          <p:cNvSpPr>
            <a:spLocks noGrp="1"/>
          </p:cNvSpPr>
          <p:nvPr>
            <p:ph idx="1"/>
          </p:nvPr>
        </p:nvSpPr>
        <p:spPr/>
        <p:txBody>
          <a:bodyPr/>
          <a:lstStyle/>
          <a:p>
            <a:r>
              <a:rPr lang="en-US" dirty="0"/>
              <a:t>Cargo Handling </a:t>
            </a:r>
          </a:p>
          <a:p>
            <a:r>
              <a:rPr lang="en-US" dirty="0"/>
              <a:t>Container Terminal</a:t>
            </a:r>
          </a:p>
          <a:p>
            <a:r>
              <a:rPr lang="en-US" dirty="0"/>
              <a:t>Capacity</a:t>
            </a:r>
          </a:p>
          <a:p>
            <a:r>
              <a:rPr lang="en-US" dirty="0"/>
              <a:t>Connectivity</a:t>
            </a:r>
          </a:p>
          <a:p>
            <a:r>
              <a:rPr lang="en-US" dirty="0"/>
              <a:t>Technology and Innovation</a:t>
            </a:r>
          </a:p>
          <a:p>
            <a:r>
              <a:rPr lang="en-US" dirty="0"/>
              <a:t>Environmental Initiatives</a:t>
            </a:r>
          </a:p>
          <a:p>
            <a:r>
              <a:rPr lang="en-US" dirty="0"/>
              <a:t>Trade and Economic Impact</a:t>
            </a:r>
          </a:p>
        </p:txBody>
      </p:sp>
    </p:spTree>
    <p:extLst>
      <p:ext uri="{BB962C8B-B14F-4D97-AF65-F5344CB8AC3E}">
        <p14:creationId xmlns:p14="http://schemas.microsoft.com/office/powerpoint/2010/main" val="1562141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7D56-3B48-06DE-38D7-9477339DF684}"/>
              </a:ext>
            </a:extLst>
          </p:cNvPr>
          <p:cNvSpPr>
            <a:spLocks noGrp="1"/>
          </p:cNvSpPr>
          <p:nvPr>
            <p:ph type="title"/>
          </p:nvPr>
        </p:nvSpPr>
        <p:spPr/>
        <p:txBody>
          <a:bodyPr>
            <a:normAutofit/>
          </a:bodyPr>
          <a:lstStyle/>
          <a:p>
            <a:r>
              <a:rPr lang="en" dirty="0"/>
              <a:t>Ship - </a:t>
            </a:r>
            <a:r>
              <a:rPr lang="sv-SE" dirty="0"/>
              <a:t>Fartyg</a:t>
            </a:r>
            <a:endParaRPr lang="en-US" dirty="0"/>
          </a:p>
        </p:txBody>
      </p:sp>
      <p:sp>
        <p:nvSpPr>
          <p:cNvPr id="3" name="Content Placeholder 2">
            <a:extLst>
              <a:ext uri="{FF2B5EF4-FFF2-40B4-BE49-F238E27FC236}">
                <a16:creationId xmlns:a16="http://schemas.microsoft.com/office/drawing/2014/main" id="{F1396B7C-079F-A274-F39B-3ED6A296823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15695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D4E7A-4E73-1F5B-20E4-8A8841B3DEAE}"/>
              </a:ext>
            </a:extLst>
          </p:cNvPr>
          <p:cNvSpPr>
            <a:spLocks noGrp="1"/>
          </p:cNvSpPr>
          <p:nvPr>
            <p:ph type="title"/>
          </p:nvPr>
        </p:nvSpPr>
        <p:spPr/>
        <p:txBody>
          <a:bodyPr/>
          <a:lstStyle/>
          <a:p>
            <a:r>
              <a:rPr lang="en-US" dirty="0"/>
              <a:t>Container</a:t>
            </a:r>
          </a:p>
        </p:txBody>
      </p:sp>
      <p:pic>
        <p:nvPicPr>
          <p:cNvPr id="5" name="Content Placeholder 4">
            <a:extLst>
              <a:ext uri="{FF2B5EF4-FFF2-40B4-BE49-F238E27FC236}">
                <a16:creationId xmlns:a16="http://schemas.microsoft.com/office/drawing/2014/main" id="{A974B152-2CCB-4D64-EA76-F95F283CA417}"/>
              </a:ext>
            </a:extLst>
          </p:cNvPr>
          <p:cNvPicPr>
            <a:picLocks noGrp="1" noChangeAspect="1"/>
          </p:cNvPicPr>
          <p:nvPr>
            <p:ph idx="1"/>
          </p:nvPr>
        </p:nvPicPr>
        <p:blipFill>
          <a:blip r:embed="rId3"/>
          <a:stretch>
            <a:fillRect/>
          </a:stretch>
        </p:blipFill>
        <p:spPr>
          <a:xfrm>
            <a:off x="798905" y="1600200"/>
            <a:ext cx="7546190" cy="4525963"/>
          </a:xfrm>
        </p:spPr>
      </p:pic>
    </p:spTree>
    <p:extLst>
      <p:ext uri="{BB962C8B-B14F-4D97-AF65-F5344CB8AC3E}">
        <p14:creationId xmlns:p14="http://schemas.microsoft.com/office/powerpoint/2010/main" val="2587206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18CA553-BFA6-7E38-999D-56E07AB2B7D4}"/>
              </a:ext>
            </a:extLst>
          </p:cNvPr>
          <p:cNvPicPr>
            <a:picLocks noGrp="1" noChangeAspect="1"/>
          </p:cNvPicPr>
          <p:nvPr>
            <p:ph idx="1"/>
          </p:nvPr>
        </p:nvPicPr>
        <p:blipFill>
          <a:blip r:embed="rId3"/>
          <a:stretch>
            <a:fillRect/>
          </a:stretch>
        </p:blipFill>
        <p:spPr>
          <a:xfrm>
            <a:off x="90488" y="101477"/>
            <a:ext cx="8963025" cy="6655046"/>
          </a:xfrm>
          <a:noFill/>
        </p:spPr>
      </p:pic>
    </p:spTree>
    <p:extLst>
      <p:ext uri="{BB962C8B-B14F-4D97-AF65-F5344CB8AC3E}">
        <p14:creationId xmlns:p14="http://schemas.microsoft.com/office/powerpoint/2010/main" val="1972382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1B9E2A4-2359-7343-EDB0-3C2E158F7400}"/>
              </a:ext>
            </a:extLst>
          </p:cNvPr>
          <p:cNvPicPr>
            <a:picLocks noGrp="1" noChangeAspect="1"/>
          </p:cNvPicPr>
          <p:nvPr>
            <p:ph idx="1"/>
          </p:nvPr>
        </p:nvPicPr>
        <p:blipFill>
          <a:blip r:embed="rId3"/>
          <a:stretch>
            <a:fillRect/>
          </a:stretch>
        </p:blipFill>
        <p:spPr>
          <a:xfrm>
            <a:off x="120692" y="68263"/>
            <a:ext cx="8902617" cy="6721475"/>
          </a:xfrm>
          <a:noFill/>
        </p:spPr>
      </p:pic>
    </p:spTree>
    <p:extLst>
      <p:ext uri="{BB962C8B-B14F-4D97-AF65-F5344CB8AC3E}">
        <p14:creationId xmlns:p14="http://schemas.microsoft.com/office/powerpoint/2010/main" val="2567340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8169B8A-E691-96E0-9475-8238AA02F4DC}"/>
              </a:ext>
            </a:extLst>
          </p:cNvPr>
          <p:cNvPicPr>
            <a:picLocks noGrp="1" noChangeAspect="1"/>
          </p:cNvPicPr>
          <p:nvPr>
            <p:ph idx="1"/>
          </p:nvPr>
        </p:nvPicPr>
        <p:blipFill>
          <a:blip r:embed="rId2"/>
          <a:stretch>
            <a:fillRect/>
          </a:stretch>
        </p:blipFill>
        <p:spPr>
          <a:xfrm>
            <a:off x="207405" y="68263"/>
            <a:ext cx="8729190" cy="6721475"/>
          </a:xfrm>
          <a:noFill/>
        </p:spPr>
      </p:pic>
    </p:spTree>
    <p:extLst>
      <p:ext uri="{BB962C8B-B14F-4D97-AF65-F5344CB8AC3E}">
        <p14:creationId xmlns:p14="http://schemas.microsoft.com/office/powerpoint/2010/main" val="2561974878"/>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6482</TotalTime>
  <Words>1107</Words>
  <Application>Microsoft Office PowerPoint</Application>
  <PresentationFormat>On-screen Show (4:3)</PresentationFormat>
  <Paragraphs>111</Paragraphs>
  <Slides>15</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SourceSansPro</vt:lpstr>
      <vt:lpstr>Arial</vt:lpstr>
      <vt:lpstr>Calibri</vt:lpstr>
      <vt:lpstr>Office-tema</vt:lpstr>
      <vt:lpstr>Seminar assignment, group International ports</vt:lpstr>
      <vt:lpstr>International ports</vt:lpstr>
      <vt:lpstr>International ports</vt:lpstr>
      <vt:lpstr>Operations and Capacity</vt:lpstr>
      <vt:lpstr>Ship - Fartyg</vt:lpstr>
      <vt:lpstr>Container</vt:lpstr>
      <vt:lpstr>PowerPoint Presentation</vt:lpstr>
      <vt:lpstr>PowerPoint Presentation</vt:lpstr>
      <vt:lpstr>PowerPoint Presentation</vt:lpstr>
      <vt:lpstr>Cargo Handling</vt:lpstr>
      <vt:lpstr>PowerPoint Presentation</vt:lpstr>
      <vt:lpstr>PowerPoint Presentation</vt:lpstr>
      <vt:lpstr>PowerPoint Presentation</vt:lpstr>
      <vt:lpstr>PowerPoint Presentation</vt:lpstr>
      <vt:lpstr>PowerPoint Presentation</vt:lpstr>
    </vt:vector>
  </TitlesOfParts>
  <Company>Trollhättans Stad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Hamnhistora</dc:title>
  <dc:creator>Lisbeth Wessberg Ledner</dc:creator>
  <cp:lastModifiedBy>Xingrong Zong</cp:lastModifiedBy>
  <cp:revision>23</cp:revision>
  <dcterms:created xsi:type="dcterms:W3CDTF">2014-05-04T21:23:25Z</dcterms:created>
  <dcterms:modified xsi:type="dcterms:W3CDTF">2023-11-16T14:20:04Z</dcterms:modified>
</cp:coreProperties>
</file>