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73" r:id="rId3"/>
    <p:sldId id="266" r:id="rId4"/>
    <p:sldId id="274" r:id="rId5"/>
    <p:sldId id="279" r:id="rId6"/>
    <p:sldId id="278" r:id="rId7"/>
    <p:sldId id="268" r:id="rId8"/>
    <p:sldId id="275" r:id="rId9"/>
    <p:sldId id="280" r:id="rId10"/>
  </p:sldIdLst>
  <p:sldSz cx="9144000" cy="6858000" type="screen4x3"/>
  <p:notesSz cx="6797675" cy="9856788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555" autoAdjust="0"/>
  </p:normalViewPr>
  <p:slideViewPr>
    <p:cSldViewPr>
      <p:cViewPr varScale="1">
        <p:scale>
          <a:sx n="62" d="100"/>
          <a:sy n="62" d="100"/>
        </p:scale>
        <p:origin x="72" y="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64E9-F0D2-4FBE-9AA7-6DB7B4EFA29D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5E69-214D-496F-A133-57B39732D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24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9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42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weight</a:t>
            </a:r>
          </a:p>
          <a:p>
            <a:r>
              <a:rPr lang="en-US" dirty="0"/>
              <a:t>You can transfer from ppl to </a:t>
            </a:r>
            <a:r>
              <a:rPr lang="en-US" dirty="0" err="1"/>
              <a:t>flm</a:t>
            </a:r>
            <a:r>
              <a:rPr lang="en-US" dirty="0"/>
              <a:t> but not backwards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38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Krt</a:t>
            </a:r>
            <a:r>
              <a:rPr lang="sv-SE" dirty="0"/>
              <a:t> = krats </a:t>
            </a:r>
          </a:p>
          <a:p>
            <a:r>
              <a:rPr lang="sv-SE" dirty="0"/>
              <a:t>Dimension </a:t>
            </a:r>
            <a:r>
              <a:rPr lang="sv-SE" dirty="0" err="1"/>
              <a:t>changes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3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pll</a:t>
            </a:r>
            <a:r>
              <a:rPr lang="en-US" dirty="0"/>
              <a:t> is always standard pallet place position, but differs in quality</a:t>
            </a:r>
          </a:p>
          <a:p>
            <a:r>
              <a:rPr lang="en-US" dirty="0"/>
              <a:t>M3 is always can stacked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72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08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5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0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6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3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6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8103-488E-43BB-921A-7D1251165895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0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Cases 1 – 3</a:t>
            </a:r>
          </a:p>
          <a:p>
            <a:pPr marL="0" indent="0">
              <a:buNone/>
            </a:pPr>
            <a:r>
              <a:rPr lang="en" dirty="0"/>
              <a:t>Recalculate the volume to weight = volume weight</a:t>
            </a:r>
          </a:p>
          <a:p>
            <a:pPr marL="0" indent="0">
              <a:buNone/>
            </a:pPr>
            <a:r>
              <a:rPr lang="en" dirty="0"/>
              <a:t>Compare the volumetric weight with the actual weight</a:t>
            </a:r>
          </a:p>
          <a:p>
            <a:pPr marL="0" indent="0">
              <a:buNone/>
            </a:pPr>
            <a:r>
              <a:rPr lang="en" dirty="0"/>
              <a:t>What will be the highest weight?</a:t>
            </a:r>
          </a:p>
          <a:p>
            <a:pPr marL="0" indent="0">
              <a:buNone/>
            </a:pPr>
            <a:r>
              <a:rPr lang="en" dirty="0"/>
              <a:t>= Shipping weight</a:t>
            </a:r>
          </a:p>
          <a:p>
            <a:pPr marL="0" indent="0">
              <a:buNone/>
            </a:pPr>
            <a:r>
              <a:rPr lang="en" dirty="0"/>
              <a:t>Case 4 – 7 What kind of volume should we count on?</a:t>
            </a:r>
          </a:p>
          <a:p>
            <a:pPr marL="0" indent="0">
              <a:buNone/>
            </a:pPr>
            <a:r>
              <a:rPr lang="en" dirty="0"/>
              <a:t>m3</a:t>
            </a:r>
          </a:p>
          <a:p>
            <a:pPr marL="0" indent="0">
              <a:buNone/>
            </a:pPr>
            <a:r>
              <a:rPr lang="en" dirty="0"/>
              <a:t>PPL</a:t>
            </a:r>
          </a:p>
          <a:p>
            <a:pPr marL="0" indent="0">
              <a:buNone/>
            </a:pPr>
            <a:r>
              <a:rPr lang="en" dirty="0"/>
              <a:t>FLM</a:t>
            </a:r>
          </a:p>
          <a:p>
            <a:pPr marL="0" indent="0">
              <a:buNone/>
            </a:pPr>
            <a:r>
              <a:rPr lang="en" dirty="0"/>
              <a:t>Explain how you </a:t>
            </a:r>
            <a:r>
              <a:rPr lang="en"/>
              <a:t>have calculated</a:t>
            </a:r>
            <a:endParaRPr lang="sv-SE" dirty="0"/>
          </a:p>
          <a:p>
            <a:pPr marL="400050" lvl="1" indent="0">
              <a:buNone/>
            </a:pPr>
            <a:r>
              <a:rPr lang="en" dirty="0"/>
              <a:t>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37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>
                <a:solidFill>
                  <a:schemeClr val="tx2"/>
                </a:solidFill>
              </a:rPr>
              <a:t>Example of Volume conversion to weight</a:t>
            </a: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69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Shipping weight</a:t>
            </a:r>
          </a:p>
          <a:p>
            <a:pPr lvl="1"/>
            <a:r>
              <a:rPr lang="en" dirty="0"/>
              <a:t>The weight for which the goods owner must pay shipping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3"/>
          <a:srcRect r="31204"/>
          <a:stretch/>
        </p:blipFill>
        <p:spPr>
          <a:xfrm>
            <a:off x="1494458" y="3068960"/>
            <a:ext cx="6061822" cy="27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3568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Case 1</a:t>
            </a:r>
          </a:p>
          <a:p>
            <a:pPr marL="0" indent="0">
              <a:buNone/>
            </a:pPr>
            <a:r>
              <a:rPr lang="en" dirty="0"/>
              <a:t>Ellos AB has a delivery with road transport to Gislaved 15 </a:t>
            </a:r>
            <a:r>
              <a:rPr lang="en" dirty="0" err="1"/>
              <a:t>kroner </a:t>
            </a:r>
            <a:r>
              <a:rPr lang="en" dirty="0"/>
              <a:t>bags 750kg 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5 x 280 = 1400kg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1400kg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39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Case 2</a:t>
            </a:r>
          </a:p>
          <a:p>
            <a:pPr marL="0" indent="0">
              <a:buNone/>
            </a:pPr>
            <a:r>
              <a:rPr lang="en" dirty="0"/>
              <a:t>Abba AB has a </a:t>
            </a:r>
            <a:r>
              <a:rPr lang="en" dirty="0" err="1"/>
              <a:t>domestic delivery </a:t>
            </a:r>
            <a:r>
              <a:rPr lang="en" dirty="0"/>
              <a:t>as well</a:t>
            </a:r>
          </a:p>
          <a:p>
            <a:pPr marL="0" indent="0">
              <a:buNone/>
            </a:pPr>
            <a:r>
              <a:rPr lang="en" dirty="0"/>
              <a:t>10 </a:t>
            </a:r>
            <a:r>
              <a:rPr lang="en" dirty="0" err="1"/>
              <a:t>europallets </a:t>
            </a:r>
            <a:r>
              <a:rPr lang="en" dirty="0"/>
              <a:t>Kalles Kaviar 9,500kg 20m3 from Kungshamn to Örebro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20m3 x 280kg = 5600kg</a:t>
            </a:r>
          </a:p>
          <a:p>
            <a:pPr marL="0" indent="0">
              <a:buNone/>
            </a:pPr>
            <a:r>
              <a:rPr lang="en" dirty="0"/>
              <a:t>10ppl x 780 = 7800kg</a:t>
            </a:r>
          </a:p>
          <a:p>
            <a:pPr marL="0" indent="0">
              <a:buNone/>
            </a:pPr>
            <a:r>
              <a:rPr lang="en" dirty="0"/>
              <a:t>0.4 flm x 10 = 4 </a:t>
            </a:r>
            <a:r>
              <a:rPr lang="en" dirty="0" err="1"/>
              <a:t>flm </a:t>
            </a:r>
            <a:r>
              <a:rPr lang="en" dirty="0"/>
              <a:t>= 7800kg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9500kg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09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Case 3</a:t>
            </a:r>
          </a:p>
          <a:p>
            <a:pPr marL="0" indent="0">
              <a:buNone/>
            </a:pPr>
            <a:r>
              <a:rPr lang="en" dirty="0"/>
              <a:t>Pipeline AB in Ulricehamn has a domestic delivery to Stockholm</a:t>
            </a:r>
          </a:p>
          <a:p>
            <a:pPr marL="0" indent="0">
              <a:buNone/>
            </a:pPr>
            <a:r>
              <a:rPr lang="en" dirty="0"/>
              <a:t>12eurpll/6ppl 3500kg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6ppl x 780 = 4680kg</a:t>
            </a:r>
          </a:p>
          <a:p>
            <a:pPr marL="0" indent="0">
              <a:buNone/>
            </a:pPr>
            <a:r>
              <a:rPr lang="en" dirty="0"/>
              <a:t>6 x 0.4= 2.4 </a:t>
            </a:r>
            <a:r>
              <a:rPr lang="en" dirty="0" err="1"/>
              <a:t>sc</a:t>
            </a:r>
            <a:endParaRPr lang="sv-SE" dirty="0"/>
          </a:p>
          <a:p>
            <a:pPr marL="0" indent="0">
              <a:buNone/>
            </a:pPr>
            <a:r>
              <a:rPr lang="en" dirty="0"/>
              <a:t>2.4 x 1950 = 4680kg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4680kg</a:t>
            </a:r>
          </a:p>
        </p:txBody>
      </p:sp>
    </p:spTree>
    <p:extLst>
      <p:ext uri="{BB962C8B-B14F-4D97-AF65-F5344CB8AC3E}">
        <p14:creationId xmlns:p14="http://schemas.microsoft.com/office/powerpoint/2010/main" val="1389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Case 4</a:t>
            </a:r>
          </a:p>
          <a:p>
            <a:pPr marL="0" indent="0">
              <a:buNone/>
            </a:pPr>
            <a:r>
              <a:rPr lang="en" dirty="0"/>
              <a:t>Lantmännen in Malmö has another domestic delivery</a:t>
            </a:r>
          </a:p>
          <a:p>
            <a:pPr marL="0" indent="0">
              <a:buNone/>
            </a:pPr>
            <a:r>
              <a:rPr lang="en" dirty="0"/>
              <a:t>Jönköping.</a:t>
            </a:r>
          </a:p>
          <a:p>
            <a:pPr marL="0" indent="0">
              <a:buNone/>
            </a:pPr>
            <a:r>
              <a:rPr lang="en" dirty="0"/>
              <a:t>8 </a:t>
            </a:r>
            <a:r>
              <a:rPr lang="en" dirty="0" err="1"/>
              <a:t>eurpll </a:t>
            </a:r>
            <a:r>
              <a:rPr lang="en" dirty="0"/>
              <a:t>4500kg, the pallets can be double set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What is the volume of the goods? m3? PPL? FLM?</a:t>
            </a:r>
          </a:p>
          <a:p>
            <a:pPr marL="0" indent="0">
              <a:buNone/>
            </a:pPr>
            <a:r>
              <a:rPr lang="en" dirty="0"/>
              <a:t>4 PPL</a:t>
            </a:r>
          </a:p>
          <a:p>
            <a:pPr marL="0" indent="0">
              <a:buNone/>
            </a:pPr>
            <a:r>
              <a:rPr lang="en" dirty="0"/>
              <a:t>0.4 x 4 = 1.6 </a:t>
            </a:r>
            <a:r>
              <a:rPr lang="en" dirty="0" err="1"/>
              <a:t>sc</a:t>
            </a: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1.6 x 1950kg = 3120kg</a:t>
            </a:r>
          </a:p>
          <a:p>
            <a:pPr marL="0" indent="0">
              <a:buNone/>
            </a:pPr>
            <a:r>
              <a:rPr lang="en" dirty="0"/>
              <a:t>780 x 4 = 3120kg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4500kg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7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dirty="0"/>
              <a:t>Case 5</a:t>
            </a:r>
          </a:p>
          <a:p>
            <a:pPr marL="0" indent="0">
              <a:buNone/>
            </a:pPr>
            <a:r>
              <a:rPr lang="en" dirty="0"/>
              <a:t>Tekniska Maskineriet AB in Karlstad has a delivery to Kalmar.</a:t>
            </a:r>
          </a:p>
          <a:p>
            <a:pPr marL="0" indent="0">
              <a:buNone/>
            </a:pPr>
            <a:r>
              <a:rPr lang="en" dirty="0"/>
              <a:t>3 </a:t>
            </a:r>
            <a:r>
              <a:rPr lang="en" dirty="0" err="1"/>
              <a:t>hp </a:t>
            </a:r>
            <a:r>
              <a:rPr lang="en" dirty="0"/>
              <a:t>1250kg with machinery. </a:t>
            </a:r>
            <a:r>
              <a:rPr lang="en" dirty="0" err="1"/>
              <a:t>Hck </a:t>
            </a:r>
            <a:r>
              <a:rPr lang="en" dirty="0"/>
              <a:t>has the dimensions 1.5l x 0.8w x 1.80h. </a:t>
            </a:r>
            <a:r>
              <a:rPr lang="en" b="1" dirty="0"/>
              <a:t>It is not possible to load anything above on </a:t>
            </a:r>
            <a:r>
              <a:rPr lang="en" b="1" dirty="0" err="1"/>
              <a:t>hck</a:t>
            </a:r>
            <a:endParaRPr lang="sv-SE" b="1" dirty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en" dirty="0"/>
              <a:t>What is the volume of the goods? m3? PPL? FLM?</a:t>
            </a:r>
          </a:p>
          <a:p>
            <a:pPr marL="0" indent="0">
              <a:buNone/>
            </a:pPr>
            <a:r>
              <a:rPr lang="en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1.5 x 0.8 /2.4 (width of the flap) = 0.5 </a:t>
            </a:r>
            <a:r>
              <a:rPr lang="en" dirty="0" err="1"/>
              <a:t>flm </a:t>
            </a:r>
            <a:r>
              <a:rPr lang="en" dirty="0"/>
              <a:t>per </a:t>
            </a:r>
            <a:r>
              <a:rPr lang="en" dirty="0" err="1"/>
              <a:t>piece</a:t>
            </a:r>
            <a:endParaRPr lang="sv-SE" dirty="0"/>
          </a:p>
          <a:p>
            <a:pPr marL="0" indent="0">
              <a:buNone/>
            </a:pPr>
            <a:r>
              <a:rPr lang="en" dirty="0"/>
              <a:t>0.5 x 3 = 1.5 </a:t>
            </a:r>
            <a:r>
              <a:rPr lang="en" dirty="0" err="1"/>
              <a:t>sc</a:t>
            </a:r>
            <a:endParaRPr lang="sv-SE" dirty="0"/>
          </a:p>
          <a:p>
            <a:pPr marL="0" indent="0">
              <a:buNone/>
            </a:pPr>
            <a:r>
              <a:rPr lang="en" dirty="0"/>
              <a:t>(1.5m x 0.8m x 1.8m = 2.16 x 3 = 6.48 x 280 = 1814kg)</a:t>
            </a:r>
          </a:p>
          <a:p>
            <a:pPr marL="0" indent="0">
              <a:buNone/>
            </a:pPr>
            <a:r>
              <a:rPr lang="en" dirty="0"/>
              <a:t>1.5 x 1950kg = 2925kg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2925kg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11" y="5085184"/>
            <a:ext cx="1989962" cy="17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Case 6</a:t>
            </a:r>
          </a:p>
          <a:p>
            <a:pPr marL="0" indent="0">
              <a:buNone/>
            </a:pPr>
            <a:r>
              <a:rPr lang="en" dirty="0" err="1"/>
              <a:t>Ecophone </a:t>
            </a:r>
            <a:r>
              <a:rPr lang="en" dirty="0"/>
              <a:t>in Hyllinge has 8 </a:t>
            </a:r>
            <a:r>
              <a:rPr lang="en" dirty="0" err="1"/>
              <a:t>eurpll </a:t>
            </a:r>
            <a:r>
              <a:rPr lang="en" dirty="0"/>
              <a:t>2600kg, they are 2m high, they are going to Sundsvall.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" dirty="0"/>
              <a:t>What volume should we count on? m3? PPL? FLM?</a:t>
            </a:r>
          </a:p>
          <a:p>
            <a:pPr marL="0" indent="0">
              <a:buNone/>
            </a:pPr>
            <a:r>
              <a:rPr lang="en" dirty="0" err="1"/>
              <a:t>Flm </a:t>
            </a:r>
            <a:r>
              <a:rPr lang="en" dirty="0"/>
              <a:t>or </a:t>
            </a:r>
            <a:r>
              <a:rPr lang="en" dirty="0" err="1"/>
              <a:t>Ppl</a:t>
            </a:r>
            <a:endParaRPr lang="sv-SE" dirty="0"/>
          </a:p>
          <a:p>
            <a:pPr marL="0" indent="0">
              <a:buNone/>
            </a:pPr>
            <a:r>
              <a:rPr lang="en" dirty="0"/>
              <a:t>What will be the volumetric weight?</a:t>
            </a:r>
          </a:p>
          <a:p>
            <a:pPr marL="0" indent="0">
              <a:buNone/>
            </a:pPr>
            <a:r>
              <a:rPr lang="en" dirty="0"/>
              <a:t>3.2 </a:t>
            </a:r>
            <a:r>
              <a:rPr lang="en" dirty="0" err="1"/>
              <a:t>Flm </a:t>
            </a:r>
            <a:r>
              <a:rPr lang="en" dirty="0"/>
              <a:t>x 1950 = 6240kg</a:t>
            </a:r>
          </a:p>
          <a:p>
            <a:pPr marL="0" indent="0">
              <a:buNone/>
            </a:pPr>
            <a:r>
              <a:rPr lang="en" dirty="0"/>
              <a:t>780 x 8 = 6240kg</a:t>
            </a:r>
          </a:p>
          <a:p>
            <a:pPr marL="0" indent="0">
              <a:buNone/>
            </a:pPr>
            <a:r>
              <a:rPr lang="en" dirty="0"/>
              <a:t>What will be the shipping weight?</a:t>
            </a:r>
          </a:p>
          <a:p>
            <a:pPr marL="0" indent="0">
              <a:buNone/>
            </a:pPr>
            <a:r>
              <a:rPr lang="en" dirty="0"/>
              <a:t>6240kg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37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C9CA2C-7021-4322-8850-08F808D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tx2"/>
                </a:solidFill>
              </a:rPr>
              <a:t>Volume weight and shipping weight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94D14A-D5E0-4018-B351-39B12D5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dirty="0"/>
              <a:t>Case 7</a:t>
            </a:r>
          </a:p>
          <a:p>
            <a:r>
              <a:rPr lang="en" dirty="0"/>
              <a:t>SSAB has 13 </a:t>
            </a:r>
            <a:r>
              <a:rPr lang="en" dirty="0" err="1"/>
              <a:t>pll </a:t>
            </a:r>
            <a:r>
              <a:rPr lang="en" dirty="0"/>
              <a:t>12478kg from Oxelösund to Boliden.</a:t>
            </a:r>
          </a:p>
          <a:p>
            <a:endParaRPr lang="sv-SE" dirty="0"/>
          </a:p>
          <a:p>
            <a:r>
              <a:rPr lang="en" dirty="0"/>
              <a:t>What is the weight/volume of the delivery?</a:t>
            </a:r>
            <a:endParaRPr lang="sv-SE" dirty="0"/>
          </a:p>
          <a:p>
            <a:r>
              <a:rPr lang="en" dirty="0"/>
              <a:t>0.4 x 13 = 5.2 </a:t>
            </a:r>
            <a:r>
              <a:rPr lang="en" dirty="0" err="1"/>
              <a:t>flm </a:t>
            </a:r>
            <a:r>
              <a:rPr lang="en" dirty="0"/>
              <a:t>10 140kg volumetric weight</a:t>
            </a:r>
          </a:p>
          <a:p>
            <a:r>
              <a:rPr lang="en" dirty="0"/>
              <a:t>Or 13 </a:t>
            </a:r>
            <a:r>
              <a:rPr lang="en" dirty="0" err="1"/>
              <a:t>ppl </a:t>
            </a:r>
            <a:r>
              <a:rPr lang="en" dirty="0"/>
              <a:t>x 780 = 10,140 volume weight</a:t>
            </a:r>
          </a:p>
          <a:p>
            <a:r>
              <a:rPr lang="en" dirty="0"/>
              <a:t>The shipping weight</a:t>
            </a:r>
          </a:p>
          <a:p>
            <a:r>
              <a:rPr lang="en" dirty="0"/>
              <a:t>12,478 kg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80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577</Words>
  <Application>Microsoft Office PowerPoint</Application>
  <PresentationFormat>On-screen Show (4:3)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Volume weight and shipping weight</vt:lpstr>
      <vt:lpstr>Example of Volume conversion to weight</vt:lpstr>
      <vt:lpstr>Volume weight and shipping weight</vt:lpstr>
      <vt:lpstr>Volume weight and shipping weight</vt:lpstr>
      <vt:lpstr>Volume weight and shipping weight</vt:lpstr>
      <vt:lpstr>Volume weight and shipping weight</vt:lpstr>
      <vt:lpstr>Volume weight and shipping weight</vt:lpstr>
      <vt:lpstr>Volume weight and shipping weight</vt:lpstr>
      <vt:lpstr>Volume weight and shipping 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LisbethWL</dc:creator>
  <cp:lastModifiedBy>Xingrong Zong</cp:lastModifiedBy>
  <cp:revision>121</cp:revision>
  <cp:lastPrinted>2013-12-09T07:42:30Z</cp:lastPrinted>
  <dcterms:created xsi:type="dcterms:W3CDTF">2013-10-01T19:34:54Z</dcterms:created>
  <dcterms:modified xsi:type="dcterms:W3CDTF">2023-12-05T22:32:26Z</dcterms:modified>
</cp:coreProperties>
</file>