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77" r:id="rId3"/>
    <p:sldId id="278" r:id="rId4"/>
    <p:sldId id="268" r:id="rId5"/>
    <p:sldId id="285" r:id="rId6"/>
    <p:sldId id="279" r:id="rId7"/>
    <p:sldId id="286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E446-C24F-4CCC-876A-3A25F13ABB66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BD874-B475-43EE-817C-F95EDE44B2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936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74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5E69-214D-496F-A133-57B39732DCF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21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3A161-6517-4C0D-8F32-274EE340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FD43FFA-BEE8-4042-9348-CD900AA2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5062A9-FF4B-405A-996B-25F79323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A82E61-F238-410B-A42D-8999362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C7B619-460D-4CEC-A31D-D084C81D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7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DC0AC4-DAEF-4A9F-9701-19187F7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114F939-8206-49C0-8C0A-B6D045C6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22593A-8AA8-406F-A91A-31BE439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C1D43B-2A14-4117-A10F-AD6D4E2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7BCB3F-B861-4670-B9B6-88195D5A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04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81165B2-FFE4-4602-8A16-B65FE2954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84992D-6116-4F87-9B95-77C4E8D1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BF4E76-F176-4733-A949-0E29A2F7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8424A2-C27F-419D-B323-B58A202C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944BC3-D793-4614-9DB6-4658BFEA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6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731104-8D80-4BEF-959C-277E4B3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A9F81B-808B-4E38-9EA6-EC96C853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B0EC043-9B81-4C47-9527-9AD03418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97CABEA-F46C-4DDF-8BD3-6C870AA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A8D98E-A1BD-494F-8FA3-EDDEAA92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6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A8D04D-0979-4C01-9CDC-06C6D853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5F423CF-8471-4C45-87F2-3AA5498D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77FB74-AB2E-46A5-B5C8-1F6F1FAB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3A0632-0223-4686-B445-B45EAF8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68340B-002F-4716-9699-E7A0998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0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D366FF-2029-496B-81C1-0E306A2D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0CFB56-8874-4036-A24C-9FB168346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DC14DA-275D-4923-B2B7-670EF94E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97712E-AE00-4EC9-9469-D7253F50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C30876-AFE2-4976-B796-1F4A105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37D7E3-A69F-4AA6-9894-8AAD476D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14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70D6DD-54BD-4CE7-AA8C-A7A6A2E5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C134A8A-B096-45B6-B401-13766D68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71ED13A-AB10-47DA-97EF-845C2433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D9F9C2-77E5-475B-AEF3-1AE583B09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9F8665-5A8F-42AD-A87B-92980A2E4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5F716D4-1B0F-4EC5-9E8C-2DE45ADC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8C815F-7B10-45CE-AED3-053790D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88371F5-CBD8-4CD6-8539-5EBFA86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6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704FFC-F44C-44E0-9F57-B0DA0266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9927B9-1995-46CA-9681-06B65497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CEE909-D5AF-4BAB-BB72-C4BB9EBD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7D50BA-1A9B-4D32-A1A3-2872F0BF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74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F20A97D-6B46-47EA-8D1C-146E673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52F8934-D864-4EB4-9709-79816F3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FB35FA1-1DD5-4F34-B98C-6CFD462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2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58168D-DCF3-4DF9-BD10-EAB69A16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240E1F-A6AF-4AA5-A41A-12EC18FF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D24DD9-29FF-4C8B-B25B-6E703328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09E615C-B9F4-4E8B-9520-4134CC1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17925DB-1E65-4B39-A5BA-3C13846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F5FEE18-2DDE-41EB-8733-20ECFD9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E85762-38CE-4FF7-8AE3-0AF33BD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30E057C-3440-40BD-B98C-6E0E9589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80A539F-97B6-4C4E-85FE-8E0E8E84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5EF574-D89A-44D3-BD94-1E1AFA3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47E57E6-70B0-4D3E-8441-E937D6F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BB7EA13-4FA7-49A6-B6A1-43F20035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8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4C2C850-92D5-4C7D-8DD9-5F64CE8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62EB29-3AA9-42F1-BB88-151710B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7DF345-9F2B-4D37-ACBA-D3E07F5B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B94F-04E6-4F02-8F75-132D07F4925B}" type="datetimeFigureOut">
              <a:rPr lang="sv-SE" smtClean="0"/>
              <a:t>2023-11-22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82ECBD-D4B5-40F8-8CA8-CE9CE5213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5EBD1-9C88-4C3D-95AA-BC762ACC8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647F-8F2B-4555-AF45-758F5E38DA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06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42950" y="1304925"/>
            <a:ext cx="10839450" cy="5295900"/>
          </a:xfrm>
        </p:spPr>
        <p:txBody>
          <a:bodyPr>
            <a:normAutofit fontScale="4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Case 1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Delivery 780 km from Borås / zip code 85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3 </a:t>
            </a:r>
            <a:r xmlns:a="http://schemas.openxmlformats.org/drawingml/2006/main">
              <a:rPr lang="en" sz="3800" dirty="0" err="1"/>
              <a:t>ppl </a:t>
            </a:r>
            <a:r xmlns:a="http://schemas.openxmlformats.org/drawingml/2006/main">
              <a:rPr lang="en" sz="3800" dirty="0"/>
              <a:t>750kg 3ppl</a:t>
            </a:r>
          </a:p>
          <a:p>
            <a:pPr marL="0" indent="0">
              <a:buNone/>
            </a:pPr>
            <a:endParaRPr lang="sv-SE" sz="38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How many flat meters does the goods take?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/>
              <a:t>0.4 x 3 = 1.2 </a:t>
            </a:r>
            <a:r xmlns:a="http://schemas.openxmlformats.org/drawingml/2006/main">
              <a:rPr lang="en" sz="3800" dirty="0" err="1"/>
              <a:t>sc</a:t>
            </a:r>
            <a:endParaRPr xmlns:a="http://schemas.openxmlformats.org/drawingml/2006/main" lang="sv-SE" sz="38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What will be the volumetric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1.2 </a:t>
            </a:r>
            <a:r xmlns:a="http://schemas.openxmlformats.org/drawingml/2006/main">
              <a:rPr lang="en" sz="3800" dirty="0" err="1"/>
              <a:t>flm </a:t>
            </a:r>
            <a:r xmlns:a="http://schemas.openxmlformats.org/drawingml/2006/main">
              <a:rPr lang="en" sz="3800" dirty="0"/>
              <a:t>x 1950 = 2340kg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What will the freight bay be?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1.2 x 1950 = 2340kg, volume weight is higher than physical/real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PPL price list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What will be the cost of domestic transport? Calculate DMT separately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Postal code 85, zone 11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Cost </a:t>
            </a:r>
            <a:r xmlns:a="http://schemas.openxmlformats.org/drawingml/2006/main">
              <a:rPr lang="en" sz="3800" b="1" dirty="0"/>
              <a:t>1846:-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dirty="0"/>
              <a:t>DMT 1846 x 0.208 </a:t>
            </a:r>
            <a:r xmlns:a="http://schemas.openxmlformats.org/drawingml/2006/main">
              <a:rPr lang="en" sz="3800" b="1" dirty="0"/>
              <a:t>= SEK 384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3800" b="1" dirty="0"/>
              <a:t>Total 2230:-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033745BE-6CA9-AD2D-1C9C-8B6913000EB6}"/>
              </a:ext>
            </a:extLst>
          </p:cNvPr>
          <p:cNvSpPr txBox="1"/>
          <p:nvPr/>
        </p:nvSpPr>
        <p:spPr>
          <a:xfrm>
            <a:off x="6887817" y="2574235"/>
            <a:ext cx="4104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b="1" dirty="0"/>
              <a:t>Piece goods price list</a:t>
            </a:r>
          </a:p>
          <a:p>
            <a:r xmlns:a="http://schemas.openxmlformats.org/drawingml/2006/main">
              <a:rPr lang="en" b="1" dirty="0"/>
              <a:t>Shipping weight 2340kg</a:t>
            </a:r>
          </a:p>
          <a:p>
            <a:r xmlns:a="http://schemas.openxmlformats.org/drawingml/2006/main">
              <a:rPr lang="en" dirty="0"/>
              <a:t>900 km</a:t>
            </a:r>
          </a:p>
          <a:p>
            <a:r xmlns:a="http://schemas.openxmlformats.org/drawingml/2006/main">
              <a:rPr lang="en" dirty="0"/>
              <a:t>2376:-</a:t>
            </a:r>
          </a:p>
          <a:p>
            <a:r xmlns:a="http://schemas.openxmlformats.org/drawingml/2006/main">
              <a:rPr lang="en" dirty="0"/>
              <a:t>DMT 20.8%</a:t>
            </a:r>
          </a:p>
          <a:p>
            <a:r xmlns:a="http://schemas.openxmlformats.org/drawingml/2006/main">
              <a:rPr lang="en" dirty="0"/>
              <a:t>Total 2871:-</a:t>
            </a:r>
          </a:p>
        </p:txBody>
      </p:sp>
    </p:spTree>
    <p:extLst>
      <p:ext uri="{BB962C8B-B14F-4D97-AF65-F5344CB8AC3E}">
        <p14:creationId xmlns:p14="http://schemas.microsoft.com/office/powerpoint/2010/main" val="19786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Case 2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Delivery 763km from Borås / zip code 83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SEK 10 200kg 3m3.</a:t>
            </a:r>
          </a:p>
          <a:p>
            <a:pPr marL="0" indent="0">
              <a:buNone/>
            </a:pPr>
            <a:endParaRPr lang="sv-SE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volumetric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3 x 280kg = 840kg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shipping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840kg, the volumetric weight is higher than the physical/actual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General cargo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cost of domestic transport? Calculate DMT separately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763 km 900 km = </a:t>
            </a:r>
            <a:r xmlns:a="http://schemas.openxmlformats.org/drawingml/2006/main">
              <a:rPr lang="en" b="1" dirty="0"/>
              <a:t>SEK 1,251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DMT 1251 x 0.208 = </a:t>
            </a:r>
            <a:r xmlns:a="http://schemas.openxmlformats.org/drawingml/2006/main">
              <a:rPr lang="en" b="1" dirty="0"/>
              <a:t>SEK 262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DD05B54E-28DF-4089-BC32-C3C324F58E10}"/>
              </a:ext>
            </a:extLst>
          </p:cNvPr>
          <p:cNvSpPr/>
          <p:nvPr/>
        </p:nvSpPr>
        <p:spPr>
          <a:xfrm>
            <a:off x="1719114" y="534464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44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Case 3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Delivery 151 km from Borås / zip code 54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2 bran bags 575kg 1.5m3</a:t>
            </a:r>
          </a:p>
          <a:p>
            <a:pPr marL="0" indent="0">
              <a:buNone/>
            </a:pPr>
            <a:endParaRPr lang="sv-SE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volumetric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1.5 x 280 = 420kg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shipping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575kg, physical/actual weight is higher than volume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General cargo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cost of domestic transport? Calculate DMT separately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151km 220km </a:t>
            </a:r>
            <a:r xmlns:a="http://schemas.openxmlformats.org/drawingml/2006/main">
              <a:rPr lang="en" b="1" dirty="0"/>
              <a:t>SEK 537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DMT 537 x 0.208 = </a:t>
            </a:r>
            <a:r xmlns:a="http://schemas.openxmlformats.org/drawingml/2006/main">
              <a:rPr lang="en" b="1" dirty="0"/>
              <a:t>SEK 112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5" name="Pil: höger 4">
            <a:extLst>
              <a:ext uri="{FF2B5EF4-FFF2-40B4-BE49-F238E27FC236}">
                <a16:creationId xmlns:a16="http://schemas.microsoft.com/office/drawing/2014/main" id="{9BA34938-7FC0-4C39-8863-7B5EDF8CF6B2}"/>
              </a:ext>
            </a:extLst>
          </p:cNvPr>
          <p:cNvSpPr/>
          <p:nvPr/>
        </p:nvSpPr>
        <p:spPr>
          <a:xfrm>
            <a:off x="1661964" y="53351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57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Case 4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Delivery 380 km from Borås / zip code 77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The 3 </a:t>
            </a:r>
            <a:r xmlns:a="http://schemas.openxmlformats.org/drawingml/2006/main">
              <a:rPr lang="en" sz="2600" dirty="0" err="1"/>
              <a:t>hp </a:t>
            </a:r>
            <a:r xmlns:a="http://schemas.openxmlformats.org/drawingml/2006/main">
              <a:rPr lang="en" sz="2600" dirty="0"/>
              <a:t>850 kg hedges have the dimensions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1.5l x 0.4w x 2h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1.8l x 0.8w x 2h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1.2l x 1.2w x 2.2h</a:t>
            </a:r>
          </a:p>
          <a:p>
            <a:pPr marL="0" indent="0">
              <a:buNone/>
            </a:pPr>
            <a:endParaRPr lang="sv-SE" sz="26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How many flat meters does the goods take?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1.5 x 0.4/2.4=0.25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1.8 x 0.8/2.4 = 0.6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1.2 x 1.2/2.4 = 0.6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1.45 </a:t>
            </a:r>
            <a:r xmlns:a="http://schemas.openxmlformats.org/drawingml/2006/main">
              <a:rPr lang="en" sz="2600" dirty="0" err="1"/>
              <a:t>flm</a:t>
            </a:r>
            <a:endParaRPr xmlns:a="http://schemas.openxmlformats.org/drawingml/2006/main" lang="sv-SE" sz="26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What will be the volumetric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1.45 </a:t>
            </a:r>
            <a:r xmlns:a="http://schemas.openxmlformats.org/drawingml/2006/main">
              <a:rPr lang="en" sz="2600" dirty="0" err="1"/>
              <a:t>flm </a:t>
            </a:r>
            <a:r xmlns:a="http://schemas.openxmlformats.org/drawingml/2006/main">
              <a:rPr lang="en" sz="2600" dirty="0"/>
              <a:t>x 1950 = 2828kg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720BD39-61EC-47BE-AD28-0640EC81B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What will be the shipping bay for the delivery?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2828kg, volume weight is higher than physical/real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Party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What will be the cost of domestic transport? Calculate DMT separately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2828kg 2900kg = 29 hundreds (2900/100= 29)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29 x 61 (380km) = </a:t>
            </a:r>
            <a:r xmlns:a="http://schemas.openxmlformats.org/drawingml/2006/main">
              <a:rPr lang="en" sz="2600" b="1" dirty="0"/>
              <a:t>1769 :-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600" dirty="0"/>
              <a:t>DMT 1769 x 0.208 = </a:t>
            </a:r>
            <a:r xmlns:a="http://schemas.openxmlformats.org/drawingml/2006/main">
              <a:rPr lang="en" sz="2600" b="1" dirty="0"/>
              <a:t>SEK 368</a:t>
            </a:r>
          </a:p>
          <a:p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CD384CD9-0C72-4BE7-8A57-EB428E075C46}"/>
              </a:ext>
            </a:extLst>
          </p:cNvPr>
          <p:cNvSpPr/>
          <p:nvPr/>
        </p:nvSpPr>
        <p:spPr>
          <a:xfrm>
            <a:off x="7060357" y="361076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36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1" y="1320800"/>
            <a:ext cx="10258424" cy="4870450"/>
          </a:xfrm>
        </p:spPr>
        <p:txBody>
          <a:bodyPr>
            <a:normAutofit fontScale="775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Case 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Delivery from 190 km from Helsingborg / postcode 35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2 </a:t>
            </a:r>
            <a:r xmlns:a="http://schemas.openxmlformats.org/drawingml/2006/main">
              <a:rPr lang="en" sz="2300" dirty="0"/>
              <a:t>IBC tanks 1850kg </a:t>
            </a:r>
            <a:r xmlns:a="http://schemas.openxmlformats.org/drawingml/2006/main">
              <a:rPr lang="en" sz="2300" dirty="0" err="1"/>
              <a:t>2 </a:t>
            </a:r>
            <a:r xmlns:a="http://schemas.openxmlformats.org/drawingml/2006/main">
              <a:rPr lang="en" sz="2300" dirty="0" err="1"/>
              <a:t>ppl</a:t>
            </a:r>
            <a:endParaRPr xmlns:a="http://schemas.openxmlformats.org/drawingml/2006/main" lang="sv-SE" sz="2300" dirty="0"/>
          </a:p>
          <a:p>
            <a:pPr marL="0" indent="0">
              <a:buNone/>
            </a:pPr>
            <a:endParaRPr lang="sv-SE" sz="23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What will be the volumetric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2 x 0.4flm = 0.8flm x 1950 = 1560kg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What will be the shipping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1850kg, physical/actual weight is higher than the volumetric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General cargo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What will be the cost of domestic transport?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190 km 220 km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b="1" dirty="0"/>
              <a:t>1287:-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dirty="0"/>
              <a:t>DMT 1287 x 0.208 = </a:t>
            </a:r>
            <a:r xmlns:a="http://schemas.openxmlformats.org/drawingml/2006/main">
              <a:rPr lang="en" sz="2300" b="1" dirty="0"/>
              <a:t>SEK 268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300" b="1" dirty="0"/>
              <a:t>Total 1555:-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E9E0FC9A-DD50-4834-BBE7-4FA9ED947BD0}"/>
              </a:ext>
            </a:extLst>
          </p:cNvPr>
          <p:cNvSpPr/>
          <p:nvPr/>
        </p:nvSpPr>
        <p:spPr>
          <a:xfrm>
            <a:off x="1797849" y="48512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1543C95-CE67-3D98-CD13-34B3393D9069}"/>
              </a:ext>
            </a:extLst>
          </p:cNvPr>
          <p:cNvSpPr txBox="1"/>
          <p:nvPr/>
        </p:nvSpPr>
        <p:spPr>
          <a:xfrm>
            <a:off x="7971183" y="2961861"/>
            <a:ext cx="260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b="1" dirty="0"/>
              <a:t>PPL price list</a:t>
            </a:r>
          </a:p>
          <a:p>
            <a:r xmlns:a="http://schemas.openxmlformats.org/drawingml/2006/main">
              <a:rPr lang="en" dirty="0"/>
              <a:t>Zone 4</a:t>
            </a:r>
          </a:p>
          <a:p>
            <a:r xmlns:a="http://schemas.openxmlformats.org/drawingml/2006/main">
              <a:rPr lang="en" dirty="0"/>
              <a:t>722:-</a:t>
            </a:r>
          </a:p>
          <a:p>
            <a:r xmlns:a="http://schemas.openxmlformats.org/drawingml/2006/main">
              <a:rPr lang="en" dirty="0"/>
              <a:t>DMT 20.8%</a:t>
            </a:r>
          </a:p>
          <a:p>
            <a:r xmlns:a="http://schemas.openxmlformats.org/drawingml/2006/main">
              <a:rPr lang="en" b="1" dirty="0"/>
              <a:t>Total 873:-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3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29285" y="2007585"/>
            <a:ext cx="4968552" cy="3679825"/>
          </a:xfrm>
        </p:spPr>
        <p:txBody>
          <a:bodyPr>
            <a:normAutofit fontScale="70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Case 6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Delivery from 630 km from Helsingborg / postcode 75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10 </a:t>
            </a:r>
            <a:r xmlns:a="http://schemas.openxmlformats.org/drawingml/2006/main">
              <a:rPr lang="en" sz="2900" dirty="0" err="1"/>
              <a:t>kroner </a:t>
            </a:r>
            <a:r xmlns:a="http://schemas.openxmlformats.org/drawingml/2006/main">
              <a:rPr lang="en" sz="2900" dirty="0"/>
              <a:t>+ 2 </a:t>
            </a:r>
            <a:r xmlns:a="http://schemas.openxmlformats.org/drawingml/2006/main">
              <a:rPr lang="en" sz="2900" dirty="0" err="1"/>
              <a:t>hck </a:t>
            </a:r>
            <a:r xmlns:a="http://schemas.openxmlformats.org/drawingml/2006/main">
              <a:rPr lang="en" sz="2900" dirty="0"/>
              <a:t>+ 5 </a:t>
            </a:r>
            <a:r xmlns:a="http://schemas.openxmlformats.org/drawingml/2006/main">
              <a:rPr lang="en" sz="2900" dirty="0" err="1"/>
              <a:t>pll </a:t>
            </a:r>
            <a:r xmlns:a="http://schemas.openxmlformats.org/drawingml/2006/main">
              <a:rPr lang="en" sz="2900" dirty="0"/>
              <a:t>total 1850kg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The boxes have the dimensions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0.4l x 0.4w x 0.8h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The hedges have the dimensions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0.8l x 0.8w x 2h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0.5 lx 1.6w x 1.9h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The stools have the dimensions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2900" dirty="0"/>
              <a:t>1.2 lx 0.8 b 1.9h</a:t>
            </a:r>
          </a:p>
          <a:p>
            <a:pPr marL="0" indent="0">
              <a:buNone/>
            </a:pPr>
            <a:endParaRPr lang="sv-SE" sz="45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2DCFC80-11A3-4954-AC75-34D2A092BEAF}"/>
              </a:ext>
            </a:extLst>
          </p:cNvPr>
          <p:cNvSpPr txBox="1"/>
          <p:nvPr/>
        </p:nvSpPr>
        <p:spPr>
          <a:xfrm>
            <a:off x="6191250" y="371574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dirty="0"/>
              <a:t>Which price list applies?</a:t>
            </a:r>
          </a:p>
          <a:p>
            <a:r xmlns:a="http://schemas.openxmlformats.org/drawingml/2006/main">
              <a:rPr lang="en" dirty="0"/>
              <a:t>Party</a:t>
            </a:r>
          </a:p>
          <a:p>
            <a:r xmlns:a="http://schemas.openxmlformats.org/drawingml/2006/main">
              <a:rPr lang="en" dirty="0"/>
              <a:t>What will be the cost of domestic transport?</a:t>
            </a:r>
          </a:p>
          <a:p>
            <a:r xmlns:a="http://schemas.openxmlformats.org/drawingml/2006/main">
              <a:rPr lang="en" dirty="0"/>
              <a:t>5428kg 5500kg = 55 hundreds</a:t>
            </a:r>
          </a:p>
          <a:p>
            <a:r xmlns:a="http://schemas.openxmlformats.org/drawingml/2006/main">
              <a:rPr lang="en" dirty="0"/>
              <a:t>(5500/100=55)</a:t>
            </a:r>
          </a:p>
          <a:p>
            <a:r xmlns:a="http://schemas.openxmlformats.org/drawingml/2006/main">
              <a:rPr lang="en" dirty="0"/>
              <a:t>630km 640km</a:t>
            </a:r>
          </a:p>
          <a:p>
            <a:r xmlns:a="http://schemas.openxmlformats.org/drawingml/2006/main">
              <a:rPr lang="en" dirty="0"/>
              <a:t>SEK 57 x 55 = </a:t>
            </a:r>
            <a:r xmlns:a="http://schemas.openxmlformats.org/drawingml/2006/main">
              <a:rPr lang="en" b="1" dirty="0"/>
              <a:t>SEK 3135</a:t>
            </a:r>
          </a:p>
          <a:p>
            <a:r xmlns:a="http://schemas.openxmlformats.org/drawingml/2006/main">
              <a:rPr lang="en" dirty="0"/>
              <a:t>DMT 3135 x 0.208 = </a:t>
            </a:r>
            <a:r xmlns:a="http://schemas.openxmlformats.org/drawingml/2006/main">
              <a:rPr lang="en" b="1" dirty="0"/>
              <a:t>SEK 653</a:t>
            </a:r>
          </a:p>
          <a:p>
            <a:endParaRPr lang="sv-SE" dirty="0"/>
          </a:p>
        </p:txBody>
      </p:sp>
      <p:sp>
        <p:nvSpPr>
          <p:cNvPr id="5" name="Pil: höger 4">
            <a:extLst>
              <a:ext uri="{FF2B5EF4-FFF2-40B4-BE49-F238E27FC236}">
                <a16:creationId xmlns:a16="http://schemas.microsoft.com/office/drawing/2014/main" id="{9909CF00-9949-4767-858F-78CC9CA07D3D}"/>
              </a:ext>
            </a:extLst>
          </p:cNvPr>
          <p:cNvSpPr/>
          <p:nvPr/>
        </p:nvSpPr>
        <p:spPr>
          <a:xfrm>
            <a:off x="7024861" y="513397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F1753364-499C-4E11-9EB7-BF4480C1C713}"/>
              </a:ext>
            </a:extLst>
          </p:cNvPr>
          <p:cNvSpPr/>
          <p:nvPr/>
        </p:nvSpPr>
        <p:spPr>
          <a:xfrm>
            <a:off x="7024861" y="462026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0BB37A6-7D93-4ED6-9E62-25FD296F2251}"/>
              </a:ext>
            </a:extLst>
          </p:cNvPr>
          <p:cNvSpPr txBox="1"/>
          <p:nvPr/>
        </p:nvSpPr>
        <p:spPr>
          <a:xfrm>
            <a:off x="6191250" y="299425"/>
            <a:ext cx="5162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What will be the volumetric weight of the delivery?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b="1" dirty="0"/>
              <a:t>Volume </a:t>
            </a:r>
            <a:r xmlns:a="http://schemas.openxmlformats.org/drawingml/2006/main">
              <a:rPr lang="en" sz="1800" b="1" dirty="0" err="1"/>
              <a:t>krt</a:t>
            </a:r>
            <a:r xmlns:a="http://schemas.openxmlformats.org/drawingml/2006/main">
              <a:rPr lang="en" sz="1800" b="1" dirty="0"/>
              <a:t> </a:t>
            </a:r>
            <a:r xmlns:a="http://schemas.openxmlformats.org/drawingml/2006/main">
              <a:rPr lang="en" sz="1800" dirty="0"/>
              <a:t>0.4 x 0.4 x 0.8 x 10 = 1.28m3 x 280 = </a:t>
            </a:r>
            <a:r xmlns:a="http://schemas.openxmlformats.org/drawingml/2006/main">
              <a:rPr lang="en" sz="1800" b="1" dirty="0"/>
              <a:t>358kg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b="1" dirty="0"/>
              <a:t>Volume hedges</a:t>
            </a:r>
            <a:endParaRPr xmlns:a="http://schemas.openxmlformats.org/drawingml/2006/main" lang="sv-SE" sz="1800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0.8l x 0.8b/2.4 = 0.27flm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0.5 lx 1.6b/2.4 = 0.33flm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0.27l + 0.33b = 0.6flm x 1950 = </a:t>
            </a:r>
            <a:r xmlns:a="http://schemas.openxmlformats.org/drawingml/2006/main">
              <a:rPr lang="en" sz="1800" b="1" dirty="0"/>
              <a:t>1170kg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b="1" dirty="0"/>
              <a:t>Volume pallets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1.2l x 0.8b/2.4 = 0.4 </a:t>
            </a:r>
            <a:r xmlns:a="http://schemas.openxmlformats.org/drawingml/2006/main">
              <a:rPr lang="en" sz="1800" dirty="0" err="1"/>
              <a:t>flm </a:t>
            </a:r>
            <a:r xmlns:a="http://schemas.openxmlformats.org/drawingml/2006/main">
              <a:rPr lang="en" sz="1800" dirty="0"/>
              <a:t>x 5 = 2 </a:t>
            </a:r>
            <a:r xmlns:a="http://schemas.openxmlformats.org/drawingml/2006/main">
              <a:rPr lang="en" sz="1800" dirty="0" err="1"/>
              <a:t>flm </a:t>
            </a:r>
            <a:r xmlns:a="http://schemas.openxmlformats.org/drawingml/2006/main">
              <a:rPr lang="en" sz="1800" dirty="0"/>
              <a:t>x 1950 = </a:t>
            </a:r>
            <a:r xmlns:a="http://schemas.openxmlformats.org/drawingml/2006/main">
              <a:rPr lang="en" sz="1800" b="1" dirty="0"/>
              <a:t>3900kg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(Alt 5 </a:t>
            </a:r>
            <a:r xmlns:a="http://schemas.openxmlformats.org/drawingml/2006/main">
              <a:rPr lang="en" sz="1800" dirty="0" err="1"/>
              <a:t>ppl </a:t>
            </a:r>
            <a:r xmlns:a="http://schemas.openxmlformats.org/drawingml/2006/main">
              <a:rPr lang="en" sz="1800" dirty="0"/>
              <a:t>x 780kg = 3900kg)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b="1" dirty="0"/>
              <a:t>Total volumetric weight </a:t>
            </a:r>
            <a:r xmlns:a="http://schemas.openxmlformats.org/drawingml/2006/main">
              <a:rPr lang="en" sz="1800" dirty="0"/>
              <a:t>= 358 + 1170 + 3900 = </a:t>
            </a:r>
            <a:r xmlns:a="http://schemas.openxmlformats.org/drawingml/2006/main">
              <a:rPr lang="en" sz="1800" b="1" dirty="0"/>
              <a:t>5428kg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What will be the shipping weight?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sz="1800" dirty="0"/>
              <a:t>5428kg, the volumetric weight is higher than the physical/actual weight</a:t>
            </a:r>
          </a:p>
        </p:txBody>
      </p:sp>
    </p:spTree>
    <p:extLst>
      <p:ext uri="{BB962C8B-B14F-4D97-AF65-F5344CB8AC3E}">
        <p14:creationId xmlns:p14="http://schemas.microsoft.com/office/powerpoint/2010/main" val="4144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b="1" dirty="0">
                <a:solidFill>
                  <a:srgbClr val="E62E00"/>
                </a:solidFill>
              </a:rPr>
              <a:t>Exercise tasks</a:t>
            </a:r>
            <a:endParaRPr xmlns:a="http://schemas.openxmlformats.org/drawingml/2006/main"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875"/>
            <a:ext cx="10344150" cy="5276850"/>
          </a:xfrm>
        </p:spPr>
        <p:txBody>
          <a:bodyPr>
            <a:normAutofit fontScale="55000" lnSpcReduction="2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Case 7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Delivery 120 km from Helsingborg / postcode 31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5 </a:t>
            </a:r>
            <a:r xmlns:a="http://schemas.openxmlformats.org/drawingml/2006/main">
              <a:rPr lang="en" dirty="0" err="1"/>
              <a:t>pll </a:t>
            </a:r>
            <a:r xmlns:a="http://schemas.openxmlformats.org/drawingml/2006/main">
              <a:rPr lang="en" dirty="0"/>
              <a:t>550kg kg two of the pallets can be </a:t>
            </a:r>
            <a:r xmlns:a="http://schemas.openxmlformats.org/drawingml/2006/main">
              <a:rPr lang="en" dirty="0" err="1"/>
              <a:t>double-stacked</a:t>
            </a:r>
            <a:endParaRPr xmlns:a="http://schemas.openxmlformats.org/drawingml/2006/main" lang="sv-SE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How many pallet spaces does the goods need?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3 </a:t>
            </a:r>
            <a:r xmlns:a="http://schemas.openxmlformats.org/drawingml/2006/main">
              <a:rPr lang="en" dirty="0" err="1"/>
              <a:t>people</a:t>
            </a:r>
            <a:endParaRPr xmlns:a="http://schemas.openxmlformats.org/drawingml/2006/main" lang="sv-SE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How many flat meters does the goods take?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0.4 x 3 = 1.2 </a:t>
            </a:r>
            <a:r xmlns:a="http://schemas.openxmlformats.org/drawingml/2006/main">
              <a:rPr lang="en" dirty="0" err="1"/>
              <a:t>sc</a:t>
            </a:r>
            <a:endParaRPr xmlns:a="http://schemas.openxmlformats.org/drawingml/2006/main" lang="sv-SE" dirty="0"/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does volumetric weight mean?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1.2 </a:t>
            </a:r>
            <a:r xmlns:a="http://schemas.openxmlformats.org/drawingml/2006/main">
              <a:rPr lang="en" dirty="0" err="1"/>
              <a:t>flm </a:t>
            </a:r>
            <a:r xmlns:a="http://schemas.openxmlformats.org/drawingml/2006/main">
              <a:rPr lang="en" dirty="0"/>
              <a:t>x 1950= 2340kg alt 3 </a:t>
            </a:r>
            <a:r xmlns:a="http://schemas.openxmlformats.org/drawingml/2006/main">
              <a:rPr lang="en" dirty="0" err="1"/>
              <a:t>ppl </a:t>
            </a:r>
            <a:r xmlns:a="http://schemas.openxmlformats.org/drawingml/2006/main">
              <a:rPr lang="en" dirty="0"/>
              <a:t>x 780kg = 2340kg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shipping bay for the delivery?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2340kg, the volumetric weight is higher than physical/actual weight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Which price list applies?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PLL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What will be the cost of domestic transport?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Postal code 31 zone 5 </a:t>
            </a:r>
            <a:r xmlns:a="http://schemas.openxmlformats.org/drawingml/2006/main">
              <a:rPr lang="en" b="1" dirty="0"/>
              <a:t>SEK 1007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DMT 1007 x 0.208 = </a:t>
            </a:r>
            <a:r xmlns:a="http://schemas.openxmlformats.org/drawingml/2006/main">
              <a:rPr lang="en" b="1" dirty="0"/>
              <a:t>SEK 210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b="1" dirty="0"/>
              <a:t>Total 1217:-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98859A9-CAD7-06B3-F03C-6DBB52CDA3A2}"/>
              </a:ext>
            </a:extLst>
          </p:cNvPr>
          <p:cNvSpPr txBox="1"/>
          <p:nvPr/>
        </p:nvSpPr>
        <p:spPr>
          <a:xfrm>
            <a:off x="7504043" y="2902226"/>
            <a:ext cx="3031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b="1" dirty="0"/>
              <a:t>Piece goods price list</a:t>
            </a:r>
          </a:p>
          <a:p>
            <a:r xmlns:a="http://schemas.openxmlformats.org/drawingml/2006/main">
              <a:rPr lang="en" b="1" dirty="0"/>
              <a:t>Shipping weight 2340kg</a:t>
            </a:r>
          </a:p>
          <a:p>
            <a:r xmlns:a="http://schemas.openxmlformats.org/drawingml/2006/main">
              <a:rPr lang="en" dirty="0"/>
              <a:t>120 km</a:t>
            </a:r>
          </a:p>
          <a:p>
            <a:r xmlns:a="http://schemas.openxmlformats.org/drawingml/2006/main">
              <a:rPr lang="en" dirty="0"/>
              <a:t>1122:-</a:t>
            </a:r>
          </a:p>
          <a:p>
            <a:r xmlns:a="http://schemas.openxmlformats.org/drawingml/2006/main">
              <a:rPr lang="en" dirty="0"/>
              <a:t>DMT 20.8%</a:t>
            </a:r>
          </a:p>
          <a:p>
            <a:r xmlns:a="http://schemas.openxmlformats.org/drawingml/2006/main">
              <a:rPr lang="en" b="1" dirty="0"/>
              <a:t>Total 1356:-</a:t>
            </a:r>
          </a:p>
        </p:txBody>
      </p:sp>
    </p:spTree>
    <p:extLst>
      <p:ext uri="{BB962C8B-B14F-4D97-AF65-F5344CB8AC3E}">
        <p14:creationId xmlns:p14="http://schemas.microsoft.com/office/powerpoint/2010/main" val="27027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733</Words>
  <Application>Microsoft Office PowerPoint</Application>
  <PresentationFormat>Bredbild</PresentationFormat>
  <Paragraphs>186</Paragraphs>
  <Slides>7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  <vt:lpstr>Övningsuppgifter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Övningsuppgifter</dc:title>
  <dc:creator>Lisbeth Ledner</dc:creator>
  <cp:lastModifiedBy>Lisbeth Wessberg Ledner</cp:lastModifiedBy>
  <cp:revision>18</cp:revision>
  <dcterms:created xsi:type="dcterms:W3CDTF">2021-04-19T08:18:54Z</dcterms:created>
  <dcterms:modified xsi:type="dcterms:W3CDTF">2023-11-22T14:46:06Z</dcterms:modified>
</cp:coreProperties>
</file>