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7" r:id="rId2"/>
    <p:sldId id="269" r:id="rId3"/>
    <p:sldId id="271" r:id="rId4"/>
    <p:sldId id="272" r:id="rId5"/>
    <p:sldId id="278" r:id="rId6"/>
    <p:sldId id="270" r:id="rId7"/>
    <p:sldId id="273" r:id="rId8"/>
    <p:sldId id="274" r:id="rId9"/>
    <p:sldId id="276" r:id="rId10"/>
    <p:sldId id="268" r:id="rId11"/>
    <p:sldId id="281" r:id="rId12"/>
    <p:sldId id="282" r:id="rId13"/>
    <p:sldId id="285" r:id="rId14"/>
    <p:sldId id="263" r:id="rId15"/>
    <p:sldId id="283" r:id="rId16"/>
    <p:sldId id="266" r:id="rId17"/>
    <p:sldId id="284" r:id="rId18"/>
    <p:sldId id="286" r:id="rId19"/>
    <p:sldId id="264" r:id="rId20"/>
    <p:sldId id="287" r:id="rId21"/>
    <p:sldId id="267" r:id="rId22"/>
    <p:sldId id="290" r:id="rId23"/>
    <p:sldId id="288" r:id="rId24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838" autoAdjust="0"/>
    <p:restoredTop sz="94660"/>
  </p:normalViewPr>
  <p:slideViewPr>
    <p:cSldViewPr>
      <p:cViewPr varScale="1">
        <p:scale>
          <a:sx n="59" d="100"/>
          <a:sy n="59" d="100"/>
        </p:scale>
        <p:origin x="8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D58B6-4B5A-49EC-8E21-124B1FC4379A}" type="datetimeFigureOut">
              <a:rPr lang="sv-SE" smtClean="0"/>
              <a:t>2023-11-23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36145-9030-4CD9-B313-E9BACEBCA3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2255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3D33-DDBE-4652-A57F-B6CE6A4D9334}" type="datetimeFigureOut">
              <a:rPr lang="sv-SE" smtClean="0"/>
              <a:t>2023-11-23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49BD-B566-4E27-8327-21370072AF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9033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3D33-DDBE-4652-A57F-B6CE6A4D9334}" type="datetimeFigureOut">
              <a:rPr lang="sv-SE" smtClean="0"/>
              <a:t>2023-11-23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49BD-B566-4E27-8327-21370072AF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99620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3D33-DDBE-4652-A57F-B6CE6A4D9334}" type="datetimeFigureOut">
              <a:rPr lang="sv-SE" smtClean="0"/>
              <a:t>2023-11-23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49BD-B566-4E27-8327-21370072AF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5834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3D33-DDBE-4652-A57F-B6CE6A4D9334}" type="datetimeFigureOut">
              <a:rPr lang="sv-SE" smtClean="0"/>
              <a:t>2023-11-23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49BD-B566-4E27-8327-21370072AF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776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3D33-DDBE-4652-A57F-B6CE6A4D9334}" type="datetimeFigureOut">
              <a:rPr lang="sv-SE" smtClean="0"/>
              <a:t>2023-11-23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49BD-B566-4E27-8327-21370072AF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48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3D33-DDBE-4652-A57F-B6CE6A4D9334}" type="datetimeFigureOut">
              <a:rPr lang="sv-SE" smtClean="0"/>
              <a:t>2023-11-23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49BD-B566-4E27-8327-21370072AF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267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3D33-DDBE-4652-A57F-B6CE6A4D9334}" type="datetimeFigureOut">
              <a:rPr lang="sv-SE" smtClean="0"/>
              <a:t>2023-11-23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49BD-B566-4E27-8327-21370072AF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4485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3D33-DDBE-4652-A57F-B6CE6A4D9334}" type="datetimeFigureOut">
              <a:rPr lang="sv-SE" smtClean="0"/>
              <a:t>2023-11-23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49BD-B566-4E27-8327-21370072AF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59478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3D33-DDBE-4652-A57F-B6CE6A4D9334}" type="datetimeFigureOut">
              <a:rPr lang="sv-SE" smtClean="0"/>
              <a:t>2023-11-23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49BD-B566-4E27-8327-21370072AF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274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3D33-DDBE-4652-A57F-B6CE6A4D9334}" type="datetimeFigureOut">
              <a:rPr lang="sv-SE" smtClean="0"/>
              <a:t>2023-11-23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49BD-B566-4E27-8327-21370072AF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007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3D33-DDBE-4652-A57F-B6CE6A4D9334}" type="datetimeFigureOut">
              <a:rPr lang="sv-SE" smtClean="0"/>
              <a:t>2023-11-23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49BD-B566-4E27-8327-21370072AF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067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13D33-DDBE-4652-A57F-B6CE6A4D9334}" type="datetimeFigureOut">
              <a:rPr lang="sv-SE" smtClean="0"/>
              <a:t>2023-11-23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F49BD-B566-4E27-8327-21370072AF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97350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b="1" dirty="0">
                <a:solidFill>
                  <a:schemeClr val="accent1">
                    <a:lumMod val="50000"/>
                  </a:schemeClr>
                </a:solidFill>
              </a:rPr>
              <a:t>Ruttplanering löstrailersystem</a:t>
            </a:r>
            <a:br>
              <a:rPr lang="sv-SE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sv-SE" b="1" dirty="0">
                <a:solidFill>
                  <a:schemeClr val="accent1">
                    <a:lumMod val="50000"/>
                  </a:schemeClr>
                </a:solidFill>
              </a:rPr>
              <a:t>Förutsättningar</a:t>
            </a:r>
          </a:p>
        </p:txBody>
      </p:sp>
      <p:sp>
        <p:nvSpPr>
          <p:cNvPr id="5" name="Platshållare för innehåll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v-SE" dirty="0"/>
              <a:t>Kostnad i Sverige ( flik 1 och 2)</a:t>
            </a:r>
          </a:p>
          <a:p>
            <a:pPr marL="971550" lvl="1" indent="-514350">
              <a:buAutoNum type="arabicPeriod"/>
            </a:pPr>
            <a:r>
              <a:rPr lang="sv-SE" dirty="0"/>
              <a:t>Väg eller tåg</a:t>
            </a:r>
          </a:p>
          <a:p>
            <a:pPr marL="1371600" lvl="2" indent="-514350"/>
            <a:r>
              <a:rPr lang="sv-SE" dirty="0"/>
              <a:t>Forsling</a:t>
            </a:r>
          </a:p>
          <a:p>
            <a:pPr marL="457200" lvl="1" indent="0">
              <a:buNone/>
            </a:pPr>
            <a:r>
              <a:rPr lang="sv-SE" dirty="0"/>
              <a:t>2. Överfart med färja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/>
              <a:t>	I förhållande till destination</a:t>
            </a:r>
          </a:p>
          <a:p>
            <a:r>
              <a:rPr lang="sv-SE" dirty="0"/>
              <a:t>Kostnad i Europa ( flik 3,4,5,6)</a:t>
            </a:r>
          </a:p>
          <a:p>
            <a:pPr marL="457200" lvl="1" indent="0">
              <a:buNone/>
            </a:pPr>
            <a:r>
              <a:rPr lang="sv-SE" dirty="0"/>
              <a:t>3. Rederi</a:t>
            </a:r>
          </a:p>
          <a:p>
            <a:pPr marL="457200" lvl="1" indent="0">
              <a:buNone/>
            </a:pPr>
            <a:r>
              <a:rPr lang="sv-SE" dirty="0"/>
              <a:t>4. Agent/Samarbetsparter</a:t>
            </a:r>
          </a:p>
          <a:p>
            <a:pPr marL="457200" lvl="1" indent="0">
              <a:buNone/>
            </a:pPr>
            <a:r>
              <a:rPr lang="sv-SE" dirty="0"/>
              <a:t>	Åkeritjänst</a:t>
            </a:r>
          </a:p>
          <a:p>
            <a:pPr marL="457200" lvl="1" indent="0">
              <a:buNone/>
            </a:pPr>
            <a:r>
              <a:rPr lang="sv-SE" dirty="0"/>
              <a:t>5. </a:t>
            </a:r>
            <a:r>
              <a:rPr lang="sv-SE" dirty="0" err="1"/>
              <a:t>Maut</a:t>
            </a:r>
            <a:endParaRPr lang="sv-SE" dirty="0"/>
          </a:p>
          <a:p>
            <a:pPr marL="457200" lvl="1" indent="0">
              <a:buNone/>
            </a:pPr>
            <a:r>
              <a:rPr lang="sv-SE" dirty="0"/>
              <a:t>	Resor genom Tyskland Nord/Syd alt Syd/Nord</a:t>
            </a:r>
          </a:p>
          <a:p>
            <a:r>
              <a:rPr lang="sv-SE" dirty="0"/>
              <a:t>Övrigt</a:t>
            </a:r>
          </a:p>
          <a:p>
            <a:pPr marL="457200" lvl="1" indent="0">
              <a:buNone/>
            </a:pPr>
            <a:r>
              <a:rPr lang="sv-SE" dirty="0"/>
              <a:t>6. Trailerhyra</a:t>
            </a:r>
          </a:p>
          <a:p>
            <a:pPr marL="457200" lvl="1" indent="0">
              <a:buNone/>
            </a:pPr>
            <a:r>
              <a:rPr lang="sv-SE" dirty="0"/>
              <a:t>	Hur många dagar tar resan?</a:t>
            </a:r>
          </a:p>
          <a:p>
            <a:pPr marL="457200" lvl="1" indent="0">
              <a:buNone/>
            </a:pPr>
            <a:r>
              <a:rPr lang="sv-SE" i="1" dirty="0"/>
              <a:t>1 EUR = 10SEK</a:t>
            </a:r>
          </a:p>
        </p:txBody>
      </p:sp>
    </p:spTree>
    <p:extLst>
      <p:ext uri="{BB962C8B-B14F-4D97-AF65-F5344CB8AC3E}">
        <p14:creationId xmlns:p14="http://schemas.microsoft.com/office/powerpoint/2010/main" val="5900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v-SE" dirty="0"/>
              <a:t>Nästa Lastning ECC 717 finns tillgänglig i Gbg Hamn Arendal</a:t>
            </a:r>
          </a:p>
          <a:p>
            <a:r>
              <a:rPr lang="sv-SE" dirty="0"/>
              <a:t>Avsändare</a:t>
            </a:r>
          </a:p>
          <a:p>
            <a:pPr marL="914400" lvl="2" indent="0">
              <a:buNone/>
            </a:pPr>
            <a:r>
              <a:rPr lang="sv-SE" dirty="0"/>
              <a:t>Entrematics </a:t>
            </a:r>
          </a:p>
          <a:p>
            <a:pPr marL="914400" lvl="2" indent="0">
              <a:buNone/>
            </a:pPr>
            <a:r>
              <a:rPr lang="sv-SE" dirty="0"/>
              <a:t>Gamla Flygplatsvägen 2, </a:t>
            </a:r>
          </a:p>
          <a:p>
            <a:pPr marL="914400" lvl="2" indent="0">
              <a:buNone/>
            </a:pPr>
            <a:r>
              <a:rPr lang="sv-SE" dirty="0"/>
              <a:t>423 37 Torslanda</a:t>
            </a:r>
          </a:p>
          <a:p>
            <a:pPr marL="571500" indent="-457200"/>
            <a:r>
              <a:rPr lang="sv-SE" dirty="0"/>
              <a:t>Gods som ska lastas</a:t>
            </a:r>
          </a:p>
          <a:p>
            <a:pPr lvl="1"/>
            <a:r>
              <a:rPr lang="sv-SE" dirty="0"/>
              <a:t>17 </a:t>
            </a:r>
            <a:r>
              <a:rPr lang="sv-SE" dirty="0" err="1"/>
              <a:t>hck</a:t>
            </a:r>
            <a:r>
              <a:rPr lang="sv-SE" dirty="0"/>
              <a:t> 13 778kg  13,6 </a:t>
            </a:r>
            <a:r>
              <a:rPr lang="sv-SE" dirty="0" err="1"/>
              <a:t>ldm</a:t>
            </a:r>
            <a:endParaRPr lang="sv-SE" dirty="0"/>
          </a:p>
          <a:p>
            <a:r>
              <a:rPr lang="sv-SE" dirty="0"/>
              <a:t>Mottagare</a:t>
            </a:r>
          </a:p>
          <a:p>
            <a:pPr lvl="1"/>
            <a:r>
              <a:rPr lang="sv-SE" dirty="0"/>
              <a:t>ASSA ABLOY </a:t>
            </a:r>
            <a:r>
              <a:rPr lang="sv-SE" dirty="0" err="1"/>
              <a:t>Entrance</a:t>
            </a:r>
            <a:r>
              <a:rPr lang="sv-SE" dirty="0"/>
              <a:t> Systems, </a:t>
            </a:r>
            <a:r>
              <a:rPr lang="sv-SE" dirty="0" err="1"/>
              <a:t>spol</a:t>
            </a:r>
            <a:r>
              <a:rPr lang="sv-SE" dirty="0"/>
              <a:t>. s </a:t>
            </a:r>
            <a:r>
              <a:rPr lang="sv-SE" dirty="0" err="1"/>
              <a:t>r.o</a:t>
            </a:r>
            <a:r>
              <a:rPr lang="sv-SE" dirty="0"/>
              <a:t>.</a:t>
            </a:r>
            <a:br>
              <a:rPr lang="sv-SE" dirty="0"/>
            </a:br>
            <a:r>
              <a:rPr lang="sv-SE" dirty="0"/>
              <a:t>U </a:t>
            </a:r>
            <a:r>
              <a:rPr lang="sv-SE" dirty="0" err="1"/>
              <a:t>Blaženky</a:t>
            </a:r>
            <a:r>
              <a:rPr lang="sv-SE" dirty="0"/>
              <a:t> 2155/18 </a:t>
            </a:r>
            <a:br>
              <a:rPr lang="sv-SE" dirty="0"/>
            </a:br>
            <a:r>
              <a:rPr lang="sv-SE" dirty="0"/>
              <a:t>150 00 </a:t>
            </a:r>
            <a:r>
              <a:rPr lang="sv-SE" dirty="0" err="1"/>
              <a:t>Praha</a:t>
            </a:r>
            <a:r>
              <a:rPr lang="sv-SE" dirty="0"/>
              <a:t> - </a:t>
            </a:r>
            <a:r>
              <a:rPr lang="sv-SE" dirty="0" err="1"/>
              <a:t>Smíchov</a:t>
            </a:r>
            <a:endParaRPr lang="sv-SE" dirty="0"/>
          </a:p>
          <a:p>
            <a:endParaRPr lang="sv-SE" dirty="0"/>
          </a:p>
        </p:txBody>
      </p:sp>
      <p:sp>
        <p:nvSpPr>
          <p:cNvPr id="6" name="Rubrik 1">
            <a:extLst>
              <a:ext uri="{FF2B5EF4-FFF2-40B4-BE49-F238E27FC236}">
                <a16:creationId xmlns:a16="http://schemas.microsoft.com/office/drawing/2014/main" id="{AD3A13BD-7DB6-4F93-A2DF-6F791951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v-SE" b="1" dirty="0">
                <a:solidFill>
                  <a:srgbClr val="00B050"/>
                </a:solidFill>
              </a:rPr>
              <a:t>Trailernummer ECC 717</a:t>
            </a:r>
            <a:endParaRPr lang="sv-S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109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4A3CBB7-77B2-416C-871C-176AD0854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1. Arendal - Torslanda – Göteborg Stena Line</a:t>
            </a:r>
          </a:p>
          <a:p>
            <a:pPr lvl="1"/>
            <a:r>
              <a:rPr lang="sv-SE" dirty="0"/>
              <a:t>Göteborg - Kiel</a:t>
            </a:r>
          </a:p>
          <a:p>
            <a:r>
              <a:rPr lang="sv-SE" dirty="0"/>
              <a:t>2. Arendal - Torslanda – Malmö Finnlines</a:t>
            </a:r>
          </a:p>
          <a:p>
            <a:pPr lvl="1"/>
            <a:r>
              <a:rPr lang="sv-SE" dirty="0"/>
              <a:t>Travemünde</a:t>
            </a:r>
          </a:p>
          <a:p>
            <a:r>
              <a:rPr lang="sv-SE" dirty="0"/>
              <a:t>3. Arendal - Torslanda – Trelleborg TT Line</a:t>
            </a:r>
          </a:p>
          <a:p>
            <a:pPr lvl="1"/>
            <a:r>
              <a:rPr lang="sv-SE" dirty="0"/>
              <a:t>Travemünde eller Rostock</a:t>
            </a:r>
          </a:p>
          <a:p>
            <a:r>
              <a:rPr lang="sv-SE" dirty="0"/>
              <a:t>4. Arendal - Torslanda – Ystad </a:t>
            </a:r>
            <a:r>
              <a:rPr lang="sv-SE" dirty="0" err="1"/>
              <a:t>Polferries</a:t>
            </a:r>
            <a:endParaRPr lang="sv-SE" dirty="0"/>
          </a:p>
          <a:p>
            <a:pPr lvl="1"/>
            <a:r>
              <a:rPr lang="sv-SE" dirty="0"/>
              <a:t>Ystad – Świnoujscie</a:t>
            </a:r>
          </a:p>
          <a:p>
            <a:endParaRPr lang="sv-SE" dirty="0"/>
          </a:p>
          <a:p>
            <a:pPr lvl="1"/>
            <a:endParaRPr lang="sv-SE" dirty="0"/>
          </a:p>
        </p:txBody>
      </p:sp>
      <p:sp>
        <p:nvSpPr>
          <p:cNvPr id="7" name="Rubrik 1">
            <a:extLst>
              <a:ext uri="{FF2B5EF4-FFF2-40B4-BE49-F238E27FC236}">
                <a16:creationId xmlns:a16="http://schemas.microsoft.com/office/drawing/2014/main" id="{C758F5C8-65B7-41DC-A97B-9090819E2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v-SE" b="1" dirty="0">
                <a:solidFill>
                  <a:srgbClr val="00B050"/>
                </a:solidFill>
              </a:rPr>
              <a:t>Trailernummer ECC 717</a:t>
            </a:r>
            <a:endParaRPr lang="sv-S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81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9B7C616-7308-4BE4-9FFE-1A333F4CD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/>
              <a:t>Kiel – Prag</a:t>
            </a:r>
          </a:p>
          <a:p>
            <a:pPr lvl="1"/>
            <a:r>
              <a:rPr lang="sv-SE" dirty="0"/>
              <a:t>73 mil 1007,4EUR=10074SEK </a:t>
            </a:r>
            <a:r>
              <a:rPr lang="sv-SE" dirty="0" err="1"/>
              <a:t>inkl</a:t>
            </a:r>
            <a:r>
              <a:rPr lang="sv-SE" dirty="0"/>
              <a:t> </a:t>
            </a:r>
            <a:r>
              <a:rPr lang="sv-SE" dirty="0" err="1"/>
              <a:t>dmt</a:t>
            </a:r>
            <a:endParaRPr lang="sv-SE" dirty="0"/>
          </a:p>
          <a:p>
            <a:r>
              <a:rPr lang="sv-SE" dirty="0"/>
              <a:t>Travemünde –Prag</a:t>
            </a:r>
          </a:p>
          <a:p>
            <a:pPr lvl="1"/>
            <a:r>
              <a:rPr lang="sv-SE" dirty="0"/>
              <a:t>69mil 952,2EUR = 9522SEK </a:t>
            </a:r>
            <a:r>
              <a:rPr lang="sv-SE" dirty="0" err="1"/>
              <a:t>inkl</a:t>
            </a:r>
            <a:r>
              <a:rPr lang="sv-SE" dirty="0"/>
              <a:t> </a:t>
            </a:r>
            <a:r>
              <a:rPr lang="sv-SE" dirty="0" err="1"/>
              <a:t>dmt</a:t>
            </a:r>
            <a:endParaRPr lang="sv-SE" dirty="0"/>
          </a:p>
          <a:p>
            <a:r>
              <a:rPr lang="sv-SE" b="1" dirty="0"/>
              <a:t>Rostock – Prag</a:t>
            </a:r>
          </a:p>
          <a:p>
            <a:pPr lvl="1"/>
            <a:r>
              <a:rPr lang="sv-SE" b="1" dirty="0"/>
              <a:t>60mil 828EUR = 8280SEK </a:t>
            </a:r>
            <a:r>
              <a:rPr lang="sv-SE" b="1" dirty="0" err="1"/>
              <a:t>inkl</a:t>
            </a:r>
            <a:r>
              <a:rPr lang="sv-SE" b="1" dirty="0"/>
              <a:t> </a:t>
            </a:r>
            <a:r>
              <a:rPr lang="sv-SE" b="1" dirty="0" err="1"/>
              <a:t>dmt</a:t>
            </a:r>
            <a:endParaRPr lang="sv-SE" b="1" dirty="0"/>
          </a:p>
          <a:p>
            <a:r>
              <a:rPr lang="sv-SE" b="1" dirty="0"/>
              <a:t>Świnoujscie – Prag</a:t>
            </a:r>
          </a:p>
          <a:p>
            <a:pPr lvl="1"/>
            <a:r>
              <a:rPr lang="sv-SE" b="1" dirty="0"/>
              <a:t>58 mil (Tyskland) 800,4EUR = 8004SEK </a:t>
            </a:r>
            <a:r>
              <a:rPr lang="sv-SE" b="1" dirty="0" err="1"/>
              <a:t>inkl</a:t>
            </a:r>
            <a:r>
              <a:rPr lang="sv-SE" b="1" dirty="0"/>
              <a:t> </a:t>
            </a:r>
            <a:r>
              <a:rPr lang="sv-SE" b="1" dirty="0" err="1"/>
              <a:t>dmt</a:t>
            </a:r>
            <a:endParaRPr lang="sv-SE" b="1" dirty="0"/>
          </a:p>
          <a:p>
            <a:pPr lvl="1"/>
            <a:r>
              <a:rPr lang="sv-SE" b="1" dirty="0"/>
              <a:t>60 mil (Polen) 828EUR = 8280SEK </a:t>
            </a:r>
            <a:r>
              <a:rPr lang="sv-SE" b="1" dirty="0" err="1"/>
              <a:t>inkl</a:t>
            </a:r>
            <a:r>
              <a:rPr lang="sv-SE" b="1" dirty="0"/>
              <a:t>  </a:t>
            </a:r>
            <a:r>
              <a:rPr lang="sv-SE" b="1" dirty="0" err="1"/>
              <a:t>dmt</a:t>
            </a:r>
            <a:endParaRPr lang="sv-SE" b="1" dirty="0"/>
          </a:p>
        </p:txBody>
      </p:sp>
      <p:sp>
        <p:nvSpPr>
          <p:cNvPr id="6" name="Rubrik 1">
            <a:extLst>
              <a:ext uri="{FF2B5EF4-FFF2-40B4-BE49-F238E27FC236}">
                <a16:creationId xmlns:a16="http://schemas.microsoft.com/office/drawing/2014/main" id="{890E1780-2248-4088-86B7-23BC8BAEF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v-SE" b="1" dirty="0">
                <a:solidFill>
                  <a:srgbClr val="00B050"/>
                </a:solidFill>
              </a:rPr>
              <a:t>Trailernummer ECC 717</a:t>
            </a:r>
            <a:endParaRPr lang="sv-S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92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B6EA060-FA6D-460B-BEED-39A939E671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Arendal - Torslanda – Trelleborg – Rostock</a:t>
            </a:r>
          </a:p>
          <a:p>
            <a:pPr lvl="1"/>
            <a:r>
              <a:rPr lang="sv-SE" dirty="0"/>
              <a:t>33 mil 3881:- </a:t>
            </a:r>
            <a:r>
              <a:rPr lang="sv-SE" dirty="0" err="1"/>
              <a:t>inkl</a:t>
            </a:r>
            <a:r>
              <a:rPr lang="sv-SE" dirty="0"/>
              <a:t> </a:t>
            </a:r>
            <a:r>
              <a:rPr lang="sv-SE" dirty="0" err="1"/>
              <a:t>dmt</a:t>
            </a:r>
            <a:endParaRPr lang="sv-SE" dirty="0"/>
          </a:p>
          <a:p>
            <a:pPr lvl="1"/>
            <a:r>
              <a:rPr lang="sv-SE" dirty="0"/>
              <a:t>Färjan 3141:-</a:t>
            </a:r>
          </a:p>
          <a:p>
            <a:pPr lvl="1"/>
            <a:r>
              <a:rPr lang="sv-SE" dirty="0"/>
              <a:t>60mil 8280:- </a:t>
            </a:r>
            <a:r>
              <a:rPr lang="sv-SE" dirty="0" err="1"/>
              <a:t>inkl</a:t>
            </a:r>
            <a:r>
              <a:rPr lang="sv-SE" dirty="0"/>
              <a:t> </a:t>
            </a:r>
            <a:r>
              <a:rPr lang="sv-SE" dirty="0" err="1"/>
              <a:t>dmt</a:t>
            </a:r>
            <a:endParaRPr lang="sv-SE" dirty="0"/>
          </a:p>
          <a:p>
            <a:pPr lvl="1"/>
            <a:r>
              <a:rPr lang="sv-SE" dirty="0" err="1"/>
              <a:t>Maut</a:t>
            </a:r>
            <a:r>
              <a:rPr lang="sv-SE" dirty="0"/>
              <a:t> 1121:-</a:t>
            </a:r>
          </a:p>
          <a:p>
            <a:pPr lvl="1"/>
            <a:r>
              <a:rPr lang="sv-SE" dirty="0"/>
              <a:t>Trailerhyra 1275:-</a:t>
            </a:r>
          </a:p>
          <a:p>
            <a:r>
              <a:rPr lang="sv-SE" dirty="0"/>
              <a:t>Totalt  17 698:-</a:t>
            </a:r>
          </a:p>
          <a:p>
            <a:endParaRPr lang="sv-SE" dirty="0"/>
          </a:p>
          <a:p>
            <a:pPr marL="914400" lvl="2" indent="0">
              <a:buNone/>
            </a:pPr>
            <a:endParaRPr lang="sv-SE" dirty="0"/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5684F89D-91BD-44A7-A400-1672061B6D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sv-SE" dirty="0"/>
              <a:t>Torslanda – Ystad-</a:t>
            </a:r>
            <a:r>
              <a:rPr lang="sv-SE" b="1" dirty="0"/>
              <a:t> </a:t>
            </a:r>
            <a:r>
              <a:rPr lang="sv-SE" dirty="0"/>
              <a:t>Świnoujscie</a:t>
            </a:r>
          </a:p>
          <a:p>
            <a:pPr lvl="1"/>
            <a:r>
              <a:rPr lang="sv-SE" dirty="0"/>
              <a:t>34 mil 3999:- </a:t>
            </a:r>
            <a:r>
              <a:rPr lang="sv-SE" dirty="0" err="1"/>
              <a:t>inkl</a:t>
            </a:r>
            <a:r>
              <a:rPr lang="sv-SE" dirty="0"/>
              <a:t> </a:t>
            </a:r>
            <a:r>
              <a:rPr lang="sv-SE" dirty="0" err="1"/>
              <a:t>dmt</a:t>
            </a:r>
            <a:endParaRPr lang="sv-SE" dirty="0"/>
          </a:p>
          <a:p>
            <a:pPr lvl="1"/>
            <a:r>
              <a:rPr lang="sv-SE" dirty="0"/>
              <a:t>Färja 3385:-</a:t>
            </a:r>
          </a:p>
          <a:p>
            <a:pPr lvl="1"/>
            <a:r>
              <a:rPr lang="sv-SE" dirty="0"/>
              <a:t>60mil 8280:- </a:t>
            </a:r>
            <a:r>
              <a:rPr lang="sv-SE" dirty="0" err="1"/>
              <a:t>inkl</a:t>
            </a:r>
            <a:r>
              <a:rPr lang="sv-SE" dirty="0"/>
              <a:t> </a:t>
            </a:r>
            <a:r>
              <a:rPr lang="sv-SE" dirty="0" err="1"/>
              <a:t>dmt</a:t>
            </a:r>
            <a:endParaRPr lang="sv-SE" dirty="0"/>
          </a:p>
          <a:p>
            <a:pPr lvl="1"/>
            <a:r>
              <a:rPr lang="sv-SE" dirty="0"/>
              <a:t>Trailerhyra 1275:-</a:t>
            </a:r>
          </a:p>
          <a:p>
            <a:r>
              <a:rPr lang="sv-SE" dirty="0"/>
              <a:t>Totalt 16 578:- </a:t>
            </a: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7" name="Rubrik 1">
            <a:extLst>
              <a:ext uri="{FF2B5EF4-FFF2-40B4-BE49-F238E27FC236}">
                <a16:creationId xmlns:a16="http://schemas.microsoft.com/office/drawing/2014/main" id="{FA5E09F6-0F76-4733-82D4-B20E07C10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v-SE" b="1" dirty="0">
                <a:solidFill>
                  <a:srgbClr val="00B050"/>
                </a:solidFill>
              </a:rPr>
              <a:t>Trailernummer ECC 717</a:t>
            </a:r>
            <a:endParaRPr lang="sv-S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075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v-SE" dirty="0"/>
              <a:t>Nästa lastning</a:t>
            </a:r>
          </a:p>
          <a:p>
            <a:r>
              <a:rPr lang="sv-SE" dirty="0"/>
              <a:t>Avsändare</a:t>
            </a:r>
          </a:p>
          <a:p>
            <a:pPr marL="857250" lvl="2" indent="0">
              <a:buNone/>
            </a:pPr>
            <a:r>
              <a:rPr lang="sv-SE" dirty="0"/>
              <a:t>IKEA</a:t>
            </a:r>
          </a:p>
          <a:p>
            <a:pPr marL="914400" lvl="2" indent="0">
              <a:buNone/>
            </a:pPr>
            <a:r>
              <a:rPr lang="sv-SE" dirty="0" err="1"/>
              <a:t>Skandinávská</a:t>
            </a:r>
            <a:r>
              <a:rPr lang="sv-SE" dirty="0"/>
              <a:t> 1 </a:t>
            </a:r>
            <a:br>
              <a:rPr lang="sv-SE" dirty="0"/>
            </a:br>
            <a:r>
              <a:rPr lang="sv-SE" dirty="0"/>
              <a:t>155 00 Prag 5</a:t>
            </a:r>
          </a:p>
          <a:p>
            <a:r>
              <a:rPr lang="sv-SE" dirty="0"/>
              <a:t>Gods som ska lastas</a:t>
            </a:r>
          </a:p>
          <a:p>
            <a:pPr marL="457200" lvl="1" indent="0">
              <a:buNone/>
            </a:pPr>
            <a:r>
              <a:rPr lang="sv-SE" dirty="0"/>
              <a:t>20 </a:t>
            </a:r>
            <a:r>
              <a:rPr lang="sv-SE" dirty="0" err="1"/>
              <a:t>pll</a:t>
            </a:r>
            <a:r>
              <a:rPr lang="sv-SE" dirty="0"/>
              <a:t> + 175crt 8995kg 13,6 </a:t>
            </a:r>
            <a:r>
              <a:rPr lang="sv-SE" dirty="0" err="1"/>
              <a:t>flm</a:t>
            </a:r>
            <a:endParaRPr lang="sv-SE" dirty="0"/>
          </a:p>
          <a:p>
            <a:r>
              <a:rPr lang="sv-SE" dirty="0"/>
              <a:t>Mottagare</a:t>
            </a:r>
          </a:p>
          <a:p>
            <a:pPr marL="914400" lvl="2" indent="0">
              <a:buNone/>
            </a:pPr>
            <a:r>
              <a:rPr lang="pl-PL" dirty="0"/>
              <a:t>IKEA Targówek</a:t>
            </a:r>
          </a:p>
          <a:p>
            <a:pPr marL="914400" lvl="2" indent="0">
              <a:buNone/>
            </a:pPr>
            <a:r>
              <a:rPr lang="pl-PL" dirty="0"/>
              <a:t>ul. Malborska 51</a:t>
            </a:r>
            <a:br>
              <a:rPr lang="pl-PL" dirty="0"/>
            </a:br>
            <a:r>
              <a:rPr lang="pl-PL" dirty="0"/>
              <a:t>03-286 Warszawa</a:t>
            </a:r>
            <a:endParaRPr lang="sv-SE" dirty="0"/>
          </a:p>
          <a:p>
            <a:pPr lvl="1"/>
            <a:endParaRPr lang="sv-SE" dirty="0"/>
          </a:p>
        </p:txBody>
      </p:sp>
      <p:sp>
        <p:nvSpPr>
          <p:cNvPr id="6" name="Rubrik 1">
            <a:extLst>
              <a:ext uri="{FF2B5EF4-FFF2-40B4-BE49-F238E27FC236}">
                <a16:creationId xmlns:a16="http://schemas.microsoft.com/office/drawing/2014/main" id="{C0A82FF2-20B2-46AB-BECB-BAC55ECA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v-SE" b="1" dirty="0">
                <a:solidFill>
                  <a:srgbClr val="00B050"/>
                </a:solidFill>
              </a:rPr>
              <a:t>Trailernummer ECC 717</a:t>
            </a:r>
            <a:endParaRPr lang="sv-S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163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3CBDE76-899E-43AE-90AE-6A6DE2BA6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Prag - Prag -  </a:t>
            </a:r>
            <a:r>
              <a:rPr lang="pl-PL" dirty="0"/>
              <a:t>Warszawa</a:t>
            </a:r>
            <a:endParaRPr lang="sv-SE" dirty="0"/>
          </a:p>
          <a:p>
            <a:pPr lvl="1"/>
            <a:r>
              <a:rPr lang="sv-SE" dirty="0"/>
              <a:t>65 mil x 12 EUR </a:t>
            </a:r>
            <a:r>
              <a:rPr lang="sv-SE" dirty="0" err="1"/>
              <a:t>dmt</a:t>
            </a:r>
            <a:r>
              <a:rPr lang="sv-SE" dirty="0"/>
              <a:t> 15% = 897 EUR = 8970SEK</a:t>
            </a:r>
          </a:p>
          <a:p>
            <a:pPr lvl="1"/>
            <a:r>
              <a:rPr lang="sv-SE" dirty="0"/>
              <a:t>Trailerhyra</a:t>
            </a:r>
          </a:p>
          <a:p>
            <a:pPr lvl="2"/>
            <a:r>
              <a:rPr lang="sv-SE" dirty="0"/>
              <a:t>425:-</a:t>
            </a:r>
          </a:p>
          <a:p>
            <a:pPr lvl="1"/>
            <a:endParaRPr lang="sv-SE" dirty="0"/>
          </a:p>
          <a:p>
            <a:endParaRPr lang="sv-SE" dirty="0"/>
          </a:p>
        </p:txBody>
      </p:sp>
      <p:sp>
        <p:nvSpPr>
          <p:cNvPr id="6" name="Rubrik 1">
            <a:extLst>
              <a:ext uri="{FF2B5EF4-FFF2-40B4-BE49-F238E27FC236}">
                <a16:creationId xmlns:a16="http://schemas.microsoft.com/office/drawing/2014/main" id="{25C408BD-9661-43FC-A73A-EF8C38CCB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v-SE" b="1" dirty="0">
                <a:solidFill>
                  <a:srgbClr val="00B050"/>
                </a:solidFill>
              </a:rPr>
              <a:t>Trailernummer ECC 717</a:t>
            </a:r>
            <a:endParaRPr lang="sv-S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073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v-SE" dirty="0"/>
              <a:t>Nästa lastning</a:t>
            </a:r>
          </a:p>
          <a:p>
            <a:r>
              <a:rPr lang="sv-SE" dirty="0"/>
              <a:t>Avsändare</a:t>
            </a:r>
          </a:p>
          <a:p>
            <a:pPr lvl="1"/>
            <a:r>
              <a:rPr lang="sv-SE" dirty="0"/>
              <a:t>ASSA ABLOY </a:t>
            </a:r>
            <a:r>
              <a:rPr lang="sv-SE" dirty="0" err="1"/>
              <a:t>Entrance</a:t>
            </a:r>
            <a:r>
              <a:rPr lang="sv-SE" dirty="0"/>
              <a:t> Systems </a:t>
            </a:r>
            <a:r>
              <a:rPr lang="sv-SE" dirty="0" err="1"/>
              <a:t>Poland</a:t>
            </a:r>
            <a:r>
              <a:rPr lang="sv-SE" dirty="0"/>
              <a:t> Sp. z </a:t>
            </a:r>
            <a:r>
              <a:rPr lang="sv-SE" dirty="0" err="1"/>
              <a:t>o.o</a:t>
            </a:r>
            <a:r>
              <a:rPr lang="sv-SE" dirty="0"/>
              <a:t>.</a:t>
            </a:r>
          </a:p>
          <a:p>
            <a:pPr marL="857250" lvl="2" indent="0">
              <a:buNone/>
            </a:pPr>
            <a:r>
              <a:rPr lang="sv-SE" dirty="0" err="1"/>
              <a:t>ul</a:t>
            </a:r>
            <a:r>
              <a:rPr lang="sv-SE" dirty="0"/>
              <a:t>. </a:t>
            </a:r>
            <a:r>
              <a:rPr lang="sv-SE" dirty="0" err="1"/>
              <a:t>Marecka</a:t>
            </a:r>
            <a:r>
              <a:rPr lang="sv-SE" dirty="0"/>
              <a:t> 49</a:t>
            </a:r>
          </a:p>
          <a:p>
            <a:pPr marL="857250" lvl="2" indent="0">
              <a:buNone/>
            </a:pPr>
            <a:r>
              <a:rPr lang="sv-SE" dirty="0"/>
              <a:t>05 - 220 </a:t>
            </a:r>
            <a:r>
              <a:rPr lang="sv-SE" dirty="0" err="1"/>
              <a:t>Zielonka</a:t>
            </a:r>
            <a:endParaRPr lang="sv-SE" dirty="0"/>
          </a:p>
          <a:p>
            <a:r>
              <a:rPr lang="sv-SE" dirty="0"/>
              <a:t>Gods som ska lastas</a:t>
            </a:r>
          </a:p>
          <a:p>
            <a:pPr marL="457200" lvl="1" indent="0">
              <a:buNone/>
            </a:pPr>
            <a:r>
              <a:rPr lang="sv-SE" dirty="0"/>
              <a:t>33pll 17 786kg 13,6 </a:t>
            </a:r>
            <a:r>
              <a:rPr lang="sv-SE" dirty="0" err="1"/>
              <a:t>flm</a:t>
            </a:r>
            <a:endParaRPr lang="sv-SE" dirty="0"/>
          </a:p>
          <a:p>
            <a:pPr marL="514350" indent="-457200"/>
            <a:r>
              <a:rPr lang="sv-SE" dirty="0"/>
              <a:t>Mottagare</a:t>
            </a:r>
          </a:p>
          <a:p>
            <a:pPr marL="914400" lvl="1" indent="-457200"/>
            <a:r>
              <a:rPr lang="sv-SE" dirty="0"/>
              <a:t>Thage Anderssons Bygg</a:t>
            </a:r>
          </a:p>
          <a:p>
            <a:pPr marL="457200" lvl="1" indent="0">
              <a:buNone/>
            </a:pPr>
            <a:r>
              <a:rPr lang="sv-SE" dirty="0"/>
              <a:t>	Kristianstad</a:t>
            </a:r>
          </a:p>
          <a:p>
            <a:endParaRPr lang="sv-SE" dirty="0"/>
          </a:p>
        </p:txBody>
      </p:sp>
      <p:sp>
        <p:nvSpPr>
          <p:cNvPr id="6" name="Rubrik 1">
            <a:extLst>
              <a:ext uri="{FF2B5EF4-FFF2-40B4-BE49-F238E27FC236}">
                <a16:creationId xmlns:a16="http://schemas.microsoft.com/office/drawing/2014/main" id="{6CEBFF45-CB66-4D92-8F80-ED50120BF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v-SE" b="1" dirty="0">
                <a:solidFill>
                  <a:srgbClr val="00B050"/>
                </a:solidFill>
              </a:rPr>
              <a:t>Trailernummer ECC 717</a:t>
            </a:r>
            <a:endParaRPr lang="sv-S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020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4B365A4-3B12-4404-A2AE-69DE6E95B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Warszawa</a:t>
            </a:r>
            <a:r>
              <a:rPr lang="sv-SE" dirty="0"/>
              <a:t> – </a:t>
            </a:r>
            <a:r>
              <a:rPr lang="sv-SE" dirty="0" err="1"/>
              <a:t>Zielonka</a:t>
            </a:r>
            <a:endParaRPr lang="sv-SE" dirty="0"/>
          </a:p>
          <a:p>
            <a:pPr marL="0" indent="0">
              <a:buNone/>
            </a:pPr>
            <a:r>
              <a:rPr lang="sv-SE" dirty="0" err="1"/>
              <a:t>Zeilonka</a:t>
            </a:r>
            <a:r>
              <a:rPr lang="sv-SE" dirty="0"/>
              <a:t> -  Świnoujscie – Ystad - Kristianstad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6" name="Rubrik 1">
            <a:extLst>
              <a:ext uri="{FF2B5EF4-FFF2-40B4-BE49-F238E27FC236}">
                <a16:creationId xmlns:a16="http://schemas.microsoft.com/office/drawing/2014/main" id="{7B1FBEFD-F4F7-4813-9225-1F13BBE6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v-SE" b="1" dirty="0">
                <a:solidFill>
                  <a:srgbClr val="00B050"/>
                </a:solidFill>
              </a:rPr>
              <a:t>Trailernummer ECC 717</a:t>
            </a:r>
            <a:endParaRPr lang="sv-S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1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AEFEE96-4AA5-49CE-97D4-157FA46D9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5576" y="1484784"/>
            <a:ext cx="6444716" cy="4525963"/>
          </a:xfrm>
        </p:spPr>
        <p:txBody>
          <a:bodyPr>
            <a:normAutofit fontScale="92500"/>
          </a:bodyPr>
          <a:lstStyle/>
          <a:p>
            <a:r>
              <a:rPr lang="sv-SE" dirty="0" err="1"/>
              <a:t>Zeilonka</a:t>
            </a:r>
            <a:r>
              <a:rPr lang="sv-SE" dirty="0"/>
              <a:t> -  Świnoujscie – Ystad – Kristianstad</a:t>
            </a:r>
          </a:p>
          <a:p>
            <a:r>
              <a:rPr lang="sv-SE" dirty="0"/>
              <a:t>Mil i Polen</a:t>
            </a:r>
          </a:p>
          <a:p>
            <a:pPr lvl="1"/>
            <a:r>
              <a:rPr lang="sv-SE" dirty="0"/>
              <a:t>67mil 924,6EUR 9246SEK </a:t>
            </a:r>
            <a:r>
              <a:rPr lang="sv-SE" dirty="0" err="1"/>
              <a:t>inkl</a:t>
            </a:r>
            <a:r>
              <a:rPr lang="sv-SE" dirty="0"/>
              <a:t> </a:t>
            </a:r>
            <a:r>
              <a:rPr lang="sv-SE" dirty="0" err="1"/>
              <a:t>dmt</a:t>
            </a:r>
            <a:endParaRPr lang="sv-SE" dirty="0"/>
          </a:p>
          <a:p>
            <a:r>
              <a:rPr lang="sv-SE" dirty="0"/>
              <a:t>Trailerhyra </a:t>
            </a:r>
          </a:p>
          <a:p>
            <a:pPr lvl="1"/>
            <a:r>
              <a:rPr lang="sv-SE" dirty="0"/>
              <a:t>850:-</a:t>
            </a:r>
          </a:p>
          <a:p>
            <a:r>
              <a:rPr lang="sv-SE" dirty="0"/>
              <a:t>Färja</a:t>
            </a:r>
          </a:p>
          <a:p>
            <a:pPr lvl="1"/>
            <a:r>
              <a:rPr lang="sv-SE" dirty="0"/>
              <a:t>3385:-</a:t>
            </a:r>
          </a:p>
          <a:p>
            <a:r>
              <a:rPr lang="sv-SE" dirty="0"/>
              <a:t>Mil i SE</a:t>
            </a:r>
          </a:p>
          <a:p>
            <a:pPr lvl="1"/>
            <a:r>
              <a:rPr lang="sv-SE" dirty="0"/>
              <a:t>8 mil 941:- </a:t>
            </a:r>
            <a:r>
              <a:rPr lang="sv-SE" dirty="0" err="1"/>
              <a:t>inkl</a:t>
            </a:r>
            <a:r>
              <a:rPr lang="sv-SE" dirty="0"/>
              <a:t> </a:t>
            </a:r>
            <a:r>
              <a:rPr lang="sv-SE" dirty="0" err="1"/>
              <a:t>dmt</a:t>
            </a:r>
            <a:endParaRPr lang="sv-SE" dirty="0"/>
          </a:p>
          <a:p>
            <a:r>
              <a:rPr lang="sv-SE" dirty="0"/>
              <a:t>Totalt 14 422SEK</a:t>
            </a:r>
          </a:p>
          <a:p>
            <a:pPr lvl="1"/>
            <a:endParaRPr lang="sv-SE" dirty="0"/>
          </a:p>
          <a:p>
            <a:pPr lvl="1"/>
            <a:endParaRPr lang="sv-SE" dirty="0"/>
          </a:p>
        </p:txBody>
      </p:sp>
      <p:sp>
        <p:nvSpPr>
          <p:cNvPr id="7" name="Rubrik 1">
            <a:extLst>
              <a:ext uri="{FF2B5EF4-FFF2-40B4-BE49-F238E27FC236}">
                <a16:creationId xmlns:a16="http://schemas.microsoft.com/office/drawing/2014/main" id="{E956BFAC-BFB1-4EDA-87F6-5D2287EC7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v-SE" b="1" dirty="0">
                <a:solidFill>
                  <a:srgbClr val="00B050"/>
                </a:solidFill>
              </a:rPr>
              <a:t>Trailernummer ECC 717</a:t>
            </a:r>
            <a:endParaRPr lang="sv-S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269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sz="2400" dirty="0"/>
              <a:t>Nästa lastning</a:t>
            </a:r>
          </a:p>
          <a:p>
            <a:r>
              <a:rPr lang="sv-SE" sz="2400" dirty="0"/>
              <a:t>Avsändare</a:t>
            </a:r>
          </a:p>
          <a:p>
            <a:pPr marL="857250" lvl="2" indent="0">
              <a:buNone/>
            </a:pPr>
            <a:r>
              <a:rPr lang="sv-SE" dirty="0"/>
              <a:t>Saint Gobain </a:t>
            </a:r>
            <a:r>
              <a:rPr lang="sv-SE" dirty="0" err="1"/>
              <a:t>Ecophon</a:t>
            </a:r>
            <a:endParaRPr lang="sv-SE" dirty="0"/>
          </a:p>
          <a:p>
            <a:pPr marL="457200" lvl="1" indent="0">
              <a:buNone/>
            </a:pPr>
            <a:r>
              <a:rPr lang="sv-SE" sz="2400" dirty="0"/>
              <a:t>	Yttervägen </a:t>
            </a:r>
          </a:p>
          <a:p>
            <a:pPr marL="857250" lvl="2" indent="0">
              <a:buNone/>
            </a:pPr>
            <a:r>
              <a:rPr lang="sv-SE" sz="2000" dirty="0"/>
              <a:t>  Hyllinge</a:t>
            </a:r>
          </a:p>
          <a:p>
            <a:pPr marL="514350" indent="-457200"/>
            <a:r>
              <a:rPr lang="sv-SE" sz="2400" dirty="0"/>
              <a:t>Gods som ska lastas</a:t>
            </a:r>
          </a:p>
          <a:p>
            <a:pPr marL="457200" lvl="1" indent="0">
              <a:buNone/>
            </a:pPr>
            <a:r>
              <a:rPr lang="sv-SE" sz="2400" dirty="0"/>
              <a:t>33pll 7799kg 13,6 </a:t>
            </a:r>
            <a:r>
              <a:rPr lang="sv-SE" sz="2400" dirty="0" err="1"/>
              <a:t>flm</a:t>
            </a:r>
            <a:endParaRPr lang="sv-SE" sz="2400" dirty="0"/>
          </a:p>
          <a:p>
            <a:r>
              <a:rPr lang="sv-SE" sz="2400" dirty="0"/>
              <a:t>Mottagare</a:t>
            </a:r>
          </a:p>
          <a:p>
            <a:pPr marL="800100" lvl="2" indent="0" fontAlgn="t">
              <a:buNone/>
            </a:pPr>
            <a:r>
              <a:rPr lang="sv-SE" sz="2000" dirty="0"/>
              <a:t>NT Byggmaterial AB</a:t>
            </a:r>
          </a:p>
          <a:p>
            <a:pPr marL="800100" lvl="2" indent="0" fontAlgn="t">
              <a:buNone/>
            </a:pPr>
            <a:r>
              <a:rPr lang="sv-SE" sz="2000" dirty="0"/>
              <a:t>Byvägen 8</a:t>
            </a:r>
          </a:p>
          <a:p>
            <a:pPr marL="800100" lvl="2" indent="0" fontAlgn="t">
              <a:buNone/>
            </a:pPr>
            <a:r>
              <a:rPr lang="sv-SE" sz="2000" dirty="0"/>
              <a:t>862 32 Kvissleby</a:t>
            </a:r>
          </a:p>
          <a:p>
            <a:endParaRPr lang="sv-SE" sz="1800" dirty="0"/>
          </a:p>
          <a:p>
            <a:endParaRPr lang="sv-SE" dirty="0"/>
          </a:p>
          <a:p>
            <a:endParaRPr lang="sv-SE" dirty="0"/>
          </a:p>
          <a:p>
            <a:pPr marL="571500" indent="-457200"/>
            <a:endParaRPr lang="sv-SE" dirty="0"/>
          </a:p>
          <a:p>
            <a:pPr lvl="2"/>
            <a:endParaRPr lang="sv-SE" dirty="0"/>
          </a:p>
          <a:p>
            <a:endParaRPr lang="sv-SE" dirty="0"/>
          </a:p>
          <a:p>
            <a:endParaRPr lang="sv-SE" dirty="0"/>
          </a:p>
          <a:p>
            <a:pPr marL="914400" lvl="2" indent="0">
              <a:buNone/>
            </a:pPr>
            <a:endParaRPr lang="sv-SE" dirty="0"/>
          </a:p>
        </p:txBody>
      </p:sp>
      <p:sp>
        <p:nvSpPr>
          <p:cNvPr id="6" name="Rubrik 1">
            <a:extLst>
              <a:ext uri="{FF2B5EF4-FFF2-40B4-BE49-F238E27FC236}">
                <a16:creationId xmlns:a16="http://schemas.microsoft.com/office/drawing/2014/main" id="{CE1D8238-84FC-4C61-9D16-79E70B1DA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v-SE" b="1" dirty="0">
                <a:solidFill>
                  <a:srgbClr val="00B050"/>
                </a:solidFill>
              </a:rPr>
              <a:t>Trailernummer ECC 717</a:t>
            </a:r>
            <a:endParaRPr lang="sv-S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90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chemeClr val="tx2"/>
                </a:solidFill>
              </a:rPr>
              <a:t>Trailernummer ECC 211</a:t>
            </a:r>
            <a:endParaRPr lang="sv-SE" dirty="0"/>
          </a:p>
        </p:txBody>
      </p:sp>
      <p:sp>
        <p:nvSpPr>
          <p:cNvPr id="5" name="Platshållare för innehåll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v-SE" dirty="0"/>
              <a:t>Lossningsort</a:t>
            </a:r>
          </a:p>
          <a:p>
            <a:pPr lvl="1"/>
            <a:r>
              <a:rPr lang="sv-SE" dirty="0"/>
              <a:t> Sundvall</a:t>
            </a:r>
          </a:p>
          <a:p>
            <a:pPr marL="0" indent="0">
              <a:buNone/>
            </a:pPr>
            <a:r>
              <a:rPr lang="sv-SE" dirty="0"/>
              <a:t>Lastning hos </a:t>
            </a:r>
          </a:p>
          <a:p>
            <a:r>
              <a:rPr lang="sv-SE" dirty="0"/>
              <a:t>Avsändare</a:t>
            </a:r>
          </a:p>
          <a:p>
            <a:pPr marL="457200" lvl="1" indent="0">
              <a:buNone/>
            </a:pPr>
            <a:r>
              <a:rPr lang="sv-SE" dirty="0" err="1"/>
              <a:t>Nouryon</a:t>
            </a:r>
            <a:r>
              <a:rPr lang="sv-SE" dirty="0"/>
              <a:t> Surface Chemistry AB</a:t>
            </a:r>
          </a:p>
          <a:p>
            <a:pPr marL="457200" lvl="1" indent="0">
              <a:buNone/>
            </a:pPr>
            <a:r>
              <a:rPr lang="sv-SE" dirty="0"/>
              <a:t>Stockvik</a:t>
            </a:r>
          </a:p>
          <a:p>
            <a:r>
              <a:rPr lang="sv-SE" dirty="0"/>
              <a:t>Gods som ska lastas</a:t>
            </a:r>
          </a:p>
          <a:p>
            <a:pPr lvl="1"/>
            <a:r>
              <a:rPr lang="sv-SE" dirty="0"/>
              <a:t>33 </a:t>
            </a:r>
            <a:r>
              <a:rPr lang="sv-SE" dirty="0" err="1"/>
              <a:t>pll</a:t>
            </a:r>
            <a:r>
              <a:rPr lang="sv-SE" dirty="0"/>
              <a:t> 22450kg 13,6 ldm</a:t>
            </a:r>
          </a:p>
          <a:p>
            <a:r>
              <a:rPr lang="sv-SE" dirty="0"/>
              <a:t>Innehåll</a:t>
            </a:r>
          </a:p>
          <a:p>
            <a:pPr lvl="1"/>
            <a:r>
              <a:rPr lang="sv-SE" dirty="0"/>
              <a:t>Ofarliga kemikalier</a:t>
            </a:r>
          </a:p>
          <a:p>
            <a:r>
              <a:rPr lang="sv-SE" dirty="0"/>
              <a:t>Mottagare </a:t>
            </a:r>
          </a:p>
          <a:p>
            <a:pPr marL="457200" lvl="1" indent="0">
              <a:buNone/>
            </a:pPr>
            <a:r>
              <a:rPr lang="sv-SE" dirty="0"/>
              <a:t>Akzo Nobel NV</a:t>
            </a:r>
          </a:p>
          <a:p>
            <a:pPr marL="457200" lvl="1" indent="0">
              <a:buNone/>
            </a:pPr>
            <a:r>
              <a:rPr lang="sv-SE" dirty="0"/>
              <a:t> BE Liege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97057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D0BD314-A4DF-452B-93C7-314D81110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58816" cy="4525963"/>
          </a:xfrm>
        </p:spPr>
        <p:txBody>
          <a:bodyPr>
            <a:normAutofit fontScale="92500"/>
          </a:bodyPr>
          <a:lstStyle/>
          <a:p>
            <a:r>
              <a:rPr lang="sv-SE" dirty="0"/>
              <a:t>Kristianstad – Hyllinge – Kvissleby</a:t>
            </a:r>
          </a:p>
          <a:p>
            <a:pPr lvl="1"/>
            <a:r>
              <a:rPr lang="sv-SE" dirty="0"/>
              <a:t>101 mil 11878:- </a:t>
            </a:r>
            <a:r>
              <a:rPr lang="sv-SE" dirty="0" err="1"/>
              <a:t>inkl</a:t>
            </a:r>
            <a:r>
              <a:rPr lang="sv-SE" dirty="0"/>
              <a:t> </a:t>
            </a:r>
            <a:r>
              <a:rPr lang="sv-SE" dirty="0" err="1"/>
              <a:t>dmt</a:t>
            </a:r>
            <a:endParaRPr lang="sv-SE" dirty="0"/>
          </a:p>
          <a:p>
            <a:pPr lvl="1"/>
            <a:r>
              <a:rPr lang="sv-SE" dirty="0"/>
              <a:t>Trailerhyra</a:t>
            </a:r>
          </a:p>
          <a:p>
            <a:pPr lvl="2"/>
            <a:r>
              <a:rPr lang="sv-SE" dirty="0"/>
              <a:t>850:-</a:t>
            </a:r>
          </a:p>
          <a:p>
            <a:pPr lvl="1"/>
            <a:r>
              <a:rPr lang="sv-SE" dirty="0"/>
              <a:t>Totalt 12 728:-</a:t>
            </a: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AF6F5B1D-849E-473A-8D9B-C75C5B7F43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sv-SE" dirty="0"/>
              <a:t>Kristianstad – Hyllinge – Helsingborg (tåg)- Sundsvall Kvissleby</a:t>
            </a:r>
          </a:p>
          <a:p>
            <a:pPr lvl="1"/>
            <a:r>
              <a:rPr lang="sv-SE" dirty="0"/>
              <a:t>Mil 12 mil 1412:- </a:t>
            </a:r>
            <a:r>
              <a:rPr lang="sv-SE" dirty="0" err="1"/>
              <a:t>inkl</a:t>
            </a:r>
            <a:r>
              <a:rPr lang="sv-SE" dirty="0"/>
              <a:t> </a:t>
            </a:r>
            <a:r>
              <a:rPr lang="sv-SE" dirty="0" err="1"/>
              <a:t>dmt</a:t>
            </a:r>
            <a:endParaRPr lang="sv-SE" dirty="0"/>
          </a:p>
          <a:p>
            <a:pPr lvl="1"/>
            <a:r>
              <a:rPr lang="sv-SE" dirty="0"/>
              <a:t>Tåg 5454:-</a:t>
            </a:r>
          </a:p>
          <a:p>
            <a:pPr lvl="1"/>
            <a:r>
              <a:rPr lang="sv-SE" dirty="0"/>
              <a:t>Forsling Sundsvall – Kvissleby 1575:-</a:t>
            </a:r>
          </a:p>
          <a:p>
            <a:pPr lvl="1"/>
            <a:r>
              <a:rPr lang="sv-SE" dirty="0"/>
              <a:t>DMT 315:- </a:t>
            </a:r>
          </a:p>
          <a:p>
            <a:pPr lvl="1"/>
            <a:r>
              <a:rPr lang="sv-SE" dirty="0"/>
              <a:t>Trailerhyra</a:t>
            </a:r>
          </a:p>
          <a:p>
            <a:pPr lvl="2"/>
            <a:r>
              <a:rPr lang="sv-SE" dirty="0"/>
              <a:t>850:-</a:t>
            </a:r>
          </a:p>
          <a:p>
            <a:pPr lvl="1"/>
            <a:r>
              <a:rPr lang="sv-SE" dirty="0"/>
              <a:t>Totalt 9606:-</a:t>
            </a:r>
          </a:p>
          <a:p>
            <a:pPr marL="457200" lvl="1" indent="0">
              <a:buNone/>
            </a:pPr>
            <a:endParaRPr lang="sv-SE" dirty="0"/>
          </a:p>
        </p:txBody>
      </p:sp>
      <p:sp>
        <p:nvSpPr>
          <p:cNvPr id="7" name="Rubrik 1">
            <a:extLst>
              <a:ext uri="{FF2B5EF4-FFF2-40B4-BE49-F238E27FC236}">
                <a16:creationId xmlns:a16="http://schemas.microsoft.com/office/drawing/2014/main" id="{DC29FC44-95D8-483C-90CA-76B16EE92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v-SE" b="1" dirty="0">
                <a:solidFill>
                  <a:srgbClr val="00B050"/>
                </a:solidFill>
              </a:rPr>
              <a:t>Trailernummer ECC 717</a:t>
            </a:r>
            <a:endParaRPr lang="sv-S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396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sv-SE" dirty="0"/>
              <a:t>Nästa lastning</a:t>
            </a:r>
          </a:p>
          <a:p>
            <a:pPr marL="571500" indent="-457200"/>
            <a:r>
              <a:rPr lang="sv-SE" dirty="0"/>
              <a:t>Avsändare</a:t>
            </a:r>
          </a:p>
          <a:p>
            <a:pPr marL="914400" lvl="2" indent="0">
              <a:buNone/>
            </a:pPr>
            <a:r>
              <a:rPr lang="sv-SE" dirty="0" err="1"/>
              <a:t>MacGregor</a:t>
            </a:r>
            <a:r>
              <a:rPr lang="sv-SE" dirty="0"/>
              <a:t> Sweden AB</a:t>
            </a:r>
          </a:p>
          <a:p>
            <a:pPr marL="914400" lvl="2" indent="0">
              <a:buNone/>
            </a:pPr>
            <a:r>
              <a:rPr lang="sv-SE" dirty="0"/>
              <a:t>Göteborg </a:t>
            </a:r>
          </a:p>
          <a:p>
            <a:pPr marL="571500" indent="-457200"/>
            <a:r>
              <a:rPr lang="sv-SE" dirty="0"/>
              <a:t>Lastningsadress</a:t>
            </a:r>
          </a:p>
          <a:p>
            <a:pPr marL="914400" lvl="2" indent="0">
              <a:buNone/>
            </a:pPr>
            <a:r>
              <a:rPr lang="sv-SE" dirty="0"/>
              <a:t>HIAB</a:t>
            </a:r>
          </a:p>
          <a:p>
            <a:pPr marL="914400" lvl="2" indent="0">
              <a:buNone/>
            </a:pPr>
            <a:r>
              <a:rPr lang="sv-SE" dirty="0" err="1"/>
              <a:t>Köpmanbergsv</a:t>
            </a:r>
            <a:r>
              <a:rPr lang="sv-SE" dirty="0"/>
              <a:t>. 1 -5, </a:t>
            </a:r>
          </a:p>
          <a:p>
            <a:pPr marL="914400" lvl="2" indent="0">
              <a:buNone/>
            </a:pPr>
            <a:r>
              <a:rPr lang="sv-SE" dirty="0"/>
              <a:t>824 50 HUDIKSVALL</a:t>
            </a:r>
          </a:p>
          <a:p>
            <a:pPr marL="571500" indent="-457200"/>
            <a:r>
              <a:rPr lang="sv-SE" dirty="0"/>
              <a:t>Gods som ska lastas</a:t>
            </a:r>
          </a:p>
          <a:p>
            <a:pPr marL="514350" lvl="1" indent="0">
              <a:buNone/>
            </a:pPr>
            <a:r>
              <a:rPr lang="sv-SE" dirty="0"/>
              <a:t>12pll + 8 </a:t>
            </a:r>
            <a:r>
              <a:rPr lang="sv-SE" dirty="0" err="1"/>
              <a:t>Hck</a:t>
            </a:r>
            <a:r>
              <a:rPr lang="sv-SE" dirty="0"/>
              <a:t> 14 779kg 13 </a:t>
            </a:r>
            <a:r>
              <a:rPr lang="sv-SE" dirty="0" err="1"/>
              <a:t>flm</a:t>
            </a:r>
            <a:endParaRPr lang="sv-SE" dirty="0"/>
          </a:p>
          <a:p>
            <a:pPr marL="571500" indent="-457200"/>
            <a:r>
              <a:rPr lang="sv-SE" dirty="0"/>
              <a:t>Mottagare</a:t>
            </a:r>
          </a:p>
          <a:p>
            <a:pPr marL="914400" lvl="2" indent="0">
              <a:buNone/>
            </a:pPr>
            <a:r>
              <a:rPr lang="sv-SE" dirty="0" err="1"/>
              <a:t>Cargotec</a:t>
            </a:r>
            <a:r>
              <a:rPr lang="sv-SE" dirty="0"/>
              <a:t> AB</a:t>
            </a:r>
          </a:p>
          <a:p>
            <a:pPr marL="914400" lvl="2" indent="0">
              <a:buNone/>
            </a:pPr>
            <a:r>
              <a:rPr lang="sv-SE" dirty="0"/>
              <a:t>Indiska Oceanen 4 , </a:t>
            </a:r>
          </a:p>
          <a:p>
            <a:pPr marL="914400" lvl="2" indent="0">
              <a:buNone/>
            </a:pPr>
            <a:r>
              <a:rPr lang="sv-SE" dirty="0"/>
              <a:t>418 34 </a:t>
            </a:r>
            <a:r>
              <a:rPr lang="sv-SE" cap="all" dirty="0"/>
              <a:t>GÖTEBORG</a:t>
            </a:r>
            <a:endParaRPr lang="sv-SE" dirty="0"/>
          </a:p>
          <a:p>
            <a:pPr marL="571500" indent="-457200"/>
            <a:r>
              <a:rPr lang="sv-SE" dirty="0"/>
              <a:t>Efter lossning ska trailern ställas av hos </a:t>
            </a:r>
            <a:r>
              <a:rPr lang="sv-SE" dirty="0" err="1"/>
              <a:t>Ewals</a:t>
            </a:r>
            <a:r>
              <a:rPr lang="sv-SE" dirty="0"/>
              <a:t> </a:t>
            </a:r>
            <a:r>
              <a:rPr lang="sv-SE" dirty="0" err="1"/>
              <a:t>Cargo</a:t>
            </a:r>
            <a:r>
              <a:rPr lang="sv-SE" dirty="0"/>
              <a:t> i Arendal Gbg</a:t>
            </a:r>
          </a:p>
          <a:p>
            <a:endParaRPr lang="sv-SE" dirty="0"/>
          </a:p>
        </p:txBody>
      </p:sp>
      <p:sp>
        <p:nvSpPr>
          <p:cNvPr id="6" name="Rubrik 1">
            <a:extLst>
              <a:ext uri="{FF2B5EF4-FFF2-40B4-BE49-F238E27FC236}">
                <a16:creationId xmlns:a16="http://schemas.microsoft.com/office/drawing/2014/main" id="{005C558F-416E-45B5-9496-DA1CC8F26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v-SE" b="1" dirty="0">
                <a:solidFill>
                  <a:srgbClr val="00B050"/>
                </a:solidFill>
              </a:rPr>
              <a:t>Trailernummer ECC 717</a:t>
            </a:r>
            <a:endParaRPr lang="sv-S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708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D0BD314-A4DF-452B-93C7-314D81110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58816" cy="4525963"/>
          </a:xfrm>
        </p:spPr>
        <p:txBody>
          <a:bodyPr>
            <a:normAutofit fontScale="92500" lnSpcReduction="10000"/>
          </a:bodyPr>
          <a:lstStyle/>
          <a:p>
            <a:r>
              <a:rPr lang="sv-SE" dirty="0"/>
              <a:t>Kristianstad – Hyllinge – Kvissleby</a:t>
            </a:r>
          </a:p>
          <a:p>
            <a:pPr lvl="1"/>
            <a:r>
              <a:rPr lang="sv-SE" dirty="0"/>
              <a:t>101 mil 11878:- </a:t>
            </a:r>
            <a:r>
              <a:rPr lang="sv-SE" dirty="0" err="1"/>
              <a:t>inkl</a:t>
            </a:r>
            <a:r>
              <a:rPr lang="sv-SE" dirty="0"/>
              <a:t> </a:t>
            </a:r>
            <a:r>
              <a:rPr lang="sv-SE" dirty="0" err="1"/>
              <a:t>dmt</a:t>
            </a:r>
            <a:endParaRPr lang="sv-SE" dirty="0"/>
          </a:p>
          <a:p>
            <a:pPr lvl="1"/>
            <a:r>
              <a:rPr lang="sv-SE" dirty="0"/>
              <a:t>Trailerhyra</a:t>
            </a:r>
          </a:p>
          <a:p>
            <a:pPr lvl="2"/>
            <a:r>
              <a:rPr lang="sv-SE" dirty="0"/>
              <a:t>850:-</a:t>
            </a:r>
          </a:p>
          <a:p>
            <a:pPr lvl="1"/>
            <a:r>
              <a:rPr lang="sv-SE" dirty="0"/>
              <a:t>Totalt 12 728:-</a:t>
            </a: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AF6F5B1D-849E-473A-8D9B-C75C5B7F43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/>
              <a:t>Kristianstad – Hyllinge – Helsingborg (tåg)- Sundsvall Kvissleby</a:t>
            </a:r>
          </a:p>
          <a:p>
            <a:pPr lvl="1"/>
            <a:r>
              <a:rPr lang="sv-SE" dirty="0"/>
              <a:t>Mil 12 mil 1412:- </a:t>
            </a:r>
            <a:r>
              <a:rPr lang="sv-SE" dirty="0" err="1"/>
              <a:t>inkl</a:t>
            </a:r>
            <a:r>
              <a:rPr lang="sv-SE" dirty="0"/>
              <a:t> </a:t>
            </a:r>
            <a:r>
              <a:rPr lang="sv-SE" dirty="0" err="1"/>
              <a:t>dmt</a:t>
            </a:r>
            <a:endParaRPr lang="sv-SE" dirty="0"/>
          </a:p>
          <a:p>
            <a:pPr lvl="1"/>
            <a:r>
              <a:rPr lang="sv-SE" dirty="0"/>
              <a:t>Tåg 5454:-</a:t>
            </a:r>
          </a:p>
          <a:p>
            <a:pPr lvl="1"/>
            <a:r>
              <a:rPr lang="sv-SE" dirty="0"/>
              <a:t>Forsling Sundsvall – </a:t>
            </a:r>
            <a:r>
              <a:rPr lang="sv-SE" strike="sngStrike" dirty="0"/>
              <a:t>Kvissleby 1575:-</a:t>
            </a:r>
          </a:p>
          <a:p>
            <a:pPr lvl="1"/>
            <a:r>
              <a:rPr lang="sv-SE" strike="sngStrike" dirty="0"/>
              <a:t>DMT 315:- </a:t>
            </a:r>
          </a:p>
          <a:p>
            <a:pPr lvl="1"/>
            <a:r>
              <a:rPr lang="sv-SE" dirty="0"/>
              <a:t>Trailerhyra</a:t>
            </a:r>
          </a:p>
          <a:p>
            <a:pPr lvl="2"/>
            <a:r>
              <a:rPr lang="sv-SE" dirty="0"/>
              <a:t>850:-</a:t>
            </a:r>
          </a:p>
          <a:p>
            <a:pPr lvl="1"/>
            <a:r>
              <a:rPr lang="sv-SE" strike="sngStrike" dirty="0"/>
              <a:t>Totalt 9606:-</a:t>
            </a:r>
          </a:p>
          <a:p>
            <a:pPr lvl="1"/>
            <a:r>
              <a:rPr lang="sv-SE" b="1" dirty="0"/>
              <a:t>Total: 7716:-</a:t>
            </a:r>
          </a:p>
          <a:p>
            <a:pPr marL="457200" lvl="1" indent="0">
              <a:buNone/>
            </a:pPr>
            <a:endParaRPr lang="sv-SE" dirty="0"/>
          </a:p>
        </p:txBody>
      </p:sp>
      <p:sp>
        <p:nvSpPr>
          <p:cNvPr id="7" name="Rubrik 1">
            <a:extLst>
              <a:ext uri="{FF2B5EF4-FFF2-40B4-BE49-F238E27FC236}">
                <a16:creationId xmlns:a16="http://schemas.microsoft.com/office/drawing/2014/main" id="{DC29FC44-95D8-483C-90CA-76B16EE92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v-SE" b="1" dirty="0">
                <a:solidFill>
                  <a:srgbClr val="00B050"/>
                </a:solidFill>
              </a:rPr>
              <a:t>Trailernummer ECC 717</a:t>
            </a:r>
            <a:endParaRPr lang="sv-S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190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66401" y="908720"/>
            <a:ext cx="8106013" cy="1695346"/>
          </a:xfrm>
        </p:spPr>
        <p:txBody>
          <a:bodyPr>
            <a:normAutofit fontScale="90000"/>
          </a:bodyPr>
          <a:lstStyle/>
          <a:p>
            <a:pPr algn="l"/>
            <a:r>
              <a:rPr lang="sv-SE" sz="2400" dirty="0"/>
              <a:t>Kvissleby – Hudiksvall – Göteborg</a:t>
            </a:r>
            <a:br>
              <a:rPr lang="sv-SE" sz="2400" dirty="0"/>
            </a:br>
            <a:r>
              <a:rPr lang="sv-SE" sz="2400" dirty="0"/>
              <a:t>Mil 72 mil 7056:-</a:t>
            </a:r>
            <a:br>
              <a:rPr lang="sv-SE" sz="2400" dirty="0"/>
            </a:br>
            <a:r>
              <a:rPr lang="sv-SE" sz="2400" dirty="0"/>
              <a:t>DMT 1411:-</a:t>
            </a:r>
            <a:br>
              <a:rPr lang="sv-SE" sz="2400" dirty="0"/>
            </a:br>
            <a:r>
              <a:rPr lang="sv-SE" sz="2400" dirty="0"/>
              <a:t>Trailerhyra 850:-</a:t>
            </a:r>
            <a:br>
              <a:rPr lang="sv-SE" sz="2400" dirty="0"/>
            </a:br>
            <a:r>
              <a:rPr lang="sv-SE" sz="2400" dirty="0"/>
              <a:t>Totalt 9317:-</a:t>
            </a:r>
          </a:p>
        </p:txBody>
      </p:sp>
      <p:sp>
        <p:nvSpPr>
          <p:cNvPr id="8" name="Platshållare för innehåll 7">
            <a:extLst>
              <a:ext uri="{FF2B5EF4-FFF2-40B4-BE49-F238E27FC236}">
                <a16:creationId xmlns:a16="http://schemas.microsoft.com/office/drawing/2014/main" id="{E5F7F07E-EF7A-4A5E-8001-26B6670A7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312" y="2852936"/>
            <a:ext cx="4038600" cy="3714403"/>
          </a:xfrm>
        </p:spPr>
        <p:txBody>
          <a:bodyPr>
            <a:normAutofit fontScale="70000" lnSpcReduction="20000"/>
          </a:bodyPr>
          <a:lstStyle/>
          <a:p>
            <a:r>
              <a:rPr lang="sv-SE" dirty="0"/>
              <a:t>Kvissleby – Hudiksvall - Sundsvall – Göteborg</a:t>
            </a:r>
          </a:p>
          <a:p>
            <a:r>
              <a:rPr lang="sv-SE" dirty="0"/>
              <a:t>16 mil</a:t>
            </a:r>
          </a:p>
          <a:p>
            <a:pPr lvl="1"/>
            <a:r>
              <a:rPr lang="sv-SE" dirty="0"/>
              <a:t> 1882:- </a:t>
            </a:r>
            <a:r>
              <a:rPr lang="sv-SE" dirty="0" err="1"/>
              <a:t>inkl</a:t>
            </a:r>
            <a:r>
              <a:rPr lang="sv-SE" dirty="0"/>
              <a:t> </a:t>
            </a:r>
            <a:r>
              <a:rPr lang="sv-SE" dirty="0" err="1"/>
              <a:t>dmt</a:t>
            </a:r>
            <a:endParaRPr lang="sv-SE" dirty="0"/>
          </a:p>
          <a:p>
            <a:r>
              <a:rPr lang="sv-SE" dirty="0"/>
              <a:t>Tåg </a:t>
            </a:r>
          </a:p>
          <a:p>
            <a:pPr lvl="1"/>
            <a:r>
              <a:rPr lang="sv-SE" dirty="0"/>
              <a:t>4870:-</a:t>
            </a:r>
          </a:p>
          <a:p>
            <a:r>
              <a:rPr lang="sv-SE" dirty="0"/>
              <a:t>Forsling stor Gbg</a:t>
            </a:r>
          </a:p>
          <a:p>
            <a:pPr lvl="1"/>
            <a:r>
              <a:rPr lang="sv-SE" dirty="0"/>
              <a:t>1185:-</a:t>
            </a:r>
          </a:p>
          <a:p>
            <a:pPr lvl="1"/>
            <a:r>
              <a:rPr lang="sv-SE" dirty="0"/>
              <a:t>DMT 237:-</a:t>
            </a:r>
          </a:p>
          <a:p>
            <a:r>
              <a:rPr lang="sv-SE" dirty="0"/>
              <a:t>Trailerhyra</a:t>
            </a:r>
          </a:p>
          <a:p>
            <a:pPr lvl="1"/>
            <a:r>
              <a:rPr lang="sv-SE" dirty="0"/>
              <a:t>850:-</a:t>
            </a:r>
          </a:p>
          <a:p>
            <a:r>
              <a:rPr lang="sv-SE" dirty="0"/>
              <a:t>Totalt 9024:-</a:t>
            </a:r>
          </a:p>
        </p:txBody>
      </p:sp>
      <p:sp>
        <p:nvSpPr>
          <p:cNvPr id="9" name="Platshållare för innehåll 8">
            <a:extLst>
              <a:ext uri="{FF2B5EF4-FFF2-40B4-BE49-F238E27FC236}">
                <a16:creationId xmlns:a16="http://schemas.microsoft.com/office/drawing/2014/main" id="{E4461C02-BC57-42F1-8293-3EDEE5042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65848" y="2852935"/>
            <a:ext cx="4038600" cy="3714403"/>
          </a:xfrm>
        </p:spPr>
        <p:txBody>
          <a:bodyPr>
            <a:normAutofit fontScale="70000" lnSpcReduction="20000"/>
          </a:bodyPr>
          <a:lstStyle/>
          <a:p>
            <a:r>
              <a:rPr lang="sv-SE" dirty="0"/>
              <a:t>Kvissleby – Hudiksvall - Gävle – Göteborg</a:t>
            </a:r>
          </a:p>
          <a:p>
            <a:r>
              <a:rPr lang="sv-SE" dirty="0"/>
              <a:t>Mil 21</a:t>
            </a:r>
          </a:p>
          <a:p>
            <a:pPr lvl="1"/>
            <a:r>
              <a:rPr lang="sv-SE" dirty="0"/>
              <a:t>2470:- </a:t>
            </a:r>
            <a:r>
              <a:rPr lang="sv-SE" dirty="0" err="1"/>
              <a:t>inkl</a:t>
            </a:r>
            <a:r>
              <a:rPr lang="sv-SE" dirty="0"/>
              <a:t> </a:t>
            </a:r>
            <a:r>
              <a:rPr lang="sv-SE" dirty="0" err="1"/>
              <a:t>dmt</a:t>
            </a:r>
            <a:endParaRPr lang="sv-SE" dirty="0"/>
          </a:p>
          <a:p>
            <a:r>
              <a:rPr lang="sv-SE" dirty="0"/>
              <a:t>Tåg</a:t>
            </a:r>
          </a:p>
          <a:p>
            <a:pPr lvl="1"/>
            <a:r>
              <a:rPr lang="sv-SE" dirty="0"/>
              <a:t>4486:-</a:t>
            </a:r>
          </a:p>
          <a:p>
            <a:r>
              <a:rPr lang="sv-SE" dirty="0"/>
              <a:t>Forsling stor Gbg</a:t>
            </a:r>
          </a:p>
          <a:p>
            <a:pPr lvl="1"/>
            <a:r>
              <a:rPr lang="sv-SE" dirty="0"/>
              <a:t>1185:-</a:t>
            </a:r>
          </a:p>
          <a:p>
            <a:pPr lvl="1"/>
            <a:r>
              <a:rPr lang="sv-SE" dirty="0"/>
              <a:t>DMT 237:-</a:t>
            </a:r>
          </a:p>
          <a:p>
            <a:r>
              <a:rPr lang="sv-SE" dirty="0"/>
              <a:t>Trailerhyra</a:t>
            </a:r>
          </a:p>
          <a:p>
            <a:pPr lvl="1"/>
            <a:r>
              <a:rPr lang="sv-SE" dirty="0"/>
              <a:t>850:-</a:t>
            </a:r>
          </a:p>
          <a:p>
            <a:r>
              <a:rPr lang="sv-SE" dirty="0"/>
              <a:t>Totalt 9612:-</a:t>
            </a:r>
          </a:p>
          <a:p>
            <a:pPr marL="457200" lvl="1" indent="0">
              <a:buNone/>
            </a:pPr>
            <a:endParaRPr lang="sv-SE" dirty="0"/>
          </a:p>
        </p:txBody>
      </p:sp>
      <p:sp>
        <p:nvSpPr>
          <p:cNvPr id="6" name="Rubrik 1">
            <a:extLst>
              <a:ext uri="{FF2B5EF4-FFF2-40B4-BE49-F238E27FC236}">
                <a16:creationId xmlns:a16="http://schemas.microsoft.com/office/drawing/2014/main" id="{0985A517-4910-4E23-941C-D0EB4ED02321}"/>
              </a:ext>
            </a:extLst>
          </p:cNvPr>
          <p:cNvSpPr txBox="1">
            <a:spLocks/>
          </p:cNvSpPr>
          <p:nvPr/>
        </p:nvSpPr>
        <p:spPr>
          <a:xfrm>
            <a:off x="429457" y="3003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b="1">
                <a:solidFill>
                  <a:srgbClr val="00B050"/>
                </a:solidFill>
              </a:rPr>
              <a:t>Trailernummer ECC 717</a:t>
            </a:r>
            <a:endParaRPr lang="sv-SE" dirty="0">
              <a:solidFill>
                <a:srgbClr val="00B050"/>
              </a:solidFill>
            </a:endParaRP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372D6976-D41E-8C79-BCBE-B61977C1CC65}"/>
              </a:ext>
            </a:extLst>
          </p:cNvPr>
          <p:cNvSpPr txBox="1"/>
          <p:nvPr/>
        </p:nvSpPr>
        <p:spPr>
          <a:xfrm>
            <a:off x="5418741" y="849740"/>
            <a:ext cx="33123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Samtliga av dessa alternativ innebär att kostnaden från åkeriet baseras på mil-kostnad. Det betyder att kostnaden för forsling på föregående sträcka inte är aktuell.</a:t>
            </a:r>
          </a:p>
        </p:txBody>
      </p:sp>
    </p:spTree>
    <p:extLst>
      <p:ext uri="{BB962C8B-B14F-4D97-AF65-F5344CB8AC3E}">
        <p14:creationId xmlns:p14="http://schemas.microsoft.com/office/powerpoint/2010/main" val="198486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chemeClr val="tx2"/>
                </a:solidFill>
              </a:rPr>
              <a:t>Trailernummer ECC 211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v-SE" dirty="0"/>
              <a:t>Kostnader i Sverige</a:t>
            </a:r>
          </a:p>
          <a:p>
            <a:r>
              <a:rPr lang="sv-SE" dirty="0"/>
              <a:t>Sundsvall – Stockvik - Göteborg </a:t>
            </a:r>
          </a:p>
          <a:p>
            <a:pPr lvl="1"/>
            <a:r>
              <a:rPr lang="sv-SE" dirty="0"/>
              <a:t>Väg 74 mil x 98 = 7252:-DMT 20% 1451:- </a:t>
            </a:r>
            <a:endParaRPr lang="sv-SE" b="1" dirty="0"/>
          </a:p>
          <a:p>
            <a:r>
              <a:rPr lang="sv-SE" dirty="0"/>
              <a:t>Sundsvall – Stockvik – Sundvall, kombiterminal</a:t>
            </a:r>
          </a:p>
          <a:p>
            <a:pPr lvl="1"/>
            <a:r>
              <a:rPr lang="sv-SE" dirty="0"/>
              <a:t>Forsling 1575:-</a:t>
            </a:r>
          </a:p>
          <a:p>
            <a:pPr lvl="1"/>
            <a:r>
              <a:rPr lang="sv-SE" dirty="0"/>
              <a:t>DMT 315:-</a:t>
            </a:r>
          </a:p>
          <a:p>
            <a:pPr lvl="1"/>
            <a:r>
              <a:rPr lang="sv-SE" dirty="0"/>
              <a:t>Tåg 4870:-</a:t>
            </a:r>
          </a:p>
          <a:p>
            <a:pPr marL="0" indent="0">
              <a:buNone/>
            </a:pPr>
            <a:r>
              <a:rPr lang="sv-SE" dirty="0"/>
              <a:t>Kostnader för färja</a:t>
            </a:r>
          </a:p>
          <a:p>
            <a:r>
              <a:rPr lang="sv-SE" dirty="0"/>
              <a:t>Göteborg – Kiel</a:t>
            </a:r>
          </a:p>
          <a:p>
            <a:pPr lvl="1"/>
            <a:r>
              <a:rPr lang="sv-SE" dirty="0"/>
              <a:t>5185:-</a:t>
            </a:r>
          </a:p>
          <a:p>
            <a:r>
              <a:rPr lang="sv-SE" dirty="0"/>
              <a:t>Göteborg – Gent</a:t>
            </a:r>
          </a:p>
          <a:p>
            <a:pPr lvl="1"/>
            <a:r>
              <a:rPr lang="sv-SE" dirty="0"/>
              <a:t>4970:- + Forsling 300:- = 5270:-</a:t>
            </a:r>
          </a:p>
          <a:p>
            <a:r>
              <a:rPr lang="sv-SE" dirty="0"/>
              <a:t>Göteborg – Zeebrügge</a:t>
            </a:r>
          </a:p>
          <a:p>
            <a:pPr lvl="1"/>
            <a:r>
              <a:rPr lang="sv-SE" dirty="0"/>
              <a:t>4550:+ Forsling 300:- = 4850:-</a:t>
            </a:r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0984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chemeClr val="tx2"/>
                </a:solidFill>
              </a:rPr>
              <a:t>Trailernummer ECC 211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Kostnader i Europa</a:t>
            </a:r>
          </a:p>
          <a:p>
            <a:r>
              <a:rPr lang="sv-SE" dirty="0"/>
              <a:t>Kiel – Liege</a:t>
            </a:r>
          </a:p>
          <a:p>
            <a:pPr lvl="1"/>
            <a:r>
              <a:rPr lang="sv-SE" sz="2400" dirty="0"/>
              <a:t>62mil 744EUR + 15% </a:t>
            </a:r>
            <a:r>
              <a:rPr lang="sv-SE" sz="2400" dirty="0" err="1"/>
              <a:t>dmt</a:t>
            </a:r>
            <a:r>
              <a:rPr lang="sv-SE" sz="2400" dirty="0"/>
              <a:t> 111,6EUR= 855,6 EUR = 8556SEK</a:t>
            </a:r>
          </a:p>
          <a:p>
            <a:r>
              <a:rPr lang="sv-SE" dirty="0" err="1"/>
              <a:t>Zeebrügge</a:t>
            </a:r>
            <a:r>
              <a:rPr lang="sv-SE" dirty="0"/>
              <a:t> – Liege</a:t>
            </a:r>
          </a:p>
          <a:p>
            <a:pPr lvl="1"/>
            <a:r>
              <a:rPr lang="sv-SE" sz="2400" dirty="0"/>
              <a:t>22mil 264EUR + 15% </a:t>
            </a:r>
            <a:r>
              <a:rPr lang="sv-SE" sz="2400" dirty="0" err="1"/>
              <a:t>dmt</a:t>
            </a:r>
            <a:r>
              <a:rPr lang="sv-SE" sz="2400" dirty="0"/>
              <a:t> 39,6EUR = 303,6 = 3036 SEK</a:t>
            </a:r>
          </a:p>
          <a:p>
            <a:r>
              <a:rPr lang="sv-SE" dirty="0"/>
              <a:t>Gent – Liege</a:t>
            </a:r>
          </a:p>
          <a:p>
            <a:pPr lvl="1"/>
            <a:r>
              <a:rPr lang="sv-SE" sz="2400" dirty="0"/>
              <a:t>16mil 192EUR + 15 </a:t>
            </a:r>
            <a:r>
              <a:rPr lang="sv-SE" sz="2400" dirty="0" err="1"/>
              <a:t>dmt</a:t>
            </a:r>
            <a:r>
              <a:rPr lang="sv-SE" sz="2400" dirty="0"/>
              <a:t> 28,8= 220,8 EUR = 2208SEK</a:t>
            </a:r>
          </a:p>
        </p:txBody>
      </p:sp>
    </p:spTree>
    <p:extLst>
      <p:ext uri="{BB962C8B-B14F-4D97-AF65-F5344CB8AC3E}">
        <p14:creationId xmlns:p14="http://schemas.microsoft.com/office/powerpoint/2010/main" val="142669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chemeClr val="tx2"/>
                </a:solidFill>
              </a:rPr>
              <a:t>Trailernummer ECC 211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/>
              <a:t>Sammanfattning</a:t>
            </a:r>
          </a:p>
          <a:p>
            <a:pPr lvl="1"/>
            <a:r>
              <a:rPr lang="sv-SE" dirty="0"/>
              <a:t>Sundsvall – Stockvik – Sundsvall Forsling </a:t>
            </a:r>
            <a:r>
              <a:rPr lang="sv-SE" dirty="0" err="1"/>
              <a:t>inkl</a:t>
            </a:r>
            <a:r>
              <a:rPr lang="sv-SE" dirty="0"/>
              <a:t> DMT 1890:- </a:t>
            </a:r>
            <a:r>
              <a:rPr lang="sv-SE" dirty="0" err="1"/>
              <a:t>Inkl</a:t>
            </a:r>
            <a:r>
              <a:rPr lang="sv-SE" dirty="0"/>
              <a:t> </a:t>
            </a:r>
            <a:r>
              <a:rPr lang="sv-SE" dirty="0" err="1"/>
              <a:t>dmt</a:t>
            </a:r>
            <a:endParaRPr lang="sv-SE" dirty="0"/>
          </a:p>
          <a:p>
            <a:pPr lvl="1"/>
            <a:r>
              <a:rPr lang="sv-SE" dirty="0"/>
              <a:t>Tåg 4870:- </a:t>
            </a:r>
          </a:p>
          <a:p>
            <a:pPr lvl="1"/>
            <a:r>
              <a:rPr lang="sv-SE" dirty="0"/>
              <a:t>Göteborg – Gent 5270:- </a:t>
            </a:r>
            <a:r>
              <a:rPr lang="sv-SE" dirty="0" err="1"/>
              <a:t>inkl</a:t>
            </a:r>
            <a:r>
              <a:rPr lang="sv-SE" dirty="0"/>
              <a:t> forsling</a:t>
            </a:r>
          </a:p>
          <a:p>
            <a:pPr lvl="1"/>
            <a:r>
              <a:rPr lang="sv-SE" dirty="0"/>
              <a:t>Gent – Liege 220,80EUR=2208SEK</a:t>
            </a:r>
          </a:p>
          <a:p>
            <a:r>
              <a:rPr lang="sv-SE" dirty="0"/>
              <a:t>Övrigt</a:t>
            </a:r>
          </a:p>
          <a:p>
            <a:pPr lvl="1"/>
            <a:r>
              <a:rPr lang="sv-SE" dirty="0"/>
              <a:t>Trailerhyra ca 4 dagar</a:t>
            </a:r>
          </a:p>
          <a:p>
            <a:pPr lvl="2"/>
            <a:r>
              <a:rPr lang="sv-SE" dirty="0"/>
              <a:t>425:- x 4 = 1700:-</a:t>
            </a:r>
          </a:p>
          <a:p>
            <a:r>
              <a:rPr lang="sv-SE" dirty="0"/>
              <a:t>Totalt 15 938SEK</a:t>
            </a:r>
          </a:p>
          <a:p>
            <a:pPr marL="457200" lvl="1" indent="0">
              <a:buNone/>
            </a:pPr>
            <a:endParaRPr lang="sv-SE" b="1" dirty="0"/>
          </a:p>
          <a:p>
            <a:pPr lvl="1"/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60438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chemeClr val="tx2"/>
                </a:solidFill>
              </a:rPr>
              <a:t>Trailernummer ECC 211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v-SE" dirty="0"/>
              <a:t>Avsändare</a:t>
            </a:r>
          </a:p>
          <a:p>
            <a:pPr marL="857250" lvl="2" indent="0">
              <a:buNone/>
            </a:pPr>
            <a:r>
              <a:rPr lang="sv-SE" dirty="0"/>
              <a:t>Procter &amp; Gamble </a:t>
            </a:r>
          </a:p>
          <a:p>
            <a:pPr marL="857250" lvl="2" indent="0">
              <a:buNone/>
            </a:pPr>
            <a:r>
              <a:rPr lang="sv-SE" dirty="0"/>
              <a:t>BE Brussels</a:t>
            </a:r>
          </a:p>
          <a:p>
            <a:pPr marL="514350" indent="-457200"/>
            <a:r>
              <a:rPr lang="sv-SE" dirty="0"/>
              <a:t>Lastningsadress</a:t>
            </a:r>
          </a:p>
          <a:p>
            <a:pPr marL="857250" lvl="2" indent="0">
              <a:buNone/>
            </a:pPr>
            <a:r>
              <a:rPr lang="sv-SE" dirty="0"/>
              <a:t>WhiteCal</a:t>
            </a:r>
          </a:p>
          <a:p>
            <a:pPr marL="857250" lvl="2" indent="0">
              <a:buNone/>
            </a:pPr>
            <a:r>
              <a:rPr lang="sv-SE" dirty="0"/>
              <a:t>BE Oostende</a:t>
            </a:r>
          </a:p>
          <a:p>
            <a:pPr marL="514350" indent="-457200"/>
            <a:r>
              <a:rPr lang="sv-SE" dirty="0"/>
              <a:t>Gods som ska lastas</a:t>
            </a:r>
          </a:p>
          <a:p>
            <a:pPr marL="857250" lvl="2" indent="0">
              <a:buNone/>
            </a:pPr>
            <a:r>
              <a:rPr lang="sv-SE" dirty="0"/>
              <a:t>33 </a:t>
            </a:r>
            <a:r>
              <a:rPr lang="sv-SE" dirty="0" err="1"/>
              <a:t>pll</a:t>
            </a:r>
            <a:r>
              <a:rPr lang="sv-SE" dirty="0"/>
              <a:t> 21347kg 13,6 </a:t>
            </a:r>
            <a:r>
              <a:rPr lang="sv-SE" dirty="0" err="1"/>
              <a:t>ldm</a:t>
            </a:r>
            <a:endParaRPr lang="sv-SE" dirty="0"/>
          </a:p>
          <a:p>
            <a:r>
              <a:rPr lang="sv-SE" dirty="0"/>
              <a:t>Mottagare</a:t>
            </a:r>
          </a:p>
          <a:p>
            <a:pPr marL="457200" lvl="1" indent="0">
              <a:buNone/>
            </a:pPr>
            <a:r>
              <a:rPr lang="sv-SE" dirty="0" err="1"/>
              <a:t>Proctor</a:t>
            </a:r>
            <a:r>
              <a:rPr lang="sv-SE" dirty="0"/>
              <a:t> &amp; Gamble</a:t>
            </a:r>
          </a:p>
          <a:p>
            <a:pPr marL="457200" lvl="1" indent="0">
              <a:buNone/>
            </a:pPr>
            <a:r>
              <a:rPr lang="sv-SE" dirty="0"/>
              <a:t> 137 64 Jordbro, Stockholm</a:t>
            </a:r>
          </a:p>
          <a:p>
            <a:r>
              <a:rPr lang="sv-SE" dirty="0"/>
              <a:t>Efter lossning ska trailers ställas av i Årsta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75521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chemeClr val="tx2"/>
                </a:solidFill>
              </a:rPr>
              <a:t>Trailernummer ECC 211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/>
              <a:t>Trailerdragning</a:t>
            </a:r>
          </a:p>
          <a:p>
            <a:r>
              <a:rPr lang="sv-SE" dirty="0"/>
              <a:t>Alt. 1 Liege – Oostende – Gent</a:t>
            </a:r>
          </a:p>
          <a:p>
            <a:pPr lvl="1"/>
            <a:r>
              <a:rPr lang="sv-SE" dirty="0"/>
              <a:t>27 mil x 12 x 15% = 372,6 EUR </a:t>
            </a:r>
            <a:r>
              <a:rPr lang="sv-SE" dirty="0" err="1"/>
              <a:t>inkl</a:t>
            </a:r>
            <a:r>
              <a:rPr lang="sv-SE" dirty="0"/>
              <a:t> </a:t>
            </a:r>
            <a:r>
              <a:rPr lang="sv-SE" dirty="0" err="1"/>
              <a:t>dmt</a:t>
            </a:r>
            <a:r>
              <a:rPr lang="sv-SE" dirty="0"/>
              <a:t> = 3726SEK	Alt. 2 Liege – Oostende– Zeebrügge</a:t>
            </a:r>
          </a:p>
          <a:p>
            <a:pPr lvl="1"/>
            <a:r>
              <a:rPr lang="sv-SE" dirty="0"/>
              <a:t>25 mil x 12 x 15% = 345 EUR </a:t>
            </a:r>
            <a:r>
              <a:rPr lang="sv-SE" dirty="0" err="1"/>
              <a:t>inkl</a:t>
            </a:r>
            <a:r>
              <a:rPr lang="sv-SE" dirty="0"/>
              <a:t> </a:t>
            </a:r>
            <a:r>
              <a:rPr lang="sv-SE" dirty="0" err="1"/>
              <a:t>dmt</a:t>
            </a:r>
            <a:r>
              <a:rPr lang="sv-SE" dirty="0"/>
              <a:t> 3450SEK</a:t>
            </a:r>
          </a:p>
          <a:p>
            <a:r>
              <a:rPr lang="sv-SE" dirty="0"/>
              <a:t>Färjeöverfart</a:t>
            </a:r>
          </a:p>
          <a:p>
            <a:r>
              <a:rPr lang="sv-SE" dirty="0"/>
              <a:t>Alt. 1 Gent – Göteborg</a:t>
            </a:r>
          </a:p>
          <a:p>
            <a:pPr lvl="1"/>
            <a:r>
              <a:rPr lang="sv-SE" dirty="0"/>
              <a:t>4970 + Forsling 300:- = 5270:-</a:t>
            </a:r>
          </a:p>
          <a:p>
            <a:r>
              <a:rPr lang="sv-SE" dirty="0"/>
              <a:t>Alt. 2 </a:t>
            </a:r>
            <a:r>
              <a:rPr lang="sv-SE" dirty="0" err="1"/>
              <a:t>Zeebrügge</a:t>
            </a:r>
            <a:r>
              <a:rPr lang="sv-SE" dirty="0"/>
              <a:t> – Göteborg</a:t>
            </a:r>
          </a:p>
          <a:p>
            <a:pPr lvl="1"/>
            <a:r>
              <a:rPr lang="sv-SE" dirty="0"/>
              <a:t>4550:- + Forsling 300:-  = 4850:-</a:t>
            </a:r>
          </a:p>
        </p:txBody>
      </p:sp>
    </p:spTree>
    <p:extLst>
      <p:ext uri="{BB962C8B-B14F-4D97-AF65-F5344CB8AC3E}">
        <p14:creationId xmlns:p14="http://schemas.microsoft.com/office/powerpoint/2010/main" val="320450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chemeClr val="tx2"/>
                </a:solidFill>
              </a:rPr>
              <a:t>Trailernummer ECC 211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Alt 1 Göteborg – Jordbro - Årsta</a:t>
            </a:r>
          </a:p>
          <a:p>
            <a:pPr lvl="1"/>
            <a:r>
              <a:rPr lang="sv-SE" dirty="0"/>
              <a:t>51 mil x 98 x 20% = 5998:-</a:t>
            </a:r>
          </a:p>
          <a:p>
            <a:r>
              <a:rPr lang="sv-SE" dirty="0"/>
              <a:t>Alt 2 Tåg</a:t>
            </a:r>
          </a:p>
          <a:p>
            <a:pPr lvl="1"/>
            <a:r>
              <a:rPr lang="sv-SE" dirty="0"/>
              <a:t>3950:- + Forsling  1725:-( 3 timmar) x 20% 345:- = 6020:-</a:t>
            </a:r>
          </a:p>
          <a:p>
            <a:pPr marL="457200" lvl="1" indent="0">
              <a:buNone/>
            </a:pPr>
            <a:r>
              <a:rPr lang="sv-SE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62282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 err="1">
                <a:solidFill>
                  <a:schemeClr val="tx2"/>
                </a:solidFill>
              </a:rPr>
              <a:t>Trailernumber</a:t>
            </a:r>
            <a:r>
              <a:rPr lang="sv-SE" b="1" dirty="0">
                <a:solidFill>
                  <a:schemeClr val="tx2"/>
                </a:solidFill>
              </a:rPr>
              <a:t> ECC 211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Sammanfattning</a:t>
            </a:r>
          </a:p>
          <a:p>
            <a:pPr lvl="1"/>
            <a:r>
              <a:rPr lang="sv-SE" dirty="0"/>
              <a:t>Liege – Oostende – </a:t>
            </a:r>
            <a:r>
              <a:rPr lang="sv-SE" dirty="0" err="1"/>
              <a:t>Zeebrügge</a:t>
            </a:r>
            <a:r>
              <a:rPr lang="sv-SE" dirty="0"/>
              <a:t> 3450SEK</a:t>
            </a:r>
          </a:p>
          <a:p>
            <a:pPr lvl="1"/>
            <a:r>
              <a:rPr lang="sv-SE" dirty="0" err="1"/>
              <a:t>Zeebrügge</a:t>
            </a:r>
            <a:r>
              <a:rPr lang="sv-SE" dirty="0"/>
              <a:t> – Göteborg 4550:- + 300:-</a:t>
            </a:r>
          </a:p>
          <a:p>
            <a:pPr lvl="1"/>
            <a:r>
              <a:rPr lang="sv-SE" dirty="0"/>
              <a:t>Tåg, Göteborg Stockholm/Årsta 3950:-</a:t>
            </a:r>
          </a:p>
          <a:p>
            <a:pPr lvl="1"/>
            <a:r>
              <a:rPr lang="sv-SE" dirty="0"/>
              <a:t>Forsling Årsta – Jordbro – Årsta 2070:-</a:t>
            </a:r>
          </a:p>
          <a:p>
            <a:pPr lvl="1"/>
            <a:r>
              <a:rPr lang="sv-SE" dirty="0"/>
              <a:t>Trailerhyra 4 dagar 1700:-</a:t>
            </a:r>
          </a:p>
          <a:p>
            <a:r>
              <a:rPr lang="sv-SE" dirty="0"/>
              <a:t>Totalt </a:t>
            </a:r>
            <a:r>
              <a:rPr lang="sv-SE" b="1" dirty="0"/>
              <a:t>16 202SEK</a:t>
            </a:r>
          </a:p>
          <a:p>
            <a:pPr marL="457200" lvl="1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74073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13834</TotalTime>
  <Words>1155</Words>
  <Application>Microsoft Office PowerPoint</Application>
  <PresentationFormat>Bildspel på skärmen (4:3)</PresentationFormat>
  <Paragraphs>277</Paragraphs>
  <Slides>23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Office-tema</vt:lpstr>
      <vt:lpstr>Ruttplanering löstrailersystem Förutsättningar</vt:lpstr>
      <vt:lpstr>Trailernummer ECC 211</vt:lpstr>
      <vt:lpstr>Trailernummer ECC 211</vt:lpstr>
      <vt:lpstr>Trailernummer ECC 211</vt:lpstr>
      <vt:lpstr>Trailernummer ECC 211</vt:lpstr>
      <vt:lpstr>Trailernummer ECC 211</vt:lpstr>
      <vt:lpstr>Trailernummer ECC 211</vt:lpstr>
      <vt:lpstr>Trailernummer ECC 211</vt:lpstr>
      <vt:lpstr>Trailernumber ECC 211</vt:lpstr>
      <vt:lpstr>Trailernummer ECC 717</vt:lpstr>
      <vt:lpstr>Trailernummer ECC 717</vt:lpstr>
      <vt:lpstr>Trailernummer ECC 717</vt:lpstr>
      <vt:lpstr>Trailernummer ECC 717</vt:lpstr>
      <vt:lpstr>Trailernummer ECC 717</vt:lpstr>
      <vt:lpstr>Trailernummer ECC 717</vt:lpstr>
      <vt:lpstr>Trailernummer ECC 717</vt:lpstr>
      <vt:lpstr>Trailernummer ECC 717</vt:lpstr>
      <vt:lpstr>Trailernummer ECC 717</vt:lpstr>
      <vt:lpstr>Trailernummer ECC 717</vt:lpstr>
      <vt:lpstr>Trailernummer ECC 717</vt:lpstr>
      <vt:lpstr>Trailernummer ECC 717</vt:lpstr>
      <vt:lpstr>Trailernummer ECC 717</vt:lpstr>
      <vt:lpstr>Kvissleby – Hudiksvall – Göteborg Mil 72 mil 7056:- DMT 1411:- Trailerhyra 850:- Totalt 9317:-</vt:lpstr>
    </vt:vector>
  </TitlesOfParts>
  <Company>Trollhättans Stad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Lisbeth Wessberg Ledner</dc:creator>
  <cp:lastModifiedBy>Lisbeth Wessberg Ledner</cp:lastModifiedBy>
  <cp:revision>121</cp:revision>
  <dcterms:created xsi:type="dcterms:W3CDTF">2014-11-27T21:44:51Z</dcterms:created>
  <dcterms:modified xsi:type="dcterms:W3CDTF">2023-11-23T21:37:43Z</dcterms:modified>
</cp:coreProperties>
</file>