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7" r:id="rId2"/>
    <p:sldId id="269" r:id="rId3"/>
    <p:sldId id="271" r:id="rId4"/>
    <p:sldId id="272" r:id="rId5"/>
    <p:sldId id="278" r:id="rId6"/>
    <p:sldId id="270" r:id="rId7"/>
    <p:sldId id="273" r:id="rId8"/>
    <p:sldId id="274" r:id="rId9"/>
    <p:sldId id="276" r:id="rId10"/>
    <p:sldId id="268" r:id="rId11"/>
    <p:sldId id="281" r:id="rId12"/>
    <p:sldId id="282" r:id="rId13"/>
    <p:sldId id="285" r:id="rId14"/>
    <p:sldId id="263" r:id="rId15"/>
    <p:sldId id="283" r:id="rId16"/>
    <p:sldId id="266" r:id="rId17"/>
    <p:sldId id="284" r:id="rId18"/>
    <p:sldId id="286" r:id="rId19"/>
    <p:sldId id="264" r:id="rId20"/>
    <p:sldId id="287" r:id="rId21"/>
    <p:sldId id="267" r:id="rId22"/>
    <p:sldId id="290" r:id="rId23"/>
    <p:sldId id="288" r:id="rId24"/>
  </p:sldIdLst>
  <p:sldSz cx="9144000" cy="6858000" type="screen4x3"/>
  <p:notesSz cx="6858000" cy="9144000"/>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94660"/>
  </p:normalViewPr>
  <p:slideViewPr>
    <p:cSldViewPr>
      <p:cViewPr varScale="1">
        <p:scale>
          <a:sx n="59" d="100"/>
          <a:sy n="59" d="100"/>
        </p:scale>
        <p:origin x="8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D58B6-4B5A-49EC-8E21-124B1FC4379A}" type="datetimeFigureOut">
              <a:rPr lang="sv-SE" smtClean="0"/>
              <a:t>2023-11-23</a:t>
            </a:fld>
            <a:endParaRPr lang="sv-SE"/>
          </a:p>
        </p:txBody>
      </p:sp>
      <p:sp>
        <p:nvSpPr>
          <p:cNvPr id="4" name="Platshållare för bildobjekt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36145-9030-4CD9-B313-E9BACEBCA3EC}" type="slidenum">
              <a:rPr lang="sv-SE" smtClean="0"/>
              <a:t>‹#›</a:t>
            </a:fld>
            <a:endParaRPr lang="sv-SE"/>
          </a:p>
        </p:txBody>
      </p:sp>
    </p:spTree>
    <p:extLst>
      <p:ext uri="{BB962C8B-B14F-4D97-AF65-F5344CB8AC3E}">
        <p14:creationId xmlns:p14="http://schemas.microsoft.com/office/powerpoint/2010/main" val="392225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84A13D33-DDBE-4652-A57F-B6CE6A4D9334}" type="datetimeFigureOut">
              <a:rPr lang="sv-SE" smtClean="0"/>
              <a:t>2023-11-23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357903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84A13D33-DDBE-4652-A57F-B6CE6A4D9334}" type="datetimeFigureOut">
              <a:rPr lang="sv-SE" smtClean="0"/>
              <a:t>2023-11-23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309962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84A13D33-DDBE-4652-A57F-B6CE6A4D9334}" type="datetimeFigureOut">
              <a:rPr lang="sv-SE" smtClean="0"/>
              <a:t>2023-11-23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154583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84A13D33-DDBE-4652-A57F-B6CE6A4D9334}" type="datetimeFigureOut">
              <a:rPr lang="sv-SE" smtClean="0"/>
              <a:t>2023-11-23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146776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84A13D33-DDBE-4652-A57F-B6CE6A4D9334}" type="datetimeFigureOut">
              <a:rPr lang="sv-SE" smtClean="0"/>
              <a:t>2023-11-23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6148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84A13D33-DDBE-4652-A57F-B6CE6A4D9334}" type="datetimeFigureOut">
              <a:rPr lang="sv-SE" smtClean="0"/>
              <a:t>2023-11-23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326267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84A13D33-DDBE-4652-A57F-B6CE6A4D9334}" type="datetimeFigureOut">
              <a:rPr lang="sv-SE" smtClean="0"/>
              <a:t>2023-11-23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321448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84A13D33-DDBE-4652-A57F-B6CE6A4D9334}" type="datetimeFigureOut">
              <a:rPr lang="sv-SE" smtClean="0"/>
              <a:t>2023-11-23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285947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4A13D33-DDBE-4652-A57F-B6CE6A4D9334}" type="datetimeFigureOut">
              <a:rPr lang="sv-SE" smtClean="0"/>
              <a:t>2023-11-23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10327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84A13D33-DDBE-4652-A57F-B6CE6A4D9334}" type="datetimeFigureOut">
              <a:rPr lang="sv-SE" smtClean="0"/>
              <a:t>2023-11-23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153007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84A13D33-DDBE-4652-A57F-B6CE6A4D9334}" type="datetimeFigureOut">
              <a:rPr lang="sv-SE" smtClean="0"/>
              <a:t>2023-11-23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A6F49BD-B566-4E27-8327-21370072AF2F}" type="slidenum">
              <a:rPr lang="sv-SE" smtClean="0"/>
              <a:t>‹#›</a:t>
            </a:fld>
            <a:endParaRPr lang="sv-SE"/>
          </a:p>
        </p:txBody>
      </p:sp>
    </p:spTree>
    <p:extLst>
      <p:ext uri="{BB962C8B-B14F-4D97-AF65-F5344CB8AC3E}">
        <p14:creationId xmlns:p14="http://schemas.microsoft.com/office/powerpoint/2010/main" val="364067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13D33-DDBE-4652-A57F-B6CE6A4D9334}" type="datetimeFigureOut">
              <a:rPr lang="sv-SE" smtClean="0"/>
              <a:t>2023-11-23</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49BD-B566-4E27-8327-21370072AF2F}" type="slidenum">
              <a:rPr lang="sv-SE" smtClean="0"/>
              <a:t>‹#›</a:t>
            </a:fld>
            <a:endParaRPr lang="sv-SE"/>
          </a:p>
        </p:txBody>
      </p:sp>
    </p:spTree>
    <p:extLst>
      <p:ext uri="{BB962C8B-B14F-4D97-AF65-F5344CB8AC3E}">
        <p14:creationId xmlns:p14="http://schemas.microsoft.com/office/powerpoint/2010/main" val="209735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normAutofit fontScale="90000"/>
          </a:bodyPr>
          <a:lstStyle/>
          <a:p>
            <a:r xmlns:a="http://schemas.openxmlformats.org/drawingml/2006/main">
              <a:rPr lang="en" b="1" dirty="0">
                <a:solidFill>
                  <a:schemeClr val="accent1">
                    <a:lumMod val="50000"/>
                  </a:schemeClr>
                </a:solidFill>
              </a:rPr>
              <a:t>Route planning loose trailer system </a:t>
            </a:r>
            <a:br xmlns:a="http://schemas.openxmlformats.org/drawingml/2006/main">
              <a:rPr lang="sv-SE" b="1" dirty="0">
                <a:solidFill>
                  <a:schemeClr val="accent1">
                    <a:lumMod val="50000"/>
                  </a:schemeClr>
                </a:solidFill>
              </a:rPr>
            </a:br>
            <a:r xmlns:a="http://schemas.openxmlformats.org/drawingml/2006/main">
              <a:rPr lang="en" b="1" dirty="0">
                <a:solidFill>
                  <a:schemeClr val="accent1">
                    <a:lumMod val="50000"/>
                  </a:schemeClr>
                </a:solidFill>
              </a:rPr>
              <a:t>Prerequisites</a:t>
            </a:r>
          </a:p>
        </p:txBody>
      </p:sp>
      <p:sp>
        <p:nvSpPr>
          <p:cNvPr id="5" name="Platshållare för innehåll 4"/>
          <p:cNvSpPr>
            <a:spLocks noGrp="1"/>
          </p:cNvSpPr>
          <p:nvPr>
            <p:ph idx="1"/>
          </p:nvPr>
        </p:nvSpPr>
        <p:spPr/>
        <p:txBody>
          <a:bodyPr>
            <a:normAutofit fontScale="62500" lnSpcReduction="20000"/>
          </a:bodyPr>
          <a:lstStyle/>
          <a:p>
            <a:r xmlns:a="http://schemas.openxmlformats.org/drawingml/2006/main">
              <a:rPr lang="en" dirty="0"/>
              <a:t>Cost in Sweden (tab 1 and 2)</a:t>
            </a:r>
          </a:p>
          <a:p>
            <a:pPr xmlns:a="http://schemas.openxmlformats.org/drawingml/2006/main" marL="971550" lvl="1" indent="-514350">
              <a:buAutoNum type="arabicPeriod"/>
            </a:pPr>
            <a:r xmlns:a="http://schemas.openxmlformats.org/drawingml/2006/main">
              <a:rPr lang="en" dirty="0"/>
              <a:t>Road or train</a:t>
            </a:r>
          </a:p>
          <a:p>
            <a:pPr xmlns:a="http://schemas.openxmlformats.org/drawingml/2006/main" marL="1371600" lvl="2" indent="-514350"/>
            <a:r xmlns:a="http://schemas.openxmlformats.org/drawingml/2006/main">
              <a:rPr lang="en" dirty="0"/>
              <a:t>Cartage</a:t>
            </a:r>
          </a:p>
          <a:p>
            <a:pPr xmlns:a="http://schemas.openxmlformats.org/drawingml/2006/main" marL="457200" lvl="1" indent="0">
              <a:buNone/>
            </a:pPr>
            <a:r xmlns:a="http://schemas.openxmlformats.org/drawingml/2006/main">
              <a:rPr lang="en" dirty="0"/>
              <a:t>2. Ferry crossing</a:t>
            </a:r>
          </a:p>
          <a:p>
            <a:pPr xmlns:a="http://schemas.openxmlformats.org/drawingml/2006/main" lvl="1">
              <a:buFont typeface="Arial" panose="020B0604020202020204" pitchFamily="34" charset="0"/>
              <a:buChar char="•"/>
            </a:pPr>
            <a:r xmlns:a="http://schemas.openxmlformats.org/drawingml/2006/main">
              <a:rPr lang="en" dirty="0"/>
              <a:t>Relative to destination</a:t>
            </a:r>
          </a:p>
          <a:p>
            <a:r xmlns:a="http://schemas.openxmlformats.org/drawingml/2006/main">
              <a:rPr lang="en" dirty="0"/>
              <a:t>Cost in Europe ( tab 3,4,5,6)</a:t>
            </a:r>
          </a:p>
          <a:p>
            <a:pPr xmlns:a="http://schemas.openxmlformats.org/drawingml/2006/main" marL="457200" lvl="1" indent="0">
              <a:buNone/>
            </a:pPr>
            <a:r xmlns:a="http://schemas.openxmlformats.org/drawingml/2006/main">
              <a:rPr lang="en" dirty="0"/>
              <a:t>3. Shipping company</a:t>
            </a:r>
          </a:p>
          <a:p>
            <a:pPr xmlns:a="http://schemas.openxmlformats.org/drawingml/2006/main" marL="457200" lvl="1" indent="0">
              <a:buNone/>
            </a:pPr>
            <a:r xmlns:a="http://schemas.openxmlformats.org/drawingml/2006/main">
              <a:rPr lang="en" dirty="0"/>
              <a:t>4. Agent/Partner</a:t>
            </a:r>
          </a:p>
          <a:p>
            <a:pPr xmlns:a="http://schemas.openxmlformats.org/drawingml/2006/main" marL="457200" lvl="1" indent="0">
              <a:buNone/>
            </a:pPr>
            <a:r xmlns:a="http://schemas.openxmlformats.org/drawingml/2006/main">
              <a:rPr lang="en" dirty="0"/>
              <a:t>Hauling service</a:t>
            </a:r>
          </a:p>
          <a:p>
            <a:pPr xmlns:a="http://schemas.openxmlformats.org/drawingml/2006/main" marL="457200" lvl="1" indent="0">
              <a:buNone/>
            </a:pPr>
            <a:r xmlns:a="http://schemas.openxmlformats.org/drawingml/2006/main">
              <a:rPr lang="en" dirty="0"/>
              <a:t>5. </a:t>
            </a:r>
            <a:r xmlns:a="http://schemas.openxmlformats.org/drawingml/2006/main">
              <a:rPr lang="en" dirty="0" err="1"/>
              <a:t>Toll</a:t>
            </a:r>
            <a:endParaRPr xmlns:a="http://schemas.openxmlformats.org/drawingml/2006/main" lang="sv-SE" dirty="0"/>
          </a:p>
          <a:p>
            <a:pPr xmlns:a="http://schemas.openxmlformats.org/drawingml/2006/main" marL="457200" lvl="1" indent="0">
              <a:buNone/>
            </a:pPr>
            <a:r xmlns:a="http://schemas.openxmlformats.org/drawingml/2006/main">
              <a:rPr lang="en" dirty="0"/>
              <a:t>Travels through Germany North/South alt South/North</a:t>
            </a:r>
          </a:p>
          <a:p>
            <a:r xmlns:a="http://schemas.openxmlformats.org/drawingml/2006/main">
              <a:rPr lang="en" dirty="0"/>
              <a:t>Miscellaneous</a:t>
            </a:r>
          </a:p>
          <a:p>
            <a:pPr xmlns:a="http://schemas.openxmlformats.org/drawingml/2006/main" marL="457200" lvl="1" indent="0">
              <a:buNone/>
            </a:pPr>
            <a:r xmlns:a="http://schemas.openxmlformats.org/drawingml/2006/main">
              <a:rPr lang="en" dirty="0"/>
              <a:t>6. Trailer rental</a:t>
            </a:r>
          </a:p>
          <a:p>
            <a:pPr xmlns:a="http://schemas.openxmlformats.org/drawingml/2006/main" marL="457200" lvl="1" indent="0">
              <a:buNone/>
            </a:pPr>
            <a:r xmlns:a="http://schemas.openxmlformats.org/drawingml/2006/main">
              <a:rPr lang="en" dirty="0"/>
              <a:t>How many days does the trip take?</a:t>
            </a:r>
          </a:p>
          <a:p>
            <a:pPr xmlns:a="http://schemas.openxmlformats.org/drawingml/2006/main" marL="457200" lvl="1" indent="0">
              <a:buNone/>
            </a:pPr>
            <a:r xmlns:a="http://schemas.openxmlformats.org/drawingml/2006/main">
              <a:rPr lang="en" i="1" dirty="0"/>
              <a:t>1 EUR = 10 SEK</a:t>
            </a:r>
          </a:p>
        </p:txBody>
      </p:sp>
    </p:spTree>
    <p:extLst>
      <p:ext uri="{BB962C8B-B14F-4D97-AF65-F5344CB8AC3E}">
        <p14:creationId xmlns:p14="http://schemas.microsoft.com/office/powerpoint/2010/main" val="59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fontScale="85000" lnSpcReduction="20000"/>
          </a:bodyPr>
          <a:lstStyle/>
          <a:p>
            <a:pPr xmlns:a="http://schemas.openxmlformats.org/drawingml/2006/main" marL="0" indent="0">
              <a:buNone/>
            </a:pPr>
            <a:r xmlns:a="http://schemas.openxmlformats.org/drawingml/2006/main">
              <a:rPr lang="en" dirty="0"/>
              <a:t>Next Loading ECC 717 is available in Gbg Hamn Arendal</a:t>
            </a:r>
          </a:p>
          <a:p>
            <a:r xmlns:a="http://schemas.openxmlformats.org/drawingml/2006/main">
              <a:rPr lang="en" dirty="0"/>
              <a:t>Sender</a:t>
            </a:r>
          </a:p>
          <a:p>
            <a:pPr xmlns:a="http://schemas.openxmlformats.org/drawingml/2006/main" marL="914400" lvl="2" indent="0">
              <a:buNone/>
            </a:pPr>
            <a:r xmlns:a="http://schemas.openxmlformats.org/drawingml/2006/main">
              <a:rPr lang="en" dirty="0"/>
              <a:t>Entrematics</a:t>
            </a:r>
          </a:p>
          <a:p>
            <a:pPr xmlns:a="http://schemas.openxmlformats.org/drawingml/2006/main" marL="914400" lvl="2" indent="0">
              <a:buNone/>
            </a:pPr>
            <a:r xmlns:a="http://schemas.openxmlformats.org/drawingml/2006/main">
              <a:rPr lang="en" dirty="0"/>
              <a:t>Gamla Flygplatsvägen 2,</a:t>
            </a:r>
          </a:p>
          <a:p>
            <a:pPr xmlns:a="http://schemas.openxmlformats.org/drawingml/2006/main" marL="914400" lvl="2" indent="0">
              <a:buNone/>
            </a:pPr>
            <a:r xmlns:a="http://schemas.openxmlformats.org/drawingml/2006/main">
              <a:rPr lang="en" dirty="0"/>
              <a:t>423 37 Torslanda</a:t>
            </a:r>
          </a:p>
          <a:p>
            <a:pPr xmlns:a="http://schemas.openxmlformats.org/drawingml/2006/main" marL="571500" indent="-457200"/>
            <a:r xmlns:a="http://schemas.openxmlformats.org/drawingml/2006/main">
              <a:rPr lang="en" dirty="0"/>
              <a:t>Goods to be loaded</a:t>
            </a:r>
          </a:p>
          <a:p>
            <a:pPr xmlns:a="http://schemas.openxmlformats.org/drawingml/2006/main" lvl="1"/>
            <a:r xmlns:a="http://schemas.openxmlformats.org/drawingml/2006/main">
              <a:rPr lang="en" dirty="0"/>
              <a:t>17 </a:t>
            </a:r>
            <a:r xmlns:a="http://schemas.openxmlformats.org/drawingml/2006/main">
              <a:rPr lang="en" dirty="0" err="1"/>
              <a:t>hp </a:t>
            </a:r>
            <a:r xmlns:a="http://schemas.openxmlformats.org/drawingml/2006/main">
              <a:rPr lang="en" dirty="0"/>
              <a:t>13,778 kg 13.6 </a:t>
            </a:r>
            <a:r xmlns:a="http://schemas.openxmlformats.org/drawingml/2006/main">
              <a:rPr lang="en" dirty="0" err="1"/>
              <a:t>ldm</a:t>
            </a:r>
            <a:endParaRPr xmlns:a="http://schemas.openxmlformats.org/drawingml/2006/main" lang="sv-SE" dirty="0"/>
          </a:p>
          <a:p>
            <a:r xmlns:a="http://schemas.openxmlformats.org/drawingml/2006/main">
              <a:rPr lang="en" dirty="0"/>
              <a:t>Receiver</a:t>
            </a:r>
          </a:p>
          <a:p>
            <a:pPr xmlns:a="http://schemas.openxmlformats.org/drawingml/2006/main" lvl="1"/>
            <a:r xmlns:a="http://schemas.openxmlformats.org/drawingml/2006/main">
              <a:rPr lang="en" dirty="0"/>
              <a:t>ASSA ABLOY </a:t>
            </a:r>
            <a:r xmlns:a="http://schemas.openxmlformats.org/drawingml/2006/main">
              <a:rPr lang="en" dirty="0" err="1"/>
              <a:t>Entrance </a:t>
            </a:r>
            <a:r xmlns:a="http://schemas.openxmlformats.org/drawingml/2006/main">
              <a:rPr lang="en" dirty="0"/>
              <a:t>Systems, </a:t>
            </a:r>
            <a:r xmlns:a="http://schemas.openxmlformats.org/drawingml/2006/main">
              <a:rPr lang="en" dirty="0" err="1"/>
              <a:t>coil </a:t>
            </a:r>
            <a:r xmlns:a="http://schemas.openxmlformats.org/drawingml/2006/main">
              <a:rPr lang="en" dirty="0"/>
              <a:t>. s </a:t>
            </a:r>
            <a:r xmlns:a="http://schemas.openxmlformats.org/drawingml/2006/main">
              <a:rPr lang="en" dirty="0" err="1"/>
              <a:t>ro </a:t>
            </a:r>
            <a:r xmlns:a="http://schemas.openxmlformats.org/drawingml/2006/main">
              <a:rPr lang="en" dirty="0"/>
              <a:t>. </a:t>
            </a:r>
            <a:br xmlns:a="http://schemas.openxmlformats.org/drawingml/2006/main">
              <a:rPr lang="sv-SE" dirty="0"/>
            </a:br>
            <a:r xmlns:a="http://schemas.openxmlformats.org/drawingml/2006/main">
              <a:rPr lang="en" dirty="0"/>
              <a:t>U </a:t>
            </a:r>
            <a:r xmlns:a="http://schemas.openxmlformats.org/drawingml/2006/main">
              <a:rPr lang="en" dirty="0" err="1"/>
              <a:t>Blaženky </a:t>
            </a:r>
            <a:r xmlns:a="http://schemas.openxmlformats.org/drawingml/2006/main">
              <a:rPr lang="en" dirty="0"/>
              <a:t>2155/18 </a:t>
            </a:r>
            <a:br xmlns:a="http://schemas.openxmlformats.org/drawingml/2006/main">
              <a:rPr lang="sv-SE" dirty="0"/>
            </a:br>
            <a:r xmlns:a="http://schemas.openxmlformats.org/drawingml/2006/main">
              <a:rPr lang="en" dirty="0"/>
              <a:t>150 00 </a:t>
            </a:r>
            <a:r xmlns:a="http://schemas.openxmlformats.org/drawingml/2006/main">
              <a:rPr lang="en" dirty="0" err="1"/>
              <a:t>Praha </a:t>
            </a:r>
            <a:r xmlns:a="http://schemas.openxmlformats.org/drawingml/2006/main">
              <a:rPr lang="en" dirty="0"/>
              <a:t>- </a:t>
            </a:r>
            <a:r xmlns:a="http://schemas.openxmlformats.org/drawingml/2006/main">
              <a:rPr lang="en" dirty="0" err="1"/>
              <a:t>Smíchov</a:t>
            </a:r>
            <a:endParaRPr xmlns:a="http://schemas.openxmlformats.org/drawingml/2006/main" lang="sv-SE" dirty="0"/>
          </a:p>
          <a:p>
            <a:endParaRPr lang="sv-SE" dirty="0"/>
          </a:p>
        </p:txBody>
      </p:sp>
      <p:sp>
        <p:nvSpPr>
          <p:cNvPr id="6" name="Rubrik 1">
            <a:extLst>
              <a:ext uri="{FF2B5EF4-FFF2-40B4-BE49-F238E27FC236}">
                <a16:creationId xmlns:a16="http://schemas.microsoft.com/office/drawing/2014/main" id="{AD3A13BD-7DB6-4F93-A2DF-6F791951D4A0}"/>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268310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F4A3CBB7-77B2-416C-871C-176AD085452F}"/>
              </a:ext>
            </a:extLst>
          </p:cNvPr>
          <p:cNvSpPr>
            <a:spLocks noGrp="1"/>
          </p:cNvSpPr>
          <p:nvPr>
            <p:ph idx="1"/>
          </p:nvPr>
        </p:nvSpPr>
        <p:spPr/>
        <p:txBody>
          <a:bodyPr>
            <a:normAutofit/>
          </a:bodyPr>
          <a:lstStyle/>
          <a:p>
            <a:r xmlns:a="http://schemas.openxmlformats.org/drawingml/2006/main">
              <a:rPr lang="en" dirty="0"/>
              <a:t>1. Arendal - Torslanda – Gothenburg Stena Line</a:t>
            </a:r>
          </a:p>
          <a:p>
            <a:pPr xmlns:a="http://schemas.openxmlformats.org/drawingml/2006/main" lvl="1"/>
            <a:r xmlns:a="http://schemas.openxmlformats.org/drawingml/2006/main">
              <a:rPr lang="en" dirty="0"/>
              <a:t>Gothenburg - Kiel</a:t>
            </a:r>
          </a:p>
          <a:p>
            <a:r xmlns:a="http://schemas.openxmlformats.org/drawingml/2006/main">
              <a:rPr lang="en" dirty="0"/>
              <a:t>2. Arendal - Torslanda – Malmö Finnlines</a:t>
            </a:r>
          </a:p>
          <a:p>
            <a:pPr xmlns:a="http://schemas.openxmlformats.org/drawingml/2006/main" lvl="1"/>
            <a:r xmlns:a="http://schemas.openxmlformats.org/drawingml/2006/main">
              <a:rPr lang="en" dirty="0"/>
              <a:t>Travemünde</a:t>
            </a:r>
          </a:p>
          <a:p>
            <a:r xmlns:a="http://schemas.openxmlformats.org/drawingml/2006/main">
              <a:rPr lang="en" dirty="0"/>
              <a:t>3. Arendal - Torslanda – Trelleborg TT Line</a:t>
            </a:r>
          </a:p>
          <a:p>
            <a:pPr xmlns:a="http://schemas.openxmlformats.org/drawingml/2006/main" lvl="1"/>
            <a:r xmlns:a="http://schemas.openxmlformats.org/drawingml/2006/main">
              <a:rPr lang="en" dirty="0"/>
              <a:t>Travemünde or Rostock</a:t>
            </a:r>
          </a:p>
          <a:p>
            <a:r xmlns:a="http://schemas.openxmlformats.org/drawingml/2006/main">
              <a:rPr lang="en" dirty="0"/>
              <a:t>4. Arendal - Torslanda – Ystad </a:t>
            </a:r>
            <a:r xmlns:a="http://schemas.openxmlformats.org/drawingml/2006/main">
              <a:rPr lang="en" dirty="0" err="1"/>
              <a:t>Polferries</a:t>
            </a:r>
            <a:endParaRPr xmlns:a="http://schemas.openxmlformats.org/drawingml/2006/main" lang="sv-SE" dirty="0"/>
          </a:p>
          <a:p>
            <a:pPr xmlns:a="http://schemas.openxmlformats.org/drawingml/2006/main" lvl="1"/>
            <a:r xmlns:a="http://schemas.openxmlformats.org/drawingml/2006/main">
              <a:rPr lang="en" dirty="0"/>
              <a:t>Ystad – Świnoujscie</a:t>
            </a:r>
          </a:p>
          <a:p>
            <a:endParaRPr lang="sv-SE" dirty="0"/>
          </a:p>
          <a:p>
            <a:pPr lvl="1"/>
            <a:endParaRPr lang="sv-SE" dirty="0"/>
          </a:p>
        </p:txBody>
      </p:sp>
      <p:sp>
        <p:nvSpPr>
          <p:cNvPr id="7" name="Rubrik 1">
            <a:extLst>
              <a:ext uri="{FF2B5EF4-FFF2-40B4-BE49-F238E27FC236}">
                <a16:creationId xmlns:a16="http://schemas.microsoft.com/office/drawing/2014/main" id="{C758F5C8-65B7-41DC-A97B-9090819E211D}"/>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141481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F9B7C616-7308-4BE4-9FFE-1A333F4CDCDF}"/>
              </a:ext>
            </a:extLst>
          </p:cNvPr>
          <p:cNvSpPr>
            <a:spLocks noGrp="1"/>
          </p:cNvSpPr>
          <p:nvPr>
            <p:ph idx="1"/>
          </p:nvPr>
        </p:nvSpPr>
        <p:spPr/>
        <p:txBody>
          <a:bodyPr>
            <a:normAutofit fontScale="92500" lnSpcReduction="10000"/>
          </a:bodyPr>
          <a:lstStyle/>
          <a:p>
            <a:r xmlns:a="http://schemas.openxmlformats.org/drawingml/2006/main">
              <a:rPr lang="en" dirty="0"/>
              <a:t>Kiel - Prague</a:t>
            </a:r>
          </a:p>
          <a:p>
            <a:pPr xmlns:a="http://schemas.openxmlformats.org/drawingml/2006/main" lvl="1"/>
            <a:r xmlns:a="http://schemas.openxmlformats.org/drawingml/2006/main">
              <a:rPr lang="en" dirty="0"/>
              <a:t>73 miles EUR 1007.4=SEK 10074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dirty="0"/>
              <a:t>Travemünde – Prague</a:t>
            </a:r>
          </a:p>
          <a:p>
            <a:pPr xmlns:a="http://schemas.openxmlformats.org/drawingml/2006/main" lvl="1"/>
            <a:r xmlns:a="http://schemas.openxmlformats.org/drawingml/2006/main">
              <a:rPr lang="en" dirty="0"/>
              <a:t>69mil 952.2EUR = 9522SEK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b="1" dirty="0"/>
              <a:t>Rostock - Prague</a:t>
            </a:r>
          </a:p>
          <a:p>
            <a:pPr xmlns:a="http://schemas.openxmlformats.org/drawingml/2006/main" lvl="1"/>
            <a:r xmlns:a="http://schemas.openxmlformats.org/drawingml/2006/main">
              <a:rPr lang="en" b="1" dirty="0"/>
              <a:t>60 miles 828 EUR = 8280 SEK </a:t>
            </a:r>
            <a:r xmlns:a="http://schemas.openxmlformats.org/drawingml/2006/main">
              <a:rPr lang="en" b="1" dirty="0" err="1"/>
              <a:t>incl</a:t>
            </a:r>
            <a:r xmlns:a="http://schemas.openxmlformats.org/drawingml/2006/main">
              <a:rPr lang="en" b="1" dirty="0"/>
              <a:t> </a:t>
            </a:r>
            <a:r xmlns:a="http://schemas.openxmlformats.org/drawingml/2006/main">
              <a:rPr lang="en" b="1" dirty="0" err="1"/>
              <a:t>dtm</a:t>
            </a:r>
            <a:endParaRPr xmlns:a="http://schemas.openxmlformats.org/drawingml/2006/main" lang="sv-SE" b="1" dirty="0"/>
          </a:p>
          <a:p>
            <a:r xmlns:a="http://schemas.openxmlformats.org/drawingml/2006/main">
              <a:rPr lang="en" b="1" dirty="0"/>
              <a:t>Świnoujscie – Prague</a:t>
            </a:r>
          </a:p>
          <a:p>
            <a:pPr xmlns:a="http://schemas.openxmlformats.org/drawingml/2006/main" lvl="1"/>
            <a:r xmlns:a="http://schemas.openxmlformats.org/drawingml/2006/main">
              <a:rPr lang="en" b="1" dirty="0"/>
              <a:t>58 miles (Germany) 800.4 EUR = 8004 SEK </a:t>
            </a:r>
            <a:r xmlns:a="http://schemas.openxmlformats.org/drawingml/2006/main">
              <a:rPr lang="en" b="1" dirty="0" err="1"/>
              <a:t>incl</a:t>
            </a:r>
            <a:r xmlns:a="http://schemas.openxmlformats.org/drawingml/2006/main">
              <a:rPr lang="en" b="1" dirty="0"/>
              <a:t> </a:t>
            </a:r>
            <a:r xmlns:a="http://schemas.openxmlformats.org/drawingml/2006/main">
              <a:rPr lang="en" b="1" dirty="0" err="1"/>
              <a:t>dtm</a:t>
            </a:r>
            <a:endParaRPr xmlns:a="http://schemas.openxmlformats.org/drawingml/2006/main" lang="sv-SE" b="1" dirty="0"/>
          </a:p>
          <a:p>
            <a:pPr xmlns:a="http://schemas.openxmlformats.org/drawingml/2006/main" lvl="1"/>
            <a:r xmlns:a="http://schemas.openxmlformats.org/drawingml/2006/main">
              <a:rPr lang="en" b="1" dirty="0"/>
              <a:t>60 miles (Poland) 828 EUR = 8280 SEK </a:t>
            </a:r>
            <a:r xmlns:a="http://schemas.openxmlformats.org/drawingml/2006/main">
              <a:rPr lang="en" b="1" dirty="0" err="1"/>
              <a:t>incl</a:t>
            </a:r>
            <a:r xmlns:a="http://schemas.openxmlformats.org/drawingml/2006/main">
              <a:rPr lang="en" b="1" dirty="0"/>
              <a:t>  </a:t>
            </a:r>
            <a:r xmlns:a="http://schemas.openxmlformats.org/drawingml/2006/main">
              <a:rPr lang="en" b="1" dirty="0" err="1"/>
              <a:t>dtm</a:t>
            </a:r>
            <a:endParaRPr xmlns:a="http://schemas.openxmlformats.org/drawingml/2006/main" lang="sv-SE" b="1" dirty="0"/>
          </a:p>
        </p:txBody>
      </p:sp>
      <p:sp>
        <p:nvSpPr>
          <p:cNvPr id="6" name="Rubrik 1">
            <a:extLst>
              <a:ext uri="{FF2B5EF4-FFF2-40B4-BE49-F238E27FC236}">
                <a16:creationId xmlns:a16="http://schemas.microsoft.com/office/drawing/2014/main" id="{890E1780-2248-4088-86B7-23BC8BAEF15A}"/>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42749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3B6EA060-FA6D-460B-BEED-39A939E6714B}"/>
              </a:ext>
            </a:extLst>
          </p:cNvPr>
          <p:cNvSpPr>
            <a:spLocks noGrp="1"/>
          </p:cNvSpPr>
          <p:nvPr>
            <p:ph sz="half" idx="1"/>
          </p:nvPr>
        </p:nvSpPr>
        <p:spPr/>
        <p:txBody>
          <a:bodyPr>
            <a:normAutofit/>
          </a:bodyPr>
          <a:lstStyle/>
          <a:p>
            <a:r xmlns:a="http://schemas.openxmlformats.org/drawingml/2006/main">
              <a:rPr lang="en" dirty="0"/>
              <a:t>Arendal - Torslanda – Trelleborg – Rostock</a:t>
            </a:r>
          </a:p>
          <a:p>
            <a:pPr xmlns:a="http://schemas.openxmlformats.org/drawingml/2006/main" lvl="1"/>
            <a:r xmlns:a="http://schemas.openxmlformats.org/drawingml/2006/main">
              <a:rPr lang="en" dirty="0"/>
              <a:t>33 miles SEK 3,881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The ferry 3141:-</a:t>
            </a:r>
          </a:p>
          <a:p>
            <a:pPr xmlns:a="http://schemas.openxmlformats.org/drawingml/2006/main" lvl="1"/>
            <a:r xmlns:a="http://schemas.openxmlformats.org/drawingml/2006/main">
              <a:rPr lang="en" dirty="0"/>
              <a:t>60 miles 8280 SEK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err="1"/>
              <a:t>Toll </a:t>
            </a:r>
            <a:r xmlns:a="http://schemas.openxmlformats.org/drawingml/2006/main">
              <a:rPr lang="en" dirty="0"/>
              <a:t>1121:-</a:t>
            </a:r>
          </a:p>
          <a:p>
            <a:pPr xmlns:a="http://schemas.openxmlformats.org/drawingml/2006/main" lvl="1"/>
            <a:r xmlns:a="http://schemas.openxmlformats.org/drawingml/2006/main">
              <a:rPr lang="en" dirty="0"/>
              <a:t>Trailer rental 1275:-</a:t>
            </a:r>
          </a:p>
          <a:p>
            <a:r xmlns:a="http://schemas.openxmlformats.org/drawingml/2006/main">
              <a:rPr lang="en" dirty="0"/>
              <a:t>A total of SEK 17,698</a:t>
            </a:r>
          </a:p>
          <a:p>
            <a:endParaRPr lang="sv-SE" dirty="0"/>
          </a:p>
          <a:p>
            <a:pPr marL="914400" lvl="2" indent="0">
              <a:buNone/>
            </a:pPr>
            <a:endParaRPr lang="sv-SE" dirty="0"/>
          </a:p>
        </p:txBody>
      </p:sp>
      <p:sp>
        <p:nvSpPr>
          <p:cNvPr id="5" name="Platshållare för innehåll 4">
            <a:extLst>
              <a:ext uri="{FF2B5EF4-FFF2-40B4-BE49-F238E27FC236}">
                <a16:creationId xmlns:a16="http://schemas.microsoft.com/office/drawing/2014/main" id="{5684F89D-91BD-44A7-A400-1672061B6D52}"/>
              </a:ext>
            </a:extLst>
          </p:cNvPr>
          <p:cNvSpPr>
            <a:spLocks noGrp="1"/>
          </p:cNvSpPr>
          <p:nvPr>
            <p:ph sz="half" idx="2"/>
          </p:nvPr>
        </p:nvSpPr>
        <p:spPr/>
        <p:txBody>
          <a:bodyPr>
            <a:normAutofit/>
          </a:bodyPr>
          <a:lstStyle/>
          <a:p>
            <a:r xmlns:a="http://schemas.openxmlformats.org/drawingml/2006/main">
              <a:rPr lang="en" dirty="0"/>
              <a:t>Torslanda – Ystad-</a:t>
            </a:r>
            <a:r xmlns:a="http://schemas.openxmlformats.org/drawingml/2006/main">
              <a:rPr lang="en" b="1" dirty="0"/>
              <a:t> </a:t>
            </a:r>
            <a:r xmlns:a="http://schemas.openxmlformats.org/drawingml/2006/main">
              <a:rPr lang="en" dirty="0"/>
              <a:t>Świnoujscie</a:t>
            </a:r>
          </a:p>
          <a:p>
            <a:pPr xmlns:a="http://schemas.openxmlformats.org/drawingml/2006/main" lvl="1"/>
            <a:r xmlns:a="http://schemas.openxmlformats.org/drawingml/2006/main">
              <a:rPr lang="en" dirty="0"/>
              <a:t>34 miles SEK 3,999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Ferry 3385:-</a:t>
            </a:r>
          </a:p>
          <a:p>
            <a:pPr xmlns:a="http://schemas.openxmlformats.org/drawingml/2006/main" lvl="1"/>
            <a:r xmlns:a="http://schemas.openxmlformats.org/drawingml/2006/main">
              <a:rPr lang="en" dirty="0"/>
              <a:t>60 miles 8280 SEK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Trailer rental 1275:-</a:t>
            </a:r>
          </a:p>
          <a:p>
            <a:r xmlns:a="http://schemas.openxmlformats.org/drawingml/2006/main">
              <a:rPr lang="en" dirty="0"/>
              <a:t>A total of SEK 16,578</a:t>
            </a:r>
          </a:p>
          <a:p>
            <a:pPr marL="0" indent="0">
              <a:buNone/>
            </a:pPr>
            <a:endParaRPr lang="sv-SE" dirty="0"/>
          </a:p>
        </p:txBody>
      </p:sp>
      <p:sp>
        <p:nvSpPr>
          <p:cNvPr id="7" name="Rubrik 1">
            <a:extLst>
              <a:ext uri="{FF2B5EF4-FFF2-40B4-BE49-F238E27FC236}">
                <a16:creationId xmlns:a16="http://schemas.microsoft.com/office/drawing/2014/main" id="{FA5E09F6-0F76-4733-82D4-B20E07C10BF4}"/>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8180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fontScale="92500" lnSpcReduction="20000"/>
          </a:bodyPr>
          <a:lstStyle/>
          <a:p>
            <a:pPr xmlns:a="http://schemas.openxmlformats.org/drawingml/2006/main" marL="0" indent="0">
              <a:buNone/>
            </a:pPr>
            <a:r xmlns:a="http://schemas.openxmlformats.org/drawingml/2006/main">
              <a:rPr lang="en" dirty="0"/>
              <a:t>Next loading</a:t>
            </a:r>
          </a:p>
          <a:p>
            <a:r xmlns:a="http://schemas.openxmlformats.org/drawingml/2006/main">
              <a:rPr lang="en" dirty="0"/>
              <a:t>Sender</a:t>
            </a:r>
          </a:p>
          <a:p>
            <a:pPr xmlns:a="http://schemas.openxmlformats.org/drawingml/2006/main" marL="857250" lvl="2" indent="0">
              <a:buNone/>
            </a:pPr>
            <a:r xmlns:a="http://schemas.openxmlformats.org/drawingml/2006/main">
              <a:rPr lang="en" dirty="0"/>
              <a:t>IKEA</a:t>
            </a:r>
          </a:p>
          <a:p>
            <a:pPr xmlns:a="http://schemas.openxmlformats.org/drawingml/2006/main" marL="914400" lvl="2" indent="0">
              <a:buNone/>
            </a:pPr>
            <a:r xmlns:a="http://schemas.openxmlformats.org/drawingml/2006/main">
              <a:rPr lang="en" dirty="0" err="1"/>
              <a:t>Skandinávská </a:t>
            </a:r>
            <a:r xmlns:a="http://schemas.openxmlformats.org/drawingml/2006/main">
              <a:rPr lang="en" dirty="0"/>
              <a:t>1 </a:t>
            </a:r>
            <a:br xmlns:a="http://schemas.openxmlformats.org/drawingml/2006/main">
              <a:rPr lang="sv-SE" dirty="0"/>
            </a:br>
            <a:r xmlns:a="http://schemas.openxmlformats.org/drawingml/2006/main">
              <a:rPr lang="en" dirty="0"/>
              <a:t>155 00 Prague 5</a:t>
            </a:r>
          </a:p>
          <a:p>
            <a:r xmlns:a="http://schemas.openxmlformats.org/drawingml/2006/main">
              <a:rPr lang="en" dirty="0"/>
              <a:t>Goods to be loaded</a:t>
            </a:r>
          </a:p>
          <a:p>
            <a:pPr xmlns:a="http://schemas.openxmlformats.org/drawingml/2006/main" marL="457200" lvl="1" indent="0">
              <a:buNone/>
            </a:pPr>
            <a:r xmlns:a="http://schemas.openxmlformats.org/drawingml/2006/main">
              <a:rPr lang="en" dirty="0"/>
              <a:t>20 </a:t>
            </a:r>
            <a:r xmlns:a="http://schemas.openxmlformats.org/drawingml/2006/main">
              <a:rPr lang="en" dirty="0" err="1"/>
              <a:t>pll </a:t>
            </a:r>
            <a:r xmlns:a="http://schemas.openxmlformats.org/drawingml/2006/main">
              <a:rPr lang="en" dirty="0"/>
              <a:t>+ 175crt 8995kg 13.6 </a:t>
            </a:r>
            <a:r xmlns:a="http://schemas.openxmlformats.org/drawingml/2006/main">
              <a:rPr lang="en" dirty="0" err="1"/>
              <a:t>flm</a:t>
            </a:r>
            <a:endParaRPr xmlns:a="http://schemas.openxmlformats.org/drawingml/2006/main" lang="sv-SE" dirty="0"/>
          </a:p>
          <a:p>
            <a:r xmlns:a="http://schemas.openxmlformats.org/drawingml/2006/main">
              <a:rPr lang="en" dirty="0"/>
              <a:t>Receiver</a:t>
            </a:r>
          </a:p>
          <a:p>
            <a:pPr xmlns:a="http://schemas.openxmlformats.org/drawingml/2006/main" marL="914400" lvl="2" indent="0">
              <a:buNone/>
            </a:pPr>
            <a:r xmlns:a="http://schemas.openxmlformats.org/drawingml/2006/main">
              <a:rPr lang="en" dirty="0"/>
              <a:t>IKEA Targówek</a:t>
            </a:r>
          </a:p>
          <a:p>
            <a:pPr xmlns:a="http://schemas.openxmlformats.org/drawingml/2006/main" marL="914400" lvl="2" indent="0">
              <a:buNone/>
            </a:pPr>
            <a:r xmlns:a="http://schemas.openxmlformats.org/drawingml/2006/main">
              <a:rPr lang="en" dirty="0"/>
              <a:t>ul. Malborska 51 </a:t>
            </a:r>
            <a:br xmlns:a="http://schemas.openxmlformats.org/drawingml/2006/main">
              <a:rPr lang="pl-PL" dirty="0"/>
            </a:br>
            <a:r xmlns:a="http://schemas.openxmlformats.org/drawingml/2006/main">
              <a:rPr lang="en" dirty="0"/>
              <a:t>03-286 Warsaw</a:t>
            </a:r>
            <a:endParaRPr xmlns:a="http://schemas.openxmlformats.org/drawingml/2006/main" lang="sv-SE" dirty="0"/>
          </a:p>
          <a:p>
            <a:pPr lvl="1"/>
            <a:endParaRPr lang="sv-SE" dirty="0"/>
          </a:p>
        </p:txBody>
      </p:sp>
      <p:sp>
        <p:nvSpPr>
          <p:cNvPr id="6" name="Rubrik 1">
            <a:extLst>
              <a:ext uri="{FF2B5EF4-FFF2-40B4-BE49-F238E27FC236}">
                <a16:creationId xmlns:a16="http://schemas.microsoft.com/office/drawing/2014/main" id="{C0A82FF2-20B2-46AB-BECB-BAC55ECA5591}"/>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137116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B3CBDE76-899E-43AE-90AE-6A6DE2BA6D54}"/>
              </a:ext>
            </a:extLst>
          </p:cNvPr>
          <p:cNvSpPr>
            <a:spLocks noGrp="1"/>
          </p:cNvSpPr>
          <p:nvPr>
            <p:ph idx="1"/>
          </p:nvPr>
        </p:nvSpPr>
        <p:spPr/>
        <p:txBody>
          <a:bodyPr>
            <a:normAutofit/>
          </a:bodyPr>
          <a:lstStyle/>
          <a:p>
            <a:r xmlns:a="http://schemas.openxmlformats.org/drawingml/2006/main">
              <a:rPr lang="en" dirty="0"/>
              <a:t>Prague - Prague - </a:t>
            </a:r>
            <a:r xmlns:a="http://schemas.openxmlformats.org/drawingml/2006/main">
              <a:rPr lang="en" dirty="0"/>
              <a:t>Warsaw</a:t>
            </a:r>
            <a:endParaRPr xmlns:a="http://schemas.openxmlformats.org/drawingml/2006/main" lang="sv-SE" dirty="0"/>
          </a:p>
          <a:p>
            <a:pPr xmlns:a="http://schemas.openxmlformats.org/drawingml/2006/main" lvl="1"/>
            <a:r xmlns:a="http://schemas.openxmlformats.org/drawingml/2006/main">
              <a:rPr lang="en" dirty="0"/>
              <a:t>65 miles x 12 EUR </a:t>
            </a:r>
            <a:r xmlns:a="http://schemas.openxmlformats.org/drawingml/2006/main">
              <a:rPr lang="en" dirty="0" err="1"/>
              <a:t>including </a:t>
            </a:r>
            <a:r xmlns:a="http://schemas.openxmlformats.org/drawingml/2006/main">
              <a:rPr lang="en" dirty="0"/>
              <a:t>15% = 897 EUR = 8970 SEK</a:t>
            </a:r>
          </a:p>
          <a:p>
            <a:pPr xmlns:a="http://schemas.openxmlformats.org/drawingml/2006/main" lvl="1"/>
            <a:r xmlns:a="http://schemas.openxmlformats.org/drawingml/2006/main">
              <a:rPr lang="en" dirty="0"/>
              <a:t>Trailer rental</a:t>
            </a:r>
          </a:p>
          <a:p>
            <a:pPr xmlns:a="http://schemas.openxmlformats.org/drawingml/2006/main" lvl="2"/>
            <a:r xmlns:a="http://schemas.openxmlformats.org/drawingml/2006/main">
              <a:rPr lang="en" dirty="0"/>
              <a:t>425:-</a:t>
            </a:r>
          </a:p>
          <a:p>
            <a:pPr lvl="1"/>
            <a:endParaRPr lang="sv-SE" dirty="0"/>
          </a:p>
          <a:p>
            <a:endParaRPr lang="sv-SE" dirty="0"/>
          </a:p>
        </p:txBody>
      </p:sp>
      <p:sp>
        <p:nvSpPr>
          <p:cNvPr id="6" name="Rubrik 1">
            <a:extLst>
              <a:ext uri="{FF2B5EF4-FFF2-40B4-BE49-F238E27FC236}">
                <a16:creationId xmlns:a16="http://schemas.microsoft.com/office/drawing/2014/main" id="{25C408BD-9661-43FC-A73A-EF8C38CCB76D}"/>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253807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fontScale="92500" lnSpcReduction="10000"/>
          </a:bodyPr>
          <a:lstStyle/>
          <a:p>
            <a:pPr xmlns:a="http://schemas.openxmlformats.org/drawingml/2006/main" marL="0" indent="0">
              <a:buNone/>
            </a:pPr>
            <a:r xmlns:a="http://schemas.openxmlformats.org/drawingml/2006/main">
              <a:rPr lang="en" dirty="0"/>
              <a:t>Next loading</a:t>
            </a:r>
          </a:p>
          <a:p>
            <a:r xmlns:a="http://schemas.openxmlformats.org/drawingml/2006/main">
              <a:rPr lang="en" dirty="0"/>
              <a:t>Sender</a:t>
            </a:r>
          </a:p>
          <a:p>
            <a:pPr xmlns:a="http://schemas.openxmlformats.org/drawingml/2006/main" lvl="1"/>
            <a:r xmlns:a="http://schemas.openxmlformats.org/drawingml/2006/main">
              <a:rPr lang="en" dirty="0"/>
              <a:t>ASSA ABLOY </a:t>
            </a:r>
            <a:r xmlns:a="http://schemas.openxmlformats.org/drawingml/2006/main">
              <a:rPr lang="en" dirty="0" err="1"/>
              <a:t>Entrance </a:t>
            </a:r>
            <a:r xmlns:a="http://schemas.openxmlformats.org/drawingml/2006/main">
              <a:rPr lang="en" dirty="0"/>
              <a:t>Systems </a:t>
            </a:r>
            <a:r xmlns:a="http://schemas.openxmlformats.org/drawingml/2006/main">
              <a:rPr lang="en" dirty="0" err="1"/>
              <a:t>Poland </a:t>
            </a:r>
            <a:r xmlns:a="http://schemas.openxmlformats.org/drawingml/2006/main">
              <a:rPr lang="en" dirty="0"/>
              <a:t>Sp. z o. </a:t>
            </a:r>
            <a:r xmlns:a="http://schemas.openxmlformats.org/drawingml/2006/main">
              <a:rPr lang="en" dirty="0" err="1"/>
              <a:t>o </a:t>
            </a:r>
            <a:r xmlns:a="http://schemas.openxmlformats.org/drawingml/2006/main">
              <a:rPr lang="en" dirty="0"/>
              <a:t>.</a:t>
            </a:r>
          </a:p>
          <a:p>
            <a:pPr xmlns:a="http://schemas.openxmlformats.org/drawingml/2006/main" marL="857250" lvl="2" indent="0">
              <a:buNone/>
            </a:pPr>
            <a:r xmlns:a="http://schemas.openxmlformats.org/drawingml/2006/main">
              <a:rPr lang="en" dirty="0" err="1"/>
              <a:t>ul </a:t>
            </a:r>
            <a:r xmlns:a="http://schemas.openxmlformats.org/drawingml/2006/main">
              <a:rPr lang="en" dirty="0"/>
              <a:t>. </a:t>
            </a:r>
            <a:r xmlns:a="http://schemas.openxmlformats.org/drawingml/2006/main">
              <a:rPr lang="en" dirty="0" err="1"/>
              <a:t>Marecka </a:t>
            </a:r>
            <a:r xmlns:a="http://schemas.openxmlformats.org/drawingml/2006/main">
              <a:rPr lang="en" dirty="0"/>
              <a:t>49</a:t>
            </a:r>
          </a:p>
          <a:p>
            <a:pPr xmlns:a="http://schemas.openxmlformats.org/drawingml/2006/main" marL="857250" lvl="2" indent="0">
              <a:buNone/>
            </a:pPr>
            <a:r xmlns:a="http://schemas.openxmlformats.org/drawingml/2006/main">
              <a:rPr lang="en" dirty="0"/>
              <a:t>05 - 220 </a:t>
            </a:r>
            <a:r xmlns:a="http://schemas.openxmlformats.org/drawingml/2006/main">
              <a:rPr lang="en" dirty="0" err="1"/>
              <a:t>Zielonka</a:t>
            </a:r>
            <a:endParaRPr xmlns:a="http://schemas.openxmlformats.org/drawingml/2006/main" lang="sv-SE" dirty="0"/>
          </a:p>
          <a:p>
            <a:r xmlns:a="http://schemas.openxmlformats.org/drawingml/2006/main">
              <a:rPr lang="en" dirty="0"/>
              <a:t>Goods to be loaded</a:t>
            </a:r>
          </a:p>
          <a:p>
            <a:pPr xmlns:a="http://schemas.openxmlformats.org/drawingml/2006/main" marL="457200" lvl="1" indent="0">
              <a:buNone/>
            </a:pPr>
            <a:r xmlns:a="http://schemas.openxmlformats.org/drawingml/2006/main">
              <a:rPr lang="en" dirty="0"/>
              <a:t>33pll 17,786kg 13.6 </a:t>
            </a:r>
            <a:r xmlns:a="http://schemas.openxmlformats.org/drawingml/2006/main">
              <a:rPr lang="en" dirty="0" err="1"/>
              <a:t>flm</a:t>
            </a:r>
            <a:endParaRPr xmlns:a="http://schemas.openxmlformats.org/drawingml/2006/main" lang="sv-SE" dirty="0"/>
          </a:p>
          <a:p>
            <a:pPr xmlns:a="http://schemas.openxmlformats.org/drawingml/2006/main" marL="514350" indent="-457200"/>
            <a:r xmlns:a="http://schemas.openxmlformats.org/drawingml/2006/main">
              <a:rPr lang="en" dirty="0"/>
              <a:t>Receiver</a:t>
            </a:r>
          </a:p>
          <a:p>
            <a:pPr xmlns:a="http://schemas.openxmlformats.org/drawingml/2006/main" marL="914400" lvl="1" indent="-457200"/>
            <a:r xmlns:a="http://schemas.openxmlformats.org/drawingml/2006/main">
              <a:rPr lang="en" dirty="0"/>
              <a:t>Thage Anderssons Bygg</a:t>
            </a:r>
          </a:p>
          <a:p>
            <a:pPr xmlns:a="http://schemas.openxmlformats.org/drawingml/2006/main" marL="457200" lvl="1" indent="0">
              <a:buNone/>
            </a:pPr>
            <a:r xmlns:a="http://schemas.openxmlformats.org/drawingml/2006/main">
              <a:rPr lang="en" dirty="0"/>
              <a:t>Kristianstad</a:t>
            </a:r>
          </a:p>
          <a:p>
            <a:endParaRPr lang="sv-SE" dirty="0"/>
          </a:p>
        </p:txBody>
      </p:sp>
      <p:sp>
        <p:nvSpPr>
          <p:cNvPr id="6" name="Rubrik 1">
            <a:extLst>
              <a:ext uri="{FF2B5EF4-FFF2-40B4-BE49-F238E27FC236}">
                <a16:creationId xmlns:a16="http://schemas.microsoft.com/office/drawing/2014/main" id="{6CEBFF45-CB66-4D92-8F80-ED50120BFB18}"/>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60502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F4B365A4-3B12-4404-A2AE-69DE6E95BED4}"/>
              </a:ext>
            </a:extLst>
          </p:cNvPr>
          <p:cNvSpPr>
            <a:spLocks noGrp="1"/>
          </p:cNvSpPr>
          <p:nvPr>
            <p:ph idx="1"/>
          </p:nvPr>
        </p:nvSpPr>
        <p:spPr/>
        <p:txBody>
          <a:bodyPr/>
          <a:lstStyle/>
          <a:p>
            <a:pPr xmlns:a="http://schemas.openxmlformats.org/drawingml/2006/main" marL="0" indent="0">
              <a:buNone/>
            </a:pPr>
            <a:r xmlns:a="http://schemas.openxmlformats.org/drawingml/2006/main">
              <a:rPr lang="en" dirty="0"/>
              <a:t>Warsaw </a:t>
            </a:r>
            <a:r xmlns:a="http://schemas.openxmlformats.org/drawingml/2006/main">
              <a:rPr lang="en" dirty="0"/>
              <a:t>– </a:t>
            </a:r>
            <a:r xmlns:a="http://schemas.openxmlformats.org/drawingml/2006/main">
              <a:rPr lang="en" dirty="0" err="1"/>
              <a:t>Zielonka</a:t>
            </a:r>
            <a:endParaRPr xmlns:a="http://schemas.openxmlformats.org/drawingml/2006/main" lang="sv-SE" dirty="0"/>
          </a:p>
          <a:p>
            <a:pPr xmlns:a="http://schemas.openxmlformats.org/drawingml/2006/main" marL="0" indent="0">
              <a:buNone/>
            </a:pPr>
            <a:r xmlns:a="http://schemas.openxmlformats.org/drawingml/2006/main">
              <a:rPr lang="en" dirty="0" err="1"/>
              <a:t>Zeilonka </a:t>
            </a:r>
            <a:r xmlns:a="http://schemas.openxmlformats.org/drawingml/2006/main">
              <a:rPr lang="en" dirty="0"/>
              <a:t>- Świnoujscie – Ystad - Kristianstad</a:t>
            </a:r>
          </a:p>
          <a:p>
            <a:pPr marL="0" indent="0">
              <a:buNone/>
            </a:pPr>
            <a:endParaRPr lang="sv-SE" dirty="0"/>
          </a:p>
          <a:p>
            <a:pPr marL="0" indent="0">
              <a:buNone/>
            </a:pPr>
            <a:endParaRPr lang="sv-SE" dirty="0"/>
          </a:p>
          <a:p>
            <a:pPr marL="0" indent="0">
              <a:buNone/>
            </a:pPr>
            <a:endParaRPr lang="sv-SE" dirty="0"/>
          </a:p>
        </p:txBody>
      </p:sp>
      <p:sp>
        <p:nvSpPr>
          <p:cNvPr id="6" name="Rubrik 1">
            <a:extLst>
              <a:ext uri="{FF2B5EF4-FFF2-40B4-BE49-F238E27FC236}">
                <a16:creationId xmlns:a16="http://schemas.microsoft.com/office/drawing/2014/main" id="{7B1FBEFD-F4F7-4813-9225-1F13BBE6902A}"/>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11950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innehåll 3">
            <a:extLst>
              <a:ext uri="{FF2B5EF4-FFF2-40B4-BE49-F238E27FC236}">
                <a16:creationId xmlns:a16="http://schemas.microsoft.com/office/drawing/2014/main" id="{7AEFEE96-4AA5-49CE-97D4-157FA46D9D74}"/>
              </a:ext>
            </a:extLst>
          </p:cNvPr>
          <p:cNvSpPr>
            <a:spLocks noGrp="1"/>
          </p:cNvSpPr>
          <p:nvPr>
            <p:ph sz="half" idx="2"/>
          </p:nvPr>
        </p:nvSpPr>
        <p:spPr>
          <a:xfrm>
            <a:off x="755576" y="1484784"/>
            <a:ext cx="6444716" cy="4525963"/>
          </a:xfrm>
        </p:spPr>
        <p:txBody>
          <a:bodyPr>
            <a:normAutofit fontScale="92500"/>
          </a:bodyPr>
          <a:lstStyle/>
          <a:p>
            <a:r xmlns:a="http://schemas.openxmlformats.org/drawingml/2006/main">
              <a:rPr lang="en" dirty="0" err="1"/>
              <a:t>Zeilonka </a:t>
            </a:r>
            <a:r xmlns:a="http://schemas.openxmlformats.org/drawingml/2006/main">
              <a:rPr lang="en" dirty="0"/>
              <a:t>- Świnoujscie – Ystad – Kristianstad</a:t>
            </a:r>
          </a:p>
          <a:p>
            <a:r xmlns:a="http://schemas.openxmlformats.org/drawingml/2006/main">
              <a:rPr lang="en" dirty="0"/>
              <a:t>Miles in Poland</a:t>
            </a:r>
          </a:p>
          <a:p>
            <a:pPr xmlns:a="http://schemas.openxmlformats.org/drawingml/2006/main" lvl="1"/>
            <a:r xmlns:a="http://schemas.openxmlformats.org/drawingml/2006/main">
              <a:rPr lang="en" dirty="0"/>
              <a:t>67mil 924.6EUR 9246SEK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dirty="0"/>
              <a:t>Trailer rental</a:t>
            </a:r>
          </a:p>
          <a:p>
            <a:pPr xmlns:a="http://schemas.openxmlformats.org/drawingml/2006/main" lvl="1"/>
            <a:r xmlns:a="http://schemas.openxmlformats.org/drawingml/2006/main">
              <a:rPr lang="en" dirty="0"/>
              <a:t>850:-</a:t>
            </a:r>
          </a:p>
          <a:p>
            <a:r xmlns:a="http://schemas.openxmlformats.org/drawingml/2006/main">
              <a:rPr lang="en" dirty="0"/>
              <a:t>Ferry</a:t>
            </a:r>
          </a:p>
          <a:p>
            <a:pPr xmlns:a="http://schemas.openxmlformats.org/drawingml/2006/main" lvl="1"/>
            <a:r xmlns:a="http://schemas.openxmlformats.org/drawingml/2006/main">
              <a:rPr lang="en" dirty="0"/>
              <a:t>3385:-</a:t>
            </a:r>
          </a:p>
          <a:p>
            <a:r xmlns:a="http://schemas.openxmlformats.org/drawingml/2006/main">
              <a:rPr lang="en" dirty="0"/>
              <a:t>Miles in SE</a:t>
            </a:r>
          </a:p>
          <a:p>
            <a:pPr xmlns:a="http://schemas.openxmlformats.org/drawingml/2006/main" lvl="1"/>
            <a:r xmlns:a="http://schemas.openxmlformats.org/drawingml/2006/main">
              <a:rPr lang="en" dirty="0"/>
              <a:t>8 miles 941 SEK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dirty="0"/>
              <a:t>A total of SEK 14,422</a:t>
            </a:r>
          </a:p>
          <a:p>
            <a:pPr lvl="1"/>
            <a:endParaRPr lang="sv-SE" dirty="0"/>
          </a:p>
          <a:p>
            <a:pPr lvl="1"/>
            <a:endParaRPr lang="sv-SE" dirty="0"/>
          </a:p>
        </p:txBody>
      </p:sp>
      <p:sp>
        <p:nvSpPr>
          <p:cNvPr id="7" name="Rubrik 1">
            <a:extLst>
              <a:ext uri="{FF2B5EF4-FFF2-40B4-BE49-F238E27FC236}">
                <a16:creationId xmlns:a16="http://schemas.microsoft.com/office/drawing/2014/main" id="{E956BFAC-BFB1-4EDA-87F6-5D2287EC7DF2}"/>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161426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lnSpcReduction="10000"/>
          </a:bodyPr>
          <a:lstStyle/>
          <a:p>
            <a:pPr xmlns:a="http://schemas.openxmlformats.org/drawingml/2006/main" marL="0" indent="0">
              <a:buNone/>
            </a:pPr>
            <a:r xmlns:a="http://schemas.openxmlformats.org/drawingml/2006/main">
              <a:rPr lang="en" sz="2400" dirty="0"/>
              <a:t>Next loading</a:t>
            </a:r>
          </a:p>
          <a:p>
            <a:r xmlns:a="http://schemas.openxmlformats.org/drawingml/2006/main">
              <a:rPr lang="en" sz="2400" dirty="0"/>
              <a:t>Sender</a:t>
            </a:r>
          </a:p>
          <a:p>
            <a:pPr xmlns:a="http://schemas.openxmlformats.org/drawingml/2006/main" marL="857250" lvl="2" indent="0">
              <a:buNone/>
            </a:pPr>
            <a:r xmlns:a="http://schemas.openxmlformats.org/drawingml/2006/main">
              <a:rPr lang="en" dirty="0"/>
              <a:t>Saint Gobain </a:t>
            </a:r>
            <a:r xmlns:a="http://schemas.openxmlformats.org/drawingml/2006/main">
              <a:rPr lang="en" dirty="0" err="1"/>
              <a:t>Ecophon</a:t>
            </a:r>
            <a:endParaRPr xmlns:a="http://schemas.openxmlformats.org/drawingml/2006/main" lang="sv-SE" dirty="0"/>
          </a:p>
          <a:p>
            <a:pPr xmlns:a="http://schemas.openxmlformats.org/drawingml/2006/main" marL="457200" lvl="1" indent="0">
              <a:buNone/>
            </a:pPr>
            <a:r xmlns:a="http://schemas.openxmlformats.org/drawingml/2006/main">
              <a:rPr lang="en" sz="2400" dirty="0"/>
              <a:t>The outer road</a:t>
            </a:r>
          </a:p>
          <a:p>
            <a:pPr xmlns:a="http://schemas.openxmlformats.org/drawingml/2006/main" marL="857250" lvl="2" indent="0">
              <a:buNone/>
            </a:pPr>
            <a:r xmlns:a="http://schemas.openxmlformats.org/drawingml/2006/main">
              <a:rPr lang="en" sz="2000" dirty="0"/>
              <a:t>Shelf</a:t>
            </a:r>
          </a:p>
          <a:p>
            <a:pPr xmlns:a="http://schemas.openxmlformats.org/drawingml/2006/main" marL="514350" indent="-457200"/>
            <a:r xmlns:a="http://schemas.openxmlformats.org/drawingml/2006/main">
              <a:rPr lang="en" sz="2400" dirty="0"/>
              <a:t>Goods to be loaded</a:t>
            </a:r>
          </a:p>
          <a:p>
            <a:pPr xmlns:a="http://schemas.openxmlformats.org/drawingml/2006/main" marL="457200" lvl="1" indent="0">
              <a:buNone/>
            </a:pPr>
            <a:r xmlns:a="http://schemas.openxmlformats.org/drawingml/2006/main">
              <a:rPr lang="en" sz="2400" dirty="0"/>
              <a:t>33pll 7799kg 13.6 </a:t>
            </a:r>
            <a:r xmlns:a="http://schemas.openxmlformats.org/drawingml/2006/main">
              <a:rPr lang="en" sz="2400" dirty="0" err="1"/>
              <a:t>flm</a:t>
            </a:r>
            <a:endParaRPr xmlns:a="http://schemas.openxmlformats.org/drawingml/2006/main" lang="sv-SE" sz="2400" dirty="0"/>
          </a:p>
          <a:p>
            <a:r xmlns:a="http://schemas.openxmlformats.org/drawingml/2006/main">
              <a:rPr lang="en" sz="2400" dirty="0"/>
              <a:t>Receiver</a:t>
            </a:r>
          </a:p>
          <a:p>
            <a:pPr xmlns:a="http://schemas.openxmlformats.org/drawingml/2006/main" marL="800100" lvl="2" indent="0" fontAlgn="t">
              <a:buNone/>
            </a:pPr>
            <a:r xmlns:a="http://schemas.openxmlformats.org/drawingml/2006/main">
              <a:rPr lang="en" sz="2000" dirty="0"/>
              <a:t>NT Byggmaterial AB</a:t>
            </a:r>
          </a:p>
          <a:p>
            <a:pPr xmlns:a="http://schemas.openxmlformats.org/drawingml/2006/main" marL="800100" lvl="2" indent="0" fontAlgn="t">
              <a:buNone/>
            </a:pPr>
            <a:r xmlns:a="http://schemas.openxmlformats.org/drawingml/2006/main">
              <a:rPr lang="en" sz="2000" dirty="0"/>
              <a:t>Byvägen 8</a:t>
            </a:r>
          </a:p>
          <a:p>
            <a:pPr xmlns:a="http://schemas.openxmlformats.org/drawingml/2006/main" marL="800100" lvl="2" indent="0" fontAlgn="t">
              <a:buNone/>
            </a:pPr>
            <a:r xmlns:a="http://schemas.openxmlformats.org/drawingml/2006/main">
              <a:rPr lang="en" sz="2000" dirty="0"/>
              <a:t>862 32 Kvissleby</a:t>
            </a:r>
          </a:p>
          <a:p>
            <a:endParaRPr lang="sv-SE" sz="1800" dirty="0"/>
          </a:p>
          <a:p>
            <a:endParaRPr lang="sv-SE" dirty="0"/>
          </a:p>
          <a:p>
            <a:endParaRPr lang="sv-SE" dirty="0"/>
          </a:p>
          <a:p>
            <a:pPr marL="571500" indent="-457200"/>
            <a:endParaRPr lang="sv-SE" dirty="0"/>
          </a:p>
          <a:p>
            <a:pPr lvl="2"/>
            <a:endParaRPr lang="sv-SE" dirty="0"/>
          </a:p>
          <a:p>
            <a:endParaRPr lang="sv-SE" dirty="0"/>
          </a:p>
          <a:p>
            <a:endParaRPr lang="sv-SE" dirty="0"/>
          </a:p>
          <a:p>
            <a:pPr marL="914400" lvl="2" indent="0">
              <a:buNone/>
            </a:pPr>
            <a:endParaRPr lang="sv-SE" dirty="0"/>
          </a:p>
        </p:txBody>
      </p:sp>
      <p:sp>
        <p:nvSpPr>
          <p:cNvPr id="6" name="Rubrik 1">
            <a:extLst>
              <a:ext uri="{FF2B5EF4-FFF2-40B4-BE49-F238E27FC236}">
                <a16:creationId xmlns:a16="http://schemas.microsoft.com/office/drawing/2014/main" id="{CE1D8238-84FC-4C61-9D16-79E70B1DA061}"/>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349490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5" name="Platshållare för innehåll 4"/>
          <p:cNvSpPr>
            <a:spLocks noGrp="1"/>
          </p:cNvSpPr>
          <p:nvPr>
            <p:ph idx="1"/>
          </p:nvPr>
        </p:nvSpPr>
        <p:spPr/>
        <p:txBody>
          <a:bodyPr>
            <a:normAutofit fontScale="70000" lnSpcReduction="20000"/>
          </a:bodyPr>
          <a:lstStyle/>
          <a:p>
            <a:r xmlns:a="http://schemas.openxmlformats.org/drawingml/2006/main">
              <a:rPr lang="en" dirty="0"/>
              <a:t>Place of unloading</a:t>
            </a:r>
          </a:p>
          <a:p>
            <a:pPr xmlns:a="http://schemas.openxmlformats.org/drawingml/2006/main" lvl="1"/>
            <a:r xmlns:a="http://schemas.openxmlformats.org/drawingml/2006/main">
              <a:rPr lang="en" dirty="0"/>
              <a:t>Sundvall</a:t>
            </a:r>
          </a:p>
          <a:p>
            <a:pPr xmlns:a="http://schemas.openxmlformats.org/drawingml/2006/main" marL="0" indent="0">
              <a:buNone/>
            </a:pPr>
            <a:r xmlns:a="http://schemas.openxmlformats.org/drawingml/2006/main">
              <a:rPr lang="en" dirty="0"/>
              <a:t>Loading at</a:t>
            </a:r>
          </a:p>
          <a:p>
            <a:r xmlns:a="http://schemas.openxmlformats.org/drawingml/2006/main">
              <a:rPr lang="en" dirty="0"/>
              <a:t>Sender</a:t>
            </a:r>
          </a:p>
          <a:p>
            <a:pPr xmlns:a="http://schemas.openxmlformats.org/drawingml/2006/main" marL="457200" lvl="1" indent="0">
              <a:buNone/>
            </a:pPr>
            <a:r xmlns:a="http://schemas.openxmlformats.org/drawingml/2006/main">
              <a:rPr lang="en" dirty="0" err="1"/>
              <a:t>Nouryon </a:t>
            </a:r>
            <a:r xmlns:a="http://schemas.openxmlformats.org/drawingml/2006/main">
              <a:rPr lang="en" dirty="0"/>
              <a:t>Surface Chemistry AB</a:t>
            </a:r>
          </a:p>
          <a:p>
            <a:pPr xmlns:a="http://schemas.openxmlformats.org/drawingml/2006/main" marL="457200" lvl="1" indent="0">
              <a:buNone/>
            </a:pPr>
            <a:r xmlns:a="http://schemas.openxmlformats.org/drawingml/2006/main">
              <a:rPr lang="en" dirty="0"/>
              <a:t>Stockvik</a:t>
            </a:r>
          </a:p>
          <a:p>
            <a:r xmlns:a="http://schemas.openxmlformats.org/drawingml/2006/main">
              <a:rPr lang="en" dirty="0"/>
              <a:t>Goods to be loaded</a:t>
            </a:r>
          </a:p>
          <a:p>
            <a:pPr xmlns:a="http://schemas.openxmlformats.org/drawingml/2006/main" lvl="1"/>
            <a:r xmlns:a="http://schemas.openxmlformats.org/drawingml/2006/main">
              <a:rPr lang="en" dirty="0"/>
              <a:t>33 </a:t>
            </a:r>
            <a:r xmlns:a="http://schemas.openxmlformats.org/drawingml/2006/main">
              <a:rPr lang="en" dirty="0" err="1"/>
              <a:t>pll </a:t>
            </a:r>
            <a:r xmlns:a="http://schemas.openxmlformats.org/drawingml/2006/main">
              <a:rPr lang="en" dirty="0"/>
              <a:t>22450kg 13.6 ldm</a:t>
            </a:r>
          </a:p>
          <a:p>
            <a:r xmlns:a="http://schemas.openxmlformats.org/drawingml/2006/main">
              <a:rPr lang="en" dirty="0"/>
              <a:t>Content</a:t>
            </a:r>
          </a:p>
          <a:p>
            <a:pPr xmlns:a="http://schemas.openxmlformats.org/drawingml/2006/main" lvl="1"/>
            <a:r xmlns:a="http://schemas.openxmlformats.org/drawingml/2006/main">
              <a:rPr lang="en" dirty="0"/>
              <a:t>Harmless chemicals</a:t>
            </a:r>
          </a:p>
          <a:p>
            <a:r xmlns:a="http://schemas.openxmlformats.org/drawingml/2006/main">
              <a:rPr lang="en" dirty="0"/>
              <a:t>Receiver</a:t>
            </a:r>
          </a:p>
          <a:p>
            <a:pPr xmlns:a="http://schemas.openxmlformats.org/drawingml/2006/main" marL="457200" lvl="1" indent="0">
              <a:buNone/>
            </a:pPr>
            <a:r xmlns:a="http://schemas.openxmlformats.org/drawingml/2006/main">
              <a:rPr lang="en" dirty="0"/>
              <a:t>AkzoNobel NV</a:t>
            </a:r>
          </a:p>
          <a:p>
            <a:pPr xmlns:a="http://schemas.openxmlformats.org/drawingml/2006/main" marL="457200" lvl="1" indent="0">
              <a:buNone/>
            </a:pPr>
            <a:r xmlns:a="http://schemas.openxmlformats.org/drawingml/2006/main">
              <a:rPr lang="en" dirty="0"/>
              <a:t>BE Liege</a:t>
            </a:r>
          </a:p>
          <a:p>
            <a:pPr lvl="1"/>
            <a:endParaRPr lang="sv-SE" dirty="0"/>
          </a:p>
          <a:p>
            <a:pPr lvl="1"/>
            <a:endParaRPr lang="sv-SE" dirty="0"/>
          </a:p>
          <a:p>
            <a:endParaRPr lang="sv-SE" dirty="0"/>
          </a:p>
          <a:p>
            <a:endParaRPr lang="sv-SE" dirty="0"/>
          </a:p>
          <a:p>
            <a:pPr lvl="1"/>
            <a:endParaRPr lang="sv-SE" dirty="0"/>
          </a:p>
          <a:p>
            <a:endParaRPr lang="sv-SE" dirty="0"/>
          </a:p>
        </p:txBody>
      </p:sp>
    </p:spTree>
    <p:extLst>
      <p:ext uri="{BB962C8B-B14F-4D97-AF65-F5344CB8AC3E}">
        <p14:creationId xmlns:p14="http://schemas.microsoft.com/office/powerpoint/2010/main" val="259705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D0BD314-A4DF-452B-93C7-314D811107F8}"/>
              </a:ext>
            </a:extLst>
          </p:cNvPr>
          <p:cNvSpPr>
            <a:spLocks noGrp="1"/>
          </p:cNvSpPr>
          <p:nvPr>
            <p:ph sz="half" idx="1"/>
          </p:nvPr>
        </p:nvSpPr>
        <p:spPr>
          <a:xfrm>
            <a:off x="457200" y="1600200"/>
            <a:ext cx="4258816" cy="4525963"/>
          </a:xfrm>
        </p:spPr>
        <p:txBody>
          <a:bodyPr>
            <a:normAutofit fontScale="92500"/>
          </a:bodyPr>
          <a:lstStyle/>
          <a:p>
            <a:r xmlns:a="http://schemas.openxmlformats.org/drawingml/2006/main">
              <a:rPr lang="en" dirty="0"/>
              <a:t>Kristianstad – Hyllinge – Kvissleby</a:t>
            </a:r>
          </a:p>
          <a:p>
            <a:pPr xmlns:a="http://schemas.openxmlformats.org/drawingml/2006/main" lvl="1"/>
            <a:r xmlns:a="http://schemas.openxmlformats.org/drawingml/2006/main">
              <a:rPr lang="en" dirty="0"/>
              <a:t>101 miles SEK 11,878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Trailer rental</a:t>
            </a:r>
          </a:p>
          <a:p>
            <a:pPr xmlns:a="http://schemas.openxmlformats.org/drawingml/2006/main" lvl="2"/>
            <a:r xmlns:a="http://schemas.openxmlformats.org/drawingml/2006/main">
              <a:rPr lang="en" dirty="0"/>
              <a:t>850:-</a:t>
            </a:r>
          </a:p>
          <a:p>
            <a:pPr xmlns:a="http://schemas.openxmlformats.org/drawingml/2006/main" lvl="1"/>
            <a:r xmlns:a="http://schemas.openxmlformats.org/drawingml/2006/main">
              <a:rPr lang="en" dirty="0"/>
              <a:t>A total of SEK 12,728</a:t>
            </a:r>
          </a:p>
          <a:p>
            <a:pPr marL="0" indent="0">
              <a:buNone/>
            </a:pPr>
            <a:endParaRPr lang="sv-SE" dirty="0"/>
          </a:p>
        </p:txBody>
      </p:sp>
      <p:sp>
        <p:nvSpPr>
          <p:cNvPr id="5" name="Platshållare för innehåll 4">
            <a:extLst>
              <a:ext uri="{FF2B5EF4-FFF2-40B4-BE49-F238E27FC236}">
                <a16:creationId xmlns:a16="http://schemas.microsoft.com/office/drawing/2014/main" id="{AF6F5B1D-849E-473A-8D9B-C75C5B7F4384}"/>
              </a:ext>
            </a:extLst>
          </p:cNvPr>
          <p:cNvSpPr>
            <a:spLocks noGrp="1"/>
          </p:cNvSpPr>
          <p:nvPr>
            <p:ph sz="half" idx="2"/>
          </p:nvPr>
        </p:nvSpPr>
        <p:spPr/>
        <p:txBody>
          <a:bodyPr>
            <a:normAutofit fontScale="92500"/>
          </a:bodyPr>
          <a:lstStyle/>
          <a:p>
            <a:r xmlns:a="http://schemas.openxmlformats.org/drawingml/2006/main">
              <a:rPr lang="en" dirty="0"/>
              <a:t>Kristianstad - Hyllinge - Helsingborg (train) - Sundsvall Kvissleby</a:t>
            </a:r>
          </a:p>
          <a:p>
            <a:pPr xmlns:a="http://schemas.openxmlformats.org/drawingml/2006/main" lvl="1"/>
            <a:r xmlns:a="http://schemas.openxmlformats.org/drawingml/2006/main">
              <a:rPr lang="en" dirty="0"/>
              <a:t>Miles 12 miles 1412:-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Train 5454:-</a:t>
            </a:r>
          </a:p>
          <a:p>
            <a:pPr xmlns:a="http://schemas.openxmlformats.org/drawingml/2006/main" lvl="1"/>
            <a:r xmlns:a="http://schemas.openxmlformats.org/drawingml/2006/main">
              <a:rPr lang="en" dirty="0"/>
              <a:t>Forsling Sundsvall – Kvissleby 1575:-</a:t>
            </a:r>
          </a:p>
          <a:p>
            <a:pPr xmlns:a="http://schemas.openxmlformats.org/drawingml/2006/main" lvl="1"/>
            <a:r xmlns:a="http://schemas.openxmlformats.org/drawingml/2006/main">
              <a:rPr lang="en" dirty="0"/>
              <a:t>DMT 315:-</a:t>
            </a:r>
          </a:p>
          <a:p>
            <a:pPr xmlns:a="http://schemas.openxmlformats.org/drawingml/2006/main" lvl="1"/>
            <a:r xmlns:a="http://schemas.openxmlformats.org/drawingml/2006/main">
              <a:rPr lang="en" dirty="0"/>
              <a:t>Trailer rental</a:t>
            </a:r>
          </a:p>
          <a:p>
            <a:pPr xmlns:a="http://schemas.openxmlformats.org/drawingml/2006/main" lvl="2"/>
            <a:r xmlns:a="http://schemas.openxmlformats.org/drawingml/2006/main">
              <a:rPr lang="en" dirty="0"/>
              <a:t>850:-</a:t>
            </a:r>
          </a:p>
          <a:p>
            <a:pPr xmlns:a="http://schemas.openxmlformats.org/drawingml/2006/main" lvl="1"/>
            <a:r xmlns:a="http://schemas.openxmlformats.org/drawingml/2006/main">
              <a:rPr lang="en" dirty="0"/>
              <a:t>Total 9606:-</a:t>
            </a:r>
          </a:p>
          <a:p>
            <a:pPr marL="457200" lvl="1" indent="0">
              <a:buNone/>
            </a:pPr>
            <a:endParaRPr lang="sv-SE" dirty="0"/>
          </a:p>
        </p:txBody>
      </p:sp>
      <p:sp>
        <p:nvSpPr>
          <p:cNvPr id="7" name="Rubrik 1">
            <a:extLst>
              <a:ext uri="{FF2B5EF4-FFF2-40B4-BE49-F238E27FC236}">
                <a16:creationId xmlns:a16="http://schemas.microsoft.com/office/drawing/2014/main" id="{DC29FC44-95D8-483C-90CA-76B16EE9265E}"/>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379239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fontScale="70000" lnSpcReduction="20000"/>
          </a:bodyPr>
          <a:lstStyle/>
          <a:p>
            <a:pPr xmlns:a="http://schemas.openxmlformats.org/drawingml/2006/main" marL="114300" indent="0">
              <a:buNone/>
            </a:pPr>
            <a:r xmlns:a="http://schemas.openxmlformats.org/drawingml/2006/main">
              <a:rPr lang="en" dirty="0"/>
              <a:t>Next loading</a:t>
            </a:r>
          </a:p>
          <a:p>
            <a:pPr xmlns:a="http://schemas.openxmlformats.org/drawingml/2006/main" marL="571500" indent="-457200"/>
            <a:r xmlns:a="http://schemas.openxmlformats.org/drawingml/2006/main">
              <a:rPr lang="en" dirty="0"/>
              <a:t>Sender</a:t>
            </a:r>
          </a:p>
          <a:p>
            <a:pPr xmlns:a="http://schemas.openxmlformats.org/drawingml/2006/main" marL="914400" lvl="2" indent="0">
              <a:buNone/>
            </a:pPr>
            <a:r xmlns:a="http://schemas.openxmlformats.org/drawingml/2006/main">
              <a:rPr lang="en" dirty="0" err="1"/>
              <a:t>MacGregor </a:t>
            </a:r>
            <a:r xmlns:a="http://schemas.openxmlformats.org/drawingml/2006/main">
              <a:rPr lang="en" dirty="0"/>
              <a:t>Sweden AB</a:t>
            </a:r>
          </a:p>
          <a:p>
            <a:pPr xmlns:a="http://schemas.openxmlformats.org/drawingml/2006/main" marL="914400" lvl="2" indent="0">
              <a:buNone/>
            </a:pPr>
            <a:r xmlns:a="http://schemas.openxmlformats.org/drawingml/2006/main">
              <a:rPr lang="en" dirty="0"/>
              <a:t>Gothenburg</a:t>
            </a:r>
          </a:p>
          <a:p>
            <a:pPr xmlns:a="http://schemas.openxmlformats.org/drawingml/2006/main" marL="571500" indent="-457200"/>
            <a:r xmlns:a="http://schemas.openxmlformats.org/drawingml/2006/main">
              <a:rPr lang="en" dirty="0"/>
              <a:t>Loading address</a:t>
            </a:r>
          </a:p>
          <a:p>
            <a:pPr xmlns:a="http://schemas.openxmlformats.org/drawingml/2006/main" marL="914400" lvl="2" indent="0">
              <a:buNone/>
            </a:pPr>
            <a:r xmlns:a="http://schemas.openxmlformats.org/drawingml/2006/main">
              <a:rPr lang="en" dirty="0"/>
              <a:t>HIAB</a:t>
            </a:r>
          </a:p>
          <a:p>
            <a:pPr xmlns:a="http://schemas.openxmlformats.org/drawingml/2006/main" marL="914400" lvl="2" indent="0">
              <a:buNone/>
            </a:pPr>
            <a:r xmlns:a="http://schemas.openxmlformats.org/drawingml/2006/main">
              <a:rPr lang="en" dirty="0" err="1"/>
              <a:t>Köpmanbergsv </a:t>
            </a:r>
            <a:r xmlns:a="http://schemas.openxmlformats.org/drawingml/2006/main">
              <a:rPr lang="en" dirty="0"/>
              <a:t>. 1 -5,</a:t>
            </a:r>
          </a:p>
          <a:p>
            <a:pPr xmlns:a="http://schemas.openxmlformats.org/drawingml/2006/main" marL="914400" lvl="2" indent="0">
              <a:buNone/>
            </a:pPr>
            <a:r xmlns:a="http://schemas.openxmlformats.org/drawingml/2006/main">
              <a:rPr lang="en" dirty="0"/>
              <a:t>824 50 HUDIKSVALL</a:t>
            </a:r>
          </a:p>
          <a:p>
            <a:pPr xmlns:a="http://schemas.openxmlformats.org/drawingml/2006/main" marL="571500" indent="-457200"/>
            <a:r xmlns:a="http://schemas.openxmlformats.org/drawingml/2006/main">
              <a:rPr lang="en" dirty="0"/>
              <a:t>Goods to be loaded</a:t>
            </a:r>
          </a:p>
          <a:p>
            <a:pPr xmlns:a="http://schemas.openxmlformats.org/drawingml/2006/main" marL="514350" lvl="1" indent="0">
              <a:buNone/>
            </a:pPr>
            <a:r xmlns:a="http://schemas.openxmlformats.org/drawingml/2006/main">
              <a:rPr lang="en" dirty="0"/>
              <a:t>12pll + 8 </a:t>
            </a:r>
            <a:r xmlns:a="http://schemas.openxmlformats.org/drawingml/2006/main">
              <a:rPr lang="en" dirty="0" err="1"/>
              <a:t>Hck </a:t>
            </a:r>
            <a:r xmlns:a="http://schemas.openxmlformats.org/drawingml/2006/main">
              <a:rPr lang="en" dirty="0"/>
              <a:t>14,779kg 13 </a:t>
            </a:r>
            <a:r xmlns:a="http://schemas.openxmlformats.org/drawingml/2006/main">
              <a:rPr lang="en" dirty="0" err="1"/>
              <a:t>flm</a:t>
            </a:r>
            <a:endParaRPr xmlns:a="http://schemas.openxmlformats.org/drawingml/2006/main" lang="sv-SE" dirty="0"/>
          </a:p>
          <a:p>
            <a:pPr xmlns:a="http://schemas.openxmlformats.org/drawingml/2006/main" marL="571500" indent="-457200"/>
            <a:r xmlns:a="http://schemas.openxmlformats.org/drawingml/2006/main">
              <a:rPr lang="en" dirty="0"/>
              <a:t>Receiver</a:t>
            </a:r>
          </a:p>
          <a:p>
            <a:pPr xmlns:a="http://schemas.openxmlformats.org/drawingml/2006/main" marL="914400" lvl="2" indent="0">
              <a:buNone/>
            </a:pPr>
            <a:r xmlns:a="http://schemas.openxmlformats.org/drawingml/2006/main">
              <a:rPr lang="en" dirty="0" err="1"/>
              <a:t>Cargotec </a:t>
            </a:r>
            <a:r xmlns:a="http://schemas.openxmlformats.org/drawingml/2006/main">
              <a:rPr lang="en" dirty="0"/>
              <a:t>AB</a:t>
            </a:r>
          </a:p>
          <a:p>
            <a:pPr xmlns:a="http://schemas.openxmlformats.org/drawingml/2006/main" marL="914400" lvl="2" indent="0">
              <a:buNone/>
            </a:pPr>
            <a:r xmlns:a="http://schemas.openxmlformats.org/drawingml/2006/main">
              <a:rPr lang="en" dirty="0"/>
              <a:t>Indian Ocean 4,</a:t>
            </a:r>
          </a:p>
          <a:p>
            <a:pPr xmlns:a="http://schemas.openxmlformats.org/drawingml/2006/main" marL="914400" lvl="2" indent="0">
              <a:buNone/>
            </a:pPr>
            <a:r xmlns:a="http://schemas.openxmlformats.org/drawingml/2006/main">
              <a:rPr lang="en" dirty="0"/>
              <a:t>418 34 </a:t>
            </a:r>
            <a:r xmlns:a="http://schemas.openxmlformats.org/drawingml/2006/main">
              <a:rPr lang="en" cap="all" dirty="0"/>
              <a:t>GOTHENBURG</a:t>
            </a:r>
            <a:endParaRPr xmlns:a="http://schemas.openxmlformats.org/drawingml/2006/main" lang="sv-SE" dirty="0"/>
          </a:p>
          <a:p>
            <a:pPr xmlns:a="http://schemas.openxmlformats.org/drawingml/2006/main" marL="571500" indent="-457200"/>
            <a:r xmlns:a="http://schemas.openxmlformats.org/drawingml/2006/main">
              <a:rPr lang="en" dirty="0"/>
              <a:t>After unloading, the trailer must be dropped off at </a:t>
            </a:r>
            <a:r xmlns:a="http://schemas.openxmlformats.org/drawingml/2006/main">
              <a:rPr lang="en" dirty="0" err="1"/>
              <a:t>Ewals</a:t>
            </a:r>
            <a:r xmlns:a="http://schemas.openxmlformats.org/drawingml/2006/main">
              <a:rPr lang="en" dirty="0"/>
              <a:t> </a:t>
            </a:r>
            <a:r xmlns:a="http://schemas.openxmlformats.org/drawingml/2006/main">
              <a:rPr lang="en" dirty="0" err="1"/>
              <a:t>Cargo </a:t>
            </a:r>
            <a:r xmlns:a="http://schemas.openxmlformats.org/drawingml/2006/main">
              <a:rPr lang="en" dirty="0"/>
              <a:t>in Arendal Gbg</a:t>
            </a:r>
          </a:p>
          <a:p>
            <a:endParaRPr lang="sv-SE" dirty="0"/>
          </a:p>
        </p:txBody>
      </p:sp>
      <p:sp>
        <p:nvSpPr>
          <p:cNvPr id="6" name="Rubrik 1">
            <a:extLst>
              <a:ext uri="{FF2B5EF4-FFF2-40B4-BE49-F238E27FC236}">
                <a16:creationId xmlns:a16="http://schemas.microsoft.com/office/drawing/2014/main" id="{005C558F-416E-45B5-9496-DA1CC8F26E09}"/>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95770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D0BD314-A4DF-452B-93C7-314D811107F8}"/>
              </a:ext>
            </a:extLst>
          </p:cNvPr>
          <p:cNvSpPr>
            <a:spLocks noGrp="1"/>
          </p:cNvSpPr>
          <p:nvPr>
            <p:ph sz="half" idx="1"/>
          </p:nvPr>
        </p:nvSpPr>
        <p:spPr>
          <a:xfrm>
            <a:off x="457200" y="1600200"/>
            <a:ext cx="4258816" cy="4525963"/>
          </a:xfrm>
        </p:spPr>
        <p:txBody>
          <a:bodyPr>
            <a:normAutofit fontScale="92500" lnSpcReduction="10000"/>
          </a:bodyPr>
          <a:lstStyle/>
          <a:p>
            <a:r xmlns:a="http://schemas.openxmlformats.org/drawingml/2006/main">
              <a:rPr lang="en" dirty="0"/>
              <a:t>Kristianstad – Hyllinge – Kvissleby</a:t>
            </a:r>
          </a:p>
          <a:p>
            <a:pPr xmlns:a="http://schemas.openxmlformats.org/drawingml/2006/main" lvl="1"/>
            <a:r xmlns:a="http://schemas.openxmlformats.org/drawingml/2006/main">
              <a:rPr lang="en" dirty="0"/>
              <a:t>101 miles SEK 11,878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Trailer rental</a:t>
            </a:r>
          </a:p>
          <a:p>
            <a:pPr xmlns:a="http://schemas.openxmlformats.org/drawingml/2006/main" lvl="2"/>
            <a:r xmlns:a="http://schemas.openxmlformats.org/drawingml/2006/main">
              <a:rPr lang="en" dirty="0"/>
              <a:t>850:-</a:t>
            </a:r>
          </a:p>
          <a:p>
            <a:pPr xmlns:a="http://schemas.openxmlformats.org/drawingml/2006/main" lvl="1"/>
            <a:r xmlns:a="http://schemas.openxmlformats.org/drawingml/2006/main">
              <a:rPr lang="en" dirty="0"/>
              <a:t>A total of SEK 12,728</a:t>
            </a:r>
          </a:p>
          <a:p>
            <a:pPr marL="0" indent="0">
              <a:buNone/>
            </a:pPr>
            <a:endParaRPr lang="sv-SE" dirty="0"/>
          </a:p>
        </p:txBody>
      </p:sp>
      <p:sp>
        <p:nvSpPr>
          <p:cNvPr id="5" name="Platshållare för innehåll 4">
            <a:extLst>
              <a:ext uri="{FF2B5EF4-FFF2-40B4-BE49-F238E27FC236}">
                <a16:creationId xmlns:a16="http://schemas.microsoft.com/office/drawing/2014/main" id="{AF6F5B1D-849E-473A-8D9B-C75C5B7F4384}"/>
              </a:ext>
            </a:extLst>
          </p:cNvPr>
          <p:cNvSpPr>
            <a:spLocks noGrp="1"/>
          </p:cNvSpPr>
          <p:nvPr>
            <p:ph sz="half" idx="2"/>
          </p:nvPr>
        </p:nvSpPr>
        <p:spPr/>
        <p:txBody>
          <a:bodyPr>
            <a:normAutofit fontScale="92500" lnSpcReduction="10000"/>
          </a:bodyPr>
          <a:lstStyle/>
          <a:p>
            <a:r xmlns:a="http://schemas.openxmlformats.org/drawingml/2006/main">
              <a:rPr lang="en" dirty="0"/>
              <a:t>Kristianstad - Hyllinge - Helsingborg (train) - Sundsvall Kvissleby</a:t>
            </a:r>
          </a:p>
          <a:p>
            <a:pPr xmlns:a="http://schemas.openxmlformats.org/drawingml/2006/main" lvl="1"/>
            <a:r xmlns:a="http://schemas.openxmlformats.org/drawingml/2006/main">
              <a:rPr lang="en" dirty="0"/>
              <a:t>Miles 12 miles 1412:-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Train 5454:-</a:t>
            </a:r>
          </a:p>
          <a:p>
            <a:pPr xmlns:a="http://schemas.openxmlformats.org/drawingml/2006/main" lvl="1"/>
            <a:r xmlns:a="http://schemas.openxmlformats.org/drawingml/2006/main">
              <a:rPr lang="en" dirty="0"/>
              <a:t>Forsling Sundsvall – </a:t>
            </a:r>
            <a:r xmlns:a="http://schemas.openxmlformats.org/drawingml/2006/main">
              <a:rPr lang="en" strike="sngStrike" dirty="0"/>
              <a:t>Kvissleby 1575:-</a:t>
            </a:r>
          </a:p>
          <a:p>
            <a:pPr xmlns:a="http://schemas.openxmlformats.org/drawingml/2006/main" lvl="1"/>
            <a:r xmlns:a="http://schemas.openxmlformats.org/drawingml/2006/main">
              <a:rPr lang="en" strike="sngStrike" dirty="0"/>
              <a:t>DMT 315:-</a:t>
            </a:r>
          </a:p>
          <a:p>
            <a:pPr xmlns:a="http://schemas.openxmlformats.org/drawingml/2006/main" lvl="1"/>
            <a:r xmlns:a="http://schemas.openxmlformats.org/drawingml/2006/main">
              <a:rPr lang="en" dirty="0"/>
              <a:t>Trailer rental</a:t>
            </a:r>
          </a:p>
          <a:p>
            <a:pPr xmlns:a="http://schemas.openxmlformats.org/drawingml/2006/main" lvl="2"/>
            <a:r xmlns:a="http://schemas.openxmlformats.org/drawingml/2006/main">
              <a:rPr lang="en" dirty="0"/>
              <a:t>850:-</a:t>
            </a:r>
          </a:p>
          <a:p>
            <a:pPr xmlns:a="http://schemas.openxmlformats.org/drawingml/2006/main" lvl="1"/>
            <a:r xmlns:a="http://schemas.openxmlformats.org/drawingml/2006/main">
              <a:rPr lang="en" strike="sngStrike" dirty="0"/>
              <a:t>Total 9606:-</a:t>
            </a:r>
          </a:p>
          <a:p>
            <a:pPr xmlns:a="http://schemas.openxmlformats.org/drawingml/2006/main" lvl="1"/>
            <a:r xmlns:a="http://schemas.openxmlformats.org/drawingml/2006/main">
              <a:rPr lang="en" b="1" dirty="0"/>
              <a:t>Total: SEK 7,716</a:t>
            </a:r>
          </a:p>
          <a:p>
            <a:pPr marL="457200" lvl="1" indent="0">
              <a:buNone/>
            </a:pPr>
            <a:endParaRPr lang="sv-SE" dirty="0"/>
          </a:p>
        </p:txBody>
      </p:sp>
      <p:sp>
        <p:nvSpPr>
          <p:cNvPr id="7" name="Rubrik 1">
            <a:extLst>
              <a:ext uri="{FF2B5EF4-FFF2-40B4-BE49-F238E27FC236}">
                <a16:creationId xmlns:a16="http://schemas.microsoft.com/office/drawing/2014/main" id="{DC29FC44-95D8-483C-90CA-76B16EE9265E}"/>
              </a:ext>
            </a:extLst>
          </p:cNvPr>
          <p:cNvSpPr>
            <a:spLocks noGrp="1"/>
          </p:cNvSpPr>
          <p:nvPr>
            <p:ph type="title"/>
          </p:nvPr>
        </p:nvSpPr>
        <p:spPr>
          <a:xfrm>
            <a:off x="457200" y="274638"/>
            <a:ext cx="8229600" cy="1143000"/>
          </a:xfrm>
        </p:spPr>
        <p:txBody>
          <a:bodyPr/>
          <a:lstStyle/>
          <a:p>
            <a:r xmlns:a="http://schemas.openxmlformats.org/drawingml/2006/main">
              <a:rPr lang="en" b="1" dirty="0">
                <a:solidFill>
                  <a:srgbClr val="00B050"/>
                </a:solidFill>
              </a:rPr>
              <a:t>Trailer number ECC 717</a:t>
            </a:r>
            <a:endParaRPr xmlns:a="http://schemas.openxmlformats.org/drawingml/2006/main" lang="sv-SE" dirty="0">
              <a:solidFill>
                <a:srgbClr val="00B050"/>
              </a:solidFill>
            </a:endParaRPr>
          </a:p>
        </p:txBody>
      </p:sp>
    </p:spTree>
    <p:extLst>
      <p:ext uri="{BB962C8B-B14F-4D97-AF65-F5344CB8AC3E}">
        <p14:creationId xmlns:p14="http://schemas.microsoft.com/office/powerpoint/2010/main" val="362619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6401" y="908720"/>
            <a:ext cx="8106013" cy="1695346"/>
          </a:xfrm>
        </p:spPr>
        <p:txBody>
          <a:bodyPr>
            <a:normAutofit fontScale="90000"/>
          </a:bodyPr>
          <a:lstStyle/>
          <a:p>
            <a:pPr xmlns:a="http://schemas.openxmlformats.org/drawingml/2006/main" algn="l"/>
            <a:r xmlns:a="http://schemas.openxmlformats.org/drawingml/2006/main">
              <a:rPr lang="en" sz="2400" dirty="0"/>
              <a:t>Kvissleby – Hudiksvall – Gothenburg </a:t>
            </a:r>
            <a:br xmlns:a="http://schemas.openxmlformats.org/drawingml/2006/main">
              <a:rPr lang="sv-SE" sz="2400" dirty="0"/>
            </a:br>
            <a:r xmlns:a="http://schemas.openxmlformats.org/drawingml/2006/main">
              <a:rPr lang="en" sz="2400" dirty="0"/>
              <a:t>Mile 72 miles 7056:- </a:t>
            </a:r>
            <a:br xmlns:a="http://schemas.openxmlformats.org/drawingml/2006/main">
              <a:rPr lang="sv-SE" sz="2400" dirty="0"/>
            </a:br>
            <a:r xmlns:a="http://schemas.openxmlformats.org/drawingml/2006/main">
              <a:rPr lang="en" sz="2400" dirty="0"/>
              <a:t>DMT 1411:- </a:t>
            </a:r>
            <a:br xmlns:a="http://schemas.openxmlformats.org/drawingml/2006/main">
              <a:rPr lang="sv-SE" sz="2400" dirty="0"/>
            </a:br>
            <a:r xmlns:a="http://schemas.openxmlformats.org/drawingml/2006/main">
              <a:rPr lang="en" sz="2400" dirty="0"/>
              <a:t>Trailer rental 850:- </a:t>
            </a:r>
            <a:br xmlns:a="http://schemas.openxmlformats.org/drawingml/2006/main">
              <a:rPr lang="sv-SE" sz="2400" dirty="0"/>
            </a:br>
            <a:r xmlns:a="http://schemas.openxmlformats.org/drawingml/2006/main">
              <a:rPr lang="en" sz="2400" dirty="0"/>
              <a:t>Total 9317:-</a:t>
            </a:r>
          </a:p>
        </p:txBody>
      </p:sp>
      <p:sp>
        <p:nvSpPr>
          <p:cNvPr id="8" name="Platshållare för innehåll 7">
            <a:extLst>
              <a:ext uri="{FF2B5EF4-FFF2-40B4-BE49-F238E27FC236}">
                <a16:creationId xmlns:a16="http://schemas.microsoft.com/office/drawing/2014/main" id="{E5F7F07E-EF7A-4A5E-8001-26B6670A7601}"/>
              </a:ext>
            </a:extLst>
          </p:cNvPr>
          <p:cNvSpPr>
            <a:spLocks noGrp="1"/>
          </p:cNvSpPr>
          <p:nvPr>
            <p:ph sz="half" idx="1"/>
          </p:nvPr>
        </p:nvSpPr>
        <p:spPr>
          <a:xfrm>
            <a:off x="482312" y="2852936"/>
            <a:ext cx="4038600" cy="3714403"/>
          </a:xfrm>
        </p:spPr>
        <p:txBody>
          <a:bodyPr>
            <a:normAutofit fontScale="70000" lnSpcReduction="20000"/>
          </a:bodyPr>
          <a:lstStyle/>
          <a:p>
            <a:r xmlns:a="http://schemas.openxmlformats.org/drawingml/2006/main">
              <a:rPr lang="en" dirty="0"/>
              <a:t>Kvissleby – Hudiksvall - Sundsvall – Gothenburg</a:t>
            </a:r>
          </a:p>
          <a:p>
            <a:r xmlns:a="http://schemas.openxmlformats.org/drawingml/2006/main">
              <a:rPr lang="en" dirty="0"/>
              <a:t>16 miles</a:t>
            </a:r>
          </a:p>
          <a:p>
            <a:pPr xmlns:a="http://schemas.openxmlformats.org/drawingml/2006/main" lvl="1"/>
            <a:r xmlns:a="http://schemas.openxmlformats.org/drawingml/2006/main">
              <a:rPr lang="en" dirty="0"/>
              <a:t>1882:-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dirty="0"/>
              <a:t>Train</a:t>
            </a:r>
          </a:p>
          <a:p>
            <a:pPr xmlns:a="http://schemas.openxmlformats.org/drawingml/2006/main" lvl="1"/>
            <a:r xmlns:a="http://schemas.openxmlformats.org/drawingml/2006/main">
              <a:rPr lang="en" dirty="0"/>
              <a:t>4870:-</a:t>
            </a:r>
          </a:p>
          <a:p>
            <a:r xmlns:a="http://schemas.openxmlformats.org/drawingml/2006/main">
              <a:rPr lang="en" dirty="0"/>
              <a:t>Forsling large Gbg</a:t>
            </a:r>
          </a:p>
          <a:p>
            <a:pPr xmlns:a="http://schemas.openxmlformats.org/drawingml/2006/main" lvl="1"/>
            <a:r xmlns:a="http://schemas.openxmlformats.org/drawingml/2006/main">
              <a:rPr lang="en" dirty="0"/>
              <a:t>1185:-</a:t>
            </a:r>
          </a:p>
          <a:p>
            <a:pPr xmlns:a="http://schemas.openxmlformats.org/drawingml/2006/main" lvl="1"/>
            <a:r xmlns:a="http://schemas.openxmlformats.org/drawingml/2006/main">
              <a:rPr lang="en" dirty="0"/>
              <a:t>DMT 237:-</a:t>
            </a:r>
          </a:p>
          <a:p>
            <a:r xmlns:a="http://schemas.openxmlformats.org/drawingml/2006/main">
              <a:rPr lang="en" dirty="0"/>
              <a:t>Trailer rental</a:t>
            </a:r>
          </a:p>
          <a:p>
            <a:pPr xmlns:a="http://schemas.openxmlformats.org/drawingml/2006/main" lvl="1"/>
            <a:r xmlns:a="http://schemas.openxmlformats.org/drawingml/2006/main">
              <a:rPr lang="en" dirty="0"/>
              <a:t>850:-</a:t>
            </a:r>
          </a:p>
          <a:p>
            <a:r xmlns:a="http://schemas.openxmlformats.org/drawingml/2006/main">
              <a:rPr lang="en" dirty="0"/>
              <a:t>Total 9024:-</a:t>
            </a:r>
          </a:p>
        </p:txBody>
      </p:sp>
      <p:sp>
        <p:nvSpPr>
          <p:cNvPr id="9" name="Platshållare för innehåll 8">
            <a:extLst>
              <a:ext uri="{FF2B5EF4-FFF2-40B4-BE49-F238E27FC236}">
                <a16:creationId xmlns:a16="http://schemas.microsoft.com/office/drawing/2014/main" id="{E4461C02-BC57-42F1-8293-3EDEE5042F78}"/>
              </a:ext>
            </a:extLst>
          </p:cNvPr>
          <p:cNvSpPr>
            <a:spLocks noGrp="1"/>
          </p:cNvSpPr>
          <p:nvPr>
            <p:ph sz="half" idx="2"/>
          </p:nvPr>
        </p:nvSpPr>
        <p:spPr>
          <a:xfrm>
            <a:off x="4565848" y="2852935"/>
            <a:ext cx="4038600" cy="3714403"/>
          </a:xfrm>
        </p:spPr>
        <p:txBody>
          <a:bodyPr>
            <a:normAutofit fontScale="70000" lnSpcReduction="20000"/>
          </a:bodyPr>
          <a:lstStyle/>
          <a:p>
            <a:r xmlns:a="http://schemas.openxmlformats.org/drawingml/2006/main">
              <a:rPr lang="en" dirty="0"/>
              <a:t>Kvissleby – Hudiksvall - Gävle – Gothenburg</a:t>
            </a:r>
          </a:p>
          <a:p>
            <a:r xmlns:a="http://schemas.openxmlformats.org/drawingml/2006/main">
              <a:rPr lang="en" dirty="0"/>
              <a:t>Mile 21</a:t>
            </a:r>
          </a:p>
          <a:p>
            <a:pPr xmlns:a="http://schemas.openxmlformats.org/drawingml/2006/main" lvl="1"/>
            <a:r xmlns:a="http://schemas.openxmlformats.org/drawingml/2006/main">
              <a:rPr lang="en" dirty="0"/>
              <a:t>SEK 2,470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r xmlns:a="http://schemas.openxmlformats.org/drawingml/2006/main">
              <a:rPr lang="en" dirty="0"/>
              <a:t>Train</a:t>
            </a:r>
          </a:p>
          <a:p>
            <a:pPr xmlns:a="http://schemas.openxmlformats.org/drawingml/2006/main" lvl="1"/>
            <a:r xmlns:a="http://schemas.openxmlformats.org/drawingml/2006/main">
              <a:rPr lang="en" dirty="0"/>
              <a:t>4486:-</a:t>
            </a:r>
          </a:p>
          <a:p>
            <a:r xmlns:a="http://schemas.openxmlformats.org/drawingml/2006/main">
              <a:rPr lang="en" dirty="0"/>
              <a:t>Forsling large Gbg</a:t>
            </a:r>
          </a:p>
          <a:p>
            <a:pPr xmlns:a="http://schemas.openxmlformats.org/drawingml/2006/main" lvl="1"/>
            <a:r xmlns:a="http://schemas.openxmlformats.org/drawingml/2006/main">
              <a:rPr lang="en" dirty="0"/>
              <a:t>1185:-</a:t>
            </a:r>
          </a:p>
          <a:p>
            <a:pPr xmlns:a="http://schemas.openxmlformats.org/drawingml/2006/main" lvl="1"/>
            <a:r xmlns:a="http://schemas.openxmlformats.org/drawingml/2006/main">
              <a:rPr lang="en" dirty="0"/>
              <a:t>DMT 237:-</a:t>
            </a:r>
          </a:p>
          <a:p>
            <a:r xmlns:a="http://schemas.openxmlformats.org/drawingml/2006/main">
              <a:rPr lang="en" dirty="0"/>
              <a:t>Trailer rental</a:t>
            </a:r>
          </a:p>
          <a:p>
            <a:pPr xmlns:a="http://schemas.openxmlformats.org/drawingml/2006/main" lvl="1"/>
            <a:r xmlns:a="http://schemas.openxmlformats.org/drawingml/2006/main">
              <a:rPr lang="en" dirty="0"/>
              <a:t>850:-</a:t>
            </a:r>
          </a:p>
          <a:p>
            <a:r xmlns:a="http://schemas.openxmlformats.org/drawingml/2006/main">
              <a:rPr lang="en" dirty="0"/>
              <a:t>Total 9612:-</a:t>
            </a:r>
          </a:p>
          <a:p>
            <a:pPr marL="457200" lvl="1" indent="0">
              <a:buNone/>
            </a:pPr>
            <a:endParaRPr lang="sv-SE" dirty="0"/>
          </a:p>
        </p:txBody>
      </p:sp>
      <p:sp>
        <p:nvSpPr>
          <p:cNvPr id="6" name="Rubrik 1">
            <a:extLst>
              <a:ext uri="{FF2B5EF4-FFF2-40B4-BE49-F238E27FC236}">
                <a16:creationId xmlns:a16="http://schemas.microsoft.com/office/drawing/2014/main" id="{0985A517-4910-4E23-941C-D0EB4ED02321}"/>
              </a:ext>
            </a:extLst>
          </p:cNvPr>
          <p:cNvSpPr txBox="1">
            <a:spLocks/>
          </p:cNvSpPr>
          <p:nvPr/>
        </p:nvSpPr>
        <p:spPr>
          <a:xfrm>
            <a:off x="429457" y="300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xmlns:a="http://schemas.openxmlformats.org/drawingml/2006/main">
              <a:rPr lang="en" b="1">
                <a:solidFill>
                  <a:srgbClr val="00B050"/>
                </a:solidFill>
              </a:rPr>
              <a:t>Trailer number ECC 717</a:t>
            </a:r>
            <a:endParaRPr xmlns:a="http://schemas.openxmlformats.org/drawingml/2006/main" lang="sv-SE" dirty="0">
              <a:solidFill>
                <a:srgbClr val="00B050"/>
              </a:solidFill>
            </a:endParaRPr>
          </a:p>
        </p:txBody>
      </p:sp>
      <p:sp>
        <p:nvSpPr>
          <p:cNvPr id="3" name="textruta 2">
            <a:extLst>
              <a:ext uri="{FF2B5EF4-FFF2-40B4-BE49-F238E27FC236}">
                <a16:creationId xmlns:a16="http://schemas.microsoft.com/office/drawing/2014/main" id="{372D6976-D41E-8C79-BCBE-B61977C1CC65}"/>
              </a:ext>
            </a:extLst>
          </p:cNvPr>
          <p:cNvSpPr txBox="1"/>
          <p:nvPr/>
        </p:nvSpPr>
        <p:spPr>
          <a:xfrm>
            <a:off x="5418741" y="849740"/>
            <a:ext cx="3312368" cy="1754326"/>
          </a:xfrm>
          <a:prstGeom prst="rect">
            <a:avLst/>
          </a:prstGeom>
          <a:noFill/>
        </p:spPr>
        <p:txBody>
          <a:bodyPr wrap="square" rtlCol="0">
            <a:spAutoFit/>
          </a:bodyPr>
          <a:lstStyle/>
          <a:p>
            <a:r xmlns:a="http://schemas.openxmlformats.org/drawingml/2006/main">
              <a:rPr lang="en" dirty="0"/>
              <a:t>All of these options mean that the cost from the haulier is based on cost per mile. This means that the cost of rafting on the previous route is not relevant.</a:t>
            </a:r>
          </a:p>
        </p:txBody>
      </p:sp>
    </p:spTree>
    <p:extLst>
      <p:ext uri="{BB962C8B-B14F-4D97-AF65-F5344CB8AC3E}">
        <p14:creationId xmlns:p14="http://schemas.microsoft.com/office/powerpoint/2010/main" val="198486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a:xfrm>
            <a:off x="457200" y="1600200"/>
            <a:ext cx="8363272" cy="4525963"/>
          </a:xfrm>
        </p:spPr>
        <p:txBody>
          <a:bodyPr>
            <a:normAutofit fontScale="70000" lnSpcReduction="20000"/>
          </a:bodyPr>
          <a:lstStyle/>
          <a:p>
            <a:pPr xmlns:a="http://schemas.openxmlformats.org/drawingml/2006/main" marL="0" indent="0">
              <a:buNone/>
            </a:pPr>
            <a:r xmlns:a="http://schemas.openxmlformats.org/drawingml/2006/main">
              <a:rPr lang="en" dirty="0"/>
              <a:t>Costs in Sweden</a:t>
            </a:r>
          </a:p>
          <a:p>
            <a:r xmlns:a="http://schemas.openxmlformats.org/drawingml/2006/main">
              <a:rPr lang="en" dirty="0"/>
              <a:t>Sundsvall – Stockvik - Gothenburg</a:t>
            </a:r>
          </a:p>
          <a:p>
            <a:pPr xmlns:a="http://schemas.openxmlformats.org/drawingml/2006/main" lvl="1"/>
            <a:r xmlns:a="http://schemas.openxmlformats.org/drawingml/2006/main">
              <a:rPr lang="en" dirty="0"/>
              <a:t>Road 74 miles x 98 = SEK 7,252 DMT 20% SEK 1,451</a:t>
            </a:r>
            <a:endParaRPr xmlns:a="http://schemas.openxmlformats.org/drawingml/2006/main" lang="sv-SE" b="1" dirty="0"/>
          </a:p>
          <a:p>
            <a:r xmlns:a="http://schemas.openxmlformats.org/drawingml/2006/main">
              <a:rPr lang="en" dirty="0"/>
              <a:t>Sundsvall – Stockvik – Sundvall, combi terminal</a:t>
            </a:r>
          </a:p>
          <a:p>
            <a:pPr xmlns:a="http://schemas.openxmlformats.org/drawingml/2006/main" lvl="1"/>
            <a:r xmlns:a="http://schemas.openxmlformats.org/drawingml/2006/main">
              <a:rPr lang="en" dirty="0"/>
              <a:t>Forsling 1575:-</a:t>
            </a:r>
          </a:p>
          <a:p>
            <a:pPr xmlns:a="http://schemas.openxmlformats.org/drawingml/2006/main" lvl="1"/>
            <a:r xmlns:a="http://schemas.openxmlformats.org/drawingml/2006/main">
              <a:rPr lang="en" dirty="0"/>
              <a:t>DMT 315:-</a:t>
            </a:r>
          </a:p>
          <a:p>
            <a:pPr xmlns:a="http://schemas.openxmlformats.org/drawingml/2006/main" lvl="1"/>
            <a:r xmlns:a="http://schemas.openxmlformats.org/drawingml/2006/main">
              <a:rPr lang="en" dirty="0"/>
              <a:t>Train 4870:-</a:t>
            </a:r>
          </a:p>
          <a:p>
            <a:pPr xmlns:a="http://schemas.openxmlformats.org/drawingml/2006/main" marL="0" indent="0">
              <a:buNone/>
            </a:pPr>
            <a:r xmlns:a="http://schemas.openxmlformats.org/drawingml/2006/main">
              <a:rPr lang="en" dirty="0"/>
              <a:t>Costs for ferry</a:t>
            </a:r>
          </a:p>
          <a:p>
            <a:r xmlns:a="http://schemas.openxmlformats.org/drawingml/2006/main">
              <a:rPr lang="en" dirty="0"/>
              <a:t>Gothenburg – Kiel</a:t>
            </a:r>
          </a:p>
          <a:p>
            <a:pPr xmlns:a="http://schemas.openxmlformats.org/drawingml/2006/main" lvl="1"/>
            <a:r xmlns:a="http://schemas.openxmlformats.org/drawingml/2006/main">
              <a:rPr lang="en" dirty="0"/>
              <a:t>5185:-</a:t>
            </a:r>
          </a:p>
          <a:p>
            <a:r xmlns:a="http://schemas.openxmlformats.org/drawingml/2006/main">
              <a:rPr lang="en" dirty="0"/>
              <a:t>Gothenburg – Ghent</a:t>
            </a:r>
          </a:p>
          <a:p>
            <a:pPr xmlns:a="http://schemas.openxmlformats.org/drawingml/2006/main" lvl="1"/>
            <a:r xmlns:a="http://schemas.openxmlformats.org/drawingml/2006/main">
              <a:rPr lang="en" dirty="0"/>
              <a:t>SEK 4970 + Forsling SEK 300 = SEK 5270</a:t>
            </a:r>
          </a:p>
          <a:p>
            <a:r xmlns:a="http://schemas.openxmlformats.org/drawingml/2006/main">
              <a:rPr lang="en" dirty="0"/>
              <a:t>Gothenburg – Zeebrugge</a:t>
            </a:r>
          </a:p>
          <a:p>
            <a:pPr xmlns:a="http://schemas.openxmlformats.org/drawingml/2006/main" lvl="1"/>
            <a:r xmlns:a="http://schemas.openxmlformats.org/drawingml/2006/main">
              <a:rPr lang="en" dirty="0"/>
              <a:t>4550:+ Forsling 300:- = 4850:-</a:t>
            </a:r>
          </a:p>
          <a:p>
            <a:pPr lvl="1"/>
            <a:endParaRPr lang="sv-SE" dirty="0"/>
          </a:p>
        </p:txBody>
      </p:sp>
    </p:spTree>
    <p:extLst>
      <p:ext uri="{BB962C8B-B14F-4D97-AF65-F5344CB8AC3E}">
        <p14:creationId xmlns:p14="http://schemas.microsoft.com/office/powerpoint/2010/main" val="23098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p:txBody>
          <a:bodyPr/>
          <a:lstStyle/>
          <a:p>
            <a:pPr xmlns:a="http://schemas.openxmlformats.org/drawingml/2006/main" marL="0" indent="0">
              <a:buNone/>
            </a:pPr>
            <a:r xmlns:a="http://schemas.openxmlformats.org/drawingml/2006/main">
              <a:rPr lang="en" dirty="0"/>
              <a:t>Costs in Europe</a:t>
            </a:r>
          </a:p>
          <a:p>
            <a:r xmlns:a="http://schemas.openxmlformats.org/drawingml/2006/main">
              <a:rPr lang="en" dirty="0"/>
              <a:t>Kiel – Liege</a:t>
            </a:r>
          </a:p>
          <a:p>
            <a:pPr xmlns:a="http://schemas.openxmlformats.org/drawingml/2006/main" lvl="1"/>
            <a:r xmlns:a="http://schemas.openxmlformats.org/drawingml/2006/main">
              <a:rPr lang="en" sz="2400" dirty="0"/>
              <a:t>62mil EUR 744 + 15% </a:t>
            </a:r>
            <a:r xmlns:a="http://schemas.openxmlformats.org/drawingml/2006/main">
              <a:rPr lang="en" sz="2400" dirty="0" err="1"/>
              <a:t>dmt </a:t>
            </a:r>
            <a:r xmlns:a="http://schemas.openxmlformats.org/drawingml/2006/main">
              <a:rPr lang="en" sz="2400" dirty="0"/>
              <a:t>EUR 111.6 = EUR 855.6 = SEK 8556</a:t>
            </a:r>
          </a:p>
          <a:p>
            <a:r xmlns:a="http://schemas.openxmlformats.org/drawingml/2006/main">
              <a:rPr lang="en" dirty="0" err="1"/>
              <a:t>Zeebrugge </a:t>
            </a:r>
            <a:r xmlns:a="http://schemas.openxmlformats.org/drawingml/2006/main">
              <a:rPr lang="en" dirty="0"/>
              <a:t>– Liege</a:t>
            </a:r>
          </a:p>
          <a:p>
            <a:pPr xmlns:a="http://schemas.openxmlformats.org/drawingml/2006/main" lvl="1"/>
            <a:r xmlns:a="http://schemas.openxmlformats.org/drawingml/2006/main">
              <a:rPr lang="en" sz="2400" dirty="0"/>
              <a:t>22mil 264EUR + 15% </a:t>
            </a:r>
            <a:r xmlns:a="http://schemas.openxmlformats.org/drawingml/2006/main">
              <a:rPr lang="en" sz="2400" dirty="0" err="1"/>
              <a:t>dmt </a:t>
            </a:r>
            <a:r xmlns:a="http://schemas.openxmlformats.org/drawingml/2006/main">
              <a:rPr lang="en" sz="2400" dirty="0"/>
              <a:t>39.6EUR = 303.6 = 3036 SEK</a:t>
            </a:r>
          </a:p>
          <a:p>
            <a:r xmlns:a="http://schemas.openxmlformats.org/drawingml/2006/main">
              <a:rPr lang="en" dirty="0"/>
              <a:t>Ghent – Liege</a:t>
            </a:r>
          </a:p>
          <a:p>
            <a:pPr xmlns:a="http://schemas.openxmlformats.org/drawingml/2006/main" lvl="1"/>
            <a:r xmlns:a="http://schemas.openxmlformats.org/drawingml/2006/main">
              <a:rPr lang="en" sz="2400" dirty="0"/>
              <a:t>16mil 192EUR + 15 </a:t>
            </a:r>
            <a:r xmlns:a="http://schemas.openxmlformats.org/drawingml/2006/main">
              <a:rPr lang="en" sz="2400" dirty="0" err="1"/>
              <a:t>dmt </a:t>
            </a:r>
            <a:r xmlns:a="http://schemas.openxmlformats.org/drawingml/2006/main">
              <a:rPr lang="en" sz="2400" dirty="0"/>
              <a:t>28.8= 220.8 EUR = 2208SEK</a:t>
            </a:r>
          </a:p>
        </p:txBody>
      </p:sp>
    </p:spTree>
    <p:extLst>
      <p:ext uri="{BB962C8B-B14F-4D97-AF65-F5344CB8AC3E}">
        <p14:creationId xmlns:p14="http://schemas.microsoft.com/office/powerpoint/2010/main" val="142669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p:txBody>
          <a:bodyPr>
            <a:normAutofit fontScale="92500" lnSpcReduction="10000"/>
          </a:bodyPr>
          <a:lstStyle/>
          <a:p>
            <a:r xmlns:a="http://schemas.openxmlformats.org/drawingml/2006/main">
              <a:rPr lang="en" dirty="0"/>
              <a:t>Summary</a:t>
            </a:r>
          </a:p>
          <a:p>
            <a:pPr xmlns:a="http://schemas.openxmlformats.org/drawingml/2006/main" lvl="1"/>
            <a:r xmlns:a="http://schemas.openxmlformats.org/drawingml/2006/main">
              <a:rPr lang="en" dirty="0"/>
              <a:t>Sundsvall – Stockvik – Sundsvall Forsling </a:t>
            </a:r>
            <a:r xmlns:a="http://schemas.openxmlformats.org/drawingml/2006/main">
              <a:rPr lang="en" dirty="0" err="1"/>
              <a:t>incl. </a:t>
            </a:r>
            <a:r xmlns:a="http://schemas.openxmlformats.org/drawingml/2006/main">
              <a:rPr lang="en" dirty="0"/>
              <a:t>DMT 1890:- </a:t>
            </a:r>
            <a:r xmlns:a="http://schemas.openxmlformats.org/drawingml/2006/main">
              <a:rPr lang="en" dirty="0" err="1"/>
              <a:t>Incl</a:t>
            </a:r>
            <a:r xmlns:a="http://schemas.openxmlformats.org/drawingml/2006/main">
              <a:rPr lang="en" dirty="0"/>
              <a:t> </a:t>
            </a:r>
            <a:r xmlns:a="http://schemas.openxmlformats.org/drawingml/2006/main">
              <a:rPr lang="en" dirty="0" err="1"/>
              <a:t>dtm</a:t>
            </a:r>
            <a:endParaRPr xmlns:a="http://schemas.openxmlformats.org/drawingml/2006/main" lang="sv-SE" dirty="0"/>
          </a:p>
          <a:p>
            <a:pPr xmlns:a="http://schemas.openxmlformats.org/drawingml/2006/main" lvl="1"/>
            <a:r xmlns:a="http://schemas.openxmlformats.org/drawingml/2006/main">
              <a:rPr lang="en" dirty="0"/>
              <a:t>Train 4870:-</a:t>
            </a:r>
          </a:p>
          <a:p>
            <a:pPr xmlns:a="http://schemas.openxmlformats.org/drawingml/2006/main" lvl="1"/>
            <a:r xmlns:a="http://schemas.openxmlformats.org/drawingml/2006/main">
              <a:rPr lang="en" dirty="0"/>
              <a:t>Gothenburg – Ghent SEK </a:t>
            </a:r>
            <a:r xmlns:a="http://schemas.openxmlformats.org/drawingml/2006/main">
              <a:rPr lang="en" dirty="0"/>
              <a:t>5,270 </a:t>
            </a:r>
            <a:r xmlns:a="http://schemas.openxmlformats.org/drawingml/2006/main">
              <a:rPr lang="en" dirty="0" err="1"/>
              <a:t>incl</a:t>
            </a:r>
          </a:p>
          <a:p>
            <a:pPr xmlns:a="http://schemas.openxmlformats.org/drawingml/2006/main" lvl="1"/>
            <a:r xmlns:a="http://schemas.openxmlformats.org/drawingml/2006/main">
              <a:rPr lang="en" dirty="0"/>
              <a:t>Ghent – Liege EUR 220.80=SEK 2208</a:t>
            </a:r>
          </a:p>
          <a:p>
            <a:r xmlns:a="http://schemas.openxmlformats.org/drawingml/2006/main">
              <a:rPr lang="en" dirty="0"/>
              <a:t>Miscellaneous</a:t>
            </a:r>
          </a:p>
          <a:p>
            <a:pPr xmlns:a="http://schemas.openxmlformats.org/drawingml/2006/main" lvl="1"/>
            <a:r xmlns:a="http://schemas.openxmlformats.org/drawingml/2006/main">
              <a:rPr lang="en" dirty="0"/>
              <a:t>Trailer rental approx. 4 days</a:t>
            </a:r>
          </a:p>
          <a:p>
            <a:pPr xmlns:a="http://schemas.openxmlformats.org/drawingml/2006/main" lvl="2"/>
            <a:r xmlns:a="http://schemas.openxmlformats.org/drawingml/2006/main">
              <a:rPr lang="en" dirty="0"/>
              <a:t>SEK 425 x 4 = SEK 1700</a:t>
            </a:r>
          </a:p>
          <a:p>
            <a:r xmlns:a="http://schemas.openxmlformats.org/drawingml/2006/main">
              <a:rPr lang="en" dirty="0"/>
              <a:t>A total of SEK 15,938</a:t>
            </a:r>
          </a:p>
          <a:p>
            <a:pPr marL="457200" lvl="1" indent="0">
              <a:buNone/>
            </a:pPr>
            <a:endParaRPr lang="sv-SE" b="1" dirty="0"/>
          </a:p>
          <a:p>
            <a:pPr lvl="1"/>
            <a:endParaRPr lang="sv-SE" dirty="0"/>
          </a:p>
          <a:p>
            <a:endParaRPr lang="sv-SE" dirty="0"/>
          </a:p>
        </p:txBody>
      </p:sp>
    </p:spTree>
    <p:extLst>
      <p:ext uri="{BB962C8B-B14F-4D97-AF65-F5344CB8AC3E}">
        <p14:creationId xmlns:p14="http://schemas.microsoft.com/office/powerpoint/2010/main" val="56043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p:txBody>
          <a:bodyPr>
            <a:normAutofit fontScale="85000" lnSpcReduction="20000"/>
          </a:bodyPr>
          <a:lstStyle/>
          <a:p>
            <a:r xmlns:a="http://schemas.openxmlformats.org/drawingml/2006/main">
              <a:rPr lang="en" dirty="0"/>
              <a:t>Sender</a:t>
            </a:r>
          </a:p>
          <a:p>
            <a:pPr xmlns:a="http://schemas.openxmlformats.org/drawingml/2006/main" marL="857250" lvl="2" indent="0">
              <a:buNone/>
            </a:pPr>
            <a:r xmlns:a="http://schemas.openxmlformats.org/drawingml/2006/main">
              <a:rPr lang="en" dirty="0"/>
              <a:t>Procter &amp; Gamble</a:t>
            </a:r>
          </a:p>
          <a:p>
            <a:pPr xmlns:a="http://schemas.openxmlformats.org/drawingml/2006/main" marL="857250" lvl="2" indent="0">
              <a:buNone/>
            </a:pPr>
            <a:r xmlns:a="http://schemas.openxmlformats.org/drawingml/2006/main">
              <a:rPr lang="en" dirty="0"/>
              <a:t>BE Brussels</a:t>
            </a:r>
          </a:p>
          <a:p>
            <a:pPr xmlns:a="http://schemas.openxmlformats.org/drawingml/2006/main" marL="514350" indent="-457200"/>
            <a:r xmlns:a="http://schemas.openxmlformats.org/drawingml/2006/main">
              <a:rPr lang="en" dirty="0"/>
              <a:t>Loading address</a:t>
            </a:r>
          </a:p>
          <a:p>
            <a:pPr xmlns:a="http://schemas.openxmlformats.org/drawingml/2006/main" marL="857250" lvl="2" indent="0">
              <a:buNone/>
            </a:pPr>
            <a:r xmlns:a="http://schemas.openxmlformats.org/drawingml/2006/main">
              <a:rPr lang="en" dirty="0"/>
              <a:t>WhiteCal</a:t>
            </a:r>
          </a:p>
          <a:p>
            <a:pPr xmlns:a="http://schemas.openxmlformats.org/drawingml/2006/main" marL="857250" lvl="2" indent="0">
              <a:buNone/>
            </a:pPr>
            <a:r xmlns:a="http://schemas.openxmlformats.org/drawingml/2006/main">
              <a:rPr lang="en" dirty="0"/>
              <a:t>BE Ostend</a:t>
            </a:r>
          </a:p>
          <a:p>
            <a:pPr xmlns:a="http://schemas.openxmlformats.org/drawingml/2006/main" marL="514350" indent="-457200"/>
            <a:r xmlns:a="http://schemas.openxmlformats.org/drawingml/2006/main">
              <a:rPr lang="en" dirty="0"/>
              <a:t>Goods to be loaded</a:t>
            </a:r>
          </a:p>
          <a:p>
            <a:pPr xmlns:a="http://schemas.openxmlformats.org/drawingml/2006/main" marL="857250" lvl="2" indent="0">
              <a:buNone/>
            </a:pPr>
            <a:r xmlns:a="http://schemas.openxmlformats.org/drawingml/2006/main">
              <a:rPr lang="en" dirty="0"/>
              <a:t>33 </a:t>
            </a:r>
            <a:r xmlns:a="http://schemas.openxmlformats.org/drawingml/2006/main">
              <a:rPr lang="en" dirty="0" err="1"/>
              <a:t>pll </a:t>
            </a:r>
            <a:r xmlns:a="http://schemas.openxmlformats.org/drawingml/2006/main">
              <a:rPr lang="en" dirty="0"/>
              <a:t>21347kg 13.6 </a:t>
            </a:r>
            <a:r xmlns:a="http://schemas.openxmlformats.org/drawingml/2006/main">
              <a:rPr lang="en" dirty="0" err="1"/>
              <a:t>ldm</a:t>
            </a:r>
            <a:endParaRPr xmlns:a="http://schemas.openxmlformats.org/drawingml/2006/main" lang="sv-SE" dirty="0"/>
          </a:p>
          <a:p>
            <a:r xmlns:a="http://schemas.openxmlformats.org/drawingml/2006/main">
              <a:rPr lang="en" dirty="0"/>
              <a:t>Receiver</a:t>
            </a:r>
          </a:p>
          <a:p>
            <a:pPr xmlns:a="http://schemas.openxmlformats.org/drawingml/2006/main" marL="457200" lvl="1" indent="0">
              <a:buNone/>
            </a:pPr>
            <a:r xmlns:a="http://schemas.openxmlformats.org/drawingml/2006/main">
              <a:rPr lang="en" dirty="0" err="1"/>
              <a:t>Proctor </a:t>
            </a:r>
            <a:r xmlns:a="http://schemas.openxmlformats.org/drawingml/2006/main">
              <a:rPr lang="en" dirty="0"/>
              <a:t>&amp; Gamble</a:t>
            </a:r>
          </a:p>
          <a:p>
            <a:pPr xmlns:a="http://schemas.openxmlformats.org/drawingml/2006/main" marL="457200" lvl="1" indent="0">
              <a:buNone/>
            </a:pPr>
            <a:r xmlns:a="http://schemas.openxmlformats.org/drawingml/2006/main">
              <a:rPr lang="en" dirty="0"/>
              <a:t>137 64 Jordbro, Stockholm</a:t>
            </a:r>
          </a:p>
          <a:p>
            <a:r xmlns:a="http://schemas.openxmlformats.org/drawingml/2006/main">
              <a:rPr lang="en" dirty="0"/>
              <a:t>After unloading, trailers must be parked in Årsta</a:t>
            </a:r>
          </a:p>
          <a:p>
            <a:endParaRPr lang="sv-SE" dirty="0"/>
          </a:p>
        </p:txBody>
      </p:sp>
    </p:spTree>
    <p:extLst>
      <p:ext uri="{BB962C8B-B14F-4D97-AF65-F5344CB8AC3E}">
        <p14:creationId xmlns:p14="http://schemas.microsoft.com/office/powerpoint/2010/main" val="147552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p:txBody>
          <a:bodyPr>
            <a:normAutofit fontScale="92500" lnSpcReduction="20000"/>
          </a:bodyPr>
          <a:lstStyle/>
          <a:p>
            <a:r xmlns:a="http://schemas.openxmlformats.org/drawingml/2006/main">
              <a:rPr lang="en" dirty="0"/>
              <a:t>Trailer towing</a:t>
            </a:r>
          </a:p>
          <a:p>
            <a:r xmlns:a="http://schemas.openxmlformats.org/drawingml/2006/main">
              <a:rPr lang="en" dirty="0"/>
              <a:t>Everything. 1 Liege – Ostend – Ghent</a:t>
            </a:r>
          </a:p>
          <a:p>
            <a:pPr xmlns:a="http://schemas.openxmlformats.org/drawingml/2006/main" lvl="1"/>
            <a:r xmlns:a="http://schemas.openxmlformats.org/drawingml/2006/main">
              <a:rPr lang="en" dirty="0"/>
              <a:t>27 mil x 12 x 15% = 372.6 EUR </a:t>
            </a:r>
            <a:r xmlns:a="http://schemas.openxmlformats.org/drawingml/2006/main">
              <a:rPr lang="en" dirty="0" err="1"/>
              <a:t>incl</a:t>
            </a:r>
            <a:r xmlns:a="http://schemas.openxmlformats.org/drawingml/2006/main">
              <a:rPr lang="en" dirty="0"/>
              <a:t> </a:t>
            </a:r>
            <a:r xmlns:a="http://schemas.openxmlformats.org/drawingml/2006/main">
              <a:rPr lang="en" dirty="0" err="1"/>
              <a:t>dmt </a:t>
            </a:r>
            <a:r xmlns:a="http://schemas.openxmlformats.org/drawingml/2006/main">
              <a:rPr lang="en" dirty="0"/>
              <a:t>= SEK 3726 Alt. 2 Liege – Ostend – Zeebrugge</a:t>
            </a:r>
          </a:p>
          <a:p>
            <a:pPr xmlns:a="http://schemas.openxmlformats.org/drawingml/2006/main" lvl="1"/>
            <a:r xmlns:a="http://schemas.openxmlformats.org/drawingml/2006/main">
              <a:rPr lang="en" dirty="0"/>
              <a:t>25 miles x 12 x 15% = 345 EUR </a:t>
            </a:r>
            <a:r xmlns:a="http://schemas.openxmlformats.org/drawingml/2006/main">
              <a:rPr lang="en" dirty="0" err="1"/>
              <a:t>incl</a:t>
            </a:r>
            <a:r xmlns:a="http://schemas.openxmlformats.org/drawingml/2006/main">
              <a:rPr lang="en" dirty="0"/>
              <a:t> </a:t>
            </a:r>
            <a:r xmlns:a="http://schemas.openxmlformats.org/drawingml/2006/main">
              <a:rPr lang="en" dirty="0" err="1"/>
              <a:t>dtm </a:t>
            </a:r>
            <a:r xmlns:a="http://schemas.openxmlformats.org/drawingml/2006/main">
              <a:rPr lang="en" dirty="0"/>
              <a:t>3450 SEK</a:t>
            </a:r>
          </a:p>
          <a:p>
            <a:r xmlns:a="http://schemas.openxmlformats.org/drawingml/2006/main">
              <a:rPr lang="en" dirty="0"/>
              <a:t>Ferry crossing</a:t>
            </a:r>
          </a:p>
          <a:p>
            <a:r xmlns:a="http://schemas.openxmlformats.org/drawingml/2006/main">
              <a:rPr lang="en" dirty="0"/>
              <a:t>Everything. 1 Ghent – Gothenburg</a:t>
            </a:r>
          </a:p>
          <a:p>
            <a:pPr xmlns:a="http://schemas.openxmlformats.org/drawingml/2006/main" lvl="1"/>
            <a:r xmlns:a="http://schemas.openxmlformats.org/drawingml/2006/main">
              <a:rPr lang="en" dirty="0"/>
              <a:t>4970 + Forsling 300:- = 5270:-</a:t>
            </a:r>
          </a:p>
          <a:p>
            <a:r xmlns:a="http://schemas.openxmlformats.org/drawingml/2006/main">
              <a:rPr lang="en" dirty="0"/>
              <a:t>Everything. 2 </a:t>
            </a:r>
            <a:r xmlns:a="http://schemas.openxmlformats.org/drawingml/2006/main">
              <a:rPr lang="en" dirty="0" err="1"/>
              <a:t>Zeebrugge </a:t>
            </a:r>
            <a:r xmlns:a="http://schemas.openxmlformats.org/drawingml/2006/main">
              <a:rPr lang="en" dirty="0"/>
              <a:t>– Gothenburg</a:t>
            </a:r>
          </a:p>
          <a:p>
            <a:pPr xmlns:a="http://schemas.openxmlformats.org/drawingml/2006/main" lvl="1"/>
            <a:r xmlns:a="http://schemas.openxmlformats.org/drawingml/2006/main">
              <a:rPr lang="en" dirty="0"/>
              <a:t>SEK 4550 + Forsling SEK 300 = SEK 4850</a:t>
            </a:r>
          </a:p>
        </p:txBody>
      </p:sp>
    </p:spTree>
    <p:extLst>
      <p:ext uri="{BB962C8B-B14F-4D97-AF65-F5344CB8AC3E}">
        <p14:creationId xmlns:p14="http://schemas.microsoft.com/office/powerpoint/2010/main" val="320450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a:solidFill>
                  <a:schemeClr val="tx2"/>
                </a:solidFill>
              </a:rPr>
              <a:t>Trailer number ECC 211</a:t>
            </a:r>
            <a:endParaRPr xmlns:a="http://schemas.openxmlformats.org/drawingml/2006/main" lang="sv-SE" dirty="0"/>
          </a:p>
        </p:txBody>
      </p:sp>
      <p:sp>
        <p:nvSpPr>
          <p:cNvPr id="3" name="Platshållare för innehåll 2"/>
          <p:cNvSpPr>
            <a:spLocks noGrp="1"/>
          </p:cNvSpPr>
          <p:nvPr>
            <p:ph idx="1"/>
          </p:nvPr>
        </p:nvSpPr>
        <p:spPr/>
        <p:txBody>
          <a:bodyPr/>
          <a:lstStyle/>
          <a:p>
            <a:r xmlns:a="http://schemas.openxmlformats.org/drawingml/2006/main">
              <a:rPr lang="en" dirty="0"/>
              <a:t>Alt 1 Gothenburg – Jordbro - Årsta</a:t>
            </a:r>
          </a:p>
          <a:p>
            <a:pPr xmlns:a="http://schemas.openxmlformats.org/drawingml/2006/main" lvl="1"/>
            <a:r xmlns:a="http://schemas.openxmlformats.org/drawingml/2006/main">
              <a:rPr lang="en" dirty="0"/>
              <a:t>51 miles x 98 x 20% = SEK 5,998</a:t>
            </a:r>
          </a:p>
          <a:p>
            <a:r xmlns:a="http://schemas.openxmlformats.org/drawingml/2006/main">
              <a:rPr lang="en" dirty="0"/>
              <a:t>Alt 2 Train</a:t>
            </a:r>
          </a:p>
          <a:p>
            <a:pPr xmlns:a="http://schemas.openxmlformats.org/drawingml/2006/main" lvl="1"/>
            <a:r xmlns:a="http://schemas.openxmlformats.org/drawingml/2006/main">
              <a:rPr lang="en" dirty="0"/>
              <a:t>3950 SEK + Forsling 1725 SEK 3 hours x 20% 345 SEK = 6020 SEK</a:t>
            </a:r>
          </a:p>
          <a:p>
            <a:pPr xmlns:a="http://schemas.openxmlformats.org/drawingml/2006/main" marL="457200" lvl="1" indent="0">
              <a:buNone/>
            </a:pPr>
            <a:r xmlns:a="http://schemas.openxmlformats.org/drawingml/2006/main">
              <a:rPr lang="en" dirty="0"/>
              <a:t>   </a:t>
            </a:r>
          </a:p>
        </p:txBody>
      </p:sp>
    </p:spTree>
    <p:extLst>
      <p:ext uri="{BB962C8B-B14F-4D97-AF65-F5344CB8AC3E}">
        <p14:creationId xmlns:p14="http://schemas.microsoft.com/office/powerpoint/2010/main" val="262282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xmlns:a="http://schemas.openxmlformats.org/drawingml/2006/main">
              <a:rPr lang="en" b="1" dirty="0" err="1">
                <a:solidFill>
                  <a:schemeClr val="tx2"/>
                </a:solidFill>
              </a:rPr>
              <a:t>Trailer number </a:t>
            </a:r>
            <a:r xmlns:a="http://schemas.openxmlformats.org/drawingml/2006/main">
              <a:rPr lang="en" b="1" dirty="0">
                <a:solidFill>
                  <a:schemeClr val="tx2"/>
                </a:solidFill>
              </a:rPr>
              <a:t>ECC 211</a:t>
            </a:r>
            <a:endParaRPr xmlns:a="http://schemas.openxmlformats.org/drawingml/2006/main" lang="sv-SE" dirty="0"/>
          </a:p>
        </p:txBody>
      </p:sp>
      <p:sp>
        <p:nvSpPr>
          <p:cNvPr id="3" name="Platshållare för innehåll 2"/>
          <p:cNvSpPr>
            <a:spLocks noGrp="1"/>
          </p:cNvSpPr>
          <p:nvPr>
            <p:ph idx="1"/>
          </p:nvPr>
        </p:nvSpPr>
        <p:spPr/>
        <p:txBody>
          <a:bodyPr>
            <a:normAutofit/>
          </a:bodyPr>
          <a:lstStyle/>
          <a:p>
            <a:r xmlns:a="http://schemas.openxmlformats.org/drawingml/2006/main">
              <a:rPr lang="en" dirty="0"/>
              <a:t>Summary</a:t>
            </a:r>
          </a:p>
          <a:p>
            <a:pPr xmlns:a="http://schemas.openxmlformats.org/drawingml/2006/main" lvl="1"/>
            <a:r xmlns:a="http://schemas.openxmlformats.org/drawingml/2006/main">
              <a:rPr lang="en" dirty="0"/>
              <a:t>Liege – Ostend – </a:t>
            </a:r>
            <a:r xmlns:a="http://schemas.openxmlformats.org/drawingml/2006/main">
              <a:rPr lang="en" dirty="0" err="1"/>
              <a:t>Zeebrugge </a:t>
            </a:r>
            <a:r xmlns:a="http://schemas.openxmlformats.org/drawingml/2006/main">
              <a:rPr lang="en" dirty="0"/>
              <a:t>SEK 3450</a:t>
            </a:r>
          </a:p>
          <a:p>
            <a:pPr xmlns:a="http://schemas.openxmlformats.org/drawingml/2006/main" lvl="1"/>
            <a:r xmlns:a="http://schemas.openxmlformats.org/drawingml/2006/main">
              <a:rPr lang="en" dirty="0" err="1"/>
              <a:t>Zeebrügge </a:t>
            </a:r>
            <a:r xmlns:a="http://schemas.openxmlformats.org/drawingml/2006/main">
              <a:rPr lang="en" dirty="0"/>
              <a:t>– Gothenburg SEK 4,550 + SEK 300</a:t>
            </a:r>
          </a:p>
          <a:p>
            <a:pPr xmlns:a="http://schemas.openxmlformats.org/drawingml/2006/main" lvl="1"/>
            <a:r xmlns:a="http://schemas.openxmlformats.org/drawingml/2006/main">
              <a:rPr lang="en" dirty="0"/>
              <a:t>Train, Gothenburg Stockholm/Årsta 3950:-</a:t>
            </a:r>
          </a:p>
          <a:p>
            <a:pPr xmlns:a="http://schemas.openxmlformats.org/drawingml/2006/main" lvl="1"/>
            <a:r xmlns:a="http://schemas.openxmlformats.org/drawingml/2006/main">
              <a:rPr lang="en" dirty="0"/>
              <a:t>Forsling Årsta – Jordbro – Årsta 2070:-</a:t>
            </a:r>
          </a:p>
          <a:p>
            <a:pPr xmlns:a="http://schemas.openxmlformats.org/drawingml/2006/main" lvl="1"/>
            <a:r xmlns:a="http://schemas.openxmlformats.org/drawingml/2006/main">
              <a:rPr lang="en" dirty="0"/>
              <a:t>Trailer rental 4 days SEK 1,700</a:t>
            </a:r>
          </a:p>
          <a:p>
            <a:r xmlns:a="http://schemas.openxmlformats.org/drawingml/2006/main">
              <a:rPr lang="en" dirty="0"/>
              <a:t>A total of </a:t>
            </a:r>
            <a:r xmlns:a="http://schemas.openxmlformats.org/drawingml/2006/main">
              <a:rPr lang="en" b="1" dirty="0"/>
              <a:t>SEK 16,202</a:t>
            </a:r>
          </a:p>
          <a:p>
            <a:pPr marL="457200" lvl="1" indent="0">
              <a:buNone/>
            </a:pPr>
            <a:endParaRPr lang="sv-SE" dirty="0"/>
          </a:p>
        </p:txBody>
      </p:sp>
    </p:spTree>
    <p:extLst>
      <p:ext uri="{BB962C8B-B14F-4D97-AF65-F5344CB8AC3E}">
        <p14:creationId xmlns:p14="http://schemas.microsoft.com/office/powerpoint/2010/main" val="167407360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13834</TotalTime>
  <Words>1155</Words>
  <Application>Microsoft Office PowerPoint</Application>
  <PresentationFormat>Bildspel på skärmen (4:3)</PresentationFormat>
  <Paragraphs>277</Paragraphs>
  <Slides>23</Slides>
  <Notes>0</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23</vt:i4>
      </vt:variant>
    </vt:vector>
  </HeadingPairs>
  <TitlesOfParts>
    <vt:vector size="26" baseType="lpstr">
      <vt:lpstr>Arial</vt:lpstr>
      <vt:lpstr>Calibri</vt:lpstr>
      <vt:lpstr>Office-tema</vt:lpstr>
      <vt:lpstr>Ruttplanering löstrailersystem Förutsättningar</vt:lpstr>
      <vt:lpstr>Trailernummer ECC 211</vt:lpstr>
      <vt:lpstr>Trailernummer ECC 211</vt:lpstr>
      <vt:lpstr>Trailernummer ECC 211</vt:lpstr>
      <vt:lpstr>Trailernummer ECC 211</vt:lpstr>
      <vt:lpstr>Trailernummer ECC 211</vt:lpstr>
      <vt:lpstr>Trailernummer ECC 211</vt:lpstr>
      <vt:lpstr>Trailernummer ECC 211</vt:lpstr>
      <vt:lpstr>Trailernumber ECC 211</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Trailernummer ECC 717</vt:lpstr>
      <vt:lpstr>Kvissleby – Hudiksvall – Göteborg Mil 72 mil 7056:- DMT 1411:- Trailerhyra 850:- Totalt 9317:-</vt:lpstr>
    </vt:vector>
  </TitlesOfParts>
  <Company>Trollhättans Stad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Lisbeth Wessberg Ledner</dc:creator>
  <cp:lastModifiedBy>Lisbeth Wessberg Ledner</cp:lastModifiedBy>
  <cp:revision>121</cp:revision>
  <dcterms:created xsi:type="dcterms:W3CDTF">2014-11-27T21:44:51Z</dcterms:created>
  <dcterms:modified xsi:type="dcterms:W3CDTF">2023-11-23T21:37:43Z</dcterms:modified>
</cp:coreProperties>
</file>