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2" r:id="rId5"/>
    <p:sldId id="258" r:id="rId6"/>
    <p:sldId id="270" r:id="rId7"/>
    <p:sldId id="261" r:id="rId8"/>
    <p:sldId id="268" r:id="rId9"/>
    <p:sldId id="275" r:id="rId10"/>
    <p:sldId id="279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C5879-F6EE-4C3F-89B9-6E2443EAAE19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EA127-9F02-4832-AA0A-6D42B1C3D4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0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112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253C57-0A64-4D02-8085-9FF9A7AE3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46756E-BC07-4A5F-81F4-216755233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753CF3-B528-4460-82A4-8816B98E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AE1ABFA-7C37-4594-BA42-02FD6C91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4E701B0-BBE4-4440-8ACD-CBB992C8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492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9EB621-3D9F-4624-82A8-45441AFD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862192D-E392-49A5-B571-2596C203D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F96533E-8103-4427-A40A-D16281A6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1B6D2EF-DCF2-4CB9-8B45-077A9010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FD4AA5-6E15-4E4D-83CE-8E7F4ABF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734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A0325D7-C123-4F30-80A5-EC0213480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74FA700-0CB7-436F-8EF5-51210E52F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04B2D3E-AC5B-4E51-B71E-92838948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F243BC9-86CF-45F0-B341-EA660623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7170393-8B6F-49C7-AEA8-E25FCE76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626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50586B-BFAA-4EE5-AE63-BEE99EE3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80433AC-96E8-4121-95AE-1AE442733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EF3E28D-B2D5-4653-B5E5-C48991BB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42A7316-08C6-46D3-89C5-0D2F78B3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5991A54-D124-4F46-A34C-232CB95C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721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411E80-83D0-4941-9F54-89283539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F2F5BF7-E62F-4285-92CA-8529230B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A046E6C-DCD6-47AB-9886-AA263D64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5DFC14F-DCDD-435A-9726-93204423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AE7EA2D-9E41-434F-B3AF-7A0CA044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739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723929-2FF2-46AA-80F6-B40BD13E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DE587A-6A81-40E7-ACB0-4B7E729F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8CADA28-4FF9-4E2C-97B4-439DB69CA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961639C-B507-488F-B3F7-5AE9274A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D705795-025D-476F-B351-70B7D4D2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36046F3-F2EB-4957-9D01-E0052782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92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7709DC-DC56-41BC-9623-C1D07095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7BD5679-CF3E-46B5-AE49-DB83369A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60686D3-0070-4506-BC19-7FA9F43C7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E0F04AF-49D8-4CFB-B1CA-B5B4565BA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9F01EDB1-FE0F-4FA4-8ABA-34C72FD99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E29FF26-A917-4171-A567-3C299AE3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3270275-63CA-49F6-8B72-C4A40DAA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B693AA3C-0839-407B-81E5-E17D1E68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809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6EF62E-3264-46E5-B9FB-70409D9C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142CBA6-20F0-411C-9A4D-054370E7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FC3EE3B-2230-4E36-A4F6-0F4A4AF8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167E15B-8D1B-4B64-B8E8-52750411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238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4A2A81D-BDC7-421A-9F39-3DC1573E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9AD3BC5-66CF-4EC3-9513-A71F4A85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C085EEC-597B-4776-813A-9519D900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267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C041B3-0A80-4420-8401-AC924D8C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8F5B700-4B0C-4A91-90ED-64D8F722F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7456E12-23C1-4C24-BCEC-1104CE34D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5089D2F-635C-49DB-8315-CAB43D05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4C03F7C-A759-49D0-8BB0-468F6026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461D427-C43B-496C-9D67-292B2016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026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CE2CED-6763-4478-BE79-104DBAAC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A09D2BB-7584-444D-871E-5BAED052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C446D00-6B3E-431A-84A4-EF7742BDB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C95613C-8F56-46F3-9F22-7FEF6E9F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76AC1B7-C3BF-44AA-A746-E56ADDA4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687453A-E289-4F5E-B8C7-0A4AFC7E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784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514E4A0-71E5-425F-9B93-4DAED737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197C7BF-F901-4AB5-866A-96776B03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DE421F4-636F-467B-A859-A61E70322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06319-6F5A-4D67-81FE-27B93EF031B5}" type="datetimeFigureOut">
              <a:rPr lang="sv-SE" smtClean="0"/>
              <a:t>2022-11-09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01DFB74-2610-4684-9762-2AECDE100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1C5895A-F802-4049-808D-CEF226824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22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ABF1EDCA-CECD-44D5-ABC7-0F834985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Volymberäkning</a:t>
            </a:r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4875A621-1E00-4985-ADFD-D39FF8941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810" r="15699"/>
          <a:stretch/>
        </p:blipFill>
        <p:spPr>
          <a:xfrm>
            <a:off x="6887331" y="2689247"/>
            <a:ext cx="977237" cy="2787321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45D1E94F-E294-401A-BB54-9F193C0A7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61"/>
          <a:stretch/>
        </p:blipFill>
        <p:spPr>
          <a:xfrm>
            <a:off x="2849327" y="2689247"/>
            <a:ext cx="4038004" cy="2787321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9BB02253-2E34-40D5-9451-6817EC3A6C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99"/>
          <a:stretch/>
        </p:blipFill>
        <p:spPr>
          <a:xfrm>
            <a:off x="7864568" y="2689247"/>
            <a:ext cx="931472" cy="278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42D311D-E987-433A-B055-9E5ECEC03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10 kli 3447kg Volym 5ppl + 5 kli med måtten 0,7m x 1,1m, dessa är ej staplingsbara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volymen? </a:t>
            </a:r>
          </a:p>
          <a:p>
            <a:pPr marL="0" indent="0">
              <a:buNone/>
            </a:pPr>
            <a:r>
              <a:rPr lang="sv-SE" dirty="0"/>
              <a:t>5ppl x 0,4 = 2flm</a:t>
            </a:r>
          </a:p>
          <a:p>
            <a:pPr marL="0" indent="0">
              <a:buNone/>
            </a:pPr>
            <a:r>
              <a:rPr lang="sv-SE" dirty="0"/>
              <a:t> + 0,7 x 1,1/2,4= 0,321flm x 5 = 1,6flm</a:t>
            </a:r>
          </a:p>
          <a:p>
            <a:pPr marL="0" indent="0">
              <a:buNone/>
            </a:pPr>
            <a:r>
              <a:rPr lang="sv-SE" b="1" dirty="0"/>
              <a:t>Totalt 3,6flm</a:t>
            </a:r>
          </a:p>
          <a:p>
            <a:pPr marL="0" indent="0">
              <a:buNone/>
            </a:pPr>
            <a:r>
              <a:rPr lang="sv-SE" dirty="0"/>
              <a:t>Vad blir fraktvikten vid inrikestransport?</a:t>
            </a:r>
          </a:p>
          <a:p>
            <a:pPr marL="0" indent="0">
              <a:buNone/>
            </a:pPr>
            <a:r>
              <a:rPr lang="sv-SE" dirty="0"/>
              <a:t>3,6 x 1950 = 7020kg</a:t>
            </a:r>
          </a:p>
          <a:p>
            <a:pPr marL="0" indent="0">
              <a:buNone/>
            </a:pPr>
            <a:r>
              <a:rPr lang="sv-SE" dirty="0"/>
              <a:t>Vid europatransport?</a:t>
            </a:r>
          </a:p>
          <a:p>
            <a:pPr marL="0" indent="0">
              <a:buNone/>
            </a:pPr>
            <a:r>
              <a:rPr lang="sv-SE" dirty="0"/>
              <a:t>3,6 x 1850 = 6660kg </a:t>
            </a:r>
          </a:p>
          <a:p>
            <a:pPr marL="0" indent="0">
              <a:buNone/>
            </a:pPr>
            <a:r>
              <a:rPr lang="sv-SE" dirty="0"/>
              <a:t>Vid en transport inom Norden?</a:t>
            </a:r>
          </a:p>
          <a:p>
            <a:pPr marL="0" indent="0">
              <a:buNone/>
            </a:pPr>
            <a:r>
              <a:rPr lang="sv-SE" dirty="0"/>
              <a:t>3,6 x 2000 = 7200kg</a:t>
            </a: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E273598C-0F2E-49CE-9059-49CEBDB1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/>
              <a:t>Volymberäkning</a:t>
            </a:r>
          </a:p>
        </p:txBody>
      </p:sp>
    </p:spTree>
    <p:extLst>
      <p:ext uri="{BB962C8B-B14F-4D97-AF65-F5344CB8AC3E}">
        <p14:creationId xmlns:p14="http://schemas.microsoft.com/office/powerpoint/2010/main" val="2353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ECEEF3-0B70-4EBB-BE9D-A71ACEFF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b="1" dirty="0"/>
              <a:t>25 </a:t>
            </a:r>
            <a:r>
              <a:rPr lang="sv-SE" b="1" dirty="0" err="1"/>
              <a:t>krt</a:t>
            </a:r>
            <a:r>
              <a:rPr lang="sv-SE" b="1" dirty="0"/>
              <a:t> 1976kg 12m3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Räkna ut fraktvikten </a:t>
            </a:r>
          </a:p>
          <a:p>
            <a:pPr marL="0" indent="0">
              <a:buNone/>
            </a:pPr>
            <a:r>
              <a:rPr lang="sv-SE" dirty="0"/>
              <a:t>Inrikes, Norden och Europa</a:t>
            </a:r>
          </a:p>
          <a:p>
            <a:pPr marL="0" indent="0">
              <a:buNone/>
            </a:pPr>
            <a:r>
              <a:rPr lang="sv-SE" dirty="0"/>
              <a:t>Redogör för hur du räknat</a:t>
            </a:r>
          </a:p>
          <a:p>
            <a:pPr marL="0" indent="0">
              <a:buNone/>
            </a:pPr>
            <a:r>
              <a:rPr lang="sv-SE" dirty="0"/>
              <a:t>Inrikes</a:t>
            </a:r>
          </a:p>
          <a:p>
            <a:pPr marL="0" indent="0">
              <a:buNone/>
            </a:pPr>
            <a:r>
              <a:rPr lang="sv-SE" dirty="0"/>
              <a:t>280 x 12 = 3360kg</a:t>
            </a:r>
          </a:p>
          <a:p>
            <a:pPr marL="0" indent="0">
              <a:buNone/>
            </a:pPr>
            <a:r>
              <a:rPr lang="sv-SE" dirty="0"/>
              <a:t>Norden</a:t>
            </a:r>
          </a:p>
          <a:p>
            <a:pPr marL="0" indent="0">
              <a:buNone/>
            </a:pPr>
            <a:r>
              <a:rPr lang="sv-SE" dirty="0"/>
              <a:t>350 x 12 = 4200kg</a:t>
            </a:r>
          </a:p>
          <a:p>
            <a:pPr marL="0" indent="0">
              <a:buNone/>
            </a:pPr>
            <a:r>
              <a:rPr lang="sv-SE" dirty="0"/>
              <a:t>Europa</a:t>
            </a:r>
          </a:p>
          <a:p>
            <a:pPr marL="0" indent="0">
              <a:buNone/>
            </a:pPr>
            <a:r>
              <a:rPr lang="sv-SE" dirty="0"/>
              <a:t>333 x 12 = 3996kg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79D2804C-8A09-420E-9C3D-1F9E81CB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/>
              <a:t>Volymberäkning</a:t>
            </a:r>
          </a:p>
        </p:txBody>
      </p:sp>
    </p:spTree>
    <p:extLst>
      <p:ext uri="{BB962C8B-B14F-4D97-AF65-F5344CB8AC3E}">
        <p14:creationId xmlns:p14="http://schemas.microsoft.com/office/powerpoint/2010/main" val="84765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0ED870-7906-4B6A-B821-E899FCB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Volymberäkning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C68005E-91A6-484D-BE4A-A9E60A0FD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v-SE" b="1" dirty="0"/>
              <a:t>6 </a:t>
            </a:r>
            <a:r>
              <a:rPr lang="sv-SE" b="1" dirty="0" err="1"/>
              <a:t>lda</a:t>
            </a:r>
            <a:r>
              <a:rPr lang="sv-SE" b="1" dirty="0"/>
              <a:t> 752 kg 1,3m x 0,7m x 1</a:t>
            </a:r>
          </a:p>
          <a:p>
            <a:pPr marL="0" indent="0">
              <a:buNone/>
            </a:pPr>
            <a:r>
              <a:rPr lang="sv-SE" dirty="0"/>
              <a:t>Kan </a:t>
            </a:r>
            <a:r>
              <a:rPr lang="sv-SE" dirty="0" err="1"/>
              <a:t>dubbelställas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Vad blir volymen?</a:t>
            </a:r>
          </a:p>
          <a:p>
            <a:pPr marL="0" indent="0">
              <a:buNone/>
            </a:pPr>
            <a:r>
              <a:rPr lang="sv-SE" dirty="0"/>
              <a:t>1,3 x 0,7 / 2,4 x 3 = 1,14flm</a:t>
            </a:r>
          </a:p>
          <a:p>
            <a:pPr marL="0" indent="0">
              <a:buNone/>
            </a:pPr>
            <a:r>
              <a:rPr lang="sv-SE" dirty="0"/>
              <a:t>Räkna ut fraktvikten </a:t>
            </a:r>
          </a:p>
          <a:p>
            <a:pPr marL="0" indent="0">
              <a:buNone/>
            </a:pPr>
            <a:r>
              <a:rPr lang="sv-SE" dirty="0"/>
              <a:t>Inrikes, Norden och Europa</a:t>
            </a:r>
          </a:p>
          <a:p>
            <a:pPr marL="0" indent="0">
              <a:buNone/>
            </a:pPr>
            <a:r>
              <a:rPr lang="sv-SE" dirty="0"/>
              <a:t>Redogör för hur du räknat</a:t>
            </a:r>
          </a:p>
          <a:p>
            <a:pPr marL="0" indent="0">
              <a:buNone/>
            </a:pPr>
            <a:r>
              <a:rPr lang="sv-SE" dirty="0"/>
              <a:t>Inrikes</a:t>
            </a:r>
          </a:p>
          <a:p>
            <a:pPr marL="0" indent="0">
              <a:buNone/>
            </a:pPr>
            <a:r>
              <a:rPr lang="sv-SE" dirty="0"/>
              <a:t> 1,14 x 1950=2223kg</a:t>
            </a:r>
          </a:p>
          <a:p>
            <a:pPr marL="0" indent="0">
              <a:buNone/>
            </a:pPr>
            <a:r>
              <a:rPr lang="sv-SE" dirty="0"/>
              <a:t>Norden </a:t>
            </a:r>
          </a:p>
          <a:p>
            <a:pPr marL="0" indent="0">
              <a:buNone/>
            </a:pPr>
            <a:r>
              <a:rPr lang="sv-SE" dirty="0"/>
              <a:t>1,14 x 2000=2280kg</a:t>
            </a:r>
          </a:p>
          <a:p>
            <a:pPr marL="0" indent="0">
              <a:buNone/>
            </a:pPr>
            <a:r>
              <a:rPr lang="sv-SE" dirty="0"/>
              <a:t>Europa </a:t>
            </a:r>
          </a:p>
          <a:p>
            <a:pPr marL="0" indent="0">
              <a:buNone/>
            </a:pPr>
            <a:r>
              <a:rPr lang="sv-SE" dirty="0"/>
              <a:t>1,14 x 1850=2109kg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225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C68005E-91A6-484D-BE4A-A9E60A0FD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952500"/>
            <a:ext cx="10925175" cy="57435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b="1" dirty="0"/>
              <a:t>12 kli 3566kg </a:t>
            </a:r>
          </a:p>
          <a:p>
            <a:pPr marL="0" indent="0">
              <a:buNone/>
            </a:pPr>
            <a:r>
              <a:rPr lang="sv-SE" b="1" dirty="0"/>
              <a:t>Volym 6ppl +3hck med måtten 1,75 x 0,8 x 2,2 + 3krt 2m3</a:t>
            </a:r>
          </a:p>
          <a:p>
            <a:pPr marL="0" indent="0">
              <a:buNone/>
            </a:pPr>
            <a:r>
              <a:rPr lang="sv-SE" dirty="0"/>
              <a:t>Vad blir volymen?</a:t>
            </a:r>
          </a:p>
          <a:p>
            <a:pPr marL="0" indent="0">
              <a:buNone/>
            </a:pPr>
            <a:r>
              <a:rPr lang="sv-SE" dirty="0"/>
              <a:t>6 </a:t>
            </a:r>
            <a:r>
              <a:rPr lang="sv-SE" dirty="0" err="1"/>
              <a:t>ppl</a:t>
            </a:r>
            <a:r>
              <a:rPr lang="sv-SE" dirty="0"/>
              <a:t> = 2,4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1,75 x 0,8/2,4 x 3 =1,75flm</a:t>
            </a:r>
          </a:p>
          <a:p>
            <a:pPr marL="0" indent="0">
              <a:buNone/>
            </a:pPr>
            <a:r>
              <a:rPr lang="sv-SE" b="1" dirty="0"/>
              <a:t>2,4 + 1,75 = 4,15flm</a:t>
            </a:r>
          </a:p>
          <a:p>
            <a:pPr marL="0" indent="0">
              <a:buNone/>
            </a:pPr>
            <a:r>
              <a:rPr lang="sv-SE" b="1" dirty="0"/>
              <a:t>3 </a:t>
            </a:r>
            <a:r>
              <a:rPr lang="sv-SE" b="1" dirty="0" err="1"/>
              <a:t>krt</a:t>
            </a:r>
            <a:r>
              <a:rPr lang="sv-SE" b="1" dirty="0"/>
              <a:t> 2 m3</a:t>
            </a:r>
          </a:p>
          <a:p>
            <a:pPr marL="0" indent="0">
              <a:buNone/>
            </a:pPr>
            <a:r>
              <a:rPr lang="sv-SE" dirty="0"/>
              <a:t>Räkna ut fraktvikten </a:t>
            </a:r>
          </a:p>
          <a:p>
            <a:pPr marL="0" indent="0">
              <a:buNone/>
            </a:pPr>
            <a:r>
              <a:rPr lang="sv-SE" dirty="0"/>
              <a:t>Inrikes, Norden och Europa</a:t>
            </a:r>
          </a:p>
          <a:p>
            <a:pPr marL="0" indent="0">
              <a:buNone/>
            </a:pPr>
            <a:r>
              <a:rPr lang="sv-SE" dirty="0"/>
              <a:t>Redogör för hur du räknat</a:t>
            </a:r>
          </a:p>
          <a:p>
            <a:pPr marL="0" indent="0">
              <a:buNone/>
            </a:pPr>
            <a:r>
              <a:rPr lang="sv-SE" dirty="0"/>
              <a:t>Inrikes</a:t>
            </a:r>
          </a:p>
          <a:p>
            <a:pPr marL="0" indent="0">
              <a:buNone/>
            </a:pPr>
            <a:r>
              <a:rPr lang="sv-SE" dirty="0"/>
              <a:t>4,15 x 1950=8092kg + 280 x 2 = 560kg </a:t>
            </a:r>
            <a:r>
              <a:rPr lang="sv-SE" b="1" dirty="0"/>
              <a:t>totalt 8652kg</a:t>
            </a:r>
          </a:p>
          <a:p>
            <a:pPr marL="0" indent="0">
              <a:buNone/>
            </a:pPr>
            <a:r>
              <a:rPr lang="sv-SE" dirty="0"/>
              <a:t>Norden </a:t>
            </a:r>
          </a:p>
          <a:p>
            <a:pPr marL="0" indent="0">
              <a:buNone/>
            </a:pPr>
            <a:r>
              <a:rPr lang="sv-SE" dirty="0"/>
              <a:t>4,15 x 2000= 8300kg + 350 x 2 = 700kg </a:t>
            </a:r>
            <a:r>
              <a:rPr lang="sv-SE" b="1" dirty="0"/>
              <a:t>totalt 9000kg</a:t>
            </a:r>
          </a:p>
          <a:p>
            <a:pPr marL="0" indent="0">
              <a:buNone/>
            </a:pPr>
            <a:r>
              <a:rPr lang="sv-SE" dirty="0"/>
              <a:t>Europa </a:t>
            </a:r>
          </a:p>
          <a:p>
            <a:pPr marL="0" indent="0">
              <a:buNone/>
            </a:pPr>
            <a:r>
              <a:rPr lang="sv-SE" dirty="0"/>
              <a:t>4,15 x 1850= 7677kg + 333 x 2 = 666kg </a:t>
            </a:r>
            <a:r>
              <a:rPr lang="sv-SE" b="1" dirty="0"/>
              <a:t>totalt 8343kg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0FE6AD7D-2FAE-4E34-BE90-A616DC6F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36" y="-87313"/>
            <a:ext cx="10515600" cy="1325563"/>
          </a:xfrm>
        </p:spPr>
        <p:txBody>
          <a:bodyPr/>
          <a:lstStyle/>
          <a:p>
            <a:r>
              <a:rPr lang="sv-SE" dirty="0"/>
              <a:t>Volymberäkning</a:t>
            </a:r>
          </a:p>
        </p:txBody>
      </p:sp>
    </p:spTree>
    <p:extLst>
      <p:ext uri="{BB962C8B-B14F-4D97-AF65-F5344CB8AC3E}">
        <p14:creationId xmlns:p14="http://schemas.microsoft.com/office/powerpoint/2010/main" val="312373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45F75F-34D4-4DDA-899C-2AA565CD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v-SE" b="1" dirty="0"/>
              <a:t>8 </a:t>
            </a:r>
            <a:r>
              <a:rPr lang="sv-SE" b="1" dirty="0" err="1"/>
              <a:t>pll</a:t>
            </a:r>
            <a:r>
              <a:rPr lang="sv-SE" b="1" dirty="0"/>
              <a:t> 2340kg 5 </a:t>
            </a:r>
            <a:r>
              <a:rPr lang="sv-SE" b="1" dirty="0" err="1"/>
              <a:t>ppl</a:t>
            </a:r>
            <a:endParaRPr lang="sv-SE" b="1" dirty="0"/>
          </a:p>
          <a:p>
            <a:pPr marL="0" indent="0">
              <a:buNone/>
            </a:pPr>
            <a:r>
              <a:rPr lang="sv-SE" dirty="0"/>
              <a:t>Hur många flakmeter tar godset?</a:t>
            </a:r>
          </a:p>
          <a:p>
            <a:pPr marL="0" indent="0">
              <a:buNone/>
            </a:pPr>
            <a:r>
              <a:rPr lang="sv-SE" dirty="0"/>
              <a:t>2flm</a:t>
            </a:r>
          </a:p>
          <a:p>
            <a:pPr marL="0" indent="0">
              <a:buNone/>
            </a:pPr>
            <a:r>
              <a:rPr lang="sv-SE" dirty="0"/>
              <a:t>0,4 x 5 = 2</a:t>
            </a:r>
          </a:p>
          <a:p>
            <a:pPr marL="0" indent="0">
              <a:buNone/>
            </a:pPr>
            <a:r>
              <a:rPr lang="sv-SE" dirty="0"/>
              <a:t>Räkna ut fraktvikten </a:t>
            </a:r>
          </a:p>
          <a:p>
            <a:pPr marL="0" indent="0">
              <a:buNone/>
            </a:pPr>
            <a:r>
              <a:rPr lang="sv-SE" dirty="0"/>
              <a:t>Inrikes, Norden och Europa</a:t>
            </a:r>
          </a:p>
          <a:p>
            <a:pPr marL="0" indent="0">
              <a:buNone/>
            </a:pPr>
            <a:r>
              <a:rPr lang="sv-SE" dirty="0"/>
              <a:t>Redogör för hur du räknat</a:t>
            </a:r>
          </a:p>
          <a:p>
            <a:pPr marL="0" indent="0">
              <a:buNone/>
            </a:pPr>
            <a:r>
              <a:rPr lang="sv-SE" dirty="0"/>
              <a:t>Inrikes</a:t>
            </a:r>
          </a:p>
          <a:p>
            <a:pPr marL="0" indent="0">
              <a:buNone/>
            </a:pPr>
            <a:r>
              <a:rPr lang="sv-SE" dirty="0"/>
              <a:t>2 x 1950 = 3900kg</a:t>
            </a:r>
          </a:p>
          <a:p>
            <a:pPr marL="0" indent="0">
              <a:buNone/>
            </a:pPr>
            <a:r>
              <a:rPr lang="sv-SE" dirty="0"/>
              <a:t>Norden</a:t>
            </a:r>
          </a:p>
          <a:p>
            <a:pPr marL="0" indent="0">
              <a:buNone/>
            </a:pPr>
            <a:r>
              <a:rPr lang="sv-SE" dirty="0"/>
              <a:t>2 x 2000 = 4000kg</a:t>
            </a:r>
          </a:p>
          <a:p>
            <a:pPr marL="0" indent="0">
              <a:buNone/>
            </a:pPr>
            <a:r>
              <a:rPr lang="sv-SE" dirty="0"/>
              <a:t>Europa</a:t>
            </a:r>
          </a:p>
          <a:p>
            <a:pPr marL="0" indent="0">
              <a:buNone/>
            </a:pPr>
            <a:r>
              <a:rPr lang="sv-SE" dirty="0"/>
              <a:t>2 x1850 = 3700kg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8AF0E72D-601A-40A2-BDB9-12EEE027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/>
              <a:t>Volymberäkning</a:t>
            </a:r>
          </a:p>
        </p:txBody>
      </p:sp>
    </p:spTree>
    <p:extLst>
      <p:ext uri="{BB962C8B-B14F-4D97-AF65-F5344CB8AC3E}">
        <p14:creationId xmlns:p14="http://schemas.microsoft.com/office/powerpoint/2010/main" val="39551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05484141-9521-4DD6-94A9-ACA178E7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Volymberäkning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10 kolli 3750kg. 7 stabila trähäckar och har måtten</a:t>
            </a:r>
          </a:p>
          <a:p>
            <a:pPr marL="0" indent="0">
              <a:buNone/>
            </a:pPr>
            <a:r>
              <a:rPr lang="sv-SE" dirty="0"/>
              <a:t>a/3 </a:t>
            </a:r>
            <a:r>
              <a:rPr lang="sv-SE" dirty="0" err="1"/>
              <a:t>st</a:t>
            </a:r>
            <a:r>
              <a:rPr lang="sv-SE" dirty="0"/>
              <a:t> 1,5l x 1,2b x 1,7h</a:t>
            </a:r>
          </a:p>
          <a:p>
            <a:pPr marL="0" indent="0">
              <a:buNone/>
            </a:pPr>
            <a:r>
              <a:rPr lang="sv-SE" dirty="0"/>
              <a:t>b/3 </a:t>
            </a:r>
            <a:r>
              <a:rPr lang="sv-SE" dirty="0" err="1"/>
              <a:t>st</a:t>
            </a:r>
            <a:r>
              <a:rPr lang="sv-SE" dirty="0"/>
              <a:t> 1,75l x 0,8b x 1,0h</a:t>
            </a:r>
          </a:p>
          <a:p>
            <a:pPr marL="0" indent="0">
              <a:buNone/>
            </a:pPr>
            <a:r>
              <a:rPr lang="sv-SE" dirty="0"/>
              <a:t>c/1 </a:t>
            </a:r>
            <a:r>
              <a:rPr lang="sv-SE" dirty="0" err="1"/>
              <a:t>st</a:t>
            </a:r>
            <a:r>
              <a:rPr lang="sv-SE" dirty="0"/>
              <a:t> 1,55l x 0,8b x 1,0h</a:t>
            </a:r>
          </a:p>
          <a:p>
            <a:pPr marL="0" indent="0">
              <a:buNone/>
            </a:pPr>
            <a:r>
              <a:rPr lang="sv-SE" dirty="0"/>
              <a:t>d/och 3 trälådor 1,2l x 0,8b x 0,5h</a:t>
            </a:r>
          </a:p>
          <a:p>
            <a:pPr marL="0" indent="0">
              <a:buNone/>
            </a:pPr>
            <a:r>
              <a:rPr lang="sv-SE" dirty="0"/>
              <a:t>Hur många flakmeter tar godset?</a:t>
            </a:r>
          </a:p>
          <a:p>
            <a:pPr marL="0" indent="0">
              <a:buNone/>
            </a:pPr>
            <a:r>
              <a:rPr lang="sv-SE" dirty="0"/>
              <a:t>a/1,5 x 1,2/2,4=0,75 x 3 = 2,25flm</a:t>
            </a:r>
          </a:p>
          <a:p>
            <a:pPr marL="0" indent="0">
              <a:buNone/>
            </a:pPr>
            <a:r>
              <a:rPr lang="sv-SE" dirty="0"/>
              <a:t>b/1,75 x 0,8/2,4 = 0,58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(2 kolli på varandra)</a:t>
            </a:r>
          </a:p>
          <a:p>
            <a:pPr marL="0" indent="0">
              <a:buNone/>
            </a:pPr>
            <a:r>
              <a:rPr lang="sv-SE" dirty="0"/>
              <a:t>c/1,55 x 0,8 (ställs ovan på 1kli b) = 0,58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d/1,2 x 0,8/2,4 = 0,4 </a:t>
            </a:r>
            <a:r>
              <a:rPr lang="sv-SE" dirty="0" err="1"/>
              <a:t>flm</a:t>
            </a:r>
            <a:r>
              <a:rPr lang="sv-SE" dirty="0"/>
              <a:t> (3 kli i höjd)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C45A264-1C1F-4158-96F5-30E10092D5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b="1" dirty="0"/>
              <a:t>Totalt </a:t>
            </a:r>
            <a:r>
              <a:rPr lang="sv-SE" b="1" dirty="0" err="1"/>
              <a:t>flm</a:t>
            </a:r>
            <a:r>
              <a:rPr lang="sv-SE" b="1" dirty="0"/>
              <a:t> 2,25 + 0,58 + 0,58 + 0,4= 3,81 </a:t>
            </a:r>
            <a:r>
              <a:rPr lang="sv-SE" b="1" dirty="0" err="1"/>
              <a:t>flm</a:t>
            </a:r>
            <a:endParaRPr lang="sv-SE" b="1" dirty="0"/>
          </a:p>
          <a:p>
            <a:pPr marL="0" indent="0">
              <a:buNone/>
            </a:pPr>
            <a:r>
              <a:rPr lang="sv-SE" b="1" dirty="0"/>
              <a:t>Vad blir fraktvikten om sändningen ska till </a:t>
            </a:r>
            <a:r>
              <a:rPr lang="sv-SE" b="1" dirty="0" err="1"/>
              <a:t>Hertogenbosch</a:t>
            </a:r>
            <a:r>
              <a:rPr lang="sv-SE" b="1" dirty="0"/>
              <a:t> NL?</a:t>
            </a:r>
          </a:p>
          <a:p>
            <a:pPr marL="0" indent="0">
              <a:buNone/>
            </a:pPr>
            <a:r>
              <a:rPr lang="sv-SE" b="1" dirty="0"/>
              <a:t>3,81 x 1850kg = 7048kg</a:t>
            </a:r>
          </a:p>
          <a:p>
            <a:pPr marL="0" indent="0">
              <a:buNone/>
            </a:pPr>
            <a:r>
              <a:rPr lang="sv-SE" b="1" dirty="0"/>
              <a:t>Vad blir fraktvikten om sändningen ska till </a:t>
            </a:r>
            <a:r>
              <a:rPr lang="sv-SE" b="1" dirty="0" err="1"/>
              <a:t>Kokkola</a:t>
            </a:r>
            <a:r>
              <a:rPr lang="sv-SE" b="1" dirty="0"/>
              <a:t> FI?</a:t>
            </a:r>
          </a:p>
          <a:p>
            <a:pPr marL="0" indent="0">
              <a:buNone/>
            </a:pPr>
            <a:r>
              <a:rPr lang="sv-SE" b="1" dirty="0"/>
              <a:t>2000 x 3,81 =7620kg</a:t>
            </a:r>
            <a:endParaRPr lang="sv-S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708" y="4483100"/>
            <a:ext cx="22669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2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ECEEF3-0B70-4EBB-BE9D-A71ACEFF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b="1" dirty="0"/>
              <a:t>185 </a:t>
            </a:r>
            <a:r>
              <a:rPr lang="sv-SE" b="1" dirty="0" err="1"/>
              <a:t>krt</a:t>
            </a:r>
            <a:r>
              <a:rPr lang="sv-SE" b="1" dirty="0"/>
              <a:t> 9250kg 25m3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Räkna ut fraktvikten </a:t>
            </a:r>
          </a:p>
          <a:p>
            <a:pPr marL="0" indent="0">
              <a:buNone/>
            </a:pPr>
            <a:r>
              <a:rPr lang="sv-SE" dirty="0"/>
              <a:t>Inrikes, Norden och Europa</a:t>
            </a:r>
          </a:p>
          <a:p>
            <a:pPr marL="0" indent="0">
              <a:buNone/>
            </a:pPr>
            <a:r>
              <a:rPr lang="sv-SE" dirty="0"/>
              <a:t>Redogör för hur du räknat</a:t>
            </a:r>
          </a:p>
          <a:p>
            <a:pPr marL="0" indent="0">
              <a:buNone/>
            </a:pPr>
            <a:r>
              <a:rPr lang="sv-SE" dirty="0"/>
              <a:t>Inrikes</a:t>
            </a:r>
          </a:p>
          <a:p>
            <a:pPr marL="0" indent="0">
              <a:buNone/>
            </a:pPr>
            <a:r>
              <a:rPr lang="sv-SE" dirty="0"/>
              <a:t>280 x 25 = 7000kg</a:t>
            </a:r>
          </a:p>
          <a:p>
            <a:pPr marL="0" indent="0">
              <a:buNone/>
            </a:pPr>
            <a:r>
              <a:rPr lang="sv-SE" dirty="0"/>
              <a:t>Norden </a:t>
            </a:r>
          </a:p>
          <a:p>
            <a:pPr marL="0" indent="0">
              <a:buNone/>
            </a:pPr>
            <a:r>
              <a:rPr lang="sv-SE" dirty="0"/>
              <a:t>350 x 25 = 8750kg</a:t>
            </a:r>
          </a:p>
          <a:p>
            <a:pPr marL="0" indent="0">
              <a:buNone/>
            </a:pPr>
            <a:r>
              <a:rPr lang="sv-SE" dirty="0"/>
              <a:t>Europa </a:t>
            </a:r>
          </a:p>
          <a:p>
            <a:pPr marL="0" indent="0">
              <a:buNone/>
            </a:pPr>
            <a:r>
              <a:rPr lang="sv-SE" dirty="0"/>
              <a:t>333 x 25 = 8325kg</a:t>
            </a:r>
          </a:p>
          <a:p>
            <a:pPr marL="0" indent="0">
              <a:buNone/>
            </a:pPr>
            <a:r>
              <a:rPr lang="sv-SE" dirty="0"/>
              <a:t>Fraktvikten = 9250kg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AC29FBA8-D568-46C6-854E-448B1300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/>
              <a:t>Volymberäkning</a:t>
            </a:r>
          </a:p>
        </p:txBody>
      </p:sp>
    </p:spTree>
    <p:extLst>
      <p:ext uri="{BB962C8B-B14F-4D97-AF65-F5344CB8AC3E}">
        <p14:creationId xmlns:p14="http://schemas.microsoft.com/office/powerpoint/2010/main" val="280154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v-SE" dirty="0"/>
              <a:t>Brorson AB i Karlstad har en leverans till Lilleström Norge.</a:t>
            </a:r>
          </a:p>
          <a:p>
            <a:pPr marL="0" indent="0">
              <a:buNone/>
            </a:pPr>
            <a:r>
              <a:rPr lang="sv-SE" dirty="0"/>
              <a:t>3 </a:t>
            </a:r>
            <a:r>
              <a:rPr lang="sv-SE" dirty="0" err="1"/>
              <a:t>hck</a:t>
            </a:r>
            <a:r>
              <a:rPr lang="sv-SE" dirty="0"/>
              <a:t> 1250kg med maskiner. </a:t>
            </a:r>
            <a:r>
              <a:rPr lang="sv-SE" dirty="0" err="1"/>
              <a:t>Hck</a:t>
            </a:r>
            <a:r>
              <a:rPr lang="sv-SE" dirty="0"/>
              <a:t> har måtten 1,5l x 0,8b x 1,80h. Det går inte att lasta något ovan på </a:t>
            </a:r>
            <a:r>
              <a:rPr lang="sv-SE" dirty="0" err="1"/>
              <a:t>hck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Vilken volym ska användas? Motivera</a:t>
            </a:r>
          </a:p>
          <a:p>
            <a:pPr marL="0" indent="0">
              <a:buNone/>
            </a:pPr>
            <a:r>
              <a:rPr lang="sv-SE" dirty="0" err="1"/>
              <a:t>Flm</a:t>
            </a:r>
            <a:r>
              <a:rPr lang="sv-SE" dirty="0"/>
              <a:t> Det går inte att lasta något ovanpå</a:t>
            </a:r>
          </a:p>
          <a:p>
            <a:pPr marL="0" indent="0">
              <a:buNone/>
            </a:pPr>
            <a:r>
              <a:rPr lang="sv-SE" dirty="0"/>
              <a:t>1,5 x 0,8 / 2,4 x 3 = 1,5</a:t>
            </a:r>
          </a:p>
          <a:p>
            <a:pPr marL="0" indent="0">
              <a:buNone/>
            </a:pPr>
            <a:r>
              <a:rPr lang="sv-SE" dirty="0"/>
              <a:t>1,5 FLM</a:t>
            </a:r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r>
              <a:rPr lang="sv-SE" dirty="0"/>
              <a:t>1,5 x 2000kg = 3000kg</a:t>
            </a:r>
          </a:p>
          <a:p>
            <a:pPr marL="0" indent="0">
              <a:buNone/>
            </a:pPr>
            <a:r>
              <a:rPr lang="sv-SE" dirty="0"/>
              <a:t>Vad blir fraktvikten om godset istället ska till Gävle?</a:t>
            </a:r>
          </a:p>
          <a:p>
            <a:pPr marL="0" indent="0">
              <a:buNone/>
            </a:pPr>
            <a:r>
              <a:rPr lang="sv-SE" dirty="0"/>
              <a:t>1,5 x 1950kg = 2925kg</a:t>
            </a:r>
          </a:p>
          <a:p>
            <a:pPr marL="0" indent="0">
              <a:buNone/>
            </a:pPr>
            <a:r>
              <a:rPr lang="sv-SE" dirty="0"/>
              <a:t>Om samma sändning ska till Graz AT, vad blir fraktvikten då?</a:t>
            </a:r>
          </a:p>
          <a:p>
            <a:pPr marL="0" indent="0">
              <a:buNone/>
            </a:pPr>
            <a:r>
              <a:rPr lang="sv-SE" dirty="0"/>
              <a:t>1850 x 1,5 = 2775kg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026" y="3594957"/>
            <a:ext cx="2301650" cy="197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ubrik 1">
            <a:extLst>
              <a:ext uri="{FF2B5EF4-FFF2-40B4-BE49-F238E27FC236}">
                <a16:creationId xmlns:a16="http://schemas.microsoft.com/office/drawing/2014/main" id="{8896C0FF-69F4-4E25-A2F0-09AF23BFA22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/>
              <a:t>Volymberäkning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36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v-SE" dirty="0" err="1"/>
              <a:t>Ecophone</a:t>
            </a:r>
            <a:r>
              <a:rPr lang="sv-SE" dirty="0"/>
              <a:t> i Hyllinge har 8 </a:t>
            </a:r>
            <a:r>
              <a:rPr lang="sv-SE" dirty="0" err="1"/>
              <a:t>eurpll</a:t>
            </a:r>
            <a:r>
              <a:rPr lang="sv-SE" dirty="0"/>
              <a:t> 2600kg, de är 1,9m höga, de ska till BE Liege.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Vilken volym ska vi räkna på?</a:t>
            </a:r>
          </a:p>
          <a:p>
            <a:pPr marL="0" indent="0">
              <a:buNone/>
            </a:pPr>
            <a:r>
              <a:rPr lang="sv-SE" dirty="0"/>
              <a:t>FLM 1,9 m höga pallar</a:t>
            </a:r>
          </a:p>
          <a:p>
            <a:pPr marL="0" indent="0">
              <a:buNone/>
            </a:pPr>
            <a:r>
              <a:rPr lang="sv-SE" dirty="0"/>
              <a:t>8 PPL</a:t>
            </a:r>
          </a:p>
          <a:p>
            <a:pPr marL="0" indent="0">
              <a:buNone/>
            </a:pPr>
            <a:r>
              <a:rPr lang="sv-SE" dirty="0"/>
              <a:t>0,4 x 8 = 3,2 FLM </a:t>
            </a:r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r>
              <a:rPr lang="sv-SE" dirty="0"/>
              <a:t>3,2 FLM x 1850 = 5920kg</a:t>
            </a:r>
          </a:p>
          <a:p>
            <a:pPr marL="0" indent="0">
              <a:buNone/>
            </a:pPr>
            <a:r>
              <a:rPr lang="sv-SE" dirty="0"/>
              <a:t>740 x 8 = 5920kg</a:t>
            </a:r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r>
              <a:rPr lang="sv-SE" dirty="0"/>
              <a:t>5920kg</a:t>
            </a:r>
          </a:p>
          <a:p>
            <a:pPr marL="0" indent="0">
              <a:buNone/>
            </a:pPr>
            <a:r>
              <a:rPr lang="sv-SE" dirty="0"/>
              <a:t>Om samma sändning ska till Herning i DK vad blir fraktviken då?</a:t>
            </a:r>
          </a:p>
          <a:p>
            <a:pPr marL="0" indent="0">
              <a:buNone/>
            </a:pPr>
            <a:r>
              <a:rPr lang="sv-SE" dirty="0"/>
              <a:t>3,2 x 2000kg = 6400kg</a:t>
            </a:r>
          </a:p>
          <a:p>
            <a:pPr marL="0" indent="0">
              <a:buNone/>
            </a:pPr>
            <a:r>
              <a:rPr lang="sv-SE" dirty="0"/>
              <a:t>8 x 800kg = 6400kg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29544597-2354-4F3A-9022-1BA1084D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/>
              <a:t>Volymberäkning</a:t>
            </a:r>
          </a:p>
        </p:txBody>
      </p:sp>
    </p:spTree>
    <p:extLst>
      <p:ext uri="{BB962C8B-B14F-4D97-AF65-F5344CB8AC3E}">
        <p14:creationId xmlns:p14="http://schemas.microsoft.com/office/powerpoint/2010/main" val="319377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677</Words>
  <Application>Microsoft Office PowerPoint</Application>
  <PresentationFormat>Bredbild</PresentationFormat>
  <Paragraphs>131</Paragraphs>
  <Slides>10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Volymberäkning</vt:lpstr>
      <vt:lpstr>Volymberäkning</vt:lpstr>
      <vt:lpstr>Volymberäkning</vt:lpstr>
      <vt:lpstr>Volymberäkning</vt:lpstr>
      <vt:lpstr>Volymberäkning</vt:lpstr>
      <vt:lpstr>Volymberäkning</vt:lpstr>
      <vt:lpstr>Volymberäkning</vt:lpstr>
      <vt:lpstr>PowerPoint-presentation</vt:lpstr>
      <vt:lpstr>Volymberäkning</vt:lpstr>
      <vt:lpstr>Volymberäkning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Lisbeth Ledner</dc:creator>
  <cp:lastModifiedBy>Lisbeth Ledner</cp:lastModifiedBy>
  <cp:revision>26</cp:revision>
  <dcterms:created xsi:type="dcterms:W3CDTF">2018-10-16T15:58:20Z</dcterms:created>
  <dcterms:modified xsi:type="dcterms:W3CDTF">2022-11-09T09:53:31Z</dcterms:modified>
</cp:coreProperties>
</file>