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2" r:id="rId2"/>
    <p:sldId id="313" r:id="rId3"/>
    <p:sldId id="314" r:id="rId4"/>
    <p:sldId id="315" r:id="rId5"/>
    <p:sldId id="256" r:id="rId6"/>
    <p:sldId id="262" r:id="rId7"/>
    <p:sldId id="261" r:id="rId8"/>
    <p:sldId id="259" r:id="rId9"/>
    <p:sldId id="258" r:id="rId10"/>
    <p:sldId id="257" r:id="rId11"/>
    <p:sldId id="260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2F31-8275-4458-BD4A-84E9CCA7F4EC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1691-CA56-4EF2-8950-CC820DE373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327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5A964-B196-4E8E-81B5-FE66902DBE3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727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FC94-EB7B-4394-AD2A-930D75B8014C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662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6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84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4FC94-EB7B-4394-AD2A-930D75B8014C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138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1C86C-7D96-49AB-85B4-8721951A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7696CDC-5FB1-4F14-8604-27E3A3244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C6B066-2B88-4C3A-8779-85CE3A32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2BE679-5FE7-4D35-95FF-503F281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3521C8-198C-4FDB-AC61-751E8ED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74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DE4EF7-C21A-4A36-948C-0442A68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85A3D7F-2715-45DB-B967-19F5CE58D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2979A4-D2A6-4E37-929D-C32D8C42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D6550A-D5A9-492D-85AF-B2CA05C4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E7E752-8758-4CE7-BAC8-A7204AE2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11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DBA52A3-444D-4EE0-825E-247540AD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7330DF7-06EB-4E33-8F88-C920C079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B2C1E9-57D2-448B-9905-9BC6AF51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C69AC2-A337-4DFC-A372-079FB12F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E78577-6691-4264-BC8A-6BFAE314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1609F-4272-48AE-B4D8-1B40B44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3D1BC-B3F8-4843-AAEA-7F530971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6C4D92-5FCC-43CC-AA39-51818491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7A1F18-194C-45B7-AC12-4F5F965B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0B22E1-35FE-41CC-A191-96CEC92E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95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76B7C6-C855-4DE1-95E5-EE2A6C9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489B55B-ED9B-41DA-9986-637D3AC5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5936DA-AE76-4CDB-9DAB-C674242D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6E6E89-EC68-42D2-8E30-E154E1D7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A3F38A-29C5-42A5-857C-ED782443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7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A5E935-1DCF-452B-A34A-5E101FC6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77121F-A9EC-428E-BAB1-B52686005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E5EF31D-8C40-4118-AAD7-B99C863FB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57E7F8-660E-4A44-8D0B-F75FF65F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2627B6-49B3-4548-A816-300B986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4457286-3D8D-4ED8-892C-F8BAAED6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6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0EE33-D16C-4747-84EE-58FB4EC1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2E3038-4DEE-4979-A0B1-DE07272D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8EC5C1E-E1F1-48E0-8E4B-3844D026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6AC2BA8-7F85-4923-918A-736826A0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A169B69-5254-4EDF-96EA-B7B385A9F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81AD42F-9EC1-45C2-8155-C7463DE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F6F707C-9B82-4A75-A6C2-34C89ED5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4B3C0A2-DE14-4E22-B3C0-3F6C861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39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FC41B5-3C7D-44BE-B853-5ADD1DB3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4EE32D2-0899-48DD-862D-AB519452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4D187B-AA41-49C2-A48F-9DA431A7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9A14643-117F-4B68-B93E-0B6F7BB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9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1D677-AF1A-4FFE-A8C3-5F4EAD93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9B82966-9101-4217-BED6-13996A4E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AD8A6F4-D30C-457F-B829-1D7BBA24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3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DC0AD5-F73E-48DF-BFAE-79F26320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7E5F8C-27C0-47C4-B5CD-10B5851D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9D85434-F6FF-4765-8739-91EB79B2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223BFD-9D8F-45B8-8E25-95E87F4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DA2893-5392-4AD9-914E-B0C555DC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4692890-4BC5-4C07-BE67-5A06FE57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18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33AC15-F9CA-43CE-8851-B200773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814D05-C0C5-4BE9-86BB-A3CFEAEE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C1D5624-9D8A-418F-BDB5-FE4D75A4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708462-3B94-4179-B5B5-ACD7DB67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CC76944-1439-4921-8766-1C951C8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F0CE74C-D6D8-49D8-AD2C-9CDD4B42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7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AFF4D99-F4AB-4FE9-AE5E-2B6533B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BC8655-6DFE-4C46-956E-3549D3B3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453C08-F00B-435E-8C8E-C53997F0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4767-EC71-48C0-8566-7902D1F18FE1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B951C3-1D33-46EF-ACEC-334422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EE6CA7-6D32-4987-A4A8-59217040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61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väg, lastbil, utomhus, himmel&#10;&#10;Beskrivning genererad med mycket hög exakthet">
            <a:extLst>
              <a:ext uri="{FF2B5EF4-FFF2-40B4-BE49-F238E27FC236}">
                <a16:creationId xmlns:a16="http://schemas.microsoft.com/office/drawing/2014/main" id="{C4E9FD4D-6D07-44A4-B9E9-0D8A1C5AF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9" r="34320"/>
          <a:stretch/>
        </p:blipFill>
        <p:spPr>
          <a:xfrm>
            <a:off x="1524021" y="10"/>
            <a:ext cx="3476673" cy="6857990"/>
          </a:xfrm>
          <a:prstGeom prst="rect">
            <a:avLst/>
          </a:prstGeom>
          <a:effectLst/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248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sv-SE" b="1"/>
              <a:t>Fyllnadsgrad</a:t>
            </a:r>
            <a:endParaRPr lang="sv-SE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5248074" y="2438400"/>
            <a:ext cx="5096399" cy="423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b="1" dirty="0"/>
              <a:t>Vägtransporter i Europa</a:t>
            </a:r>
          </a:p>
          <a:p>
            <a:pPr marL="0" indent="0">
              <a:buNone/>
            </a:pPr>
            <a:r>
              <a:rPr lang="sv-SE" sz="1700" b="1" dirty="0"/>
              <a:t>Trailer</a:t>
            </a:r>
          </a:p>
          <a:p>
            <a:pPr lvl="1">
              <a:lnSpc>
                <a:spcPct val="90000"/>
              </a:lnSpc>
            </a:pPr>
            <a:r>
              <a:rPr lang="sv-SE" sz="1700" dirty="0"/>
              <a:t>Yttre mått</a:t>
            </a:r>
            <a:br>
              <a:rPr lang="sv-SE" sz="1700" dirty="0"/>
            </a:br>
            <a:r>
              <a:rPr lang="sv-SE" sz="1700" dirty="0"/>
              <a:t>Höjd: 4,0-4,2 m Bredd: 2,55 m Längd: 13,9</a:t>
            </a:r>
            <a:br>
              <a:rPr lang="sv-SE" sz="1700" dirty="0"/>
            </a:br>
            <a:r>
              <a:rPr lang="sv-SE" sz="1700" dirty="0"/>
              <a:t>Inre mått: </a:t>
            </a:r>
          </a:p>
          <a:p>
            <a:pPr lvl="1">
              <a:lnSpc>
                <a:spcPct val="90000"/>
              </a:lnSpc>
            </a:pPr>
            <a:r>
              <a:rPr lang="sv-SE" sz="1700" b="1" dirty="0"/>
              <a:t>Höjd: 2,7  </a:t>
            </a:r>
          </a:p>
          <a:p>
            <a:pPr lvl="1">
              <a:lnSpc>
                <a:spcPct val="90000"/>
              </a:lnSpc>
            </a:pPr>
            <a:r>
              <a:rPr lang="sv-SE" sz="1700" b="1" dirty="0"/>
              <a:t>Bredd: 2,48 m </a:t>
            </a:r>
          </a:p>
          <a:p>
            <a:pPr lvl="1">
              <a:lnSpc>
                <a:spcPct val="90000"/>
              </a:lnSpc>
            </a:pPr>
            <a:r>
              <a:rPr lang="sv-SE" sz="1700" b="1" dirty="0"/>
              <a:t>Längd: 13,6 m</a:t>
            </a:r>
          </a:p>
          <a:p>
            <a:pPr lvl="1">
              <a:lnSpc>
                <a:spcPct val="90000"/>
              </a:lnSpc>
            </a:pPr>
            <a:r>
              <a:rPr lang="sv-SE" sz="1700" b="1" dirty="0"/>
              <a:t>Lastförmåga </a:t>
            </a:r>
            <a:r>
              <a:rPr lang="sv-SE" sz="1700" b="1" dirty="0" err="1"/>
              <a:t>cbm</a:t>
            </a:r>
            <a:r>
              <a:rPr lang="sv-SE" sz="1700" b="1" dirty="0"/>
              <a:t>: 91</a:t>
            </a:r>
          </a:p>
          <a:p>
            <a:pPr lvl="1">
              <a:lnSpc>
                <a:spcPct val="90000"/>
              </a:lnSpc>
            </a:pPr>
            <a:endParaRPr lang="sv-SE" sz="1700" b="1" dirty="0"/>
          </a:p>
          <a:p>
            <a:pPr lvl="1">
              <a:lnSpc>
                <a:spcPct val="90000"/>
              </a:lnSpc>
            </a:pPr>
            <a:r>
              <a:rPr lang="sv-SE" sz="1700" b="1" dirty="0"/>
              <a:t>Tillåten vikt i Europa</a:t>
            </a:r>
          </a:p>
          <a:p>
            <a:pPr lvl="1">
              <a:lnSpc>
                <a:spcPct val="90000"/>
              </a:lnSpc>
            </a:pPr>
            <a:r>
              <a:rPr lang="sv-SE" sz="1700" b="1" dirty="0"/>
              <a:t> 24 000kg</a:t>
            </a:r>
          </a:p>
          <a:p>
            <a:pPr marL="457200" lvl="1" indent="0">
              <a:buNone/>
            </a:pPr>
            <a:r>
              <a:rPr lang="sv-SE" sz="1700" b="1" dirty="0"/>
              <a:t>    </a:t>
            </a:r>
            <a:endParaRPr lang="sv-SE" sz="1700" dirty="0"/>
          </a:p>
        </p:txBody>
      </p:sp>
    </p:spTree>
    <p:extLst>
      <p:ext uri="{BB962C8B-B14F-4D97-AF65-F5344CB8AC3E}">
        <p14:creationId xmlns:p14="http://schemas.microsoft.com/office/powerpoint/2010/main" val="27157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1A6E97-81EE-4242-B61A-71F25F1F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4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DDEA6C-D1B0-404D-8609-546A54EA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1/15 </a:t>
            </a:r>
            <a:r>
              <a:rPr lang="sv-SE" dirty="0" err="1"/>
              <a:t>ppl</a:t>
            </a:r>
            <a:r>
              <a:rPr lang="sv-SE" dirty="0"/>
              <a:t> 15 000kg 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2/9 </a:t>
            </a:r>
            <a:r>
              <a:rPr lang="sv-SE" dirty="0" err="1"/>
              <a:t>pll</a:t>
            </a:r>
            <a:r>
              <a:rPr lang="sv-SE" dirty="0"/>
              <a:t> 2457kg 3,6flm </a:t>
            </a:r>
          </a:p>
          <a:p>
            <a:pPr marL="0" indent="0">
              <a:buNone/>
            </a:pPr>
            <a:r>
              <a:rPr lang="sv-SE" dirty="0"/>
              <a:t>3/20 </a:t>
            </a:r>
            <a:r>
              <a:rPr lang="sv-SE" dirty="0" err="1"/>
              <a:t>pll</a:t>
            </a:r>
            <a:r>
              <a:rPr lang="sv-SE" dirty="0"/>
              <a:t> 3447kg 3,6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47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06F123-15CB-4C04-9EF3-6D06275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5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1AD87E-81B1-4B87-BA67-47DB1DF2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87527"/>
            <a:ext cx="9553575" cy="4508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1/20 </a:t>
            </a:r>
            <a:r>
              <a:rPr lang="sv-SE" dirty="0" err="1"/>
              <a:t>pll</a:t>
            </a:r>
            <a:r>
              <a:rPr lang="sv-SE" dirty="0"/>
              <a:t> 15 000kg  4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2/24 </a:t>
            </a:r>
            <a:r>
              <a:rPr lang="sv-SE" dirty="0" err="1"/>
              <a:t>pll</a:t>
            </a:r>
            <a:r>
              <a:rPr lang="sv-SE" dirty="0"/>
              <a:t> 5000kg 9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833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7CB237-FF02-46DC-B13D-53BA0C5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Fyllnadsgrad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388750-4003-473E-950E-66FDE0E8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13,6 m trailer i Europa trafik</a:t>
            </a:r>
          </a:p>
          <a:p>
            <a:pPr lvl="1"/>
            <a:r>
              <a:rPr lang="sv-SE" dirty="0"/>
              <a:t>33 </a:t>
            </a:r>
            <a:r>
              <a:rPr lang="sv-SE" dirty="0" err="1"/>
              <a:t>pll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0,5 m höga</a:t>
            </a:r>
          </a:p>
          <a:p>
            <a:pPr lvl="1"/>
            <a:r>
              <a:rPr lang="sv-SE" dirty="0"/>
              <a:t>20 000kg</a:t>
            </a:r>
          </a:p>
          <a:p>
            <a:r>
              <a:rPr lang="sv-SE" dirty="0"/>
              <a:t>Vilken fyllnadsgrad har </a:t>
            </a:r>
            <a:r>
              <a:rPr lang="sv-SE" dirty="0" err="1"/>
              <a:t>lastbäraren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83329D-7D26-4EC7-8C98-B6972DDD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3908439"/>
            <a:ext cx="4942447" cy="100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23910A8-3C3A-4D4F-8DFD-DC866A21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2" y="4914364"/>
            <a:ext cx="1545431" cy="42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46FDE7BC-0ECD-4A62-943F-F1AA1BA1F975}"/>
              </a:ext>
            </a:extLst>
          </p:cNvPr>
          <p:cNvSpPr txBox="1"/>
          <p:nvPr/>
        </p:nvSpPr>
        <p:spPr>
          <a:xfrm>
            <a:off x="1775520" y="5126892"/>
            <a:ext cx="51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Lastens vikt 20 000kg / </a:t>
            </a:r>
            <a:r>
              <a:rPr lang="sv-SE" sz="2400" dirty="0" err="1"/>
              <a:t>Lastbärarens</a:t>
            </a:r>
            <a:r>
              <a:rPr lang="sv-SE" sz="2400" dirty="0"/>
              <a:t> lastkapacitet 24 000kg =</a:t>
            </a:r>
          </a:p>
          <a:p>
            <a:r>
              <a:rPr lang="sv-SE" sz="2400" dirty="0"/>
              <a:t>83% fyllnadsgrad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21F1931-E2A5-402D-A804-9965FD5094B3}"/>
              </a:ext>
            </a:extLst>
          </p:cNvPr>
          <p:cNvSpPr/>
          <p:nvPr/>
        </p:nvSpPr>
        <p:spPr>
          <a:xfrm>
            <a:off x="4727849" y="4568635"/>
            <a:ext cx="4942447" cy="34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33 pall 20 000kg</a:t>
            </a:r>
          </a:p>
        </p:txBody>
      </p:sp>
    </p:spTree>
    <p:extLst>
      <p:ext uri="{BB962C8B-B14F-4D97-AF65-F5344CB8AC3E}">
        <p14:creationId xmlns:p14="http://schemas.microsoft.com/office/powerpoint/2010/main" val="31629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Fyllnadsgrad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Hur mycket volym finns det kvar i </a:t>
            </a:r>
            <a:r>
              <a:rPr lang="sv-SE" dirty="0" err="1"/>
              <a:t>lastbäraren</a:t>
            </a:r>
            <a:r>
              <a:rPr lang="sv-SE" dirty="0"/>
              <a:t>?</a:t>
            </a:r>
          </a:p>
          <a:p>
            <a:r>
              <a:rPr lang="sv-SE" dirty="0"/>
              <a:t>13,6 x 2,48 x 2,2 = 74,2 m3</a:t>
            </a:r>
          </a:p>
          <a:p>
            <a:pPr lvl="1"/>
            <a:r>
              <a:rPr lang="sv-SE" dirty="0"/>
              <a:t>500krt </a:t>
            </a:r>
          </a:p>
          <a:p>
            <a:pPr lvl="1"/>
            <a:r>
              <a:rPr lang="sv-SE" dirty="0"/>
              <a:t>4000kg</a:t>
            </a:r>
          </a:p>
          <a:p>
            <a:pPr lvl="1"/>
            <a:r>
              <a:rPr lang="sv-SE" dirty="0"/>
              <a:t>74,2 m3</a:t>
            </a:r>
          </a:p>
          <a:p>
            <a:pPr lvl="1"/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1A8C4-352E-4F67-A2F4-48B77F94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4" y="3201914"/>
            <a:ext cx="4974431" cy="105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DD756D4-2BA5-4D76-9AD7-46071214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52" y="4257399"/>
            <a:ext cx="1545431" cy="42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3835FCE9-F324-467F-8BFA-6DB35AC861E7}"/>
              </a:ext>
            </a:extLst>
          </p:cNvPr>
          <p:cNvSpPr/>
          <p:nvPr/>
        </p:nvSpPr>
        <p:spPr>
          <a:xfrm>
            <a:off x="5298033" y="3486630"/>
            <a:ext cx="4946382" cy="756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700" b="1" dirty="0">
                <a:solidFill>
                  <a:schemeClr val="tx1"/>
                </a:solidFill>
              </a:rPr>
              <a:t>500 </a:t>
            </a:r>
            <a:r>
              <a:rPr lang="sv-SE" sz="2700" b="1" dirty="0" err="1">
                <a:solidFill>
                  <a:schemeClr val="tx1"/>
                </a:solidFill>
              </a:rPr>
              <a:t>krt</a:t>
            </a:r>
            <a:r>
              <a:rPr lang="sv-SE" sz="2700" b="1" dirty="0">
                <a:solidFill>
                  <a:schemeClr val="tx1"/>
                </a:solidFill>
              </a:rPr>
              <a:t> 4000kg 74,20 m3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C592BE1-1BCF-411B-86A1-445AB0365CAB}"/>
              </a:ext>
            </a:extLst>
          </p:cNvPr>
          <p:cNvSpPr txBox="1"/>
          <p:nvPr/>
        </p:nvSpPr>
        <p:spPr>
          <a:xfrm>
            <a:off x="2279576" y="46203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Lastens volym 74,2 / </a:t>
            </a:r>
            <a:r>
              <a:rPr lang="sv-SE" sz="2400" dirty="0" err="1"/>
              <a:t>lastbärarens</a:t>
            </a:r>
            <a:r>
              <a:rPr lang="sv-SE" sz="2400" dirty="0"/>
              <a:t> volymkapacitet 91 = </a:t>
            </a:r>
          </a:p>
          <a:p>
            <a:r>
              <a:rPr lang="sv-SE" sz="2400" dirty="0"/>
              <a:t>Fyllnadsgrad 81,5%</a:t>
            </a:r>
          </a:p>
        </p:txBody>
      </p:sp>
    </p:spTree>
    <p:extLst>
      <p:ext uri="{BB962C8B-B14F-4D97-AF65-F5344CB8AC3E}">
        <p14:creationId xmlns:p14="http://schemas.microsoft.com/office/powerpoint/2010/main" val="32657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29989F-5017-4DDC-84C8-43491CAC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Fyllnadsgrad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C50052-AD7F-4760-AD8C-86D80A6C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4424"/>
            <a:ext cx="8229600" cy="4525963"/>
          </a:xfrm>
        </p:spPr>
        <p:txBody>
          <a:bodyPr/>
          <a:lstStyle/>
          <a:p>
            <a:r>
              <a:rPr lang="sv-SE" dirty="0"/>
              <a:t>Om godset kombineras</a:t>
            </a:r>
          </a:p>
          <a:p>
            <a:pPr lvl="1"/>
            <a:r>
              <a:rPr lang="sv-SE" dirty="0"/>
              <a:t>20 000kg </a:t>
            </a:r>
          </a:p>
          <a:p>
            <a:pPr lvl="1"/>
            <a:r>
              <a:rPr lang="sv-SE" dirty="0"/>
              <a:t>+ 74,2 m3( x 333kg = 24 708kg)</a:t>
            </a:r>
          </a:p>
          <a:p>
            <a:pPr lvl="1"/>
            <a:r>
              <a:rPr lang="sv-SE" b="1" dirty="0"/>
              <a:t>44 708kg fraktvikt</a:t>
            </a:r>
          </a:p>
          <a:p>
            <a:r>
              <a:rPr lang="sv-SE" dirty="0"/>
              <a:t>Hur mycket verklig vikt har trailer?</a:t>
            </a:r>
          </a:p>
          <a:p>
            <a:pPr lvl="1"/>
            <a:r>
              <a:rPr lang="sv-SE" dirty="0"/>
              <a:t>20 000kg + 4000kg = 24000kg</a:t>
            </a:r>
          </a:p>
          <a:p>
            <a:endParaRPr lang="sv-S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75EF02-3065-41DD-BD5A-FB458F6C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53" y="4456894"/>
            <a:ext cx="4974431" cy="100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D27D2C8-CEEF-4E98-AF38-AF27A12A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65" y="5458372"/>
            <a:ext cx="1545431" cy="42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27EBB66-B5B8-4877-91A0-250F551A9664}"/>
              </a:ext>
            </a:extLst>
          </p:cNvPr>
          <p:cNvSpPr txBox="1"/>
          <p:nvPr/>
        </p:nvSpPr>
        <p:spPr>
          <a:xfrm>
            <a:off x="3325389" y="5806880"/>
            <a:ext cx="248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164% fyllnadsgrad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85D9AC2-5A73-476B-8438-3CABDFF8F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70" y="5051061"/>
            <a:ext cx="4963168" cy="484674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E44DE54B-D4E6-4891-9E0F-1A25DC8B2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17" y="4365105"/>
            <a:ext cx="4974767" cy="7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ED2759A-1F62-4C36-9D1D-78244DCF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3B8E5A0-B6B6-4FC8-9046-2B19815F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Fyllnadsgrad i trailer europatrafik</a:t>
            </a:r>
          </a:p>
          <a:p>
            <a:pPr marL="0" indent="0">
              <a:buNone/>
            </a:pPr>
            <a:r>
              <a:rPr lang="sv-SE" dirty="0"/>
              <a:t>Viktkapacitet 24 000kg</a:t>
            </a:r>
          </a:p>
          <a:p>
            <a:pPr marL="0" indent="0">
              <a:buNone/>
            </a:pPr>
            <a:r>
              <a:rPr lang="sv-SE" dirty="0"/>
              <a:t>Volymkapacitet 13,6flm</a:t>
            </a:r>
          </a:p>
          <a:p>
            <a:pPr marL="0" indent="0">
              <a:buNone/>
            </a:pPr>
            <a:r>
              <a:rPr lang="sv-SE" dirty="0"/>
              <a:t>1 </a:t>
            </a:r>
            <a:r>
              <a:rPr lang="sv-SE" dirty="0" err="1"/>
              <a:t>flm</a:t>
            </a:r>
            <a:r>
              <a:rPr lang="sv-SE" dirty="0"/>
              <a:t> = 1850kg</a:t>
            </a:r>
          </a:p>
          <a:p>
            <a:pPr marL="0" indent="0">
              <a:buNone/>
            </a:pPr>
            <a:r>
              <a:rPr lang="sv-SE" dirty="0"/>
              <a:t>1/Beräkna volymvikten för varje sändning jämför med verkliga vikten</a:t>
            </a:r>
          </a:p>
          <a:p>
            <a:r>
              <a:rPr lang="sv-SE" dirty="0"/>
              <a:t>Vad blir volymvikten och fraktvikten?</a:t>
            </a:r>
          </a:p>
          <a:p>
            <a:pPr marL="0" indent="0">
              <a:buNone/>
            </a:pPr>
            <a:r>
              <a:rPr lang="sv-SE" dirty="0"/>
              <a:t>2/Beräkna fyllnadsgraden genom att dividera sändningarnas vikt eller volym med </a:t>
            </a:r>
            <a:r>
              <a:rPr lang="sv-SE" dirty="0" err="1"/>
              <a:t>lastbärarens</a:t>
            </a:r>
            <a:r>
              <a:rPr lang="sv-SE" dirty="0"/>
              <a:t> </a:t>
            </a:r>
            <a:r>
              <a:rPr lang="sv-SE" dirty="0" err="1"/>
              <a:t>maxvikt</a:t>
            </a:r>
            <a:r>
              <a:rPr lang="sv-SE" dirty="0"/>
              <a:t> eller maxvolym </a:t>
            </a:r>
          </a:p>
          <a:p>
            <a:pPr marL="0" indent="0">
              <a:buNone/>
            </a:pPr>
            <a:r>
              <a:rPr lang="sv-SE" dirty="0"/>
              <a:t>3/Beräkna totalt vikt och total volym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91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9E14B6-B243-4B76-A045-A04F2CC9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exempel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0AFCD-B8E6-4AEC-BC31-F1EC798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1/ 9 </a:t>
            </a:r>
            <a:r>
              <a:rPr lang="sv-SE" dirty="0" err="1"/>
              <a:t>pll</a:t>
            </a:r>
            <a:r>
              <a:rPr lang="sv-SE" dirty="0"/>
              <a:t> 2575kg 3,6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 11 </a:t>
            </a:r>
            <a:r>
              <a:rPr lang="sv-SE" dirty="0" err="1"/>
              <a:t>pll</a:t>
            </a:r>
            <a:r>
              <a:rPr lang="sv-SE" dirty="0"/>
              <a:t> 4587kg 4,4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3/ 14 </a:t>
            </a:r>
            <a:r>
              <a:rPr lang="sv-SE" dirty="0" err="1"/>
              <a:t>pll</a:t>
            </a:r>
            <a:r>
              <a:rPr lang="sv-SE" dirty="0"/>
              <a:t> 9950kg 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1/ 2575kg </a:t>
            </a:r>
            <a:r>
              <a:rPr lang="sv-SE" b="1" dirty="0"/>
              <a:t>3,6flm </a:t>
            </a:r>
            <a:r>
              <a:rPr lang="sv-SE" dirty="0"/>
              <a:t> x 1850 = </a:t>
            </a:r>
            <a:r>
              <a:rPr lang="sv-SE" b="1" dirty="0"/>
              <a:t>6660kg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 4587kg </a:t>
            </a:r>
            <a:r>
              <a:rPr lang="sv-SE" b="1" dirty="0"/>
              <a:t>4,4flm</a:t>
            </a:r>
            <a:r>
              <a:rPr lang="sv-SE" dirty="0"/>
              <a:t> x 1850 = </a:t>
            </a:r>
            <a:r>
              <a:rPr lang="sv-SE" b="1" dirty="0"/>
              <a:t>8140kg</a:t>
            </a:r>
          </a:p>
          <a:p>
            <a:pPr marL="0" indent="0">
              <a:buNone/>
            </a:pPr>
            <a:r>
              <a:rPr lang="sv-SE" dirty="0"/>
              <a:t>3/ </a:t>
            </a:r>
            <a:r>
              <a:rPr lang="sv-SE" b="1" dirty="0"/>
              <a:t>9950kg </a:t>
            </a:r>
            <a:r>
              <a:rPr lang="sv-SE" dirty="0"/>
              <a:t>4 </a:t>
            </a:r>
            <a:r>
              <a:rPr lang="sv-SE" dirty="0" err="1"/>
              <a:t>flm</a:t>
            </a:r>
            <a:r>
              <a:rPr lang="sv-SE" dirty="0"/>
              <a:t> x 1850 = 7400kg</a:t>
            </a:r>
          </a:p>
          <a:p>
            <a:pPr marL="0" indent="0">
              <a:buNone/>
            </a:pPr>
            <a:r>
              <a:rPr lang="sv-SE" b="1" dirty="0"/>
              <a:t>Fraktvikt 6660kg + 8140kg + 9950kg = 24750kg</a:t>
            </a:r>
          </a:p>
          <a:p>
            <a:pPr marL="0" indent="0">
              <a:buNone/>
            </a:pPr>
            <a:r>
              <a:rPr lang="sv-SE" b="1" dirty="0"/>
              <a:t>Fyllnadsgrad</a:t>
            </a:r>
          </a:p>
          <a:p>
            <a:pPr marL="0" indent="0">
              <a:buNone/>
            </a:pPr>
            <a:r>
              <a:rPr lang="sv-SE" b="1" dirty="0"/>
              <a:t>3,6 + 4,4 = 8 </a:t>
            </a:r>
            <a:r>
              <a:rPr lang="sv-SE" b="1" dirty="0" err="1"/>
              <a:t>flm</a:t>
            </a:r>
            <a:r>
              <a:rPr lang="sv-SE" b="1" dirty="0"/>
              <a:t> / max volymkapacitet 8/13,6 </a:t>
            </a:r>
            <a:r>
              <a:rPr lang="sv-SE" b="1" dirty="0" err="1"/>
              <a:t>flm</a:t>
            </a:r>
            <a:r>
              <a:rPr lang="sv-SE" b="1" dirty="0"/>
              <a:t> = 59%</a:t>
            </a:r>
          </a:p>
          <a:p>
            <a:pPr marL="0" indent="0">
              <a:buNone/>
            </a:pPr>
            <a:r>
              <a:rPr lang="sv-SE" b="1" dirty="0"/>
              <a:t>9950kg / maxviktkapacitet 24 000kg = 41%</a:t>
            </a:r>
          </a:p>
          <a:p>
            <a:pPr marL="0" indent="0">
              <a:buNone/>
            </a:pPr>
            <a:r>
              <a:rPr lang="sv-SE" b="1" dirty="0"/>
              <a:t>Fyllnadsgrad 100%</a:t>
            </a:r>
          </a:p>
          <a:p>
            <a:pPr marL="0" indent="0">
              <a:buNone/>
            </a:pPr>
            <a:r>
              <a:rPr lang="sv-SE" dirty="0"/>
              <a:t>Totalt last 34 </a:t>
            </a:r>
            <a:r>
              <a:rPr lang="sv-SE" dirty="0" err="1"/>
              <a:t>pll</a:t>
            </a:r>
            <a:r>
              <a:rPr lang="sv-SE" dirty="0"/>
              <a:t> 17 112kg 12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04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277060-0269-4E8D-9831-A39C98E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1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601665-2D5A-47AC-8477-A16E0CCC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 12 </a:t>
            </a:r>
            <a:r>
              <a:rPr lang="sv-SE" dirty="0" err="1"/>
              <a:t>pll</a:t>
            </a:r>
            <a:r>
              <a:rPr lang="sv-SE" dirty="0"/>
              <a:t> 12 000kg 4,8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 6 </a:t>
            </a:r>
            <a:r>
              <a:rPr lang="sv-SE" dirty="0" err="1"/>
              <a:t>pll</a:t>
            </a:r>
            <a:r>
              <a:rPr lang="sv-SE" dirty="0"/>
              <a:t> 5850kg 2,4flm</a:t>
            </a:r>
          </a:p>
          <a:p>
            <a:pPr marL="0" indent="0">
              <a:buNone/>
            </a:pPr>
            <a:r>
              <a:rPr lang="sv-SE" dirty="0"/>
              <a:t>3/ 6 </a:t>
            </a:r>
            <a:r>
              <a:rPr lang="sv-SE" dirty="0" err="1"/>
              <a:t>pll</a:t>
            </a:r>
            <a:r>
              <a:rPr lang="sv-SE" dirty="0"/>
              <a:t> 6150kg 2,4flm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93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41CE2C-034D-4C40-AECB-F84A66D3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2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19C505-46D1-485E-A81F-863222B9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9552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1/7 </a:t>
            </a:r>
            <a:r>
              <a:rPr lang="sv-SE" dirty="0" err="1"/>
              <a:t>pll</a:t>
            </a:r>
            <a:r>
              <a:rPr lang="sv-SE" dirty="0"/>
              <a:t> 2375kg 3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2/12 </a:t>
            </a:r>
            <a:r>
              <a:rPr lang="sv-SE" dirty="0" err="1"/>
              <a:t>pll</a:t>
            </a:r>
            <a:r>
              <a:rPr lang="sv-SE" dirty="0"/>
              <a:t> 4375kg 4,8flm </a:t>
            </a:r>
          </a:p>
          <a:p>
            <a:pPr marL="0" indent="0">
              <a:buNone/>
            </a:pPr>
            <a:r>
              <a:rPr lang="sv-SE" dirty="0"/>
              <a:t>3/12 </a:t>
            </a:r>
            <a:r>
              <a:rPr lang="sv-SE" dirty="0" err="1"/>
              <a:t>pll</a:t>
            </a:r>
            <a:r>
              <a:rPr lang="sv-SE" dirty="0"/>
              <a:t> 12000kg 5,4flm </a:t>
            </a:r>
          </a:p>
          <a:p>
            <a:pPr marL="0" indent="0">
              <a:buNone/>
            </a:pP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92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4DAB9-752B-4F33-A762-9CF8BDC3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3 trailer lastad med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75623D-B2B1-4477-8CB7-64F2FED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1/15ppl 8790kg 6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2/6 kolli 1375kg 4,2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3/8 </a:t>
            </a:r>
            <a:r>
              <a:rPr lang="sv-SE" dirty="0" err="1"/>
              <a:t>pll</a:t>
            </a:r>
            <a:r>
              <a:rPr lang="sv-SE" dirty="0"/>
              <a:t> 8775kg 3flm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02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409</Words>
  <Application>Microsoft Office PowerPoint</Application>
  <PresentationFormat>Bredbild</PresentationFormat>
  <Paragraphs>85</Paragraphs>
  <Slides>11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Fyllnadsgrad</vt:lpstr>
      <vt:lpstr>Fyllnadsgrad</vt:lpstr>
      <vt:lpstr>Fyllnadsgrad</vt:lpstr>
      <vt:lpstr>Fyllnadsgrad</vt:lpstr>
      <vt:lpstr>Fyllnadsgrad </vt:lpstr>
      <vt:lpstr>Fyllnadsgrad exempel trailer lastad med</vt:lpstr>
      <vt:lpstr>Fyllnadsgrad case 1 trailer lastad med</vt:lpstr>
      <vt:lpstr>Fyllnadsgrad case 2 trailer lastad med</vt:lpstr>
      <vt:lpstr>Fyllnadsgrad case 3 trailer lastad med</vt:lpstr>
      <vt:lpstr>Fyllnadsgrad case 4 trailer lastad med</vt:lpstr>
      <vt:lpstr>Fyllnadsgrad case 5 trailer lastad 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Fyllnadsgrad</dc:title>
  <dc:creator>Lisbeth Wessberg Ledner</dc:creator>
  <cp:lastModifiedBy>Lisbeth Ledner</cp:lastModifiedBy>
  <cp:revision>44</cp:revision>
  <cp:lastPrinted>2021-01-11T20:50:39Z</cp:lastPrinted>
  <dcterms:created xsi:type="dcterms:W3CDTF">2017-12-18T21:12:13Z</dcterms:created>
  <dcterms:modified xsi:type="dcterms:W3CDTF">2022-11-09T09:57:22Z</dcterms:modified>
</cp:coreProperties>
</file>