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6" r:id="rId2"/>
    <p:sldId id="370" r:id="rId3"/>
    <p:sldId id="371" r:id="rId4"/>
    <p:sldId id="288" r:id="rId5"/>
    <p:sldId id="309" r:id="rId6"/>
    <p:sldId id="310" r:id="rId7"/>
    <p:sldId id="341" r:id="rId8"/>
    <p:sldId id="342" r:id="rId9"/>
    <p:sldId id="375" r:id="rId10"/>
    <p:sldId id="372" r:id="rId11"/>
    <p:sldId id="367" r:id="rId12"/>
    <p:sldId id="268" r:id="rId13"/>
    <p:sldId id="373" r:id="rId14"/>
    <p:sldId id="374" r:id="rId15"/>
    <p:sldId id="271" r:id="rId16"/>
    <p:sldId id="345" r:id="rId17"/>
    <p:sldId id="346" r:id="rId18"/>
    <p:sldId id="347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just forma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0823" autoAdjust="0"/>
  </p:normalViewPr>
  <p:slideViewPr>
    <p:cSldViewPr snapToGrid="0">
      <p:cViewPr varScale="1">
        <p:scale>
          <a:sx n="56" d="100"/>
          <a:sy n="56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9F6D3-CAC3-476D-AFEF-A727D566097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C522E-8F82-4F9A-A99C-C040840894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541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C522E-8F82-4F9A-A99C-C0408408942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0825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8768-89E3-4EF3-AA14-2F9E8FA4B00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79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686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423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54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119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875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8768-89E3-4EF3-AA14-2F9E8FA4B00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385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66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38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465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68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9EB8A0-A746-4713-B55D-470DEA497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1935A2-67E5-439C-B40F-71483989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FE33F7-EBF4-41AB-B5F4-F9C49CDB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66BCE9-4FDD-41BF-AB1B-916A588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FCBEFF-73C3-4E05-92FE-9BD0294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57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E7836A-3358-42B2-8988-E330FF74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9598F01-C9AD-419D-8C7B-A737F76FF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FA26BB-FFA3-4023-8E93-120E6CFF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2F5BBD-CA0E-4CD6-987B-869F2876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1588A1-5CB7-42D2-B089-38BEF982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6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1A9F7B9-FE60-4060-B491-160515CD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FAE8231-0FC4-46AC-AF44-AB1E0CEA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9BA9900-C538-4ABE-B043-0E71FC47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8FB308-D498-40C4-89C1-938E4023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8CF5FB-62B1-4C37-9AD9-4FF86548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8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11F452-D514-4E01-88A9-BF20364C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4D35238-A084-47F9-AB44-F921FAA1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14B3F5-7E7C-463B-93B8-1A65B83A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0BC58C-E980-42D2-AFE8-A950258C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E497E0-B504-4870-B72B-95597D3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46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21285B-58EF-4BB8-83FE-E885BF72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CE7B54E-DB96-47AE-9936-62E37D52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A7F4173-A073-40A9-BA34-916979A5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37087D-C0C0-40DF-AFA5-98211D88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2A2D890-4EAE-4198-B48A-1D2C294B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69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72BBC1-3B69-48A4-8A20-FE5EE4F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3E101B-1537-48FE-920D-1C0B1FDE1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F25364-3DE4-45F7-BF38-34855DBC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C11273E-F905-4EA6-B82F-6D26C24A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0121D6-3A22-4067-BF25-374BA4F8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01A96D7-C429-4419-A689-D0EC7780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16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B0A02B-0AD1-4590-AA7A-DCC5D81D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387EE6C-6179-4FC0-AC09-4B9F754A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D397DE-9DDD-47FB-BFAA-F9DB43468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E7FDCE3-0017-4091-A90F-610B2D575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5F7E08-B735-4410-A3AD-082FB40AE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8AE87C-5F73-4F12-8629-F0C47938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054A928-DA1F-48F1-9786-8C491652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1B6FC10-6AAE-418A-991B-3B0B6C3E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899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25C458-2E71-49D3-9114-BFEA00B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CA2EBB2-E2ED-45F7-B50F-9D16E97D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C9027C-0C3F-4C44-9E9F-1620F43C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EF4DD90-1221-4C69-9242-4181A5EA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23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7B22378-4364-433A-BAD2-816F8CFB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5353DC4-320F-44FC-9F43-CCB2202C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B2A876-F159-4BF1-BF37-94AAF47F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7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6E9C02-D93F-4033-B56B-4C41B696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074ABD-DCE1-4488-A0DB-1A380189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E77BEED-A691-448B-98CF-385BA0549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253BA4E-EA83-4F61-BF20-76F3046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191F3C-2F52-46EF-B118-1E9AD9B3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A3FE37-1A93-48BB-8CAC-7758E845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1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0A795C-D0A8-4FE0-9102-CEC134E7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435EABF-DF38-4829-B881-D0D15B21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380A7C1-8D00-49C2-89FA-7C2BB92A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6178651-084F-48CD-9EAD-992C6DAF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9B963F9-5E56-4DA6-946D-AB1C2C60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E98366B-A870-4191-ADBB-E157970C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9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CD54802-C263-43DF-8C28-18D27A05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AAF481B-882E-4E39-ABFD-EDACEB5D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4F2953-A2AF-407C-B20B-19EE36840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AD76-8FBB-4F8A-BA77-4CDC86D87E9B}" type="datetimeFigureOut">
              <a:rPr lang="sv-SE" smtClean="0"/>
              <a:t>2023-11-24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CAA2C4-4592-48D6-A213-2264A430C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1E8BE7-C519-435E-B8C9-B69B5CC0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31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109E51-DCFC-464C-B920-CE1082B4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sv-SE" sz="4900" dirty="0"/>
            </a:br>
            <a:r>
              <a:rPr lang="sv-SE" sz="4900" dirty="0"/>
              <a:t>Utrikes </a:t>
            </a:r>
            <a:r>
              <a:rPr lang="sv-SE" sz="4900"/>
              <a:t>vägtransporter lönsamhet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CA6B936-9093-453D-BFD1-63F1614D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</a:t>
            </a:fld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D76AB6C-1AE7-4136-93E1-A621EF692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8"/>
          <a:stretch/>
        </p:blipFill>
        <p:spPr>
          <a:xfrm>
            <a:off x="2279577" y="1754558"/>
            <a:ext cx="3240360" cy="16002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546AED50-D6A2-4252-BD1D-8B0B22141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2013134"/>
            <a:ext cx="3429000" cy="133350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29B796C-8AA7-4DD0-A44B-31D47BDF0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201" y="3739269"/>
            <a:ext cx="4751599" cy="26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sv-SE" sz="2800" dirty="0"/>
              <a:t>Partigods</a:t>
            </a:r>
          </a:p>
          <a:p>
            <a:pPr lvl="2"/>
            <a:r>
              <a:rPr lang="sv-SE" sz="2400" dirty="0"/>
              <a:t>Export</a:t>
            </a:r>
          </a:p>
          <a:p>
            <a:pPr lvl="2"/>
            <a:r>
              <a:rPr lang="sv-SE" sz="2400" dirty="0"/>
              <a:t>Hämtas upp med </a:t>
            </a:r>
            <a:r>
              <a:rPr lang="sv-SE" sz="2400" dirty="0" err="1"/>
              <a:t>lastbäraren</a:t>
            </a:r>
            <a:r>
              <a:rPr lang="sv-SE" sz="2400" dirty="0"/>
              <a:t> som ska leverera till mottagaren</a:t>
            </a:r>
          </a:p>
          <a:p>
            <a:pPr lvl="2"/>
            <a:r>
              <a:rPr lang="sv-SE" sz="2400" dirty="0"/>
              <a:t>Transportören baserar sitt pris på</a:t>
            </a:r>
          </a:p>
          <a:p>
            <a:pPr lvl="3"/>
            <a:r>
              <a:rPr lang="sv-SE" sz="2400" dirty="0"/>
              <a:t>Ruttplanering</a:t>
            </a:r>
          </a:p>
          <a:p>
            <a:pPr lvl="4"/>
            <a:r>
              <a:rPr lang="sv-SE" sz="2400" dirty="0"/>
              <a:t>I SE och destination</a:t>
            </a:r>
          </a:p>
          <a:p>
            <a:pPr lvl="3"/>
            <a:r>
              <a:rPr lang="sv-SE" sz="2400" dirty="0"/>
              <a:t>Fyllnadsgrad</a:t>
            </a:r>
          </a:p>
          <a:p>
            <a:pPr marL="914400" lvl="2" indent="0">
              <a:buNone/>
            </a:pPr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6B2BCB4-45A5-4C96-9B0F-629E6241F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1" t="24138" r="23402" b="26217"/>
          <a:stretch/>
        </p:blipFill>
        <p:spPr>
          <a:xfrm>
            <a:off x="7752183" y="4221088"/>
            <a:ext cx="2381812" cy="19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B5B5CE15-8BB2-4617-8E5E-83B03BB8D455}"/>
              </a:ext>
            </a:extLst>
          </p:cNvPr>
          <p:cNvSpPr/>
          <p:nvPr/>
        </p:nvSpPr>
        <p:spPr>
          <a:xfrm>
            <a:off x="1805940" y="3173730"/>
            <a:ext cx="133164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Upphämtning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B753BE-C383-4747-A511-F255729A90DA}"/>
              </a:ext>
            </a:extLst>
          </p:cNvPr>
          <p:cNvSpPr/>
          <p:nvPr/>
        </p:nvSpPr>
        <p:spPr>
          <a:xfrm>
            <a:off x="3562398" y="317373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9A5728-D354-4DBF-B405-DD8FBABB8145}"/>
              </a:ext>
            </a:extLst>
          </p:cNvPr>
          <p:cNvSpPr/>
          <p:nvPr/>
        </p:nvSpPr>
        <p:spPr>
          <a:xfrm>
            <a:off x="5257853" y="3181350"/>
            <a:ext cx="1716390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Huvudfrakt Terminal/Terminal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Line </a:t>
            </a:r>
            <a:r>
              <a:rPr lang="sv-SE" sz="1350" dirty="0" err="1">
                <a:solidFill>
                  <a:schemeClr val="tx1"/>
                </a:solidFill>
              </a:rPr>
              <a:t>haul</a:t>
            </a:r>
            <a:endParaRPr lang="sv-SE" sz="135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453C13B-A1EC-4777-A3DF-684A89E32F4A}"/>
              </a:ext>
            </a:extLst>
          </p:cNvPr>
          <p:cNvSpPr/>
          <p:nvPr/>
        </p:nvSpPr>
        <p:spPr>
          <a:xfrm>
            <a:off x="7545705" y="317373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BDF5832-45DA-4880-A6C2-4F8312B49284}"/>
              </a:ext>
            </a:extLst>
          </p:cNvPr>
          <p:cNvSpPr/>
          <p:nvPr/>
        </p:nvSpPr>
        <p:spPr>
          <a:xfrm>
            <a:off x="9408795" y="3173730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4E377653-AA21-414E-BA95-E3248D2E63B1}"/>
              </a:ext>
            </a:extLst>
          </p:cNvPr>
          <p:cNvSpPr/>
          <p:nvPr/>
        </p:nvSpPr>
        <p:spPr>
          <a:xfrm>
            <a:off x="1805940" y="3932634"/>
            <a:ext cx="85801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700" dirty="0"/>
              <a:t>Export/Import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0DD9BB1F-7370-4ABC-9FA5-607A298EC09C}"/>
              </a:ext>
            </a:extLst>
          </p:cNvPr>
          <p:cNvSpPr/>
          <p:nvPr/>
        </p:nvSpPr>
        <p:spPr>
          <a:xfrm>
            <a:off x="1652403" y="2083869"/>
            <a:ext cx="2113242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Avgångsort/land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5315B87-3378-4F5C-A3BF-2EF01DB1C718}"/>
              </a:ext>
            </a:extLst>
          </p:cNvPr>
          <p:cNvSpPr/>
          <p:nvPr/>
        </p:nvSpPr>
        <p:spPr>
          <a:xfrm>
            <a:off x="8138160" y="2125267"/>
            <a:ext cx="2327256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Mottagningsort/land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512EB896-5F21-4F61-A419-790F046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dirty="0"/>
              <a:t>Kostnader utrikes vägtransporter partigods</a:t>
            </a:r>
          </a:p>
        </p:txBody>
      </p:sp>
      <p:sp>
        <p:nvSpPr>
          <p:cNvPr id="4" name="Multiplikationstecken 3">
            <a:extLst>
              <a:ext uri="{FF2B5EF4-FFF2-40B4-BE49-F238E27FC236}">
                <a16:creationId xmlns:a16="http://schemas.microsoft.com/office/drawing/2014/main" id="{F18D217F-43CC-4539-A83B-03CA0F51AEE0}"/>
              </a:ext>
            </a:extLst>
          </p:cNvPr>
          <p:cNvSpPr/>
          <p:nvPr/>
        </p:nvSpPr>
        <p:spPr>
          <a:xfrm>
            <a:off x="3613415" y="2688209"/>
            <a:ext cx="1138806" cy="14401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Multiplikationstecken 6">
            <a:extLst>
              <a:ext uri="{FF2B5EF4-FFF2-40B4-BE49-F238E27FC236}">
                <a16:creationId xmlns:a16="http://schemas.microsoft.com/office/drawing/2014/main" id="{13015CD0-F4A1-4752-B721-69BE8FEC587B}"/>
              </a:ext>
            </a:extLst>
          </p:cNvPr>
          <p:cNvSpPr/>
          <p:nvPr/>
        </p:nvSpPr>
        <p:spPr>
          <a:xfrm>
            <a:off x="7563844" y="2708920"/>
            <a:ext cx="1138806" cy="14401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36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Sammanfattning partigods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dirty="0"/>
              <a:t>Upphämtning, fordon som också gör leverans</a:t>
            </a:r>
          </a:p>
          <a:p>
            <a:pPr lvl="2"/>
            <a:r>
              <a:rPr lang="sv-SE" dirty="0"/>
              <a:t>Upphämtningsort – Avgångshamn</a:t>
            </a:r>
          </a:p>
          <a:p>
            <a:pPr lvl="2"/>
            <a:r>
              <a:rPr lang="sv-SE" dirty="0"/>
              <a:t>Övriga upphämtningar</a:t>
            </a:r>
          </a:p>
          <a:p>
            <a:pPr lvl="2"/>
            <a:r>
              <a:rPr lang="sv-SE" dirty="0"/>
              <a:t>Kostnad per mil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dirty="0"/>
              <a:t>Huvudtransport</a:t>
            </a:r>
          </a:p>
          <a:p>
            <a:pPr lvl="2"/>
            <a:r>
              <a:rPr lang="sv-SE" dirty="0"/>
              <a:t>Avgångshamn – Leveransort</a:t>
            </a:r>
          </a:p>
          <a:p>
            <a:pPr lvl="3"/>
            <a:r>
              <a:rPr lang="sv-SE" dirty="0"/>
              <a:t>Kostnad för färjeöverfart</a:t>
            </a:r>
          </a:p>
          <a:p>
            <a:pPr lvl="3"/>
            <a:r>
              <a:rPr lang="sv-SE" dirty="0"/>
              <a:t>Leverans </a:t>
            </a:r>
          </a:p>
          <a:p>
            <a:pPr lvl="4"/>
            <a:r>
              <a:rPr lang="sv-SE" dirty="0"/>
              <a:t>Från ankomsthamn till leveransort</a:t>
            </a:r>
          </a:p>
          <a:p>
            <a:pPr lvl="2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12</a:t>
            </a:fld>
            <a:endParaRPr lang="sv-S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40" y="3519960"/>
            <a:ext cx="3666331" cy="73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25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613E6F-3295-4A57-969C-AFBE76AF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701CDA-0EB0-4635-8829-B0D92F17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Enhetslast, </a:t>
            </a:r>
            <a:r>
              <a:rPr lang="sv-SE" dirty="0" err="1"/>
              <a:t>hellast</a:t>
            </a:r>
            <a:r>
              <a:rPr lang="sv-SE" dirty="0"/>
              <a:t>, hela trailers</a:t>
            </a:r>
          </a:p>
          <a:p>
            <a:pPr lvl="1"/>
            <a:r>
              <a:rPr lang="sv-SE" dirty="0"/>
              <a:t>Priset baseras på</a:t>
            </a:r>
          </a:p>
          <a:p>
            <a:pPr lvl="2"/>
            <a:r>
              <a:rPr lang="sv-SE" dirty="0"/>
              <a:t>Mil</a:t>
            </a:r>
          </a:p>
          <a:p>
            <a:pPr lvl="2"/>
            <a:r>
              <a:rPr lang="sv-SE" dirty="0"/>
              <a:t>Från lossningsort SE</a:t>
            </a:r>
          </a:p>
          <a:p>
            <a:pPr lvl="2"/>
            <a:r>
              <a:rPr lang="sv-SE" dirty="0"/>
              <a:t>Till lastningsort SE</a:t>
            </a:r>
          </a:p>
          <a:p>
            <a:pPr lvl="2"/>
            <a:r>
              <a:rPr lang="sv-SE" dirty="0"/>
              <a:t>Till avgångshamn</a:t>
            </a:r>
          </a:p>
          <a:p>
            <a:pPr lvl="2"/>
            <a:r>
              <a:rPr lang="sv-SE" dirty="0"/>
              <a:t>Överfart med färja</a:t>
            </a:r>
          </a:p>
          <a:p>
            <a:pPr lvl="2"/>
            <a:r>
              <a:rPr lang="sv-SE" dirty="0"/>
              <a:t>Ankomst hamn</a:t>
            </a:r>
          </a:p>
          <a:p>
            <a:pPr lvl="2"/>
            <a:r>
              <a:rPr lang="sv-SE" dirty="0"/>
              <a:t>Till lossningsort</a:t>
            </a:r>
          </a:p>
          <a:p>
            <a:pPr lvl="2"/>
            <a:endParaRPr lang="sv-SE" dirty="0"/>
          </a:p>
          <a:p>
            <a:pPr lvl="2"/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F16319F-D798-4EDB-B2AB-7030ACB5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CDE8584-AD48-4C3C-9337-51BEC0CB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48" y="3933056"/>
            <a:ext cx="3609873" cy="19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Sammanfattning hela trailers</a:t>
            </a:r>
          </a:p>
          <a:p>
            <a:pPr lvl="1"/>
            <a:r>
              <a:rPr lang="sv-SE" dirty="0"/>
              <a:t>Dörr/Dörr, samma fordon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Lossningsort -Upphämtningsort – Avgångshamn</a:t>
            </a:r>
          </a:p>
          <a:p>
            <a:pPr lvl="3"/>
            <a:r>
              <a:rPr lang="sv-SE" dirty="0"/>
              <a:t>Kostnad per mil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Kostnad för färjeöverfart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Ankomsthamns – Leveransort</a:t>
            </a:r>
          </a:p>
          <a:p>
            <a:pPr lvl="3"/>
            <a:r>
              <a:rPr lang="sv-SE" dirty="0"/>
              <a:t>Kostnad per mil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Övrigt</a:t>
            </a:r>
          </a:p>
          <a:p>
            <a:pPr lvl="3"/>
            <a:r>
              <a:rPr lang="sv-SE" dirty="0"/>
              <a:t>Vägskatt</a:t>
            </a:r>
          </a:p>
          <a:p>
            <a:pPr lvl="3"/>
            <a:r>
              <a:rPr lang="sv-SE" dirty="0"/>
              <a:t>Trailerhyra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14</a:t>
            </a:fld>
            <a:endParaRPr lang="sv-S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0"/>
          <a:stretch/>
        </p:blipFill>
        <p:spPr bwMode="auto">
          <a:xfrm>
            <a:off x="6285860" y="4727352"/>
            <a:ext cx="3924940" cy="16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6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36542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2000" b="1" dirty="0"/>
              <a:t>Exempel partigods</a:t>
            </a:r>
          </a:p>
          <a:p>
            <a:r>
              <a:rPr lang="sv-SE" sz="2000" dirty="0"/>
              <a:t>Från lossning Örebro</a:t>
            </a:r>
          </a:p>
          <a:p>
            <a:r>
              <a:rPr lang="sv-SE" sz="2000" dirty="0"/>
              <a:t>Lasta Kristinehamn 8000kg till Bielefeld </a:t>
            </a:r>
          </a:p>
          <a:p>
            <a:r>
              <a:rPr lang="sv-SE" sz="2000" dirty="0"/>
              <a:t>+ Mariestad 8000kg till Hannover</a:t>
            </a:r>
          </a:p>
          <a:p>
            <a:r>
              <a:rPr lang="sv-SE" sz="2000" dirty="0"/>
              <a:t>+ Skara 8000kg Hamburg</a:t>
            </a:r>
          </a:p>
          <a:p>
            <a:r>
              <a:rPr lang="sv-SE" sz="2000" dirty="0"/>
              <a:t> Göteborg</a:t>
            </a:r>
          </a:p>
          <a:p>
            <a:r>
              <a:rPr lang="sv-SE" sz="2000" dirty="0"/>
              <a:t>34 mil</a:t>
            </a:r>
          </a:p>
          <a:p>
            <a:r>
              <a:rPr lang="sv-SE" sz="2000" dirty="0"/>
              <a:t>Last</a:t>
            </a:r>
          </a:p>
          <a:p>
            <a:pPr lvl="1"/>
            <a:r>
              <a:rPr lang="sv-SE" sz="1600" dirty="0"/>
              <a:t>24000kg</a:t>
            </a:r>
          </a:p>
          <a:p>
            <a:r>
              <a:rPr lang="sv-SE" sz="2000" dirty="0"/>
              <a:t>Fyllnadsgrad</a:t>
            </a:r>
          </a:p>
          <a:p>
            <a:pPr lvl="1"/>
            <a:r>
              <a:rPr lang="sv-SE" sz="1600" dirty="0"/>
              <a:t>100%</a:t>
            </a:r>
          </a:p>
          <a:p>
            <a:r>
              <a:rPr lang="sv-SE" sz="2000" dirty="0"/>
              <a:t>Kostnad per mil  98SEK x 34mil = 3332SEK</a:t>
            </a:r>
          </a:p>
          <a:p>
            <a:r>
              <a:rPr lang="sv-SE" sz="2000" dirty="0"/>
              <a:t>DMT 15% = 500:- + 3332 = </a:t>
            </a:r>
            <a:r>
              <a:rPr lang="sv-SE" sz="2000" b="1" dirty="0"/>
              <a:t>3832:-</a:t>
            </a:r>
          </a:p>
          <a:p>
            <a:endParaRPr lang="sv-SE" sz="1700" dirty="0"/>
          </a:p>
          <a:p>
            <a:endParaRPr lang="sv-SE" sz="17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15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61BD899-7D90-485F-8BC5-3E97554E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91" y="1646238"/>
            <a:ext cx="6376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b="1" dirty="0"/>
              <a:t>Exempel partigods</a:t>
            </a:r>
          </a:p>
          <a:p>
            <a:r>
              <a:rPr lang="sv-SE" dirty="0"/>
              <a:t>Överfart med färja Stena Line Göteborg – Kiel</a:t>
            </a:r>
          </a:p>
          <a:p>
            <a:pPr lvl="1"/>
            <a:r>
              <a:rPr lang="sv-SE" b="1" dirty="0"/>
              <a:t>5185 SEK</a:t>
            </a:r>
          </a:p>
          <a:p>
            <a:r>
              <a:rPr lang="sv-SE" dirty="0"/>
              <a:t>Lossning DE</a:t>
            </a:r>
          </a:p>
          <a:p>
            <a:r>
              <a:rPr lang="sv-SE" dirty="0"/>
              <a:t>Hamburg + Hannover + Bielefeld </a:t>
            </a:r>
          </a:p>
          <a:p>
            <a:r>
              <a:rPr lang="sv-SE" dirty="0"/>
              <a:t>Mil i DE</a:t>
            </a:r>
          </a:p>
          <a:p>
            <a:r>
              <a:rPr lang="sv-SE" dirty="0"/>
              <a:t>36 mil x 9 EUR + 8% = 350 EUR = </a:t>
            </a:r>
            <a:r>
              <a:rPr lang="sv-SE" b="1" dirty="0"/>
              <a:t>3500SEK</a:t>
            </a:r>
          </a:p>
          <a:p>
            <a:r>
              <a:rPr lang="sv-SE" dirty="0"/>
              <a:t>Trailerhyra 425SEK per dygn</a:t>
            </a:r>
          </a:p>
          <a:p>
            <a:pPr lvl="1"/>
            <a:r>
              <a:rPr lang="sv-SE" dirty="0"/>
              <a:t>Ca 3 dygn </a:t>
            </a:r>
            <a:r>
              <a:rPr lang="sv-SE" b="1" dirty="0"/>
              <a:t>1275SEK</a:t>
            </a:r>
          </a:p>
          <a:p>
            <a:r>
              <a:rPr lang="sv-SE" dirty="0"/>
              <a:t>Tyskvägskatt</a:t>
            </a:r>
          </a:p>
          <a:p>
            <a:pPr lvl="1"/>
            <a:r>
              <a:rPr lang="sv-SE" dirty="0"/>
              <a:t>78 EUR = </a:t>
            </a:r>
            <a:r>
              <a:rPr lang="sv-SE" b="1" dirty="0"/>
              <a:t>776SEK</a:t>
            </a:r>
          </a:p>
          <a:p>
            <a:r>
              <a:rPr lang="sv-SE" b="1" dirty="0"/>
              <a:t>Totalt kostnad hela resan 3832+ 5185 + 3500 + 1275 + 776= 14 568:-</a:t>
            </a:r>
          </a:p>
          <a:p>
            <a:r>
              <a:rPr lang="sv-SE" dirty="0"/>
              <a:t>Fördelning?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077199" y="6329364"/>
            <a:ext cx="2133600" cy="365125"/>
          </a:xfrm>
        </p:spPr>
        <p:txBody>
          <a:bodyPr/>
          <a:lstStyle/>
          <a:p>
            <a:fld id="{4BCD7B5F-50F3-48D7-95E0-FFFBCD4F329C}" type="slidenum">
              <a:rPr lang="sv-SE" smtClean="0"/>
              <a:t>16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4655833-0533-4428-AD7F-6F2EDEF0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528" y="163511"/>
            <a:ext cx="3668542" cy="5402763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E9CE9603-B2E9-47A7-90E2-AC8341D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63511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</p:spTree>
    <p:extLst>
      <p:ext uri="{BB962C8B-B14F-4D97-AF65-F5344CB8AC3E}">
        <p14:creationId xmlns:p14="http://schemas.microsoft.com/office/powerpoint/2010/main" val="413405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B4CA0D-77AB-4D0D-8E91-8722013A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Kostnadskalkylering partigods</a:t>
            </a:r>
          </a:p>
          <a:p>
            <a:pPr lvl="1"/>
            <a:r>
              <a:rPr lang="sv-SE" dirty="0"/>
              <a:t>Byggs på </a:t>
            </a:r>
            <a:r>
              <a:rPr lang="sv-SE" dirty="0" err="1"/>
              <a:t>hellast</a:t>
            </a:r>
            <a:endParaRPr lang="sv-SE" dirty="0"/>
          </a:p>
          <a:p>
            <a:pPr lvl="2"/>
            <a:r>
              <a:rPr lang="sv-SE" dirty="0"/>
              <a:t>Från ort till ort</a:t>
            </a:r>
          </a:p>
          <a:p>
            <a:pPr lvl="1"/>
            <a:r>
              <a:rPr lang="sv-SE" dirty="0"/>
              <a:t>Bryts ner</a:t>
            </a:r>
          </a:p>
          <a:p>
            <a:pPr lvl="2"/>
            <a:r>
              <a:rPr lang="sv-SE" dirty="0"/>
              <a:t>Per ton</a:t>
            </a:r>
          </a:p>
          <a:p>
            <a:r>
              <a:rPr lang="sv-SE" dirty="0"/>
              <a:t>Ex Kristinehamn 8000kg till Bielefeld</a:t>
            </a:r>
          </a:p>
          <a:p>
            <a:pPr lvl="1"/>
            <a:r>
              <a:rPr lang="sv-SE" dirty="0"/>
              <a:t>Kostnad för </a:t>
            </a:r>
            <a:r>
              <a:rPr lang="sv-SE" dirty="0" err="1"/>
              <a:t>hellast</a:t>
            </a:r>
            <a:endParaRPr lang="sv-SE" dirty="0"/>
          </a:p>
          <a:p>
            <a:pPr lvl="2"/>
            <a:r>
              <a:rPr lang="sv-SE" dirty="0"/>
              <a:t>14 568:-</a:t>
            </a:r>
          </a:p>
          <a:p>
            <a:pPr lvl="1"/>
            <a:r>
              <a:rPr lang="sv-SE" dirty="0"/>
              <a:t>Bryts ner</a:t>
            </a:r>
          </a:p>
          <a:p>
            <a:pPr lvl="2"/>
            <a:r>
              <a:rPr lang="sv-SE" dirty="0"/>
              <a:t>14 568SEK / 24 000kg = 607SEK per ton</a:t>
            </a:r>
          </a:p>
          <a:p>
            <a:pPr lvl="1"/>
            <a:r>
              <a:rPr lang="sv-SE" dirty="0"/>
              <a:t>Kostnad Kristinehamn – Bielefeld 8000kg</a:t>
            </a:r>
          </a:p>
          <a:p>
            <a:pPr lvl="2"/>
            <a:r>
              <a:rPr lang="sv-SE" dirty="0"/>
              <a:t>607 x 8 = 4856:-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4F33218-346C-4068-A2F3-28850032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17</a:t>
            </a:fld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AA5F7B0D-AC83-416F-8B4D-50376CD7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9" y="1365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</p:spTree>
    <p:extLst>
      <p:ext uri="{BB962C8B-B14F-4D97-AF65-F5344CB8AC3E}">
        <p14:creationId xmlns:p14="http://schemas.microsoft.com/office/powerpoint/2010/main" val="39544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9A8250-4CA8-44DF-A1C2-86B74FB1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Kalkyleringen för partigods</a:t>
            </a:r>
          </a:p>
          <a:p>
            <a:pPr lvl="1"/>
            <a:r>
              <a:rPr lang="sv-SE" dirty="0"/>
              <a:t>Mariestad  - Hannover</a:t>
            </a:r>
          </a:p>
          <a:p>
            <a:pPr lvl="1"/>
            <a:r>
              <a:rPr lang="sv-SE" dirty="0"/>
              <a:t>Skara – Hamburg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Baseras på </a:t>
            </a:r>
            <a:r>
              <a:rPr lang="sv-SE" dirty="0" err="1"/>
              <a:t>hellast</a:t>
            </a:r>
            <a:r>
              <a:rPr lang="sv-SE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Kostnaden bryts ner per 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Tomkörningen måste beräknas</a:t>
            </a:r>
          </a:p>
          <a:p>
            <a:pPr marL="914400" lvl="1" indent="-4572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4358CCF7-D2CE-4EBB-AE68-A86C2288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</p:spTree>
    <p:extLst>
      <p:ext uri="{BB962C8B-B14F-4D97-AF65-F5344CB8AC3E}">
        <p14:creationId xmlns:p14="http://schemas.microsoft.com/office/powerpoint/2010/main" val="2816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-11299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v-SE" dirty="0"/>
              <a:t>Samtliga transportslag</a:t>
            </a:r>
          </a:p>
          <a:p>
            <a:pPr marL="857250" lvl="1" indent="-457200"/>
            <a:r>
              <a:rPr lang="sv-SE" dirty="0"/>
              <a:t>EXW </a:t>
            </a:r>
          </a:p>
          <a:p>
            <a:pPr marL="1257300" lvl="2" indent="-457200"/>
            <a:r>
              <a:rPr lang="sv-SE" dirty="0"/>
              <a:t>Ex works</a:t>
            </a:r>
          </a:p>
          <a:p>
            <a:pPr marL="857250" lvl="1" indent="-457200"/>
            <a:r>
              <a:rPr lang="sv-SE" dirty="0"/>
              <a:t>FCA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Carrier</a:t>
            </a:r>
          </a:p>
          <a:p>
            <a:pPr marL="857250" lvl="1" indent="-457200"/>
            <a:r>
              <a:rPr lang="sv-SE" dirty="0"/>
              <a:t>CPT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Paid To</a:t>
            </a:r>
          </a:p>
          <a:p>
            <a:pPr marL="857250" lvl="1" indent="-457200"/>
            <a:r>
              <a:rPr lang="sv-SE" dirty="0"/>
              <a:t>CIP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and Insurance </a:t>
            </a:r>
            <a:r>
              <a:rPr lang="sv-SE" dirty="0" err="1"/>
              <a:t>Paid</a:t>
            </a:r>
            <a:r>
              <a:rPr lang="sv-SE" dirty="0"/>
              <a:t> To</a:t>
            </a:r>
          </a:p>
          <a:p>
            <a:pPr marL="857250" lvl="1" indent="-457200"/>
            <a:endParaRPr lang="sv-SE" dirty="0"/>
          </a:p>
          <a:p>
            <a:pPr marL="1257300" lvl="2" indent="-457200"/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368FD79-8D6F-466D-A951-890DC20EBB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57250" lvl="1" indent="-457200"/>
            <a:r>
              <a:rPr lang="en-US" dirty="0"/>
              <a:t>DPU </a:t>
            </a:r>
          </a:p>
          <a:p>
            <a:pPr marL="1257300" lvl="2" indent="-457200"/>
            <a:r>
              <a:rPr lang="en-US" dirty="0"/>
              <a:t>Delivery At Place Unloaded</a:t>
            </a:r>
          </a:p>
          <a:p>
            <a:pPr marL="857250" lvl="1" indent="-457200"/>
            <a:r>
              <a:rPr lang="en-US" dirty="0"/>
              <a:t>DAP </a:t>
            </a:r>
          </a:p>
          <a:p>
            <a:pPr marL="1257300" lvl="2" indent="-457200"/>
            <a:r>
              <a:rPr lang="en-US" dirty="0"/>
              <a:t>Delivery At Place</a:t>
            </a:r>
          </a:p>
          <a:p>
            <a:pPr marL="857250" lvl="1" indent="-457200"/>
            <a:r>
              <a:rPr lang="en-US" dirty="0"/>
              <a:t>DDP </a:t>
            </a:r>
          </a:p>
          <a:p>
            <a:pPr marL="1257300" lvl="2" indent="-457200"/>
            <a:r>
              <a:rPr lang="en-US" dirty="0"/>
              <a:t>Delivery Duty  Paid</a:t>
            </a:r>
          </a:p>
          <a:p>
            <a:pPr lvl="1"/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838200" y="1021876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Användning av leveransvillkor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E64B1BC-00C7-4E50-B96B-0592DDB8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456565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v-SE" dirty="0"/>
              <a:t>Användning av leveransvillkor</a:t>
            </a:r>
          </a:p>
          <a:p>
            <a:pPr marL="457200" indent="-457200"/>
            <a:r>
              <a:rPr lang="sv-SE" dirty="0"/>
              <a:t>Sjötransport</a:t>
            </a:r>
          </a:p>
          <a:p>
            <a:pPr marL="857250" lvl="1" indent="-457200"/>
            <a:r>
              <a:rPr lang="sv-SE" dirty="0"/>
              <a:t>FAS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Alongside Ship</a:t>
            </a:r>
          </a:p>
          <a:p>
            <a:pPr marL="857250" lvl="1" indent="-457200"/>
            <a:r>
              <a:rPr lang="sv-SE" dirty="0"/>
              <a:t>FOB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on Board</a:t>
            </a:r>
          </a:p>
          <a:p>
            <a:pPr marL="857250" lvl="1" indent="-457200"/>
            <a:r>
              <a:rPr lang="sv-SE" dirty="0"/>
              <a:t>CFR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and Freight</a:t>
            </a:r>
          </a:p>
          <a:p>
            <a:pPr marL="857250" lvl="1" indent="-457200"/>
            <a:r>
              <a:rPr lang="sv-SE" dirty="0"/>
              <a:t>CIF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Insurance Freight</a:t>
            </a:r>
          </a:p>
          <a:p>
            <a:pPr marL="800100" lvl="2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A535506-EF56-42C5-BB96-0B7F41BA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12" y="2773282"/>
            <a:ext cx="3869265" cy="24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B5B5CE15-8BB2-4617-8E5E-83B03BB8D455}"/>
              </a:ext>
            </a:extLst>
          </p:cNvPr>
          <p:cNvSpPr/>
          <p:nvPr/>
        </p:nvSpPr>
        <p:spPr>
          <a:xfrm>
            <a:off x="1720215" y="3726180"/>
            <a:ext cx="133164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Upphämtning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B753BE-C383-4747-A511-F255729A90DA}"/>
              </a:ext>
            </a:extLst>
          </p:cNvPr>
          <p:cNvSpPr/>
          <p:nvPr/>
        </p:nvSpPr>
        <p:spPr>
          <a:xfrm>
            <a:off x="3476673" y="372618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9A5728-D354-4DBF-B405-DD8FBABB8145}"/>
              </a:ext>
            </a:extLst>
          </p:cNvPr>
          <p:cNvSpPr/>
          <p:nvPr/>
        </p:nvSpPr>
        <p:spPr>
          <a:xfrm>
            <a:off x="5172128" y="3733800"/>
            <a:ext cx="1716390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Huvudfrakt Terminal/Terminal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Line </a:t>
            </a:r>
            <a:r>
              <a:rPr lang="sv-SE" sz="1350" dirty="0" err="1">
                <a:solidFill>
                  <a:schemeClr val="tx1"/>
                </a:solidFill>
              </a:rPr>
              <a:t>haul</a:t>
            </a:r>
            <a:endParaRPr lang="sv-SE" sz="135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453C13B-A1EC-4777-A3DF-684A89E32F4A}"/>
              </a:ext>
            </a:extLst>
          </p:cNvPr>
          <p:cNvSpPr/>
          <p:nvPr/>
        </p:nvSpPr>
        <p:spPr>
          <a:xfrm>
            <a:off x="7459980" y="372618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BDF5832-45DA-4880-A6C2-4F8312B49284}"/>
              </a:ext>
            </a:extLst>
          </p:cNvPr>
          <p:cNvSpPr/>
          <p:nvPr/>
        </p:nvSpPr>
        <p:spPr>
          <a:xfrm>
            <a:off x="9323070" y="3726180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4E377653-AA21-414E-BA95-E3248D2E63B1}"/>
              </a:ext>
            </a:extLst>
          </p:cNvPr>
          <p:cNvSpPr/>
          <p:nvPr/>
        </p:nvSpPr>
        <p:spPr>
          <a:xfrm>
            <a:off x="1720215" y="5325056"/>
            <a:ext cx="85801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700" dirty="0"/>
              <a:t>Export/Import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0DD9BB1F-7370-4ABC-9FA5-607A298EC09C}"/>
              </a:ext>
            </a:extLst>
          </p:cNvPr>
          <p:cNvSpPr/>
          <p:nvPr/>
        </p:nvSpPr>
        <p:spPr>
          <a:xfrm>
            <a:off x="1566678" y="2636319"/>
            <a:ext cx="2113242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Avgångsort/land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5315B87-3378-4F5C-A3BF-2EF01DB1C718}"/>
              </a:ext>
            </a:extLst>
          </p:cNvPr>
          <p:cNvSpPr/>
          <p:nvPr/>
        </p:nvSpPr>
        <p:spPr>
          <a:xfrm>
            <a:off x="8052435" y="2677717"/>
            <a:ext cx="2327256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Mottagningsort/land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512EB896-5F21-4F61-A419-790F046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dirty="0"/>
              <a:t>Kostnader utrikes vägtransporter styckegods</a:t>
            </a:r>
          </a:p>
        </p:txBody>
      </p:sp>
      <p:sp>
        <p:nvSpPr>
          <p:cNvPr id="13" name="Pil: höger 12">
            <a:extLst>
              <a:ext uri="{FF2B5EF4-FFF2-40B4-BE49-F238E27FC236}">
                <a16:creationId xmlns:a16="http://schemas.microsoft.com/office/drawing/2014/main" id="{4452E9CD-8768-49EA-9634-681D9E10C979}"/>
              </a:ext>
            </a:extLst>
          </p:cNvPr>
          <p:cNvSpPr/>
          <p:nvPr/>
        </p:nvSpPr>
        <p:spPr>
          <a:xfrm rot="16200000">
            <a:off x="2655579" y="4603909"/>
            <a:ext cx="792551" cy="460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FCA</a:t>
            </a:r>
          </a:p>
        </p:txBody>
      </p:sp>
      <p:sp>
        <p:nvSpPr>
          <p:cNvPr id="16" name="Pil: höger 15">
            <a:extLst>
              <a:ext uri="{FF2B5EF4-FFF2-40B4-BE49-F238E27FC236}">
                <a16:creationId xmlns:a16="http://schemas.microsoft.com/office/drawing/2014/main" id="{B252F6DF-727F-4456-8707-F08A211B26E1}"/>
              </a:ext>
            </a:extLst>
          </p:cNvPr>
          <p:cNvSpPr/>
          <p:nvPr/>
        </p:nvSpPr>
        <p:spPr>
          <a:xfrm rot="16200000">
            <a:off x="1409258" y="4580725"/>
            <a:ext cx="792551" cy="460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EXW</a:t>
            </a:r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17FC0841-F26E-40BF-9AE3-350E2E67BE62}"/>
              </a:ext>
            </a:extLst>
          </p:cNvPr>
          <p:cNvSpPr/>
          <p:nvPr/>
        </p:nvSpPr>
        <p:spPr>
          <a:xfrm>
            <a:off x="3282335" y="4417348"/>
            <a:ext cx="1083742" cy="2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18" name="Pil: höger 17">
            <a:extLst>
              <a:ext uri="{FF2B5EF4-FFF2-40B4-BE49-F238E27FC236}">
                <a16:creationId xmlns:a16="http://schemas.microsoft.com/office/drawing/2014/main" id="{9FEA9AC2-A0C0-42F5-AB40-D4861094F797}"/>
              </a:ext>
            </a:extLst>
          </p:cNvPr>
          <p:cNvSpPr/>
          <p:nvPr/>
        </p:nvSpPr>
        <p:spPr>
          <a:xfrm rot="16200000">
            <a:off x="4265308" y="4658699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FCA</a:t>
            </a:r>
          </a:p>
        </p:txBody>
      </p:sp>
      <p:sp>
        <p:nvSpPr>
          <p:cNvPr id="19" name="Pil: höger 18">
            <a:extLst>
              <a:ext uri="{FF2B5EF4-FFF2-40B4-BE49-F238E27FC236}">
                <a16:creationId xmlns:a16="http://schemas.microsoft.com/office/drawing/2014/main" id="{A87767AD-2423-42E8-B7A9-D1431272CB84}"/>
              </a:ext>
            </a:extLst>
          </p:cNvPr>
          <p:cNvSpPr/>
          <p:nvPr/>
        </p:nvSpPr>
        <p:spPr>
          <a:xfrm rot="16200000">
            <a:off x="6775556" y="4703596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CIP</a:t>
            </a:r>
          </a:p>
        </p:txBody>
      </p:sp>
      <p:sp>
        <p:nvSpPr>
          <p:cNvPr id="20" name="Pil: höger 19">
            <a:extLst>
              <a:ext uri="{FF2B5EF4-FFF2-40B4-BE49-F238E27FC236}">
                <a16:creationId xmlns:a16="http://schemas.microsoft.com/office/drawing/2014/main" id="{6DC70C82-4DBF-42BF-AC1D-22FB0407B6F1}"/>
              </a:ext>
            </a:extLst>
          </p:cNvPr>
          <p:cNvSpPr/>
          <p:nvPr/>
        </p:nvSpPr>
        <p:spPr>
          <a:xfrm rot="16200000">
            <a:off x="9130723" y="4591664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DPU</a:t>
            </a:r>
          </a:p>
        </p:txBody>
      </p:sp>
      <p:sp>
        <p:nvSpPr>
          <p:cNvPr id="21" name="Pil: höger 20">
            <a:extLst>
              <a:ext uri="{FF2B5EF4-FFF2-40B4-BE49-F238E27FC236}">
                <a16:creationId xmlns:a16="http://schemas.microsoft.com/office/drawing/2014/main" id="{1FFE2381-FA90-4B6A-9598-F9C7D74082AA}"/>
              </a:ext>
            </a:extLst>
          </p:cNvPr>
          <p:cNvSpPr/>
          <p:nvPr/>
        </p:nvSpPr>
        <p:spPr>
          <a:xfrm rot="16200000">
            <a:off x="9595251" y="4601841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DAP</a:t>
            </a:r>
          </a:p>
        </p:txBody>
      </p:sp>
      <p:sp>
        <p:nvSpPr>
          <p:cNvPr id="22" name="Pil: höger 21">
            <a:extLst>
              <a:ext uri="{FF2B5EF4-FFF2-40B4-BE49-F238E27FC236}">
                <a16:creationId xmlns:a16="http://schemas.microsoft.com/office/drawing/2014/main" id="{CD932F38-C355-460C-B127-5690F40B54C0}"/>
              </a:ext>
            </a:extLst>
          </p:cNvPr>
          <p:cNvSpPr/>
          <p:nvPr/>
        </p:nvSpPr>
        <p:spPr>
          <a:xfrm rot="16200000">
            <a:off x="10032000" y="4606680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DDP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0A526B55-C9DF-4CAB-82F9-8F9567495AC4}"/>
              </a:ext>
            </a:extLst>
          </p:cNvPr>
          <p:cNvSpPr/>
          <p:nvPr/>
        </p:nvSpPr>
        <p:spPr>
          <a:xfrm>
            <a:off x="2036016" y="1593201"/>
            <a:ext cx="1015840" cy="92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Varuägare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Avsändare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Säljare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B8EA904D-3686-4199-89FB-C7E77F37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199" y="1700905"/>
            <a:ext cx="918294" cy="8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2" grpId="0" animBg="1"/>
      <p:bldP spid="14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Upphämtning paket och styckegods</a:t>
            </a:r>
          </a:p>
          <a:p>
            <a:pPr lvl="1"/>
            <a:r>
              <a:rPr lang="sv-SE" dirty="0"/>
              <a:t>Inleds med en inrikestransport</a:t>
            </a:r>
          </a:p>
          <a:p>
            <a:pPr lvl="2"/>
            <a:r>
              <a:rPr lang="sv-SE" dirty="0"/>
              <a:t>Export</a:t>
            </a:r>
          </a:p>
          <a:p>
            <a:pPr lvl="1"/>
            <a:r>
              <a:rPr lang="sv-SE" dirty="0"/>
              <a:t>Avslutas med en inrikestransport</a:t>
            </a:r>
          </a:p>
          <a:p>
            <a:pPr lvl="2"/>
            <a:r>
              <a:rPr lang="sv-SE" dirty="0"/>
              <a:t>Import</a:t>
            </a:r>
          </a:p>
          <a:p>
            <a:pPr lvl="1"/>
            <a:r>
              <a:rPr lang="sv-SE" dirty="0"/>
              <a:t>Styckegods samlas upp </a:t>
            </a:r>
          </a:p>
          <a:p>
            <a:pPr lvl="2"/>
            <a:r>
              <a:rPr lang="sv-SE" dirty="0"/>
              <a:t>Export</a:t>
            </a:r>
          </a:p>
          <a:p>
            <a:pPr lvl="2"/>
            <a:r>
              <a:rPr lang="sv-SE" dirty="0"/>
              <a:t>Godsterminal/</a:t>
            </a:r>
            <a:r>
              <a:rPr lang="sv-SE" dirty="0" err="1"/>
              <a:t>hub</a:t>
            </a:r>
            <a:endParaRPr lang="sv-SE" dirty="0"/>
          </a:p>
          <a:p>
            <a:pPr lvl="2"/>
            <a:r>
              <a:rPr lang="sv-SE" dirty="0"/>
              <a:t>Import</a:t>
            </a:r>
          </a:p>
          <a:p>
            <a:pPr lvl="2"/>
            <a:r>
              <a:rPr lang="sv-SE" dirty="0"/>
              <a:t>Distribution från godsterminal/</a:t>
            </a:r>
            <a:r>
              <a:rPr lang="sv-SE" dirty="0" err="1"/>
              <a:t>hub</a:t>
            </a:r>
            <a:endParaRPr lang="sv-SE" dirty="0"/>
          </a:p>
          <a:p>
            <a:pPr lvl="1"/>
            <a:r>
              <a:rPr lang="sv-SE" dirty="0"/>
              <a:t>Kostnad för uppdraget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063558" y="6372410"/>
            <a:ext cx="2133600" cy="365125"/>
          </a:xfrm>
        </p:spPr>
        <p:txBody>
          <a:bodyPr/>
          <a:lstStyle/>
          <a:p>
            <a:fld id="{4BCD7B5F-50F3-48D7-95E0-FFFBCD4F329C}" type="slidenum">
              <a:rPr lang="sv-SE" smtClean="0"/>
              <a:t>5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0DEF070-BDCB-4DD8-85F9-E7210E33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08" y="2357121"/>
            <a:ext cx="4527192" cy="25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AB7410-41BD-452D-8482-220A655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 styckegods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54FEAD-A1A5-4BFC-966A-2BDDAE55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Paket och styckegods</a:t>
            </a:r>
          </a:p>
          <a:p>
            <a:pPr lvl="1"/>
            <a:r>
              <a:rPr lang="sv-SE" dirty="0"/>
              <a:t>Export och import</a:t>
            </a:r>
          </a:p>
          <a:p>
            <a:pPr lvl="1"/>
            <a:r>
              <a:rPr lang="sv-SE" dirty="0"/>
              <a:t>Huvudfrakt – Line </a:t>
            </a:r>
            <a:r>
              <a:rPr lang="sv-SE" dirty="0" err="1"/>
              <a:t>haul</a:t>
            </a:r>
            <a:endParaRPr lang="sv-SE" dirty="0"/>
          </a:p>
          <a:p>
            <a:pPr lvl="2"/>
            <a:r>
              <a:rPr lang="sv-SE" dirty="0"/>
              <a:t>Terminal – Terminal</a:t>
            </a:r>
          </a:p>
          <a:p>
            <a:pPr lvl="3"/>
            <a:r>
              <a:rPr lang="sv-SE" dirty="0"/>
              <a:t>Övergripande kostnader för hela </a:t>
            </a:r>
            <a:r>
              <a:rPr lang="sv-SE" dirty="0" err="1"/>
              <a:t>lastbäraren</a:t>
            </a:r>
            <a:endParaRPr lang="sv-SE" dirty="0"/>
          </a:p>
          <a:p>
            <a:pPr lvl="3"/>
            <a:r>
              <a:rPr lang="sv-SE" dirty="0"/>
              <a:t>Forsling till och från terminal och hamn</a:t>
            </a:r>
          </a:p>
          <a:p>
            <a:pPr lvl="3"/>
            <a:r>
              <a:rPr lang="sv-SE" dirty="0"/>
              <a:t>Kostnad för </a:t>
            </a:r>
            <a:r>
              <a:rPr lang="sv-SE" dirty="0" err="1"/>
              <a:t>roro</a:t>
            </a:r>
            <a:r>
              <a:rPr lang="sv-SE" dirty="0"/>
              <a:t>-färja</a:t>
            </a:r>
          </a:p>
          <a:p>
            <a:pPr lvl="3"/>
            <a:r>
              <a:rPr lang="sv-SE" dirty="0"/>
              <a:t>Trailerhyra</a:t>
            </a:r>
          </a:p>
          <a:p>
            <a:pPr marL="914400" lvl="2" indent="0">
              <a:buNone/>
            </a:pPr>
            <a:endParaRPr lang="sv-SE" dirty="0"/>
          </a:p>
          <a:p>
            <a:pPr marL="1371600" lvl="3" indent="0">
              <a:buNone/>
            </a:pP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E922F44-725D-434E-97DF-785F07E7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5941" y="5946775"/>
            <a:ext cx="2743200" cy="365125"/>
          </a:xfrm>
        </p:spPr>
        <p:txBody>
          <a:bodyPr/>
          <a:lstStyle/>
          <a:p>
            <a:fld id="{4BCD7B5F-50F3-48D7-95E0-FFFBCD4F329C}" type="slidenum">
              <a:rPr lang="sv-SE" smtClean="0"/>
              <a:t>6</a:t>
            </a:fld>
            <a:endParaRPr lang="sv-SE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CB023443-0207-4F7C-A20A-D906D39D4BD7}"/>
              </a:ext>
            </a:extLst>
          </p:cNvPr>
          <p:cNvSpPr/>
          <p:nvPr/>
        </p:nvSpPr>
        <p:spPr>
          <a:xfrm>
            <a:off x="7847965" y="4960565"/>
            <a:ext cx="1833357" cy="1669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33A8623-15E8-4842-B2DA-B46C84A2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160" y="4496322"/>
            <a:ext cx="6210965" cy="18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1483D4-D3C0-4B97-900F-10196295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DC9EF3-5C0F-4006-92B0-883F687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Paket och styckegods</a:t>
            </a:r>
          </a:p>
          <a:p>
            <a:pPr marL="0" indent="0">
              <a:buNone/>
            </a:pPr>
            <a:r>
              <a:rPr lang="sv-SE" b="1" dirty="0"/>
              <a:t>Ex Terminal Göteborg – Terminal Düsseldorf</a:t>
            </a:r>
          </a:p>
          <a:p>
            <a:pPr lvl="1"/>
            <a:r>
              <a:rPr lang="sv-SE" dirty="0"/>
              <a:t>Line </a:t>
            </a:r>
            <a:r>
              <a:rPr lang="sv-SE" dirty="0" err="1"/>
              <a:t>Haul</a:t>
            </a:r>
            <a:endParaRPr lang="sv-SE" dirty="0"/>
          </a:p>
          <a:p>
            <a:r>
              <a:rPr lang="sv-SE" dirty="0"/>
              <a:t>Forsling </a:t>
            </a:r>
          </a:p>
          <a:p>
            <a:pPr lvl="1"/>
            <a:r>
              <a:rPr lang="sv-SE" dirty="0"/>
              <a:t>Ex Terminal i Göteborg till Skandiahamnen Port 6 DFDS till Gent</a:t>
            </a:r>
          </a:p>
          <a:p>
            <a:pPr lvl="1"/>
            <a:r>
              <a:rPr lang="sv-SE" dirty="0"/>
              <a:t>800:-</a:t>
            </a:r>
          </a:p>
          <a:p>
            <a:r>
              <a:rPr lang="sv-SE" dirty="0" err="1"/>
              <a:t>RoRo</a:t>
            </a:r>
            <a:r>
              <a:rPr lang="sv-SE" dirty="0"/>
              <a:t> sjötransport</a:t>
            </a:r>
          </a:p>
          <a:p>
            <a:pPr lvl="1"/>
            <a:r>
              <a:rPr lang="sv-SE" dirty="0"/>
              <a:t>5000:-</a:t>
            </a:r>
          </a:p>
          <a:p>
            <a:r>
              <a:rPr lang="sv-SE" dirty="0"/>
              <a:t>Forsling Gent – Düsseldorf </a:t>
            </a:r>
          </a:p>
          <a:p>
            <a:pPr lvl="1"/>
            <a:r>
              <a:rPr lang="sv-SE" dirty="0"/>
              <a:t>2500:-</a:t>
            </a:r>
          </a:p>
          <a:p>
            <a:r>
              <a:rPr lang="sv-SE" dirty="0"/>
              <a:t>Trailerhyra</a:t>
            </a:r>
          </a:p>
          <a:p>
            <a:pPr lvl="1"/>
            <a:r>
              <a:rPr lang="sv-SE" dirty="0"/>
              <a:t>1500:-</a:t>
            </a:r>
          </a:p>
          <a:p>
            <a:r>
              <a:rPr lang="sv-SE" b="1" dirty="0"/>
              <a:t>Totalt 9800:- </a:t>
            </a:r>
          </a:p>
          <a:p>
            <a:pPr lvl="1"/>
            <a:r>
              <a:rPr lang="sv-SE" dirty="0"/>
              <a:t>För hela trailern</a:t>
            </a:r>
          </a:p>
          <a:p>
            <a:pPr lvl="1"/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80CC90E-18A6-4567-9D51-1CB394C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7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CFC729B-837F-40EC-8A18-6D3F7A358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8" t="14445" r="35825" b="9401"/>
          <a:stretch/>
        </p:blipFill>
        <p:spPr>
          <a:xfrm>
            <a:off x="7419954" y="1383437"/>
            <a:ext cx="4264860" cy="5155475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640BDDE4-008F-4AE7-8E1E-E1790E02C404}"/>
              </a:ext>
            </a:extLst>
          </p:cNvPr>
          <p:cNvSpPr txBox="1"/>
          <p:nvPr/>
        </p:nvSpPr>
        <p:spPr>
          <a:xfrm>
            <a:off x="9083824" y="1600201"/>
            <a:ext cx="1584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/>
              <a:t>Terminal Göteborg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4C906E-7E62-4059-9057-988C506318C2}"/>
              </a:ext>
            </a:extLst>
          </p:cNvPr>
          <p:cNvSpPr txBox="1"/>
          <p:nvPr/>
        </p:nvSpPr>
        <p:spPr>
          <a:xfrm>
            <a:off x="7783124" y="6161400"/>
            <a:ext cx="17692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/>
              <a:t>Terminal Düsseldorf</a:t>
            </a:r>
          </a:p>
        </p:txBody>
      </p:sp>
    </p:spTree>
    <p:extLst>
      <p:ext uri="{BB962C8B-B14F-4D97-AF65-F5344CB8AC3E}">
        <p14:creationId xmlns:p14="http://schemas.microsoft.com/office/powerpoint/2010/main" val="37442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2A4BE70-474F-423A-87B0-96B11717F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9" b="7013"/>
          <a:stretch/>
        </p:blipFill>
        <p:spPr>
          <a:xfrm>
            <a:off x="6960096" y="1825625"/>
            <a:ext cx="3379690" cy="3528392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32BEEFA-6BE5-4AD9-A8A6-967307C7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CE5DE3-92C1-4F21-AEFB-057B8417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v-SE" sz="2000" dirty="0"/>
              <a:t>Line </a:t>
            </a:r>
            <a:r>
              <a:rPr lang="sv-SE" sz="2000" dirty="0" err="1"/>
              <a:t>haul</a:t>
            </a:r>
            <a:r>
              <a:rPr lang="sv-SE" sz="2000" dirty="0"/>
              <a:t> </a:t>
            </a:r>
          </a:p>
          <a:p>
            <a:pPr marL="0" indent="0">
              <a:buNone/>
            </a:pPr>
            <a:r>
              <a:rPr lang="sv-SE" sz="2000" dirty="0"/>
              <a:t>Paket och styckegods</a:t>
            </a:r>
          </a:p>
          <a:p>
            <a:r>
              <a:rPr lang="sv-SE" sz="2000" dirty="0"/>
              <a:t>Totalkostnad/Fyllnadsgrad</a:t>
            </a:r>
          </a:p>
          <a:p>
            <a:pPr lvl="1"/>
            <a:r>
              <a:rPr lang="sv-SE" sz="2000" dirty="0"/>
              <a:t>Bryts ner till per 100kg alt per ton</a:t>
            </a:r>
          </a:p>
          <a:p>
            <a:pPr lvl="1"/>
            <a:r>
              <a:rPr lang="sv-SE" sz="2000" dirty="0"/>
              <a:t>Kostnad 9800:-/Fyllnadsgrad 25 000kg = 392:-</a:t>
            </a:r>
          </a:p>
          <a:p>
            <a:pPr lvl="1"/>
            <a:r>
              <a:rPr lang="sv-SE" sz="2000" dirty="0"/>
              <a:t>Per 100 kg /250 = (39,20:-) 40:-</a:t>
            </a:r>
          </a:p>
          <a:p>
            <a:r>
              <a:rPr lang="sv-SE" sz="2000" dirty="0"/>
              <a:t>Fyllnadsgraden ökar och minskar</a:t>
            </a:r>
          </a:p>
          <a:p>
            <a:pPr lvl="1"/>
            <a:r>
              <a:rPr lang="sv-SE" sz="2000" dirty="0"/>
              <a:t>Kostnaden per ton alt per 100kg </a:t>
            </a:r>
          </a:p>
          <a:p>
            <a:pPr lvl="2"/>
            <a:r>
              <a:rPr lang="sv-SE" dirty="0"/>
              <a:t>Ökar eller minskar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9678AE1-A64D-4F8F-93D9-A325825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1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5B9807A-19C9-420C-9334-A347C8A4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8F31436-455B-4711-AE61-0013E4B99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10" r="49410" b="12697"/>
          <a:stretch/>
        </p:blipFill>
        <p:spPr>
          <a:xfrm>
            <a:off x="352524" y="334039"/>
            <a:ext cx="6776499" cy="6022311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B9C0D5E1-8545-4EF4-8900-25A77A218F2F}"/>
              </a:ext>
            </a:extLst>
          </p:cNvPr>
          <p:cNvSpPr txBox="1"/>
          <p:nvPr/>
        </p:nvSpPr>
        <p:spPr>
          <a:xfrm>
            <a:off x="7934325" y="550971"/>
            <a:ext cx="3977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Denna prissättning inkluderar</a:t>
            </a:r>
          </a:p>
          <a:p>
            <a:r>
              <a:rPr lang="sv-SE" dirty="0"/>
              <a:t>1/ Upphämtning</a:t>
            </a:r>
          </a:p>
          <a:p>
            <a:r>
              <a:rPr lang="sv-SE" dirty="0"/>
              <a:t>	Inrikesprislista</a:t>
            </a:r>
          </a:p>
          <a:p>
            <a:r>
              <a:rPr lang="sv-SE" dirty="0"/>
              <a:t>2/ Terminalhantering</a:t>
            </a:r>
          </a:p>
          <a:p>
            <a:r>
              <a:rPr lang="sv-SE" dirty="0"/>
              <a:t>	Godsterminalens kostnad 	avgångsort</a:t>
            </a:r>
          </a:p>
          <a:p>
            <a:r>
              <a:rPr lang="sv-SE" dirty="0"/>
              <a:t>3/ Line-</a:t>
            </a:r>
            <a:r>
              <a:rPr lang="sv-SE" dirty="0" err="1"/>
              <a:t>Haul</a:t>
            </a:r>
            <a:endParaRPr lang="sv-SE" dirty="0"/>
          </a:p>
          <a:p>
            <a:r>
              <a:rPr lang="sv-SE" dirty="0"/>
              <a:t>	Kostnad mellan terminal i 	avgångsort till ankomstort</a:t>
            </a:r>
          </a:p>
          <a:p>
            <a:r>
              <a:rPr lang="sv-SE" dirty="0"/>
              <a:t>4/ Samarbetspartners kostnad</a:t>
            </a:r>
          </a:p>
          <a:p>
            <a:r>
              <a:rPr lang="sv-SE" dirty="0"/>
              <a:t>	Terminalhantering</a:t>
            </a:r>
          </a:p>
          <a:p>
            <a:r>
              <a:rPr lang="sv-SE" dirty="0"/>
              <a:t>	Distribution</a:t>
            </a:r>
          </a:p>
          <a:p>
            <a:r>
              <a:rPr lang="sv-SE" dirty="0"/>
              <a:t>5/ Marginal</a:t>
            </a:r>
          </a:p>
          <a:p>
            <a:endParaRPr lang="sv-SE" dirty="0"/>
          </a:p>
          <a:p>
            <a:r>
              <a:rPr lang="sv-SE" dirty="0"/>
              <a:t>	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38B4137-DAAF-4886-B42C-726E772EC77A}"/>
              </a:ext>
            </a:extLst>
          </p:cNvPr>
          <p:cNvSpPr txBox="1"/>
          <p:nvPr/>
        </p:nvSpPr>
        <p:spPr>
          <a:xfrm>
            <a:off x="6172201" y="5259099"/>
            <a:ext cx="559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Del flesta kostnader går att omvandla till en kostnad per 100/kg</a:t>
            </a:r>
          </a:p>
        </p:txBody>
      </p:sp>
    </p:spTree>
    <p:extLst>
      <p:ext uri="{BB962C8B-B14F-4D97-AF65-F5344CB8AC3E}">
        <p14:creationId xmlns:p14="http://schemas.microsoft.com/office/powerpoint/2010/main" val="36206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673</Words>
  <Application>Microsoft Office PowerPoint</Application>
  <PresentationFormat>Bredbild</PresentationFormat>
  <Paragraphs>244</Paragraphs>
  <Slides>18</Slides>
  <Notes>13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 Utrikes vägtransporter lönsamhet </vt:lpstr>
      <vt:lpstr>Leveransvillkor/Incoterms</vt:lpstr>
      <vt:lpstr>Leveransvillkor/Incoterms</vt:lpstr>
      <vt:lpstr>Kostnader utrikes vägtransporter styckegods</vt:lpstr>
      <vt:lpstr>Kostnader utrikes vägtransporter</vt:lpstr>
      <vt:lpstr>Kostnader utrikes vägtransporter styckegods</vt:lpstr>
      <vt:lpstr>Kostnader utrikes vägtransporter</vt:lpstr>
      <vt:lpstr>Kostnader utrikes vägtransporter</vt:lpstr>
      <vt:lpstr>PowerPoint-presentation</vt:lpstr>
      <vt:lpstr>Kostnader utrikes vägtransporter</vt:lpstr>
      <vt:lpstr>Kostnader utrikes vägtransporter partigods</vt:lpstr>
      <vt:lpstr>Kostnader utrikes vägtransporter</vt:lpstr>
      <vt:lpstr>Kostnader utrikes vägtransporter</vt:lpstr>
      <vt:lpstr>Kostnader utrikes vägtransporter</vt:lpstr>
      <vt:lpstr>Transportörens kostnadskalkylering</vt:lpstr>
      <vt:lpstr>Transportörens kostnadskalkylering</vt:lpstr>
      <vt:lpstr>Transportörens kostnadskalkylering</vt:lpstr>
      <vt:lpstr>Transportörens kostnadskalkylering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Kostnader utrikes vägtransporter</dc:title>
  <dc:creator>Lisbeth Ledner</dc:creator>
  <cp:lastModifiedBy>Lisbeth Wessberg Ledner</cp:lastModifiedBy>
  <cp:revision>39</cp:revision>
  <dcterms:created xsi:type="dcterms:W3CDTF">2018-04-30T12:11:24Z</dcterms:created>
  <dcterms:modified xsi:type="dcterms:W3CDTF">2023-11-24T15:05:13Z</dcterms:modified>
</cp:coreProperties>
</file>