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59" r:id="rId5"/>
    <p:sldId id="266" r:id="rId6"/>
    <p:sldId id="265" r:id="rId7"/>
    <p:sldId id="264" r:id="rId8"/>
    <p:sldId id="263" r:id="rId9"/>
    <p:sldId id="262" r:id="rId10"/>
    <p:sldId id="261" r:id="rId11"/>
    <p:sldId id="260" r:id="rId12"/>
  </p:sldIdLst>
  <p:sldSz cx="6840538" cy="9720263"/>
  <p:notesSz cx="7053263" cy="93091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1" d="100"/>
          <a:sy n="61" d="100"/>
        </p:scale>
        <p:origin x="25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56151" cy="466394"/>
          </a:xfrm>
          <a:prstGeom prst="rect">
            <a:avLst/>
          </a:prstGeom>
        </p:spPr>
        <p:txBody>
          <a:bodyPr vert="horz" lIns="91429" tIns="45714" rIns="91429" bIns="45714" rtlCol="0"/>
          <a:lstStyle>
            <a:lvl1pPr algn="l">
              <a:defRPr sz="1200"/>
            </a:lvl1pPr>
          </a:lstStyle>
          <a:p>
            <a:endParaRPr lang="en-US"/>
          </a:p>
        </p:txBody>
      </p:sp>
      <p:sp>
        <p:nvSpPr>
          <p:cNvPr id="3" name="Date Placeholder 2"/>
          <p:cNvSpPr>
            <a:spLocks noGrp="1"/>
          </p:cNvSpPr>
          <p:nvPr>
            <p:ph type="dt" idx="1"/>
          </p:nvPr>
        </p:nvSpPr>
        <p:spPr>
          <a:xfrm>
            <a:off x="3995537" y="2"/>
            <a:ext cx="3056150" cy="466394"/>
          </a:xfrm>
          <a:prstGeom prst="rect">
            <a:avLst/>
          </a:prstGeom>
        </p:spPr>
        <p:txBody>
          <a:bodyPr vert="horz" lIns="91429" tIns="45714" rIns="91429" bIns="45714" rtlCol="0"/>
          <a:lstStyle>
            <a:lvl1pPr algn="r">
              <a:defRPr sz="1200"/>
            </a:lvl1pPr>
          </a:lstStyle>
          <a:p>
            <a:fld id="{C2D742C1-A8DE-475E-9B09-FB550D7DE05C}" type="datetimeFigureOut">
              <a:rPr lang="en-US" smtClean="0"/>
              <a:t>11/6/2023</a:t>
            </a:fld>
            <a:endParaRPr lang="en-US"/>
          </a:p>
        </p:txBody>
      </p:sp>
      <p:sp>
        <p:nvSpPr>
          <p:cNvPr id="4" name="Slide Image Placeholder 3"/>
          <p:cNvSpPr>
            <a:spLocks noGrp="1" noRot="1" noChangeAspect="1"/>
          </p:cNvSpPr>
          <p:nvPr>
            <p:ph type="sldImg" idx="2"/>
          </p:nvPr>
        </p:nvSpPr>
        <p:spPr>
          <a:xfrm>
            <a:off x="2422525" y="1163638"/>
            <a:ext cx="2209800" cy="3141662"/>
          </a:xfrm>
          <a:prstGeom prst="rect">
            <a:avLst/>
          </a:prstGeom>
          <a:noFill/>
          <a:ln w="12700">
            <a:solidFill>
              <a:prstClr val="black"/>
            </a:solidFill>
          </a:ln>
        </p:spPr>
        <p:txBody>
          <a:bodyPr vert="horz" lIns="91429" tIns="45714" rIns="91429" bIns="45714" rtlCol="0" anchor="ctr"/>
          <a:lstStyle/>
          <a:p>
            <a:endParaRPr lang="en-US"/>
          </a:p>
        </p:txBody>
      </p:sp>
      <p:sp>
        <p:nvSpPr>
          <p:cNvPr id="5" name="Notes Placeholder 4"/>
          <p:cNvSpPr>
            <a:spLocks noGrp="1"/>
          </p:cNvSpPr>
          <p:nvPr>
            <p:ph type="body" sz="quarter" idx="3"/>
          </p:nvPr>
        </p:nvSpPr>
        <p:spPr>
          <a:xfrm>
            <a:off x="706115" y="4480555"/>
            <a:ext cx="5642610" cy="3664727"/>
          </a:xfrm>
          <a:prstGeom prst="rect">
            <a:avLst/>
          </a:prstGeom>
        </p:spPr>
        <p:txBody>
          <a:bodyPr vert="horz" lIns="91429" tIns="45714" rIns="91429" bIns="457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2707"/>
            <a:ext cx="3056151" cy="466394"/>
          </a:xfrm>
          <a:prstGeom prst="rect">
            <a:avLst/>
          </a:prstGeom>
        </p:spPr>
        <p:txBody>
          <a:bodyPr vert="horz" lIns="91429" tIns="45714" rIns="91429"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3995537" y="8842707"/>
            <a:ext cx="3056150" cy="466394"/>
          </a:xfrm>
          <a:prstGeom prst="rect">
            <a:avLst/>
          </a:prstGeom>
        </p:spPr>
        <p:txBody>
          <a:bodyPr vert="horz" lIns="91429" tIns="45714" rIns="91429" bIns="45714" rtlCol="0" anchor="b"/>
          <a:lstStyle>
            <a:lvl1pPr algn="r">
              <a:defRPr sz="1200"/>
            </a:lvl1pPr>
          </a:lstStyle>
          <a:p>
            <a:fld id="{5063D44D-1E19-4CDD-8B41-BC6839CEC5C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05510" rtl="0" eaLnBrk="1" latinLnBrk="0" hangingPunct="1">
      <a:defRPr sz="1190" kern="1200">
        <a:solidFill>
          <a:schemeClr val="tx1"/>
        </a:solidFill>
        <a:latin typeface="+mn-lt"/>
        <a:ea typeface="+mn-ea"/>
        <a:cs typeface="+mn-cs"/>
      </a:defRPr>
    </a:lvl1pPr>
    <a:lvl2pPr marL="452755" algn="l" defTabSz="905510" rtl="0" eaLnBrk="1" latinLnBrk="0" hangingPunct="1">
      <a:defRPr sz="1190" kern="1200">
        <a:solidFill>
          <a:schemeClr val="tx1"/>
        </a:solidFill>
        <a:latin typeface="+mn-lt"/>
        <a:ea typeface="+mn-ea"/>
        <a:cs typeface="+mn-cs"/>
      </a:defRPr>
    </a:lvl2pPr>
    <a:lvl3pPr marL="905510" algn="l" defTabSz="905510" rtl="0" eaLnBrk="1" latinLnBrk="0" hangingPunct="1">
      <a:defRPr sz="1190" kern="1200">
        <a:solidFill>
          <a:schemeClr val="tx1"/>
        </a:solidFill>
        <a:latin typeface="+mn-lt"/>
        <a:ea typeface="+mn-ea"/>
        <a:cs typeface="+mn-cs"/>
      </a:defRPr>
    </a:lvl3pPr>
    <a:lvl4pPr marL="1358265" algn="l" defTabSz="905510" rtl="0" eaLnBrk="1" latinLnBrk="0" hangingPunct="1">
      <a:defRPr sz="1190" kern="1200">
        <a:solidFill>
          <a:schemeClr val="tx1"/>
        </a:solidFill>
        <a:latin typeface="+mn-lt"/>
        <a:ea typeface="+mn-ea"/>
        <a:cs typeface="+mn-cs"/>
      </a:defRPr>
    </a:lvl4pPr>
    <a:lvl5pPr marL="1811020" algn="l" defTabSz="905510" rtl="0" eaLnBrk="1" latinLnBrk="0" hangingPunct="1">
      <a:defRPr sz="1190" kern="1200">
        <a:solidFill>
          <a:schemeClr val="tx1"/>
        </a:solidFill>
        <a:latin typeface="+mn-lt"/>
        <a:ea typeface="+mn-ea"/>
        <a:cs typeface="+mn-cs"/>
      </a:defRPr>
    </a:lvl5pPr>
    <a:lvl6pPr marL="2263775" algn="l" defTabSz="905510" rtl="0" eaLnBrk="1" latinLnBrk="0" hangingPunct="1">
      <a:defRPr sz="1190" kern="1200">
        <a:solidFill>
          <a:schemeClr val="tx1"/>
        </a:solidFill>
        <a:latin typeface="+mn-lt"/>
        <a:ea typeface="+mn-ea"/>
        <a:cs typeface="+mn-cs"/>
      </a:defRPr>
    </a:lvl6pPr>
    <a:lvl7pPr marL="2716530" algn="l" defTabSz="905510" rtl="0" eaLnBrk="1" latinLnBrk="0" hangingPunct="1">
      <a:defRPr sz="1190" kern="1200">
        <a:solidFill>
          <a:schemeClr val="tx1"/>
        </a:solidFill>
        <a:latin typeface="+mn-lt"/>
        <a:ea typeface="+mn-ea"/>
        <a:cs typeface="+mn-cs"/>
      </a:defRPr>
    </a:lvl7pPr>
    <a:lvl8pPr marL="3169285" algn="l" defTabSz="905510" rtl="0" eaLnBrk="1" latinLnBrk="0" hangingPunct="1">
      <a:defRPr sz="1190" kern="1200">
        <a:solidFill>
          <a:schemeClr val="tx1"/>
        </a:solidFill>
        <a:latin typeface="+mn-lt"/>
        <a:ea typeface="+mn-ea"/>
        <a:cs typeface="+mn-cs"/>
      </a:defRPr>
    </a:lvl8pPr>
    <a:lvl9pPr marL="3622040" algn="l" defTabSz="905510" rtl="0" eaLnBrk="1" latinLnBrk="0" hangingPunct="1">
      <a:defRPr sz="119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2525" y="1163638"/>
            <a:ext cx="2209800"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3D44D-1E19-4CDD-8B41-BC6839CEC5CB}" type="slidenum">
              <a:rPr lang="en-US" smtClean="0"/>
              <a:t>1</a:t>
            </a:fld>
            <a:endParaRPr lang="en-US"/>
          </a:p>
        </p:txBody>
      </p:sp>
    </p:spTree>
    <p:extLst>
      <p:ext uri="{BB962C8B-B14F-4D97-AF65-F5344CB8AC3E}">
        <p14:creationId xmlns:p14="http://schemas.microsoft.com/office/powerpoint/2010/main" val="280314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2525" y="1163638"/>
            <a:ext cx="2209800"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3D44D-1E19-4CDD-8B41-BC6839CEC5CB}" type="slidenum">
              <a:rPr lang="en-US" smtClean="0"/>
              <a:t>2</a:t>
            </a:fld>
            <a:endParaRPr lang="en-US"/>
          </a:p>
        </p:txBody>
      </p:sp>
    </p:spTree>
    <p:extLst>
      <p:ext uri="{BB962C8B-B14F-4D97-AF65-F5344CB8AC3E}">
        <p14:creationId xmlns:p14="http://schemas.microsoft.com/office/powerpoint/2010/main" val="268297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2525" y="1163638"/>
            <a:ext cx="2209800"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3D44D-1E19-4CDD-8B41-BC6839CEC5CB}" type="slidenum">
              <a:rPr lang="en-US" smtClean="0"/>
              <a:t>3</a:t>
            </a:fld>
            <a:endParaRPr lang="en-US"/>
          </a:p>
        </p:txBody>
      </p:sp>
    </p:spTree>
    <p:extLst>
      <p:ext uri="{BB962C8B-B14F-4D97-AF65-F5344CB8AC3E}">
        <p14:creationId xmlns:p14="http://schemas.microsoft.com/office/powerpoint/2010/main" val="2269880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2525" y="1163638"/>
            <a:ext cx="2209800"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3D44D-1E19-4CDD-8B41-BC6839CEC5CB}" type="slidenum">
              <a:rPr lang="en-US" smtClean="0"/>
              <a:t>4</a:t>
            </a:fld>
            <a:endParaRPr lang="en-US"/>
          </a:p>
        </p:txBody>
      </p:sp>
    </p:spTree>
    <p:extLst>
      <p:ext uri="{BB962C8B-B14F-4D97-AF65-F5344CB8AC3E}">
        <p14:creationId xmlns:p14="http://schemas.microsoft.com/office/powerpoint/2010/main" val="415011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2525" y="1163638"/>
            <a:ext cx="2209800"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3D44D-1E19-4CDD-8B41-BC6839CEC5CB}" type="slidenum">
              <a:rPr lang="en-US" smtClean="0"/>
              <a:t>5</a:t>
            </a:fld>
            <a:endParaRPr lang="en-US"/>
          </a:p>
        </p:txBody>
      </p:sp>
    </p:spTree>
    <p:extLst>
      <p:ext uri="{BB962C8B-B14F-4D97-AF65-F5344CB8AC3E}">
        <p14:creationId xmlns:p14="http://schemas.microsoft.com/office/powerpoint/2010/main" val="2019362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2525" y="1163638"/>
            <a:ext cx="2209800"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3D44D-1E19-4CDD-8B41-BC6839CEC5CB}" type="slidenum">
              <a:rPr lang="en-US" smtClean="0"/>
              <a:t>6</a:t>
            </a:fld>
            <a:endParaRPr lang="en-US"/>
          </a:p>
        </p:txBody>
      </p:sp>
    </p:spTree>
    <p:extLst>
      <p:ext uri="{BB962C8B-B14F-4D97-AF65-F5344CB8AC3E}">
        <p14:creationId xmlns:p14="http://schemas.microsoft.com/office/powerpoint/2010/main" val="167066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2525" y="1163638"/>
            <a:ext cx="2209800"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3D44D-1E19-4CDD-8B41-BC6839CEC5CB}" type="slidenum">
              <a:rPr lang="en-US" smtClean="0"/>
              <a:t>7</a:t>
            </a:fld>
            <a:endParaRPr lang="en-US"/>
          </a:p>
        </p:txBody>
      </p:sp>
    </p:spTree>
    <p:extLst>
      <p:ext uri="{BB962C8B-B14F-4D97-AF65-F5344CB8AC3E}">
        <p14:creationId xmlns:p14="http://schemas.microsoft.com/office/powerpoint/2010/main" val="241584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2525" y="1163638"/>
            <a:ext cx="2209800"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3D44D-1E19-4CDD-8B41-BC6839CEC5CB}" type="slidenum">
              <a:rPr lang="en-US" smtClean="0"/>
              <a:t>8</a:t>
            </a:fld>
            <a:endParaRPr lang="en-US"/>
          </a:p>
        </p:txBody>
      </p:sp>
    </p:spTree>
    <p:extLst>
      <p:ext uri="{BB962C8B-B14F-4D97-AF65-F5344CB8AC3E}">
        <p14:creationId xmlns:p14="http://schemas.microsoft.com/office/powerpoint/2010/main" val="399382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041" y="1590794"/>
            <a:ext cx="5814457" cy="3384092"/>
          </a:xfrm>
        </p:spPr>
        <p:txBody>
          <a:bodyPr anchor="b"/>
          <a:lstStyle>
            <a:lvl1pPr algn="ctr">
              <a:defRPr sz="4490"/>
            </a:lvl1pPr>
          </a:lstStyle>
          <a:p>
            <a:r>
              <a:rPr lang="en-US"/>
              <a:t>Click to edit Master title style</a:t>
            </a:r>
            <a:endParaRPr lang="en-US" dirty="0"/>
          </a:p>
        </p:txBody>
      </p:sp>
      <p:sp>
        <p:nvSpPr>
          <p:cNvPr id="3" name="Subtitle 2"/>
          <p:cNvSpPr>
            <a:spLocks noGrp="1"/>
          </p:cNvSpPr>
          <p:nvPr>
            <p:ph type="subTitle" idx="1"/>
          </p:nvPr>
        </p:nvSpPr>
        <p:spPr>
          <a:xfrm>
            <a:off x="855067" y="5105389"/>
            <a:ext cx="5130404" cy="2346813"/>
          </a:xfrm>
        </p:spPr>
        <p:txBody>
          <a:bodyPr/>
          <a:lstStyle>
            <a:lvl1pPr marL="0" indent="0" algn="ctr">
              <a:buNone/>
              <a:defRPr sz="1795"/>
            </a:lvl1pPr>
            <a:lvl2pPr marL="342265" indent="0" algn="ctr">
              <a:buNone/>
              <a:defRPr sz="1495"/>
            </a:lvl2pPr>
            <a:lvl3pPr marL="683895" indent="0" algn="ctr">
              <a:buNone/>
              <a:defRPr sz="1345"/>
            </a:lvl3pPr>
            <a:lvl4pPr marL="1026160" indent="0" algn="ctr">
              <a:buNone/>
              <a:defRPr sz="1195"/>
            </a:lvl4pPr>
            <a:lvl5pPr marL="1368425" indent="0" algn="ctr">
              <a:buNone/>
              <a:defRPr sz="1195"/>
            </a:lvl5pPr>
            <a:lvl6pPr marL="1710055" indent="0" algn="ctr">
              <a:buNone/>
              <a:defRPr sz="1195"/>
            </a:lvl6pPr>
            <a:lvl7pPr marL="2052320" indent="0" algn="ctr">
              <a:buNone/>
              <a:defRPr sz="1195"/>
            </a:lvl7pPr>
            <a:lvl8pPr marL="2393950" indent="0" algn="ctr">
              <a:buNone/>
              <a:defRPr sz="1195"/>
            </a:lvl8pPr>
            <a:lvl9pPr marL="2736215" indent="0" algn="ctr">
              <a:buNone/>
              <a:defRPr sz="11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E7E1C-165D-4C1D-A908-0EBA2106F4DF}" type="datetime1">
              <a:rPr lang="sv-SE" smtClean="0"/>
              <a:t>2023-11-06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D8466-A2CE-4558-BD48-6D4B93CEAC25}" type="datetime1">
              <a:rPr lang="sv-SE" smtClean="0"/>
              <a:t>2023-11-06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95260" y="517514"/>
            <a:ext cx="1474991" cy="823747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0288" y="517514"/>
            <a:ext cx="4339466" cy="823747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FA203-EE6F-42B5-945D-2359BD295E19}" type="datetime1">
              <a:rPr lang="sv-SE" smtClean="0"/>
              <a:t>2023-11-06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DFD1B-4E9B-4F6D-BD7F-40589EEA27F1}" type="datetime1">
              <a:rPr lang="sv-SE" smtClean="0"/>
              <a:t>2023-11-06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6725" y="2423318"/>
            <a:ext cx="5899964" cy="4043359"/>
          </a:xfrm>
        </p:spPr>
        <p:txBody>
          <a:bodyPr anchor="b"/>
          <a:lstStyle>
            <a:lvl1pPr>
              <a:defRPr sz="4490"/>
            </a:lvl1pPr>
          </a:lstStyle>
          <a:p>
            <a:r>
              <a:rPr lang="en-US"/>
              <a:t>Click to edit Master title style</a:t>
            </a:r>
            <a:endParaRPr lang="en-US" dirty="0"/>
          </a:p>
        </p:txBody>
      </p:sp>
      <p:sp>
        <p:nvSpPr>
          <p:cNvPr id="3" name="Text Placeholder 2"/>
          <p:cNvSpPr>
            <a:spLocks noGrp="1"/>
          </p:cNvSpPr>
          <p:nvPr>
            <p:ph type="body" idx="1"/>
          </p:nvPr>
        </p:nvSpPr>
        <p:spPr>
          <a:xfrm>
            <a:off x="466725" y="6504929"/>
            <a:ext cx="5899964" cy="2126307"/>
          </a:xfrm>
        </p:spPr>
        <p:txBody>
          <a:bodyPr/>
          <a:lstStyle>
            <a:lvl1pPr marL="0" indent="0">
              <a:buNone/>
              <a:defRPr sz="1795">
                <a:solidFill>
                  <a:schemeClr val="tx1"/>
                </a:solidFill>
              </a:defRPr>
            </a:lvl1pPr>
            <a:lvl2pPr marL="342265" indent="0">
              <a:buNone/>
              <a:defRPr sz="1495">
                <a:solidFill>
                  <a:schemeClr val="tx1">
                    <a:tint val="75000"/>
                  </a:schemeClr>
                </a:solidFill>
              </a:defRPr>
            </a:lvl2pPr>
            <a:lvl3pPr marL="683895" indent="0">
              <a:buNone/>
              <a:defRPr sz="1345">
                <a:solidFill>
                  <a:schemeClr val="tx1">
                    <a:tint val="75000"/>
                  </a:schemeClr>
                </a:solidFill>
              </a:defRPr>
            </a:lvl3pPr>
            <a:lvl4pPr marL="1026160" indent="0">
              <a:buNone/>
              <a:defRPr sz="1195">
                <a:solidFill>
                  <a:schemeClr val="tx1">
                    <a:tint val="75000"/>
                  </a:schemeClr>
                </a:solidFill>
              </a:defRPr>
            </a:lvl4pPr>
            <a:lvl5pPr marL="1368425" indent="0">
              <a:buNone/>
              <a:defRPr sz="1195">
                <a:solidFill>
                  <a:schemeClr val="tx1">
                    <a:tint val="75000"/>
                  </a:schemeClr>
                </a:solidFill>
              </a:defRPr>
            </a:lvl5pPr>
            <a:lvl6pPr marL="1710055" indent="0">
              <a:buNone/>
              <a:defRPr sz="1195">
                <a:solidFill>
                  <a:schemeClr val="tx1">
                    <a:tint val="75000"/>
                  </a:schemeClr>
                </a:solidFill>
              </a:defRPr>
            </a:lvl6pPr>
            <a:lvl7pPr marL="2052320" indent="0">
              <a:buNone/>
              <a:defRPr sz="1195">
                <a:solidFill>
                  <a:schemeClr val="tx1">
                    <a:tint val="75000"/>
                  </a:schemeClr>
                </a:solidFill>
              </a:defRPr>
            </a:lvl7pPr>
            <a:lvl8pPr marL="2393950" indent="0">
              <a:buNone/>
              <a:defRPr sz="1195">
                <a:solidFill>
                  <a:schemeClr val="tx1">
                    <a:tint val="75000"/>
                  </a:schemeClr>
                </a:solidFill>
              </a:defRPr>
            </a:lvl8pPr>
            <a:lvl9pPr marL="2736215" indent="0">
              <a:buNone/>
              <a:defRPr sz="119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1BCAD4-9618-4017-85D7-051D76EEAFE7}" type="datetime1">
              <a:rPr lang="sv-SE" smtClean="0"/>
              <a:t>2023-11-06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0287" y="2587570"/>
            <a:ext cx="2907229" cy="6167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63022" y="2587570"/>
            <a:ext cx="2907229" cy="6167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61DC6-3E1E-472E-9D0A-667E4B791161}" type="datetime1">
              <a:rPr lang="sv-SE" smtClean="0"/>
              <a:t>2023-11-06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1178" y="517516"/>
            <a:ext cx="5899964" cy="1878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1179" y="2382815"/>
            <a:ext cx="2893868" cy="1167781"/>
          </a:xfrm>
        </p:spPr>
        <p:txBody>
          <a:bodyPr anchor="b"/>
          <a:lstStyle>
            <a:lvl1pPr marL="0" indent="0">
              <a:buNone/>
              <a:defRPr sz="1795" b="1"/>
            </a:lvl1pPr>
            <a:lvl2pPr marL="342265" indent="0">
              <a:buNone/>
              <a:defRPr sz="1495" b="1"/>
            </a:lvl2pPr>
            <a:lvl3pPr marL="683895" indent="0">
              <a:buNone/>
              <a:defRPr sz="1345" b="1"/>
            </a:lvl3pPr>
            <a:lvl4pPr marL="1026160" indent="0">
              <a:buNone/>
              <a:defRPr sz="1195" b="1"/>
            </a:lvl4pPr>
            <a:lvl5pPr marL="1368425" indent="0">
              <a:buNone/>
              <a:defRPr sz="1195" b="1"/>
            </a:lvl5pPr>
            <a:lvl6pPr marL="1710055" indent="0">
              <a:buNone/>
              <a:defRPr sz="1195" b="1"/>
            </a:lvl6pPr>
            <a:lvl7pPr marL="2052320" indent="0">
              <a:buNone/>
              <a:defRPr sz="1195" b="1"/>
            </a:lvl7pPr>
            <a:lvl8pPr marL="2393950" indent="0">
              <a:buNone/>
              <a:defRPr sz="1195" b="1"/>
            </a:lvl8pPr>
            <a:lvl9pPr marL="2736215" indent="0">
              <a:buNone/>
              <a:defRPr sz="1195" b="1"/>
            </a:lvl9pPr>
          </a:lstStyle>
          <a:p>
            <a:pPr lvl="0"/>
            <a:r>
              <a:rPr lang="en-US"/>
              <a:t>Edit Master text styles</a:t>
            </a:r>
          </a:p>
        </p:txBody>
      </p:sp>
      <p:sp>
        <p:nvSpPr>
          <p:cNvPr id="4" name="Content Placeholder 3"/>
          <p:cNvSpPr>
            <a:spLocks noGrp="1"/>
          </p:cNvSpPr>
          <p:nvPr>
            <p:ph sz="half" idx="2"/>
          </p:nvPr>
        </p:nvSpPr>
        <p:spPr>
          <a:xfrm>
            <a:off x="471179" y="3550596"/>
            <a:ext cx="2893868" cy="52223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63023" y="2382815"/>
            <a:ext cx="2908120" cy="1167781"/>
          </a:xfrm>
        </p:spPr>
        <p:txBody>
          <a:bodyPr anchor="b"/>
          <a:lstStyle>
            <a:lvl1pPr marL="0" indent="0">
              <a:buNone/>
              <a:defRPr sz="1795" b="1"/>
            </a:lvl1pPr>
            <a:lvl2pPr marL="342265" indent="0">
              <a:buNone/>
              <a:defRPr sz="1495" b="1"/>
            </a:lvl2pPr>
            <a:lvl3pPr marL="683895" indent="0">
              <a:buNone/>
              <a:defRPr sz="1345" b="1"/>
            </a:lvl3pPr>
            <a:lvl4pPr marL="1026160" indent="0">
              <a:buNone/>
              <a:defRPr sz="1195" b="1"/>
            </a:lvl4pPr>
            <a:lvl5pPr marL="1368425" indent="0">
              <a:buNone/>
              <a:defRPr sz="1195" b="1"/>
            </a:lvl5pPr>
            <a:lvl6pPr marL="1710055" indent="0">
              <a:buNone/>
              <a:defRPr sz="1195" b="1"/>
            </a:lvl6pPr>
            <a:lvl7pPr marL="2052320" indent="0">
              <a:buNone/>
              <a:defRPr sz="1195" b="1"/>
            </a:lvl7pPr>
            <a:lvl8pPr marL="2393950" indent="0">
              <a:buNone/>
              <a:defRPr sz="1195" b="1"/>
            </a:lvl8pPr>
            <a:lvl9pPr marL="2736215" indent="0">
              <a:buNone/>
              <a:defRPr sz="1195" b="1"/>
            </a:lvl9pPr>
          </a:lstStyle>
          <a:p>
            <a:pPr lvl="0"/>
            <a:r>
              <a:rPr lang="en-US"/>
              <a:t>Edit Master text styles</a:t>
            </a:r>
          </a:p>
        </p:txBody>
      </p:sp>
      <p:sp>
        <p:nvSpPr>
          <p:cNvPr id="6" name="Content Placeholder 5"/>
          <p:cNvSpPr>
            <a:spLocks noGrp="1"/>
          </p:cNvSpPr>
          <p:nvPr>
            <p:ph sz="quarter" idx="4"/>
          </p:nvPr>
        </p:nvSpPr>
        <p:spPr>
          <a:xfrm>
            <a:off x="3463023" y="3550596"/>
            <a:ext cx="2908120" cy="52223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4EF78-7244-4AF4-8895-ACE61A06D06A}" type="datetime1">
              <a:rPr lang="sv-SE" smtClean="0"/>
              <a:t>2023-11-06</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B15425-52F1-49E7-B92F-EE05700E436B}" type="datetime1">
              <a:rPr lang="sv-SE" smtClean="0"/>
              <a:t>2023-11-06</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45B6F-4E30-43FF-AB2B-2FFF69502239}" type="datetime1">
              <a:rPr lang="sv-SE" smtClean="0"/>
              <a:t>2023-11-06</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178" y="648018"/>
            <a:ext cx="2206252" cy="2268061"/>
          </a:xfrm>
        </p:spPr>
        <p:txBody>
          <a:bodyPr anchor="b"/>
          <a:lstStyle>
            <a:lvl1pPr>
              <a:defRPr sz="2395"/>
            </a:lvl1pPr>
          </a:lstStyle>
          <a:p>
            <a:r>
              <a:rPr lang="en-US"/>
              <a:t>Click to edit Master title style</a:t>
            </a:r>
            <a:endParaRPr lang="en-US" dirty="0"/>
          </a:p>
        </p:txBody>
      </p:sp>
      <p:sp>
        <p:nvSpPr>
          <p:cNvPr id="3" name="Content Placeholder 2"/>
          <p:cNvSpPr>
            <a:spLocks noGrp="1"/>
          </p:cNvSpPr>
          <p:nvPr>
            <p:ph idx="1"/>
          </p:nvPr>
        </p:nvSpPr>
        <p:spPr>
          <a:xfrm>
            <a:off x="2908120" y="1399540"/>
            <a:ext cx="3463022" cy="6907687"/>
          </a:xfrm>
        </p:spPr>
        <p:txBody>
          <a:bodyPr/>
          <a:lstStyle>
            <a:lvl1pPr>
              <a:defRPr sz="2395"/>
            </a:lvl1pPr>
            <a:lvl2pPr>
              <a:defRPr sz="2095"/>
            </a:lvl2pPr>
            <a:lvl3pPr>
              <a:defRPr sz="1795"/>
            </a:lvl3pPr>
            <a:lvl4pPr>
              <a:defRPr sz="1495"/>
            </a:lvl4pPr>
            <a:lvl5pPr>
              <a:defRPr sz="1495"/>
            </a:lvl5pPr>
            <a:lvl6pPr>
              <a:defRPr sz="1495"/>
            </a:lvl6pPr>
            <a:lvl7pPr>
              <a:defRPr sz="1495"/>
            </a:lvl7pPr>
            <a:lvl8pPr>
              <a:defRPr sz="1495"/>
            </a:lvl8pPr>
            <a:lvl9pPr>
              <a:defRPr sz="149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1178" y="2916079"/>
            <a:ext cx="2206252" cy="5402397"/>
          </a:xfrm>
        </p:spPr>
        <p:txBody>
          <a:bodyPr/>
          <a:lstStyle>
            <a:lvl1pPr marL="0" indent="0">
              <a:buNone/>
              <a:defRPr sz="1195"/>
            </a:lvl1pPr>
            <a:lvl2pPr marL="342265" indent="0">
              <a:buNone/>
              <a:defRPr sz="1045"/>
            </a:lvl2pPr>
            <a:lvl3pPr marL="683895" indent="0">
              <a:buNone/>
              <a:defRPr sz="900"/>
            </a:lvl3pPr>
            <a:lvl4pPr marL="1026160" indent="0">
              <a:buNone/>
              <a:defRPr sz="750"/>
            </a:lvl4pPr>
            <a:lvl5pPr marL="1368425" indent="0">
              <a:buNone/>
              <a:defRPr sz="750"/>
            </a:lvl5pPr>
            <a:lvl6pPr marL="1710055" indent="0">
              <a:buNone/>
              <a:defRPr sz="750"/>
            </a:lvl6pPr>
            <a:lvl7pPr marL="2052320" indent="0">
              <a:buNone/>
              <a:defRPr sz="750"/>
            </a:lvl7pPr>
            <a:lvl8pPr marL="2393950" indent="0">
              <a:buNone/>
              <a:defRPr sz="750"/>
            </a:lvl8pPr>
            <a:lvl9pPr marL="2736215"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2E2C2BC-2E5A-40EE-8744-8BCED01D7184}" type="datetime1">
              <a:rPr lang="sv-SE" smtClean="0"/>
              <a:t>2023-11-06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178" y="648018"/>
            <a:ext cx="2206252" cy="2268061"/>
          </a:xfrm>
        </p:spPr>
        <p:txBody>
          <a:bodyPr anchor="b"/>
          <a:lstStyle>
            <a:lvl1pPr>
              <a:defRPr sz="2395"/>
            </a:lvl1pPr>
          </a:lstStyle>
          <a:p>
            <a:r>
              <a:rPr lang="en-US"/>
              <a:t>Click to edit Master title style</a:t>
            </a:r>
            <a:endParaRPr lang="en-US" dirty="0"/>
          </a:p>
        </p:txBody>
      </p:sp>
      <p:sp>
        <p:nvSpPr>
          <p:cNvPr id="3" name="Picture Placeholder 2"/>
          <p:cNvSpPr>
            <a:spLocks noGrp="1" noChangeAspect="1"/>
          </p:cNvSpPr>
          <p:nvPr>
            <p:ph type="pic" idx="1"/>
          </p:nvPr>
        </p:nvSpPr>
        <p:spPr>
          <a:xfrm>
            <a:off x="2908120" y="1399540"/>
            <a:ext cx="3463022" cy="6907687"/>
          </a:xfrm>
        </p:spPr>
        <p:txBody>
          <a:bodyPr anchor="t"/>
          <a:lstStyle>
            <a:lvl1pPr marL="0" indent="0">
              <a:buNone/>
              <a:defRPr sz="2395"/>
            </a:lvl1pPr>
            <a:lvl2pPr marL="342265" indent="0">
              <a:buNone/>
              <a:defRPr sz="2095"/>
            </a:lvl2pPr>
            <a:lvl3pPr marL="683895" indent="0">
              <a:buNone/>
              <a:defRPr sz="1795"/>
            </a:lvl3pPr>
            <a:lvl4pPr marL="1026160" indent="0">
              <a:buNone/>
              <a:defRPr sz="1495"/>
            </a:lvl4pPr>
            <a:lvl5pPr marL="1368425" indent="0">
              <a:buNone/>
              <a:defRPr sz="1495"/>
            </a:lvl5pPr>
            <a:lvl6pPr marL="1710055" indent="0">
              <a:buNone/>
              <a:defRPr sz="1495"/>
            </a:lvl6pPr>
            <a:lvl7pPr marL="2052320" indent="0">
              <a:buNone/>
              <a:defRPr sz="1495"/>
            </a:lvl7pPr>
            <a:lvl8pPr marL="2393950" indent="0">
              <a:buNone/>
              <a:defRPr sz="1495"/>
            </a:lvl8pPr>
            <a:lvl9pPr marL="2736215" indent="0">
              <a:buNone/>
              <a:defRPr sz="1495"/>
            </a:lvl9pPr>
          </a:lstStyle>
          <a:p>
            <a:r>
              <a:rPr lang="en-US"/>
              <a:t>Click icon to add picture</a:t>
            </a:r>
            <a:endParaRPr lang="en-US" dirty="0"/>
          </a:p>
        </p:txBody>
      </p:sp>
      <p:sp>
        <p:nvSpPr>
          <p:cNvPr id="4" name="Text Placeholder 3"/>
          <p:cNvSpPr>
            <a:spLocks noGrp="1"/>
          </p:cNvSpPr>
          <p:nvPr>
            <p:ph type="body" sz="half" idx="2"/>
          </p:nvPr>
        </p:nvSpPr>
        <p:spPr>
          <a:xfrm>
            <a:off x="471178" y="2916079"/>
            <a:ext cx="2206252" cy="5402397"/>
          </a:xfrm>
        </p:spPr>
        <p:txBody>
          <a:bodyPr/>
          <a:lstStyle>
            <a:lvl1pPr marL="0" indent="0">
              <a:buNone/>
              <a:defRPr sz="1195"/>
            </a:lvl1pPr>
            <a:lvl2pPr marL="342265" indent="0">
              <a:buNone/>
              <a:defRPr sz="1045"/>
            </a:lvl2pPr>
            <a:lvl3pPr marL="683895" indent="0">
              <a:buNone/>
              <a:defRPr sz="900"/>
            </a:lvl3pPr>
            <a:lvl4pPr marL="1026160" indent="0">
              <a:buNone/>
              <a:defRPr sz="750"/>
            </a:lvl4pPr>
            <a:lvl5pPr marL="1368425" indent="0">
              <a:buNone/>
              <a:defRPr sz="750"/>
            </a:lvl5pPr>
            <a:lvl6pPr marL="1710055" indent="0">
              <a:buNone/>
              <a:defRPr sz="750"/>
            </a:lvl6pPr>
            <a:lvl7pPr marL="2052320" indent="0">
              <a:buNone/>
              <a:defRPr sz="750"/>
            </a:lvl7pPr>
            <a:lvl8pPr marL="2393950" indent="0">
              <a:buNone/>
              <a:defRPr sz="750"/>
            </a:lvl8pPr>
            <a:lvl9pPr marL="2736215"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9B2C6DF-A7CB-4262-A5D9-35BDADFD1C1A}" type="datetime1">
              <a:rPr lang="sv-SE" smtClean="0"/>
              <a:t>2023-11-06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769645F5-F651-4A1D-AC0D-76127000857E}" type="slidenum">
              <a:rPr lang="sv-SE" smtClean="0"/>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0287" y="517516"/>
            <a:ext cx="5899964" cy="1878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0287" y="2587570"/>
            <a:ext cx="5899964" cy="616741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0287" y="9009246"/>
            <a:ext cx="1539121" cy="517514"/>
          </a:xfrm>
          <a:prstGeom prst="rect">
            <a:avLst/>
          </a:prstGeom>
        </p:spPr>
        <p:txBody>
          <a:bodyPr vert="horz" lIns="91440" tIns="45720" rIns="91440" bIns="45720" rtlCol="0" anchor="ctr"/>
          <a:lstStyle>
            <a:lvl1pPr algn="l">
              <a:defRPr sz="900">
                <a:solidFill>
                  <a:schemeClr val="tx1">
                    <a:tint val="75000"/>
                  </a:schemeClr>
                </a:solidFill>
              </a:defRPr>
            </a:lvl1pPr>
          </a:lstStyle>
          <a:p>
            <a:fld id="{B211867A-9195-439E-848E-94432DCA6A71}" type="datetime1">
              <a:rPr lang="sv-SE" smtClean="0"/>
              <a:t>2023-11-06</a:t>
            </a:fld>
            <a:endParaRPr lang="sv-SE"/>
          </a:p>
        </p:txBody>
      </p:sp>
      <p:sp>
        <p:nvSpPr>
          <p:cNvPr id="5" name="Footer Placeholder 4"/>
          <p:cNvSpPr>
            <a:spLocks noGrp="1"/>
          </p:cNvSpPr>
          <p:nvPr>
            <p:ph type="ftr" sz="quarter" idx="3"/>
          </p:nvPr>
        </p:nvSpPr>
        <p:spPr>
          <a:xfrm>
            <a:off x="2265928" y="9009246"/>
            <a:ext cx="2308682" cy="51751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4831130" y="9009246"/>
            <a:ext cx="1539121" cy="517514"/>
          </a:xfrm>
          <a:prstGeom prst="rect">
            <a:avLst/>
          </a:prstGeom>
        </p:spPr>
        <p:txBody>
          <a:bodyPr vert="horz" lIns="91440" tIns="45720" rIns="91440" bIns="45720" rtlCol="0" anchor="ctr"/>
          <a:lstStyle>
            <a:lvl1pPr algn="r">
              <a:defRPr sz="900">
                <a:solidFill>
                  <a:schemeClr val="tx1">
                    <a:tint val="75000"/>
                  </a:schemeClr>
                </a:solidFill>
              </a:defRPr>
            </a:lvl1pPr>
          </a:lstStyle>
          <a:p>
            <a:fld id="{769645F5-F651-4A1D-AC0D-76127000857E}" type="slidenum">
              <a:rPr lang="sv-SE" smtClean="0"/>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3895" rtl="0" eaLnBrk="1" latinLnBrk="0" hangingPunct="1">
        <a:lnSpc>
          <a:spcPct val="90000"/>
        </a:lnSpc>
        <a:spcBef>
          <a:spcPct val="0"/>
        </a:spcBef>
        <a:buNone/>
        <a:defRPr sz="3290" kern="1200">
          <a:solidFill>
            <a:schemeClr val="tx1"/>
          </a:solidFill>
          <a:latin typeface="+mj-lt"/>
          <a:ea typeface="+mj-ea"/>
          <a:cs typeface="+mj-cs"/>
        </a:defRPr>
      </a:lvl1pPr>
    </p:titleStyle>
    <p:bodyStyle>
      <a:lvl1pPr marL="170815" indent="-170815" algn="l" defTabSz="683895" rtl="0" eaLnBrk="1" latinLnBrk="0" hangingPunct="1">
        <a:lnSpc>
          <a:spcPct val="90000"/>
        </a:lnSpc>
        <a:spcBef>
          <a:spcPts val="750"/>
        </a:spcBef>
        <a:buFont typeface="Arial" panose="020B0604020202020204" pitchFamily="34" charset="0"/>
        <a:buChar char="•"/>
        <a:defRPr sz="2095" kern="1200">
          <a:solidFill>
            <a:schemeClr val="tx1"/>
          </a:solidFill>
          <a:latin typeface="+mn-lt"/>
          <a:ea typeface="+mn-ea"/>
          <a:cs typeface="+mn-cs"/>
        </a:defRPr>
      </a:lvl1pPr>
      <a:lvl2pPr marL="513080" indent="-170815" algn="l" defTabSz="683895" rtl="0" eaLnBrk="1" latinLnBrk="0" hangingPunct="1">
        <a:lnSpc>
          <a:spcPct val="90000"/>
        </a:lnSpc>
        <a:spcBef>
          <a:spcPts val="375"/>
        </a:spcBef>
        <a:buFont typeface="Arial" panose="020B0604020202020204" pitchFamily="34" charset="0"/>
        <a:buChar char="•"/>
        <a:defRPr sz="1795" kern="1200">
          <a:solidFill>
            <a:schemeClr val="tx1"/>
          </a:solidFill>
          <a:latin typeface="+mn-lt"/>
          <a:ea typeface="+mn-ea"/>
          <a:cs typeface="+mn-cs"/>
        </a:defRPr>
      </a:lvl2pPr>
      <a:lvl3pPr marL="855345" indent="-170815" algn="l" defTabSz="683895" rtl="0" eaLnBrk="1" latinLnBrk="0" hangingPunct="1">
        <a:lnSpc>
          <a:spcPct val="90000"/>
        </a:lnSpc>
        <a:spcBef>
          <a:spcPts val="375"/>
        </a:spcBef>
        <a:buFont typeface="Arial" panose="020B0604020202020204" pitchFamily="34" charset="0"/>
        <a:buChar char="•"/>
        <a:defRPr sz="1495" kern="1200">
          <a:solidFill>
            <a:schemeClr val="tx1"/>
          </a:solidFill>
          <a:latin typeface="+mn-lt"/>
          <a:ea typeface="+mn-ea"/>
          <a:cs typeface="+mn-cs"/>
        </a:defRPr>
      </a:lvl3pPr>
      <a:lvl4pPr marL="1196975" indent="-170815" algn="l" defTabSz="683895" rtl="0" eaLnBrk="1" latinLnBrk="0" hangingPunct="1">
        <a:lnSpc>
          <a:spcPct val="90000"/>
        </a:lnSpc>
        <a:spcBef>
          <a:spcPts val="375"/>
        </a:spcBef>
        <a:buFont typeface="Arial" panose="020B0604020202020204" pitchFamily="34" charset="0"/>
        <a:buChar char="•"/>
        <a:defRPr sz="1345" kern="1200">
          <a:solidFill>
            <a:schemeClr val="tx1"/>
          </a:solidFill>
          <a:latin typeface="+mn-lt"/>
          <a:ea typeface="+mn-ea"/>
          <a:cs typeface="+mn-cs"/>
        </a:defRPr>
      </a:lvl4pPr>
      <a:lvl5pPr marL="1539240" indent="-170815" algn="l" defTabSz="683895" rtl="0" eaLnBrk="1" latinLnBrk="0" hangingPunct="1">
        <a:lnSpc>
          <a:spcPct val="90000"/>
        </a:lnSpc>
        <a:spcBef>
          <a:spcPts val="375"/>
        </a:spcBef>
        <a:buFont typeface="Arial" panose="020B0604020202020204" pitchFamily="34" charset="0"/>
        <a:buChar char="•"/>
        <a:defRPr sz="1345" kern="1200">
          <a:solidFill>
            <a:schemeClr val="tx1"/>
          </a:solidFill>
          <a:latin typeface="+mn-lt"/>
          <a:ea typeface="+mn-ea"/>
          <a:cs typeface="+mn-cs"/>
        </a:defRPr>
      </a:lvl5pPr>
      <a:lvl6pPr marL="1880870" indent="-170815" algn="l" defTabSz="683895" rtl="0" eaLnBrk="1" latinLnBrk="0" hangingPunct="1">
        <a:lnSpc>
          <a:spcPct val="90000"/>
        </a:lnSpc>
        <a:spcBef>
          <a:spcPts val="375"/>
        </a:spcBef>
        <a:buFont typeface="Arial" panose="020B0604020202020204" pitchFamily="34" charset="0"/>
        <a:buChar char="•"/>
        <a:defRPr sz="1345" kern="1200">
          <a:solidFill>
            <a:schemeClr val="tx1"/>
          </a:solidFill>
          <a:latin typeface="+mn-lt"/>
          <a:ea typeface="+mn-ea"/>
          <a:cs typeface="+mn-cs"/>
        </a:defRPr>
      </a:lvl6pPr>
      <a:lvl7pPr marL="2223135" indent="-170815" algn="l" defTabSz="683895" rtl="0" eaLnBrk="1" latinLnBrk="0" hangingPunct="1">
        <a:lnSpc>
          <a:spcPct val="90000"/>
        </a:lnSpc>
        <a:spcBef>
          <a:spcPts val="375"/>
        </a:spcBef>
        <a:buFont typeface="Arial" panose="020B0604020202020204" pitchFamily="34" charset="0"/>
        <a:buChar char="•"/>
        <a:defRPr sz="1345" kern="1200">
          <a:solidFill>
            <a:schemeClr val="tx1"/>
          </a:solidFill>
          <a:latin typeface="+mn-lt"/>
          <a:ea typeface="+mn-ea"/>
          <a:cs typeface="+mn-cs"/>
        </a:defRPr>
      </a:lvl7pPr>
      <a:lvl8pPr marL="2565400" indent="-170815" algn="l" defTabSz="683895" rtl="0" eaLnBrk="1" latinLnBrk="0" hangingPunct="1">
        <a:lnSpc>
          <a:spcPct val="90000"/>
        </a:lnSpc>
        <a:spcBef>
          <a:spcPts val="375"/>
        </a:spcBef>
        <a:buFont typeface="Arial" panose="020B0604020202020204" pitchFamily="34" charset="0"/>
        <a:buChar char="•"/>
        <a:defRPr sz="1345" kern="1200">
          <a:solidFill>
            <a:schemeClr val="tx1"/>
          </a:solidFill>
          <a:latin typeface="+mn-lt"/>
          <a:ea typeface="+mn-ea"/>
          <a:cs typeface="+mn-cs"/>
        </a:defRPr>
      </a:lvl8pPr>
      <a:lvl9pPr marL="2907030" indent="-170815" algn="l" defTabSz="683895" rtl="0" eaLnBrk="1" latinLnBrk="0" hangingPunct="1">
        <a:lnSpc>
          <a:spcPct val="90000"/>
        </a:lnSpc>
        <a:spcBef>
          <a:spcPts val="375"/>
        </a:spcBef>
        <a:buFont typeface="Arial" panose="020B0604020202020204" pitchFamily="34" charset="0"/>
        <a:buChar char="•"/>
        <a:defRPr sz="1345" kern="1200">
          <a:solidFill>
            <a:schemeClr val="tx1"/>
          </a:solidFill>
          <a:latin typeface="+mn-lt"/>
          <a:ea typeface="+mn-ea"/>
          <a:cs typeface="+mn-cs"/>
        </a:defRPr>
      </a:lvl9pPr>
    </p:bodyStyle>
    <p:otherStyle>
      <a:defPPr>
        <a:defRPr lang="en-US"/>
      </a:defPPr>
      <a:lvl1pPr marL="0" algn="l" defTabSz="683895" rtl="0" eaLnBrk="1" latinLnBrk="0" hangingPunct="1">
        <a:defRPr sz="1345" kern="1200">
          <a:solidFill>
            <a:schemeClr val="tx1"/>
          </a:solidFill>
          <a:latin typeface="+mn-lt"/>
          <a:ea typeface="+mn-ea"/>
          <a:cs typeface="+mn-cs"/>
        </a:defRPr>
      </a:lvl1pPr>
      <a:lvl2pPr marL="342265" algn="l" defTabSz="683895" rtl="0" eaLnBrk="1" latinLnBrk="0" hangingPunct="1">
        <a:defRPr sz="1345" kern="1200">
          <a:solidFill>
            <a:schemeClr val="tx1"/>
          </a:solidFill>
          <a:latin typeface="+mn-lt"/>
          <a:ea typeface="+mn-ea"/>
          <a:cs typeface="+mn-cs"/>
        </a:defRPr>
      </a:lvl2pPr>
      <a:lvl3pPr marL="683895" algn="l" defTabSz="683895" rtl="0" eaLnBrk="1" latinLnBrk="0" hangingPunct="1">
        <a:defRPr sz="1345" kern="1200">
          <a:solidFill>
            <a:schemeClr val="tx1"/>
          </a:solidFill>
          <a:latin typeface="+mn-lt"/>
          <a:ea typeface="+mn-ea"/>
          <a:cs typeface="+mn-cs"/>
        </a:defRPr>
      </a:lvl3pPr>
      <a:lvl4pPr marL="1026160" algn="l" defTabSz="683895" rtl="0" eaLnBrk="1" latinLnBrk="0" hangingPunct="1">
        <a:defRPr sz="1345" kern="1200">
          <a:solidFill>
            <a:schemeClr val="tx1"/>
          </a:solidFill>
          <a:latin typeface="+mn-lt"/>
          <a:ea typeface="+mn-ea"/>
          <a:cs typeface="+mn-cs"/>
        </a:defRPr>
      </a:lvl4pPr>
      <a:lvl5pPr marL="1368425" algn="l" defTabSz="683895" rtl="0" eaLnBrk="1" latinLnBrk="0" hangingPunct="1">
        <a:defRPr sz="1345" kern="1200">
          <a:solidFill>
            <a:schemeClr val="tx1"/>
          </a:solidFill>
          <a:latin typeface="+mn-lt"/>
          <a:ea typeface="+mn-ea"/>
          <a:cs typeface="+mn-cs"/>
        </a:defRPr>
      </a:lvl5pPr>
      <a:lvl6pPr marL="1710055" algn="l" defTabSz="683895" rtl="0" eaLnBrk="1" latinLnBrk="0" hangingPunct="1">
        <a:defRPr sz="1345" kern="1200">
          <a:solidFill>
            <a:schemeClr val="tx1"/>
          </a:solidFill>
          <a:latin typeface="+mn-lt"/>
          <a:ea typeface="+mn-ea"/>
          <a:cs typeface="+mn-cs"/>
        </a:defRPr>
      </a:lvl6pPr>
      <a:lvl7pPr marL="2052320" algn="l" defTabSz="683895" rtl="0" eaLnBrk="1" latinLnBrk="0" hangingPunct="1">
        <a:defRPr sz="1345" kern="1200">
          <a:solidFill>
            <a:schemeClr val="tx1"/>
          </a:solidFill>
          <a:latin typeface="+mn-lt"/>
          <a:ea typeface="+mn-ea"/>
          <a:cs typeface="+mn-cs"/>
        </a:defRPr>
      </a:lvl7pPr>
      <a:lvl8pPr marL="2393950" algn="l" defTabSz="683895" rtl="0" eaLnBrk="1" latinLnBrk="0" hangingPunct="1">
        <a:defRPr sz="1345" kern="1200">
          <a:solidFill>
            <a:schemeClr val="tx1"/>
          </a:solidFill>
          <a:latin typeface="+mn-lt"/>
          <a:ea typeface="+mn-ea"/>
          <a:cs typeface="+mn-cs"/>
        </a:defRPr>
      </a:lvl8pPr>
      <a:lvl9pPr marL="2736215" algn="l" defTabSz="68389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520315" y="360045"/>
            <a:ext cx="4112260" cy="692785"/>
          </a:xfrm>
        </p:spPr>
        <p:txBody>
          <a:bodyPr lIns="90170" tIns="46990" rIns="90170" bIns="46990">
            <a:normAutofit/>
          </a:bodyPr>
          <a:lstStyle/>
          <a:p>
            <a:pPr algn="l"/>
            <a:r>
              <a:rPr lang="en-US" altLang="sv-SE" sz="2400" dirty="0"/>
              <a:t>Xingrong Zong – Personal Letter</a:t>
            </a:r>
          </a:p>
        </p:txBody>
      </p:sp>
      <p:sp>
        <p:nvSpPr>
          <p:cNvPr id="3" name="Underrubrik 2"/>
          <p:cNvSpPr>
            <a:spLocks noGrp="1"/>
          </p:cNvSpPr>
          <p:nvPr>
            <p:ph type="subTitle" idx="1"/>
          </p:nvPr>
        </p:nvSpPr>
        <p:spPr>
          <a:xfrm>
            <a:off x="2520315" y="1619885"/>
            <a:ext cx="3959685" cy="7592695"/>
          </a:xfrm>
          <a:ln>
            <a:noFill/>
          </a:ln>
        </p:spPr>
        <p:txBody>
          <a:bodyPr lIns="107950" tIns="36195" rIns="107950" bIns="36195">
            <a:noAutofit/>
          </a:bodyPr>
          <a:lstStyle/>
          <a:p>
            <a:pPr algn="just">
              <a:lnSpc>
                <a:spcPct val="105000"/>
              </a:lnSpc>
              <a:spcBef>
                <a:spcPts val="0"/>
              </a:spcBef>
              <a:spcAft>
                <a:spcPts val="0"/>
              </a:spcAft>
            </a:pPr>
            <a:r>
              <a:rPr lang="en-GB" sz="1300" dirty="0"/>
              <a:t>I am writing to express my strong interest in the internship (LIA) position at </a:t>
            </a:r>
            <a:r>
              <a:rPr lang="en-GB" sz="1300" dirty="0" err="1"/>
              <a:t>xxxxx</a:t>
            </a:r>
            <a:r>
              <a:rPr lang="en-GB" sz="1300" dirty="0"/>
              <a:t>, which was advertised at </a:t>
            </a:r>
            <a:r>
              <a:rPr lang="en-GB" sz="1300" dirty="0" err="1"/>
              <a:t>xxxxx</a:t>
            </a:r>
            <a:r>
              <a:rPr lang="en-GB" sz="1300" dirty="0"/>
              <a:t>. As a highly motivated and results-driven individual, I believe that my attention to detail and ability to work well under pressure make</a:t>
            </a:r>
            <a:r>
              <a:rPr lang="en-US" sz="1300" dirty="0"/>
              <a:t>s</a:t>
            </a:r>
            <a:r>
              <a:rPr lang="en-GB" sz="1300" dirty="0"/>
              <a:t> me a strong candidate for this position.</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Currently, I am </a:t>
            </a:r>
            <a:r>
              <a:rPr lang="en-US" sz="1300" dirty="0"/>
              <a:t>enrolled in</a:t>
            </a:r>
            <a:r>
              <a:rPr lang="en-GB" sz="1300" dirty="0"/>
              <a:t> </a:t>
            </a:r>
            <a:r>
              <a:rPr lang="en-GB" sz="1200" dirty="0"/>
              <a:t>the “International Business Logistics – Green Management” </a:t>
            </a:r>
            <a:r>
              <a:rPr lang="en-GB" sz="1300" dirty="0"/>
              <a:t>at </a:t>
            </a:r>
            <a:r>
              <a:rPr lang="en-GB" sz="1300" dirty="0" err="1"/>
              <a:t>Hermods</a:t>
            </a:r>
            <a:r>
              <a:rPr lang="en-GB" sz="1300" dirty="0"/>
              <a:t>, where my interest in the field has grown substantially. This interest has been fuelled not only by my multilingual skills but also by my desire to comprehend how logistics intertwines and influences our lives. For instance, the dynamics of logistics throughout the recent pandemic years, including how it adapted and restructured, its economic implications and contributions, as well as the challenges it presented to various sectors and industries.</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I am looking for a company that provides a global work environment where I can leverage my language and communication strengths to the fullest. </a:t>
            </a:r>
            <a:r>
              <a:rPr lang="en-US" sz="1300" dirty="0"/>
              <a:t>If I am chosen as an intern at </a:t>
            </a:r>
            <a:r>
              <a:rPr lang="en-US" sz="1300" dirty="0" err="1"/>
              <a:t>xxxxx</a:t>
            </a:r>
            <a:r>
              <a:rPr lang="en-US" sz="1300" dirty="0"/>
              <a:t>, </a:t>
            </a:r>
            <a:r>
              <a:rPr lang="en-GB" sz="1300" dirty="0"/>
              <a:t>with my quick learning ability and a computer science background, I am confident that I can quickly integrate into your team and I will work hard towards the objectives and goals of your team.</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Thank you for considering my application. I am eager to join </a:t>
            </a:r>
            <a:r>
              <a:rPr lang="en-GB" sz="1300" dirty="0" err="1"/>
              <a:t>xxxxx</a:t>
            </a:r>
            <a:r>
              <a:rPr lang="en-GB" sz="1300" dirty="0"/>
              <a:t> and contribute to your continued success in logistics. I look forward to the opportunity to discuss my qualifications with you in person.</a:t>
            </a:r>
          </a:p>
          <a:p>
            <a:pPr algn="just">
              <a:lnSpc>
                <a:spcPct val="105000"/>
              </a:lnSpc>
              <a:spcBef>
                <a:spcPts val="0"/>
              </a:spcBef>
              <a:spcAft>
                <a:spcPts val="0"/>
              </a:spcAft>
            </a:pPr>
            <a:endParaRPr lang="en-GB" sz="1300" dirty="0"/>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Sincerely,</a:t>
            </a:r>
          </a:p>
          <a:p>
            <a:pPr algn="just">
              <a:lnSpc>
                <a:spcPct val="105000"/>
              </a:lnSpc>
              <a:spcBef>
                <a:spcPts val="0"/>
              </a:spcBef>
              <a:spcAft>
                <a:spcPts val="0"/>
              </a:spcAft>
            </a:pPr>
            <a:r>
              <a:rPr lang="en-GB" sz="1300" dirty="0"/>
              <a:t>Xingrong Zong</a:t>
            </a:r>
          </a:p>
          <a:p>
            <a:pPr algn="just">
              <a:lnSpc>
                <a:spcPct val="105000"/>
              </a:lnSpc>
              <a:spcBef>
                <a:spcPts val="0"/>
              </a:spcBef>
              <a:spcAft>
                <a:spcPts val="0"/>
              </a:spcAft>
            </a:pPr>
            <a:r>
              <a:rPr lang="en-US" sz="1300" dirty="0"/>
              <a:t>16/10/2023</a:t>
            </a:r>
            <a:endParaRPr lang="en-GB" sz="1300" dirty="0"/>
          </a:p>
          <a:p>
            <a:pPr algn="just">
              <a:lnSpc>
                <a:spcPct val="105000"/>
              </a:lnSpc>
              <a:spcBef>
                <a:spcPts val="0"/>
              </a:spcBef>
              <a:spcAft>
                <a:spcPts val="0"/>
              </a:spcAft>
            </a:pPr>
            <a:endParaRPr lang="en-GB" sz="1300" dirty="0"/>
          </a:p>
        </p:txBody>
      </p:sp>
      <p:sp>
        <p:nvSpPr>
          <p:cNvPr id="4" name="Rektangel 3"/>
          <p:cNvSpPr/>
          <p:nvPr/>
        </p:nvSpPr>
        <p:spPr>
          <a:xfrm>
            <a:off x="288000" y="-1"/>
            <a:ext cx="1984248" cy="97202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765"/>
          </a:p>
        </p:txBody>
      </p:sp>
      <p:cxnSp>
        <p:nvCxnSpPr>
          <p:cNvPr id="10" name="Rak 9"/>
          <p:cNvCxnSpPr/>
          <p:nvPr/>
        </p:nvCxnSpPr>
        <p:spPr>
          <a:xfrm>
            <a:off x="288000" y="504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Rak 10"/>
          <p:cNvCxnSpPr/>
          <p:nvPr/>
        </p:nvCxnSpPr>
        <p:spPr>
          <a:xfrm>
            <a:off x="288000" y="720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Rak 11"/>
          <p:cNvCxnSpPr/>
          <p:nvPr/>
        </p:nvCxnSpPr>
        <p:spPr>
          <a:xfrm flipV="1">
            <a:off x="2520000" y="1440000"/>
            <a:ext cx="3960000" cy="16303"/>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pic>
        <p:nvPicPr>
          <p:cNvPr id="13" name="Bildobjekt 12" descr="C:\Users\ronaz\Desktop\WeChat Image_20230609153839.jpgWeChat Image_20230609153839"/>
          <p:cNvPicPr>
            <a:picLocks noChangeAspect="1"/>
          </p:cNvPicPr>
          <p:nvPr/>
        </p:nvPicPr>
        <p:blipFill rotWithShape="1">
          <a:blip r:embed="rId4"/>
          <a:srcRect l="29446" t="6622" r="14189"/>
          <a:stretch>
            <a:fillRect/>
          </a:stretch>
        </p:blipFill>
        <p:spPr>
          <a:xfrm>
            <a:off x="288000" y="1440000"/>
            <a:ext cx="1980000" cy="2461915"/>
          </a:xfrm>
          <a:prstGeom prst="rect">
            <a:avLst/>
          </a:prstGeom>
          <a:ln>
            <a:noFill/>
          </a:ln>
        </p:spPr>
      </p:pic>
      <p:sp>
        <p:nvSpPr>
          <p:cNvPr id="5" name="文本框 4"/>
          <p:cNvSpPr txBox="1"/>
          <p:nvPr/>
        </p:nvSpPr>
        <p:spPr>
          <a:xfrm>
            <a:off x="2520000" y="1008000"/>
            <a:ext cx="2280285" cy="3492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lIns="107950" tIns="36195" rIns="107950" bIns="36195" rtlCol="0">
            <a:spAutoFit/>
          </a:bodyPr>
          <a:lstStyle/>
          <a:p>
            <a:r>
              <a:rPr lang="en-US" altLang="zh-CN" dirty="0">
                <a:solidFill>
                  <a:schemeClr val="bg1"/>
                </a:solidFill>
              </a:rPr>
              <a:t>Software Technology</a:t>
            </a:r>
          </a:p>
        </p:txBody>
      </p:sp>
      <p:sp>
        <p:nvSpPr>
          <p:cNvPr id="8" name="Underrubrik 2"/>
          <p:cNvSpPr txBox="1"/>
          <p:nvPr>
            <p:custDataLst>
              <p:tags r:id="rId1"/>
            </p:custDataLst>
          </p:nvPr>
        </p:nvSpPr>
        <p:spPr>
          <a:xfrm>
            <a:off x="288000" y="5219972"/>
            <a:ext cx="1984248" cy="1800000"/>
          </a:xfrm>
          <a:prstGeom prst="rect">
            <a:avLst/>
          </a:prstGeom>
          <a:solidFill>
            <a:schemeClr val="accent2">
              <a:lumMod val="40000"/>
              <a:lumOff val="60000"/>
            </a:schemeClr>
          </a:solidFill>
        </p:spPr>
        <p:txBody>
          <a:bodyPr vert="horz" lIns="90170" tIns="46990" rIns="90170" bIns="4699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spcBef>
                <a:spcPts val="0"/>
              </a:spcBef>
              <a:spcAft>
                <a:spcPts val="0"/>
              </a:spcAft>
            </a:pPr>
            <a:r>
              <a:rPr lang="en-US" altLang="sv-SE" sz="4800" dirty="0">
                <a:solidFill>
                  <a:schemeClr val="accent1">
                    <a:lumMod val="75000"/>
                  </a:schemeClr>
                </a:solidFill>
              </a:rPr>
              <a:t>ronazong.work@gmail.com</a:t>
            </a:r>
          </a:p>
          <a:p>
            <a:pPr algn="l">
              <a:lnSpc>
                <a:spcPct val="170000"/>
              </a:lnSpc>
              <a:spcBef>
                <a:spcPts val="0"/>
              </a:spcBef>
              <a:spcAft>
                <a:spcPts val="0"/>
              </a:spcAft>
            </a:pPr>
            <a:r>
              <a:rPr lang="en-US" altLang="sv-SE" sz="4800" dirty="0">
                <a:solidFill>
                  <a:schemeClr val="accent1">
                    <a:lumMod val="75000"/>
                  </a:schemeClr>
                </a:solidFill>
              </a:rPr>
              <a:t>linkedin.com/in/ronazong</a:t>
            </a:r>
          </a:p>
          <a:p>
            <a:pPr algn="l">
              <a:lnSpc>
                <a:spcPct val="170000"/>
              </a:lnSpc>
              <a:spcBef>
                <a:spcPts val="0"/>
              </a:spcBef>
              <a:spcAft>
                <a:spcPts val="0"/>
              </a:spcAft>
            </a:pPr>
            <a:r>
              <a:rPr lang="en-US" altLang="sv-SE" sz="4800" dirty="0">
                <a:solidFill>
                  <a:schemeClr val="accent1">
                    <a:lumMod val="75000"/>
                  </a:schemeClr>
                </a:solidFill>
              </a:rPr>
              <a:t>github.com/RonaZong</a:t>
            </a:r>
          </a:p>
          <a:p>
            <a:pPr algn="l">
              <a:lnSpc>
                <a:spcPct val="170000"/>
              </a:lnSpc>
              <a:spcBef>
                <a:spcPts val="0"/>
              </a:spcBef>
              <a:spcAft>
                <a:spcPts val="0"/>
              </a:spcAft>
            </a:pPr>
            <a:r>
              <a:rPr lang="en-US" altLang="sv-SE" sz="4800" dirty="0">
                <a:solidFill>
                  <a:schemeClr val="tx1">
                    <a:lumMod val="95000"/>
                    <a:lumOff val="5000"/>
                  </a:schemeClr>
                </a:solidFill>
              </a:rPr>
              <a:t>0761</a:t>
            </a:r>
            <a:r>
              <a:rPr lang="sv-SE" sz="4800" dirty="0">
                <a:solidFill>
                  <a:schemeClr val="tx1">
                    <a:lumMod val="95000"/>
                    <a:lumOff val="5000"/>
                  </a:schemeClr>
                </a:solidFill>
              </a:rPr>
              <a:t>-</a:t>
            </a:r>
            <a:r>
              <a:rPr lang="en-US" altLang="sv-SE" sz="4800" dirty="0">
                <a:solidFill>
                  <a:schemeClr val="tx1">
                    <a:lumMod val="95000"/>
                    <a:lumOff val="5000"/>
                  </a:schemeClr>
                </a:solidFill>
              </a:rPr>
              <a:t>66</a:t>
            </a:r>
            <a:r>
              <a:rPr lang="sv-SE" sz="4800" dirty="0">
                <a:solidFill>
                  <a:schemeClr val="tx1">
                    <a:lumMod val="95000"/>
                    <a:lumOff val="5000"/>
                  </a:schemeClr>
                </a:solidFill>
              </a:rPr>
              <a:t> </a:t>
            </a:r>
            <a:r>
              <a:rPr lang="en-US" altLang="sv-SE" sz="4800" dirty="0">
                <a:solidFill>
                  <a:schemeClr val="tx1">
                    <a:lumMod val="95000"/>
                    <a:lumOff val="5000"/>
                  </a:schemeClr>
                </a:solidFill>
              </a:rPr>
              <a:t>52</a:t>
            </a:r>
            <a:r>
              <a:rPr lang="sv-SE" sz="4800" dirty="0">
                <a:solidFill>
                  <a:schemeClr val="tx1">
                    <a:lumMod val="95000"/>
                    <a:lumOff val="5000"/>
                  </a:schemeClr>
                </a:solidFill>
              </a:rPr>
              <a:t> </a:t>
            </a:r>
            <a:r>
              <a:rPr lang="en-US" altLang="sv-SE" sz="4800" dirty="0">
                <a:solidFill>
                  <a:schemeClr val="tx1">
                    <a:lumMod val="95000"/>
                    <a:lumOff val="5000"/>
                  </a:schemeClr>
                </a:solidFill>
              </a:rPr>
              <a:t>46</a:t>
            </a:r>
            <a:endParaRPr lang="sv-SE" sz="4800" dirty="0">
              <a:solidFill>
                <a:schemeClr val="tx1">
                  <a:lumMod val="95000"/>
                  <a:lumOff val="5000"/>
                </a:schemeClr>
              </a:solidFill>
            </a:endParaRPr>
          </a:p>
          <a:p>
            <a:pPr algn="l">
              <a:lnSpc>
                <a:spcPct val="170000"/>
              </a:lnSpc>
              <a:spcBef>
                <a:spcPts val="0"/>
              </a:spcBef>
              <a:spcAft>
                <a:spcPts val="0"/>
              </a:spcAft>
            </a:pPr>
            <a:r>
              <a:rPr lang="sv-SE" sz="4800" dirty="0">
                <a:solidFill>
                  <a:schemeClr val="tx1">
                    <a:lumMod val="95000"/>
                    <a:lumOff val="5000"/>
                  </a:schemeClr>
                </a:solidFill>
              </a:rPr>
              <a:t>Ebbe Lieberathsgatan 33B</a:t>
            </a:r>
          </a:p>
          <a:p>
            <a:pPr algn="l">
              <a:lnSpc>
                <a:spcPct val="170000"/>
              </a:lnSpc>
              <a:spcBef>
                <a:spcPts val="0"/>
              </a:spcBef>
              <a:spcAft>
                <a:spcPts val="0"/>
              </a:spcAft>
            </a:pPr>
            <a:r>
              <a:rPr lang="sv-SE" sz="4800" dirty="0">
                <a:solidFill>
                  <a:schemeClr val="tx1">
                    <a:lumMod val="95000"/>
                    <a:lumOff val="5000"/>
                  </a:schemeClr>
                </a:solidFill>
              </a:rPr>
              <a:t>41265 Gothenburg</a:t>
            </a:r>
          </a:p>
          <a:p>
            <a:pPr algn="l">
              <a:lnSpc>
                <a:spcPct val="170000"/>
              </a:lnSpc>
              <a:spcBef>
                <a:spcPts val="0"/>
              </a:spcBef>
              <a:spcAft>
                <a:spcPts val="0"/>
              </a:spcAft>
            </a:pPr>
            <a:endParaRPr lang="sv-SE" sz="4800" dirty="0">
              <a:solidFill>
                <a:schemeClr val="tx1">
                  <a:lumMod val="95000"/>
                  <a:lumOff val="5000"/>
                </a:schemeClr>
              </a:solidFill>
            </a:endParaRPr>
          </a:p>
        </p:txBody>
      </p:sp>
    </p:spTree>
    <p:extLst>
      <p:ext uri="{BB962C8B-B14F-4D97-AF65-F5344CB8AC3E}">
        <p14:creationId xmlns:p14="http://schemas.microsoft.com/office/powerpoint/2010/main" val="216013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520315" y="360045"/>
            <a:ext cx="4112260" cy="692785"/>
          </a:xfrm>
        </p:spPr>
        <p:txBody>
          <a:bodyPr lIns="90170" tIns="46990" rIns="90170" bIns="46990">
            <a:normAutofit/>
          </a:bodyPr>
          <a:lstStyle/>
          <a:p>
            <a:pPr algn="l"/>
            <a:r>
              <a:rPr lang="en-US" altLang="sv-SE" sz="2400" dirty="0"/>
              <a:t>Xingrong Zong – Personal Letter</a:t>
            </a:r>
          </a:p>
        </p:txBody>
      </p:sp>
      <p:sp>
        <p:nvSpPr>
          <p:cNvPr id="3" name="Underrubrik 2"/>
          <p:cNvSpPr>
            <a:spLocks noGrp="1"/>
          </p:cNvSpPr>
          <p:nvPr>
            <p:ph type="subTitle" idx="1"/>
          </p:nvPr>
        </p:nvSpPr>
        <p:spPr>
          <a:xfrm>
            <a:off x="2520315" y="1619885"/>
            <a:ext cx="3959685" cy="7592695"/>
          </a:xfrm>
          <a:ln>
            <a:noFill/>
          </a:ln>
        </p:spPr>
        <p:txBody>
          <a:bodyPr lIns="107950" tIns="36195" rIns="107950" bIns="36195">
            <a:noAutofit/>
          </a:bodyPr>
          <a:lstStyle/>
          <a:p>
            <a:pPr algn="just">
              <a:lnSpc>
                <a:spcPct val="105000"/>
              </a:lnSpc>
              <a:spcBef>
                <a:spcPts val="0"/>
              </a:spcBef>
              <a:spcAft>
                <a:spcPts val="0"/>
              </a:spcAft>
            </a:pPr>
            <a:r>
              <a:rPr lang="en-GB" sz="1300" dirty="0"/>
              <a:t>I am writing to express my strong interest in the internship (LIA) position at ASSA ABLOY, which was advertised at ASSA ABLOY. As a highly motivated and results-driven individual, I believe that my attention to detail and ability to work well under pressure make</a:t>
            </a:r>
            <a:r>
              <a:rPr lang="en-US" sz="1300" dirty="0"/>
              <a:t>s</a:t>
            </a:r>
            <a:r>
              <a:rPr lang="en-GB" sz="1300" dirty="0"/>
              <a:t> me a strong candidate for this position.</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Currently, I am </a:t>
            </a:r>
            <a:r>
              <a:rPr lang="en-US" sz="1300" dirty="0"/>
              <a:t>enrolled in</a:t>
            </a:r>
            <a:r>
              <a:rPr lang="en-GB" sz="1300" dirty="0"/>
              <a:t> </a:t>
            </a:r>
            <a:r>
              <a:rPr lang="en-GB" sz="1200" dirty="0"/>
              <a:t>the “International Business Logistics – Green Management” </a:t>
            </a:r>
            <a:r>
              <a:rPr lang="en-GB" sz="1300" dirty="0"/>
              <a:t>at </a:t>
            </a:r>
            <a:r>
              <a:rPr lang="en-GB" sz="1300" dirty="0" err="1"/>
              <a:t>Hermods</a:t>
            </a:r>
            <a:r>
              <a:rPr lang="en-GB" sz="1300" dirty="0"/>
              <a:t>, where my interest in the field has grown substantially. This interest has been fuelled not only by my multilingual skills but also by my desire to comprehend how logistics intertwines and influences our lives. For instance, the dynamics of logistics throughout the recent pandemic years, including how it adapted and restructured, its economic implications and contributions, as well as the challenges it presented to various sectors and industries.</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I am looking for a company that provides a global work environment where I can leverage my language and communication strengths to the fullest. </a:t>
            </a:r>
            <a:r>
              <a:rPr lang="en-US" sz="1300" dirty="0"/>
              <a:t>If I am chosen as an intern at </a:t>
            </a:r>
            <a:r>
              <a:rPr lang="en-GB" sz="1300" dirty="0"/>
              <a:t>ASSA ABLOY</a:t>
            </a:r>
            <a:r>
              <a:rPr lang="en-US" sz="1300" dirty="0"/>
              <a:t>, </a:t>
            </a:r>
            <a:r>
              <a:rPr lang="en-GB" sz="1300" dirty="0"/>
              <a:t>with my quick learning ability and a computer science background, I am confident that I can quickly integrate into your team and I will work hard towards the objectives and goals of your team.</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Thank you for considering my application. I am eager to join ASSA ABLOY and contribute to your continued success in logistics. I look forward to the opportunity to discuss my qualifications with you in person.</a:t>
            </a:r>
          </a:p>
          <a:p>
            <a:pPr algn="just">
              <a:lnSpc>
                <a:spcPct val="105000"/>
              </a:lnSpc>
              <a:spcBef>
                <a:spcPts val="0"/>
              </a:spcBef>
              <a:spcAft>
                <a:spcPts val="0"/>
              </a:spcAft>
            </a:pPr>
            <a:endParaRPr lang="en-GB" sz="1300" dirty="0"/>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Sincerely,</a:t>
            </a:r>
          </a:p>
          <a:p>
            <a:pPr algn="just">
              <a:lnSpc>
                <a:spcPct val="105000"/>
              </a:lnSpc>
              <a:spcBef>
                <a:spcPts val="0"/>
              </a:spcBef>
              <a:spcAft>
                <a:spcPts val="0"/>
              </a:spcAft>
            </a:pPr>
            <a:r>
              <a:rPr lang="en-GB" sz="1300" dirty="0"/>
              <a:t>Xingrong Zong</a:t>
            </a:r>
          </a:p>
          <a:p>
            <a:pPr algn="just">
              <a:lnSpc>
                <a:spcPct val="105000"/>
              </a:lnSpc>
              <a:spcBef>
                <a:spcPts val="0"/>
              </a:spcBef>
              <a:spcAft>
                <a:spcPts val="0"/>
              </a:spcAft>
            </a:pPr>
            <a:r>
              <a:rPr lang="en-US" sz="1300" dirty="0"/>
              <a:t>06/11/2023</a:t>
            </a:r>
            <a:endParaRPr lang="en-GB" sz="1300" dirty="0"/>
          </a:p>
          <a:p>
            <a:pPr algn="just">
              <a:lnSpc>
                <a:spcPct val="105000"/>
              </a:lnSpc>
              <a:spcBef>
                <a:spcPts val="0"/>
              </a:spcBef>
              <a:spcAft>
                <a:spcPts val="0"/>
              </a:spcAft>
            </a:pPr>
            <a:endParaRPr lang="en-GB" sz="1300" dirty="0"/>
          </a:p>
        </p:txBody>
      </p:sp>
      <p:sp>
        <p:nvSpPr>
          <p:cNvPr id="4" name="Rektangel 3"/>
          <p:cNvSpPr/>
          <p:nvPr/>
        </p:nvSpPr>
        <p:spPr>
          <a:xfrm>
            <a:off x="288000" y="-1"/>
            <a:ext cx="1984248" cy="97202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765"/>
          </a:p>
        </p:txBody>
      </p:sp>
      <p:cxnSp>
        <p:nvCxnSpPr>
          <p:cNvPr id="10" name="Rak 9"/>
          <p:cNvCxnSpPr/>
          <p:nvPr/>
        </p:nvCxnSpPr>
        <p:spPr>
          <a:xfrm>
            <a:off x="288000" y="504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Rak 10"/>
          <p:cNvCxnSpPr/>
          <p:nvPr/>
        </p:nvCxnSpPr>
        <p:spPr>
          <a:xfrm>
            <a:off x="288000" y="720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Rak 11"/>
          <p:cNvCxnSpPr/>
          <p:nvPr/>
        </p:nvCxnSpPr>
        <p:spPr>
          <a:xfrm flipV="1">
            <a:off x="2520000" y="1440000"/>
            <a:ext cx="3960000" cy="16303"/>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pic>
        <p:nvPicPr>
          <p:cNvPr id="13" name="Bildobjekt 12" descr="C:\Users\ronaz\Desktop\WeChat Image_20230609153839.jpgWeChat Image_20230609153839"/>
          <p:cNvPicPr>
            <a:picLocks noChangeAspect="1"/>
          </p:cNvPicPr>
          <p:nvPr/>
        </p:nvPicPr>
        <p:blipFill rotWithShape="1">
          <a:blip r:embed="rId4"/>
          <a:srcRect l="29446" t="6622" r="14189"/>
          <a:stretch>
            <a:fillRect/>
          </a:stretch>
        </p:blipFill>
        <p:spPr>
          <a:xfrm>
            <a:off x="288000" y="1440000"/>
            <a:ext cx="1980000" cy="2461915"/>
          </a:xfrm>
          <a:prstGeom prst="rect">
            <a:avLst/>
          </a:prstGeom>
          <a:ln>
            <a:noFill/>
          </a:ln>
        </p:spPr>
      </p:pic>
      <p:sp>
        <p:nvSpPr>
          <p:cNvPr id="5" name="文本框 4"/>
          <p:cNvSpPr txBox="1"/>
          <p:nvPr/>
        </p:nvSpPr>
        <p:spPr>
          <a:xfrm>
            <a:off x="2520000" y="1008000"/>
            <a:ext cx="2280285" cy="3492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lIns="107950" tIns="36195" rIns="107950" bIns="36195" rtlCol="0">
            <a:spAutoFit/>
          </a:bodyPr>
          <a:lstStyle/>
          <a:p>
            <a:r>
              <a:rPr lang="en-US" altLang="zh-CN" dirty="0">
                <a:solidFill>
                  <a:schemeClr val="bg1"/>
                </a:solidFill>
              </a:rPr>
              <a:t>Software Technology</a:t>
            </a:r>
          </a:p>
        </p:txBody>
      </p:sp>
      <p:sp>
        <p:nvSpPr>
          <p:cNvPr id="8" name="Underrubrik 2"/>
          <p:cNvSpPr txBox="1"/>
          <p:nvPr>
            <p:custDataLst>
              <p:tags r:id="rId1"/>
            </p:custDataLst>
          </p:nvPr>
        </p:nvSpPr>
        <p:spPr>
          <a:xfrm>
            <a:off x="288000" y="5219972"/>
            <a:ext cx="1984248" cy="1800000"/>
          </a:xfrm>
          <a:prstGeom prst="rect">
            <a:avLst/>
          </a:prstGeom>
          <a:solidFill>
            <a:schemeClr val="accent2">
              <a:lumMod val="40000"/>
              <a:lumOff val="60000"/>
            </a:schemeClr>
          </a:solidFill>
        </p:spPr>
        <p:txBody>
          <a:bodyPr vert="horz" lIns="90170" tIns="46990" rIns="90170" bIns="4699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spcBef>
                <a:spcPts val="0"/>
              </a:spcBef>
              <a:spcAft>
                <a:spcPts val="0"/>
              </a:spcAft>
            </a:pPr>
            <a:r>
              <a:rPr lang="en-US" altLang="sv-SE" sz="4800" dirty="0">
                <a:solidFill>
                  <a:schemeClr val="accent1">
                    <a:lumMod val="75000"/>
                  </a:schemeClr>
                </a:solidFill>
              </a:rPr>
              <a:t>ronazong.work@gmail.com</a:t>
            </a:r>
          </a:p>
          <a:p>
            <a:pPr algn="l">
              <a:lnSpc>
                <a:spcPct val="170000"/>
              </a:lnSpc>
              <a:spcBef>
                <a:spcPts val="0"/>
              </a:spcBef>
              <a:spcAft>
                <a:spcPts val="0"/>
              </a:spcAft>
            </a:pPr>
            <a:r>
              <a:rPr lang="en-US" altLang="sv-SE" sz="4800" dirty="0">
                <a:solidFill>
                  <a:schemeClr val="accent1">
                    <a:lumMod val="75000"/>
                  </a:schemeClr>
                </a:solidFill>
              </a:rPr>
              <a:t>linkedin.com/in/ronazong</a:t>
            </a:r>
          </a:p>
          <a:p>
            <a:pPr algn="l">
              <a:lnSpc>
                <a:spcPct val="170000"/>
              </a:lnSpc>
              <a:spcBef>
                <a:spcPts val="0"/>
              </a:spcBef>
              <a:spcAft>
                <a:spcPts val="0"/>
              </a:spcAft>
            </a:pPr>
            <a:r>
              <a:rPr lang="en-US" altLang="sv-SE" sz="4800" dirty="0">
                <a:solidFill>
                  <a:schemeClr val="accent1">
                    <a:lumMod val="75000"/>
                  </a:schemeClr>
                </a:solidFill>
              </a:rPr>
              <a:t>github.com/RonaZong</a:t>
            </a:r>
          </a:p>
          <a:p>
            <a:pPr algn="l">
              <a:lnSpc>
                <a:spcPct val="170000"/>
              </a:lnSpc>
              <a:spcBef>
                <a:spcPts val="0"/>
              </a:spcBef>
              <a:spcAft>
                <a:spcPts val="0"/>
              </a:spcAft>
            </a:pPr>
            <a:r>
              <a:rPr lang="en-US" altLang="sv-SE" sz="4800" dirty="0">
                <a:solidFill>
                  <a:schemeClr val="tx1">
                    <a:lumMod val="95000"/>
                    <a:lumOff val="5000"/>
                  </a:schemeClr>
                </a:solidFill>
              </a:rPr>
              <a:t>0761</a:t>
            </a:r>
            <a:r>
              <a:rPr lang="sv-SE" sz="4800" dirty="0">
                <a:solidFill>
                  <a:schemeClr val="tx1">
                    <a:lumMod val="95000"/>
                    <a:lumOff val="5000"/>
                  </a:schemeClr>
                </a:solidFill>
              </a:rPr>
              <a:t>-</a:t>
            </a:r>
            <a:r>
              <a:rPr lang="en-US" altLang="sv-SE" sz="4800" dirty="0">
                <a:solidFill>
                  <a:schemeClr val="tx1">
                    <a:lumMod val="95000"/>
                    <a:lumOff val="5000"/>
                  </a:schemeClr>
                </a:solidFill>
              </a:rPr>
              <a:t>66</a:t>
            </a:r>
            <a:r>
              <a:rPr lang="sv-SE" sz="4800" dirty="0">
                <a:solidFill>
                  <a:schemeClr val="tx1">
                    <a:lumMod val="95000"/>
                    <a:lumOff val="5000"/>
                  </a:schemeClr>
                </a:solidFill>
              </a:rPr>
              <a:t> </a:t>
            </a:r>
            <a:r>
              <a:rPr lang="en-US" altLang="sv-SE" sz="4800" dirty="0">
                <a:solidFill>
                  <a:schemeClr val="tx1">
                    <a:lumMod val="95000"/>
                    <a:lumOff val="5000"/>
                  </a:schemeClr>
                </a:solidFill>
              </a:rPr>
              <a:t>52</a:t>
            </a:r>
            <a:r>
              <a:rPr lang="sv-SE" sz="4800" dirty="0">
                <a:solidFill>
                  <a:schemeClr val="tx1">
                    <a:lumMod val="95000"/>
                    <a:lumOff val="5000"/>
                  </a:schemeClr>
                </a:solidFill>
              </a:rPr>
              <a:t> </a:t>
            </a:r>
            <a:r>
              <a:rPr lang="en-US" altLang="sv-SE" sz="4800" dirty="0">
                <a:solidFill>
                  <a:schemeClr val="tx1">
                    <a:lumMod val="95000"/>
                    <a:lumOff val="5000"/>
                  </a:schemeClr>
                </a:solidFill>
              </a:rPr>
              <a:t>46</a:t>
            </a:r>
            <a:endParaRPr lang="sv-SE" sz="4800" dirty="0">
              <a:solidFill>
                <a:schemeClr val="tx1">
                  <a:lumMod val="95000"/>
                  <a:lumOff val="5000"/>
                </a:schemeClr>
              </a:solidFill>
            </a:endParaRPr>
          </a:p>
          <a:p>
            <a:pPr algn="l">
              <a:lnSpc>
                <a:spcPct val="170000"/>
              </a:lnSpc>
              <a:spcBef>
                <a:spcPts val="0"/>
              </a:spcBef>
              <a:spcAft>
                <a:spcPts val="0"/>
              </a:spcAft>
            </a:pPr>
            <a:r>
              <a:rPr lang="sv-SE" sz="4800" dirty="0">
                <a:solidFill>
                  <a:schemeClr val="tx1">
                    <a:lumMod val="95000"/>
                    <a:lumOff val="5000"/>
                  </a:schemeClr>
                </a:solidFill>
              </a:rPr>
              <a:t>Ebbe Lieberathsgatan 33B</a:t>
            </a:r>
          </a:p>
          <a:p>
            <a:pPr algn="l">
              <a:lnSpc>
                <a:spcPct val="170000"/>
              </a:lnSpc>
              <a:spcBef>
                <a:spcPts val="0"/>
              </a:spcBef>
              <a:spcAft>
                <a:spcPts val="0"/>
              </a:spcAft>
            </a:pPr>
            <a:r>
              <a:rPr lang="sv-SE" sz="4800" dirty="0">
                <a:solidFill>
                  <a:schemeClr val="tx1">
                    <a:lumMod val="95000"/>
                    <a:lumOff val="5000"/>
                  </a:schemeClr>
                </a:solidFill>
              </a:rPr>
              <a:t>41265 Gothenburg</a:t>
            </a:r>
          </a:p>
          <a:p>
            <a:pPr algn="l">
              <a:lnSpc>
                <a:spcPct val="170000"/>
              </a:lnSpc>
              <a:spcBef>
                <a:spcPts val="0"/>
              </a:spcBef>
              <a:spcAft>
                <a:spcPts val="0"/>
              </a:spcAft>
            </a:pPr>
            <a:endParaRPr lang="sv-SE" sz="4800" dirty="0">
              <a:solidFill>
                <a:schemeClr val="tx1">
                  <a:lumMod val="95000"/>
                  <a:lumOff val="5000"/>
                </a:schemeClr>
              </a:solidFill>
            </a:endParaRPr>
          </a:p>
        </p:txBody>
      </p:sp>
    </p:spTree>
    <p:extLst>
      <p:ext uri="{BB962C8B-B14F-4D97-AF65-F5344CB8AC3E}">
        <p14:creationId xmlns:p14="http://schemas.microsoft.com/office/powerpoint/2010/main" val="98463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520315" y="360045"/>
            <a:ext cx="4112260" cy="692785"/>
          </a:xfrm>
        </p:spPr>
        <p:txBody>
          <a:bodyPr lIns="90170" tIns="46990" rIns="90170" bIns="46990">
            <a:normAutofit/>
          </a:bodyPr>
          <a:lstStyle/>
          <a:p>
            <a:pPr algn="l"/>
            <a:r>
              <a:rPr lang="en-US" altLang="sv-SE" sz="2400" dirty="0"/>
              <a:t>Xingrong Zong – Personal Letter</a:t>
            </a:r>
          </a:p>
        </p:txBody>
      </p:sp>
      <p:sp>
        <p:nvSpPr>
          <p:cNvPr id="3" name="Underrubrik 2"/>
          <p:cNvSpPr>
            <a:spLocks noGrp="1"/>
          </p:cNvSpPr>
          <p:nvPr>
            <p:ph type="subTitle" idx="1"/>
          </p:nvPr>
        </p:nvSpPr>
        <p:spPr>
          <a:xfrm>
            <a:off x="2520315" y="1619885"/>
            <a:ext cx="3959685" cy="7740333"/>
          </a:xfrm>
          <a:ln>
            <a:noFill/>
          </a:ln>
        </p:spPr>
        <p:txBody>
          <a:bodyPr lIns="107950" tIns="36195" rIns="107950" bIns="36195">
            <a:noAutofit/>
          </a:bodyPr>
          <a:lstStyle/>
          <a:p>
            <a:pPr algn="just">
              <a:lnSpc>
                <a:spcPct val="105000"/>
              </a:lnSpc>
              <a:spcBef>
                <a:spcPts val="0"/>
              </a:spcBef>
              <a:spcAft>
                <a:spcPts val="0"/>
              </a:spcAft>
            </a:pPr>
            <a:r>
              <a:rPr lang="en-GB" sz="1300" dirty="0"/>
              <a:t>I am writing to express my strong interest in the internship (LIA) position at </a:t>
            </a:r>
            <a:r>
              <a:rPr lang="en-US" altLang="zh-CN" sz="1300" dirty="0"/>
              <a:t>Geodis</a:t>
            </a:r>
            <a:r>
              <a:rPr lang="en-GB" sz="1300" dirty="0"/>
              <a:t>, which was </a:t>
            </a:r>
            <a:r>
              <a:rPr lang="en-US" altLang="zh-CN" sz="1300" dirty="0"/>
              <a:t>shared</a:t>
            </a:r>
            <a:r>
              <a:rPr lang="en-GB" sz="1300" dirty="0"/>
              <a:t> at </a:t>
            </a:r>
            <a:r>
              <a:rPr lang="en-US" altLang="zh-CN" sz="1300" dirty="0" err="1"/>
              <a:t>Hermods</a:t>
            </a:r>
            <a:r>
              <a:rPr lang="en-GB" sz="1300" dirty="0"/>
              <a:t>. As a highly motivated and results-driven individual, I believe that my attention to detail and ability to work well under pressure make</a:t>
            </a:r>
            <a:r>
              <a:rPr lang="en-US" sz="1300" dirty="0"/>
              <a:t>s</a:t>
            </a:r>
            <a:r>
              <a:rPr lang="en-GB" sz="1300" dirty="0"/>
              <a:t> me a strong candidate for this position.</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Currently, I am </a:t>
            </a:r>
            <a:r>
              <a:rPr lang="en-US" sz="1300" dirty="0"/>
              <a:t>enrolled in</a:t>
            </a:r>
            <a:r>
              <a:rPr lang="en-GB" sz="1300" dirty="0"/>
              <a:t> </a:t>
            </a:r>
            <a:r>
              <a:rPr lang="en-GB" sz="1200" dirty="0"/>
              <a:t>the “International Business Logistics – Green Management” </a:t>
            </a:r>
            <a:r>
              <a:rPr lang="en-GB" sz="1300" dirty="0"/>
              <a:t>at </a:t>
            </a:r>
            <a:r>
              <a:rPr lang="en-GB" sz="1300" dirty="0" err="1"/>
              <a:t>Hermods</a:t>
            </a:r>
            <a:r>
              <a:rPr lang="en-GB" sz="1300" dirty="0"/>
              <a:t>, where my interest in the field has grown substantially. This interest has been fuelled not only by my multilingual skills but also by my desire to comprehend how logistics intertwines and influences our lives. For instance, the dynamics of logistics throughout the recent pandemic years, including how it adapted and restructured, its economic implications and contributions, as well as the challenges it presented to various sectors and industries.</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I am looking for a company that provides a global work environment where I can leverage my language and communication strengths to the fullest. </a:t>
            </a:r>
            <a:r>
              <a:rPr lang="en-US" sz="1300" dirty="0"/>
              <a:t>If I am chosen as an intern at </a:t>
            </a:r>
            <a:r>
              <a:rPr lang="en-US" altLang="zh-CN" sz="1300" dirty="0"/>
              <a:t>Geodis</a:t>
            </a:r>
            <a:r>
              <a:rPr lang="en-US" sz="1300" dirty="0"/>
              <a:t>, </a:t>
            </a:r>
            <a:r>
              <a:rPr lang="en-GB" sz="1300" dirty="0"/>
              <a:t>with my quick learning ability and a computer science background, I am confident that I can quickly integrate into your team and I will work hard towards the objectives and goals of your team.</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Thank you for considering my application. I am eager to join </a:t>
            </a:r>
            <a:r>
              <a:rPr lang="en-US" altLang="zh-CN" sz="1300" dirty="0"/>
              <a:t>Geodis</a:t>
            </a:r>
            <a:r>
              <a:rPr lang="en-GB" sz="1300" dirty="0"/>
              <a:t> and contribute to your continued success in logistics. I look forward to the opportunity to discuss my qualifications with you in person.</a:t>
            </a:r>
          </a:p>
          <a:p>
            <a:pPr algn="just">
              <a:lnSpc>
                <a:spcPct val="105000"/>
              </a:lnSpc>
              <a:spcBef>
                <a:spcPts val="0"/>
              </a:spcBef>
              <a:spcAft>
                <a:spcPts val="0"/>
              </a:spcAft>
            </a:pPr>
            <a:endParaRPr lang="en-GB" sz="1300" dirty="0"/>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Sincerely,</a:t>
            </a:r>
          </a:p>
          <a:p>
            <a:pPr algn="just">
              <a:lnSpc>
                <a:spcPct val="105000"/>
              </a:lnSpc>
              <a:spcBef>
                <a:spcPts val="0"/>
              </a:spcBef>
              <a:spcAft>
                <a:spcPts val="0"/>
              </a:spcAft>
            </a:pPr>
            <a:r>
              <a:rPr lang="en-GB" sz="1300" dirty="0"/>
              <a:t>Xingrong Zong</a:t>
            </a:r>
          </a:p>
          <a:p>
            <a:pPr algn="just">
              <a:lnSpc>
                <a:spcPct val="105000"/>
              </a:lnSpc>
              <a:spcBef>
                <a:spcPts val="0"/>
              </a:spcBef>
              <a:spcAft>
                <a:spcPts val="0"/>
              </a:spcAft>
            </a:pPr>
            <a:r>
              <a:rPr lang="en-US" sz="1300" dirty="0"/>
              <a:t>03/11/2023</a:t>
            </a:r>
            <a:endParaRPr lang="en-GB" sz="1300" dirty="0"/>
          </a:p>
          <a:p>
            <a:pPr algn="just">
              <a:lnSpc>
                <a:spcPct val="105000"/>
              </a:lnSpc>
              <a:spcBef>
                <a:spcPts val="0"/>
              </a:spcBef>
              <a:spcAft>
                <a:spcPts val="0"/>
              </a:spcAft>
            </a:pPr>
            <a:endParaRPr lang="en-GB" sz="1300" dirty="0"/>
          </a:p>
        </p:txBody>
      </p:sp>
      <p:sp>
        <p:nvSpPr>
          <p:cNvPr id="4" name="Rektangel 3"/>
          <p:cNvSpPr/>
          <p:nvPr/>
        </p:nvSpPr>
        <p:spPr>
          <a:xfrm>
            <a:off x="288000" y="-1"/>
            <a:ext cx="1984248" cy="97202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765"/>
          </a:p>
        </p:txBody>
      </p:sp>
      <p:cxnSp>
        <p:nvCxnSpPr>
          <p:cNvPr id="10" name="Rak 9"/>
          <p:cNvCxnSpPr/>
          <p:nvPr/>
        </p:nvCxnSpPr>
        <p:spPr>
          <a:xfrm>
            <a:off x="288000" y="504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Rak 10"/>
          <p:cNvCxnSpPr/>
          <p:nvPr/>
        </p:nvCxnSpPr>
        <p:spPr>
          <a:xfrm>
            <a:off x="288000" y="720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Rak 11"/>
          <p:cNvCxnSpPr/>
          <p:nvPr/>
        </p:nvCxnSpPr>
        <p:spPr>
          <a:xfrm flipV="1">
            <a:off x="2520000" y="1440000"/>
            <a:ext cx="3960000" cy="16303"/>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pic>
        <p:nvPicPr>
          <p:cNvPr id="13" name="Bildobjekt 12" descr="C:\Users\ronaz\Desktop\WeChat Image_20230609153839.jpgWeChat Image_20230609153839"/>
          <p:cNvPicPr>
            <a:picLocks noChangeAspect="1"/>
          </p:cNvPicPr>
          <p:nvPr/>
        </p:nvPicPr>
        <p:blipFill rotWithShape="1">
          <a:blip r:embed="rId4"/>
          <a:srcRect l="29446" t="6622" r="14189"/>
          <a:stretch>
            <a:fillRect/>
          </a:stretch>
        </p:blipFill>
        <p:spPr>
          <a:xfrm>
            <a:off x="288000" y="1440000"/>
            <a:ext cx="1980000" cy="2461915"/>
          </a:xfrm>
          <a:prstGeom prst="rect">
            <a:avLst/>
          </a:prstGeom>
          <a:ln>
            <a:noFill/>
          </a:ln>
        </p:spPr>
      </p:pic>
      <p:sp>
        <p:nvSpPr>
          <p:cNvPr id="5" name="文本框 4"/>
          <p:cNvSpPr txBox="1"/>
          <p:nvPr/>
        </p:nvSpPr>
        <p:spPr>
          <a:xfrm>
            <a:off x="2520000" y="1008000"/>
            <a:ext cx="2280285" cy="3492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lIns="107950" tIns="36195" rIns="107950" bIns="36195" rtlCol="0">
            <a:spAutoFit/>
          </a:bodyPr>
          <a:lstStyle/>
          <a:p>
            <a:r>
              <a:rPr lang="en-US" altLang="zh-CN" dirty="0">
                <a:solidFill>
                  <a:schemeClr val="bg1"/>
                </a:solidFill>
              </a:rPr>
              <a:t>Software Technology</a:t>
            </a:r>
          </a:p>
        </p:txBody>
      </p:sp>
      <p:sp>
        <p:nvSpPr>
          <p:cNvPr id="8" name="Underrubrik 2"/>
          <p:cNvSpPr txBox="1"/>
          <p:nvPr>
            <p:custDataLst>
              <p:tags r:id="rId1"/>
            </p:custDataLst>
          </p:nvPr>
        </p:nvSpPr>
        <p:spPr>
          <a:xfrm>
            <a:off x="288000" y="5219972"/>
            <a:ext cx="1984248" cy="1800000"/>
          </a:xfrm>
          <a:prstGeom prst="rect">
            <a:avLst/>
          </a:prstGeom>
          <a:solidFill>
            <a:schemeClr val="accent2">
              <a:lumMod val="40000"/>
              <a:lumOff val="60000"/>
            </a:schemeClr>
          </a:solidFill>
        </p:spPr>
        <p:txBody>
          <a:bodyPr vert="horz" lIns="90170" tIns="46990" rIns="90170" bIns="4699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spcBef>
                <a:spcPts val="0"/>
              </a:spcBef>
              <a:spcAft>
                <a:spcPts val="0"/>
              </a:spcAft>
            </a:pPr>
            <a:r>
              <a:rPr lang="en-US" altLang="sv-SE" sz="4800" dirty="0">
                <a:solidFill>
                  <a:schemeClr val="accent1">
                    <a:lumMod val="75000"/>
                  </a:schemeClr>
                </a:solidFill>
              </a:rPr>
              <a:t>ronazong.work@gmail.com</a:t>
            </a:r>
          </a:p>
          <a:p>
            <a:pPr algn="l">
              <a:lnSpc>
                <a:spcPct val="170000"/>
              </a:lnSpc>
              <a:spcBef>
                <a:spcPts val="0"/>
              </a:spcBef>
              <a:spcAft>
                <a:spcPts val="0"/>
              </a:spcAft>
            </a:pPr>
            <a:r>
              <a:rPr lang="en-US" altLang="sv-SE" sz="4800" dirty="0">
                <a:solidFill>
                  <a:schemeClr val="accent1">
                    <a:lumMod val="75000"/>
                  </a:schemeClr>
                </a:solidFill>
              </a:rPr>
              <a:t>linkedin.com/in/ronazong</a:t>
            </a:r>
          </a:p>
          <a:p>
            <a:pPr algn="l">
              <a:lnSpc>
                <a:spcPct val="170000"/>
              </a:lnSpc>
              <a:spcBef>
                <a:spcPts val="0"/>
              </a:spcBef>
              <a:spcAft>
                <a:spcPts val="0"/>
              </a:spcAft>
            </a:pPr>
            <a:r>
              <a:rPr lang="en-US" altLang="sv-SE" sz="4800" dirty="0">
                <a:solidFill>
                  <a:schemeClr val="accent1">
                    <a:lumMod val="75000"/>
                  </a:schemeClr>
                </a:solidFill>
              </a:rPr>
              <a:t>github.com/RonaZong</a:t>
            </a:r>
          </a:p>
          <a:p>
            <a:pPr algn="l">
              <a:lnSpc>
                <a:spcPct val="170000"/>
              </a:lnSpc>
              <a:spcBef>
                <a:spcPts val="0"/>
              </a:spcBef>
              <a:spcAft>
                <a:spcPts val="0"/>
              </a:spcAft>
            </a:pPr>
            <a:r>
              <a:rPr lang="en-US" altLang="sv-SE" sz="4800" dirty="0">
                <a:solidFill>
                  <a:schemeClr val="tx1">
                    <a:lumMod val="95000"/>
                    <a:lumOff val="5000"/>
                  </a:schemeClr>
                </a:solidFill>
              </a:rPr>
              <a:t>0761</a:t>
            </a:r>
            <a:r>
              <a:rPr lang="sv-SE" sz="4800" dirty="0">
                <a:solidFill>
                  <a:schemeClr val="tx1">
                    <a:lumMod val="95000"/>
                    <a:lumOff val="5000"/>
                  </a:schemeClr>
                </a:solidFill>
              </a:rPr>
              <a:t>-</a:t>
            </a:r>
            <a:r>
              <a:rPr lang="en-US" altLang="sv-SE" sz="4800" dirty="0">
                <a:solidFill>
                  <a:schemeClr val="tx1">
                    <a:lumMod val="95000"/>
                    <a:lumOff val="5000"/>
                  </a:schemeClr>
                </a:solidFill>
              </a:rPr>
              <a:t>66</a:t>
            </a:r>
            <a:r>
              <a:rPr lang="sv-SE" sz="4800" dirty="0">
                <a:solidFill>
                  <a:schemeClr val="tx1">
                    <a:lumMod val="95000"/>
                    <a:lumOff val="5000"/>
                  </a:schemeClr>
                </a:solidFill>
              </a:rPr>
              <a:t> </a:t>
            </a:r>
            <a:r>
              <a:rPr lang="en-US" altLang="sv-SE" sz="4800" dirty="0">
                <a:solidFill>
                  <a:schemeClr val="tx1">
                    <a:lumMod val="95000"/>
                    <a:lumOff val="5000"/>
                  </a:schemeClr>
                </a:solidFill>
              </a:rPr>
              <a:t>52</a:t>
            </a:r>
            <a:r>
              <a:rPr lang="sv-SE" sz="4800" dirty="0">
                <a:solidFill>
                  <a:schemeClr val="tx1">
                    <a:lumMod val="95000"/>
                    <a:lumOff val="5000"/>
                  </a:schemeClr>
                </a:solidFill>
              </a:rPr>
              <a:t> </a:t>
            </a:r>
            <a:r>
              <a:rPr lang="en-US" altLang="sv-SE" sz="4800" dirty="0">
                <a:solidFill>
                  <a:schemeClr val="tx1">
                    <a:lumMod val="95000"/>
                    <a:lumOff val="5000"/>
                  </a:schemeClr>
                </a:solidFill>
              </a:rPr>
              <a:t>46</a:t>
            </a:r>
            <a:endParaRPr lang="sv-SE" sz="4800" dirty="0">
              <a:solidFill>
                <a:schemeClr val="tx1">
                  <a:lumMod val="95000"/>
                  <a:lumOff val="5000"/>
                </a:schemeClr>
              </a:solidFill>
            </a:endParaRPr>
          </a:p>
          <a:p>
            <a:pPr algn="l">
              <a:lnSpc>
                <a:spcPct val="170000"/>
              </a:lnSpc>
              <a:spcBef>
                <a:spcPts val="0"/>
              </a:spcBef>
              <a:spcAft>
                <a:spcPts val="0"/>
              </a:spcAft>
            </a:pPr>
            <a:r>
              <a:rPr lang="sv-SE" sz="4800" dirty="0">
                <a:solidFill>
                  <a:schemeClr val="tx1">
                    <a:lumMod val="95000"/>
                    <a:lumOff val="5000"/>
                  </a:schemeClr>
                </a:solidFill>
              </a:rPr>
              <a:t>Ebbe Lieberathsgatan 33B</a:t>
            </a:r>
          </a:p>
          <a:p>
            <a:pPr algn="l">
              <a:lnSpc>
                <a:spcPct val="170000"/>
              </a:lnSpc>
              <a:spcBef>
                <a:spcPts val="0"/>
              </a:spcBef>
              <a:spcAft>
                <a:spcPts val="0"/>
              </a:spcAft>
            </a:pPr>
            <a:r>
              <a:rPr lang="sv-SE" sz="4800" dirty="0">
                <a:solidFill>
                  <a:schemeClr val="tx1">
                    <a:lumMod val="95000"/>
                    <a:lumOff val="5000"/>
                  </a:schemeClr>
                </a:solidFill>
              </a:rPr>
              <a:t>41265 Gothenburg</a:t>
            </a:r>
          </a:p>
          <a:p>
            <a:pPr algn="l">
              <a:lnSpc>
                <a:spcPct val="170000"/>
              </a:lnSpc>
              <a:spcBef>
                <a:spcPts val="0"/>
              </a:spcBef>
              <a:spcAft>
                <a:spcPts val="0"/>
              </a:spcAft>
            </a:pPr>
            <a:endParaRPr lang="sv-SE" sz="4800" dirty="0">
              <a:solidFill>
                <a:schemeClr val="tx1">
                  <a:lumMod val="95000"/>
                  <a:lumOff val="5000"/>
                </a:schemeClr>
              </a:solidFill>
            </a:endParaRPr>
          </a:p>
        </p:txBody>
      </p:sp>
    </p:spTree>
    <p:extLst>
      <p:ext uri="{BB962C8B-B14F-4D97-AF65-F5344CB8AC3E}">
        <p14:creationId xmlns:p14="http://schemas.microsoft.com/office/powerpoint/2010/main" val="403619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520315" y="360045"/>
            <a:ext cx="4112260" cy="692785"/>
          </a:xfrm>
        </p:spPr>
        <p:txBody>
          <a:bodyPr lIns="90170" tIns="46990" rIns="90170" bIns="46990">
            <a:normAutofit/>
          </a:bodyPr>
          <a:lstStyle/>
          <a:p>
            <a:pPr algn="l"/>
            <a:r>
              <a:rPr lang="en-US" altLang="sv-SE" sz="2400" dirty="0"/>
              <a:t>Xingrong Zong – Personal Letter</a:t>
            </a:r>
          </a:p>
        </p:txBody>
      </p:sp>
      <p:sp>
        <p:nvSpPr>
          <p:cNvPr id="3" name="Underrubrik 2"/>
          <p:cNvSpPr>
            <a:spLocks noGrp="1"/>
          </p:cNvSpPr>
          <p:nvPr>
            <p:ph type="subTitle" idx="1"/>
          </p:nvPr>
        </p:nvSpPr>
        <p:spPr>
          <a:xfrm>
            <a:off x="2520315" y="1619885"/>
            <a:ext cx="3959685" cy="7592695"/>
          </a:xfrm>
          <a:ln>
            <a:noFill/>
          </a:ln>
        </p:spPr>
        <p:txBody>
          <a:bodyPr lIns="107950" tIns="36195" rIns="107950" bIns="36195">
            <a:noAutofit/>
          </a:bodyPr>
          <a:lstStyle/>
          <a:p>
            <a:pPr algn="just">
              <a:lnSpc>
                <a:spcPct val="105000"/>
              </a:lnSpc>
              <a:spcBef>
                <a:spcPts val="0"/>
              </a:spcBef>
              <a:spcAft>
                <a:spcPts val="0"/>
              </a:spcAft>
            </a:pPr>
            <a:r>
              <a:rPr lang="en-GB" sz="1300" dirty="0"/>
              <a:t>I am writing to express my strong interest in the internship (LIA) position at </a:t>
            </a:r>
            <a:r>
              <a:rPr lang="en-US" altLang="zh-CN" sz="1300" dirty="0"/>
              <a:t>ITS</a:t>
            </a:r>
            <a:r>
              <a:rPr lang="en-GB" sz="1300" dirty="0"/>
              <a:t>. As a highly motivated and results-driven individual, I believe that my attention to detail and ability to work well under pressure make</a:t>
            </a:r>
            <a:r>
              <a:rPr lang="en-US" sz="1300" dirty="0"/>
              <a:t>s</a:t>
            </a:r>
            <a:r>
              <a:rPr lang="en-GB" sz="1300" dirty="0"/>
              <a:t> me a strong candidate for this position.</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Currently, I am </a:t>
            </a:r>
            <a:r>
              <a:rPr lang="en-US" sz="1300" dirty="0"/>
              <a:t>enrolled in</a:t>
            </a:r>
            <a:r>
              <a:rPr lang="en-GB" sz="1300" dirty="0"/>
              <a:t> </a:t>
            </a:r>
            <a:r>
              <a:rPr lang="en-GB" sz="1200" dirty="0"/>
              <a:t>the “International Business Logistics – Green Management” </a:t>
            </a:r>
            <a:r>
              <a:rPr lang="en-GB" sz="1300" dirty="0"/>
              <a:t>at </a:t>
            </a:r>
            <a:r>
              <a:rPr lang="en-GB" sz="1300" dirty="0" err="1"/>
              <a:t>Hermods</a:t>
            </a:r>
            <a:r>
              <a:rPr lang="en-GB" sz="1300" dirty="0"/>
              <a:t>, where my interest in the field has grown substantially. This interest has been fuelled not only by my multilingual skills but also by my desire to comprehend how logistics intertwines and influences our lives. For instance, the dynamics of logistics throughout the recent pandemic years, including how it adapted and restructured, its economic implications and contributions, as well as the challenges it presented to various sectors and industries.</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I am looking for a company that provides a global work environment where I can leverage my language and communication strengths to the fullest. </a:t>
            </a:r>
            <a:r>
              <a:rPr lang="en-US" sz="1300" dirty="0"/>
              <a:t>If I am chosen as an intern at </a:t>
            </a:r>
            <a:r>
              <a:rPr lang="en-US" altLang="zh-CN" sz="1300" dirty="0"/>
              <a:t>ITS</a:t>
            </a:r>
            <a:r>
              <a:rPr lang="en-US" sz="1300" dirty="0"/>
              <a:t>, </a:t>
            </a:r>
            <a:r>
              <a:rPr lang="en-GB" sz="1300" dirty="0"/>
              <a:t>with my quick learning ability and a computer science background, I am confident that I can quickly integrate into your team and I will work hard towards the objectives and goals of your team.</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Thank you for considering my application. I am eager to join </a:t>
            </a:r>
            <a:r>
              <a:rPr lang="en-US" altLang="zh-CN" sz="1300" dirty="0"/>
              <a:t>ITS</a:t>
            </a:r>
            <a:r>
              <a:rPr lang="en-GB" sz="1300" dirty="0"/>
              <a:t> and contribute to your continued success in logistics. I look forward to the opportunity to discuss my qualifications with you in person.</a:t>
            </a:r>
          </a:p>
          <a:p>
            <a:pPr algn="just">
              <a:lnSpc>
                <a:spcPct val="105000"/>
              </a:lnSpc>
              <a:spcBef>
                <a:spcPts val="0"/>
              </a:spcBef>
              <a:spcAft>
                <a:spcPts val="0"/>
              </a:spcAft>
            </a:pPr>
            <a:endParaRPr lang="en-GB" sz="1300" dirty="0"/>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Sincerely,</a:t>
            </a:r>
          </a:p>
          <a:p>
            <a:pPr algn="just">
              <a:lnSpc>
                <a:spcPct val="105000"/>
              </a:lnSpc>
              <a:spcBef>
                <a:spcPts val="0"/>
              </a:spcBef>
              <a:spcAft>
                <a:spcPts val="0"/>
              </a:spcAft>
            </a:pPr>
            <a:r>
              <a:rPr lang="en-GB" sz="1300" dirty="0"/>
              <a:t>Xingrong Zong</a:t>
            </a:r>
          </a:p>
          <a:p>
            <a:pPr algn="just">
              <a:lnSpc>
                <a:spcPct val="105000"/>
              </a:lnSpc>
              <a:spcBef>
                <a:spcPts val="0"/>
              </a:spcBef>
              <a:spcAft>
                <a:spcPts val="0"/>
              </a:spcAft>
            </a:pPr>
            <a:r>
              <a:rPr lang="en-US" sz="1300" dirty="0"/>
              <a:t>03/11/2023</a:t>
            </a:r>
            <a:endParaRPr lang="en-GB" sz="1300" dirty="0"/>
          </a:p>
          <a:p>
            <a:pPr algn="just">
              <a:lnSpc>
                <a:spcPct val="105000"/>
              </a:lnSpc>
              <a:spcBef>
                <a:spcPts val="0"/>
              </a:spcBef>
              <a:spcAft>
                <a:spcPts val="0"/>
              </a:spcAft>
            </a:pPr>
            <a:endParaRPr lang="en-GB" sz="1300" dirty="0"/>
          </a:p>
        </p:txBody>
      </p:sp>
      <p:sp>
        <p:nvSpPr>
          <p:cNvPr id="4" name="Rektangel 3"/>
          <p:cNvSpPr/>
          <p:nvPr/>
        </p:nvSpPr>
        <p:spPr>
          <a:xfrm>
            <a:off x="288000" y="-1"/>
            <a:ext cx="1984248" cy="97202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765"/>
          </a:p>
        </p:txBody>
      </p:sp>
      <p:cxnSp>
        <p:nvCxnSpPr>
          <p:cNvPr id="10" name="Rak 9"/>
          <p:cNvCxnSpPr/>
          <p:nvPr/>
        </p:nvCxnSpPr>
        <p:spPr>
          <a:xfrm>
            <a:off x="288000" y="504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Rak 10"/>
          <p:cNvCxnSpPr/>
          <p:nvPr/>
        </p:nvCxnSpPr>
        <p:spPr>
          <a:xfrm>
            <a:off x="288000" y="720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Rak 11"/>
          <p:cNvCxnSpPr/>
          <p:nvPr/>
        </p:nvCxnSpPr>
        <p:spPr>
          <a:xfrm flipV="1">
            <a:off x="2520000" y="1440000"/>
            <a:ext cx="3960000" cy="16303"/>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pic>
        <p:nvPicPr>
          <p:cNvPr id="13" name="Bildobjekt 12" descr="C:\Users\ronaz\Desktop\WeChat Image_20230609153839.jpgWeChat Image_20230609153839"/>
          <p:cNvPicPr>
            <a:picLocks noChangeAspect="1"/>
          </p:cNvPicPr>
          <p:nvPr/>
        </p:nvPicPr>
        <p:blipFill rotWithShape="1">
          <a:blip r:embed="rId4"/>
          <a:srcRect l="29446" t="6622" r="14189"/>
          <a:stretch>
            <a:fillRect/>
          </a:stretch>
        </p:blipFill>
        <p:spPr>
          <a:xfrm>
            <a:off x="288000" y="1440000"/>
            <a:ext cx="1980000" cy="2461915"/>
          </a:xfrm>
          <a:prstGeom prst="rect">
            <a:avLst/>
          </a:prstGeom>
          <a:ln>
            <a:noFill/>
          </a:ln>
        </p:spPr>
      </p:pic>
      <p:sp>
        <p:nvSpPr>
          <p:cNvPr id="5" name="文本框 4"/>
          <p:cNvSpPr txBox="1"/>
          <p:nvPr/>
        </p:nvSpPr>
        <p:spPr>
          <a:xfrm>
            <a:off x="2520000" y="1008000"/>
            <a:ext cx="2280285" cy="3492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lIns="107950" tIns="36195" rIns="107950" bIns="36195" rtlCol="0">
            <a:spAutoFit/>
          </a:bodyPr>
          <a:lstStyle/>
          <a:p>
            <a:r>
              <a:rPr lang="en-US" altLang="zh-CN" dirty="0">
                <a:solidFill>
                  <a:schemeClr val="bg1"/>
                </a:solidFill>
              </a:rPr>
              <a:t>Software Technology</a:t>
            </a:r>
          </a:p>
        </p:txBody>
      </p:sp>
      <p:sp>
        <p:nvSpPr>
          <p:cNvPr id="8" name="Underrubrik 2"/>
          <p:cNvSpPr txBox="1"/>
          <p:nvPr>
            <p:custDataLst>
              <p:tags r:id="rId1"/>
            </p:custDataLst>
          </p:nvPr>
        </p:nvSpPr>
        <p:spPr>
          <a:xfrm>
            <a:off x="288000" y="5219972"/>
            <a:ext cx="1984248" cy="1800000"/>
          </a:xfrm>
          <a:prstGeom prst="rect">
            <a:avLst/>
          </a:prstGeom>
          <a:solidFill>
            <a:schemeClr val="accent2">
              <a:lumMod val="40000"/>
              <a:lumOff val="60000"/>
            </a:schemeClr>
          </a:solidFill>
        </p:spPr>
        <p:txBody>
          <a:bodyPr vert="horz" lIns="90170" tIns="46990" rIns="90170" bIns="4699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spcBef>
                <a:spcPts val="0"/>
              </a:spcBef>
              <a:spcAft>
                <a:spcPts val="0"/>
              </a:spcAft>
            </a:pPr>
            <a:r>
              <a:rPr lang="en-US" altLang="sv-SE" sz="4800" dirty="0">
                <a:solidFill>
                  <a:schemeClr val="accent1">
                    <a:lumMod val="75000"/>
                  </a:schemeClr>
                </a:solidFill>
              </a:rPr>
              <a:t>ronazong.work@gmail.com</a:t>
            </a:r>
          </a:p>
          <a:p>
            <a:pPr algn="l">
              <a:lnSpc>
                <a:spcPct val="170000"/>
              </a:lnSpc>
              <a:spcBef>
                <a:spcPts val="0"/>
              </a:spcBef>
              <a:spcAft>
                <a:spcPts val="0"/>
              </a:spcAft>
            </a:pPr>
            <a:r>
              <a:rPr lang="en-US" altLang="sv-SE" sz="4800" dirty="0">
                <a:solidFill>
                  <a:schemeClr val="accent1">
                    <a:lumMod val="75000"/>
                  </a:schemeClr>
                </a:solidFill>
              </a:rPr>
              <a:t>linkedin.com/in/ronazong</a:t>
            </a:r>
          </a:p>
          <a:p>
            <a:pPr algn="l">
              <a:lnSpc>
                <a:spcPct val="170000"/>
              </a:lnSpc>
              <a:spcBef>
                <a:spcPts val="0"/>
              </a:spcBef>
              <a:spcAft>
                <a:spcPts val="0"/>
              </a:spcAft>
            </a:pPr>
            <a:r>
              <a:rPr lang="en-US" altLang="sv-SE" sz="4800" dirty="0">
                <a:solidFill>
                  <a:schemeClr val="accent1">
                    <a:lumMod val="75000"/>
                  </a:schemeClr>
                </a:solidFill>
              </a:rPr>
              <a:t>github.com/RonaZong</a:t>
            </a:r>
          </a:p>
          <a:p>
            <a:pPr algn="l">
              <a:lnSpc>
                <a:spcPct val="170000"/>
              </a:lnSpc>
              <a:spcBef>
                <a:spcPts val="0"/>
              </a:spcBef>
              <a:spcAft>
                <a:spcPts val="0"/>
              </a:spcAft>
            </a:pPr>
            <a:r>
              <a:rPr lang="en-US" altLang="sv-SE" sz="4800" dirty="0">
                <a:solidFill>
                  <a:schemeClr val="tx1">
                    <a:lumMod val="95000"/>
                    <a:lumOff val="5000"/>
                  </a:schemeClr>
                </a:solidFill>
              </a:rPr>
              <a:t>0761</a:t>
            </a:r>
            <a:r>
              <a:rPr lang="sv-SE" sz="4800" dirty="0">
                <a:solidFill>
                  <a:schemeClr val="tx1">
                    <a:lumMod val="95000"/>
                    <a:lumOff val="5000"/>
                  </a:schemeClr>
                </a:solidFill>
              </a:rPr>
              <a:t>-</a:t>
            </a:r>
            <a:r>
              <a:rPr lang="en-US" altLang="sv-SE" sz="4800" dirty="0">
                <a:solidFill>
                  <a:schemeClr val="tx1">
                    <a:lumMod val="95000"/>
                    <a:lumOff val="5000"/>
                  </a:schemeClr>
                </a:solidFill>
              </a:rPr>
              <a:t>66</a:t>
            </a:r>
            <a:r>
              <a:rPr lang="sv-SE" sz="4800" dirty="0">
                <a:solidFill>
                  <a:schemeClr val="tx1">
                    <a:lumMod val="95000"/>
                    <a:lumOff val="5000"/>
                  </a:schemeClr>
                </a:solidFill>
              </a:rPr>
              <a:t> </a:t>
            </a:r>
            <a:r>
              <a:rPr lang="en-US" altLang="sv-SE" sz="4800" dirty="0">
                <a:solidFill>
                  <a:schemeClr val="tx1">
                    <a:lumMod val="95000"/>
                    <a:lumOff val="5000"/>
                  </a:schemeClr>
                </a:solidFill>
              </a:rPr>
              <a:t>52</a:t>
            </a:r>
            <a:r>
              <a:rPr lang="sv-SE" sz="4800" dirty="0">
                <a:solidFill>
                  <a:schemeClr val="tx1">
                    <a:lumMod val="95000"/>
                    <a:lumOff val="5000"/>
                  </a:schemeClr>
                </a:solidFill>
              </a:rPr>
              <a:t> </a:t>
            </a:r>
            <a:r>
              <a:rPr lang="en-US" altLang="sv-SE" sz="4800" dirty="0">
                <a:solidFill>
                  <a:schemeClr val="tx1">
                    <a:lumMod val="95000"/>
                    <a:lumOff val="5000"/>
                  </a:schemeClr>
                </a:solidFill>
              </a:rPr>
              <a:t>46</a:t>
            </a:r>
            <a:endParaRPr lang="sv-SE" sz="4800" dirty="0">
              <a:solidFill>
                <a:schemeClr val="tx1">
                  <a:lumMod val="95000"/>
                  <a:lumOff val="5000"/>
                </a:schemeClr>
              </a:solidFill>
            </a:endParaRPr>
          </a:p>
          <a:p>
            <a:pPr algn="l">
              <a:lnSpc>
                <a:spcPct val="170000"/>
              </a:lnSpc>
              <a:spcBef>
                <a:spcPts val="0"/>
              </a:spcBef>
              <a:spcAft>
                <a:spcPts val="0"/>
              </a:spcAft>
            </a:pPr>
            <a:r>
              <a:rPr lang="sv-SE" sz="4800" dirty="0">
                <a:solidFill>
                  <a:schemeClr val="tx1">
                    <a:lumMod val="95000"/>
                    <a:lumOff val="5000"/>
                  </a:schemeClr>
                </a:solidFill>
              </a:rPr>
              <a:t>Ebbe Lieberathsgatan 33B</a:t>
            </a:r>
          </a:p>
          <a:p>
            <a:pPr algn="l">
              <a:lnSpc>
                <a:spcPct val="170000"/>
              </a:lnSpc>
              <a:spcBef>
                <a:spcPts val="0"/>
              </a:spcBef>
              <a:spcAft>
                <a:spcPts val="0"/>
              </a:spcAft>
            </a:pPr>
            <a:r>
              <a:rPr lang="sv-SE" sz="4800" dirty="0">
                <a:solidFill>
                  <a:schemeClr val="tx1">
                    <a:lumMod val="95000"/>
                    <a:lumOff val="5000"/>
                  </a:schemeClr>
                </a:solidFill>
              </a:rPr>
              <a:t>41265 Gothenburg</a:t>
            </a:r>
          </a:p>
          <a:p>
            <a:pPr algn="l">
              <a:lnSpc>
                <a:spcPct val="170000"/>
              </a:lnSpc>
              <a:spcBef>
                <a:spcPts val="0"/>
              </a:spcBef>
              <a:spcAft>
                <a:spcPts val="0"/>
              </a:spcAft>
            </a:pPr>
            <a:endParaRPr lang="sv-SE" sz="4800" dirty="0">
              <a:solidFill>
                <a:schemeClr val="tx1">
                  <a:lumMod val="95000"/>
                  <a:lumOff val="5000"/>
                </a:schemeClr>
              </a:solidFill>
            </a:endParaRPr>
          </a:p>
        </p:txBody>
      </p:sp>
    </p:spTree>
    <p:extLst>
      <p:ext uri="{BB962C8B-B14F-4D97-AF65-F5344CB8AC3E}">
        <p14:creationId xmlns:p14="http://schemas.microsoft.com/office/powerpoint/2010/main" val="329828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520315" y="360045"/>
            <a:ext cx="4112260" cy="692785"/>
          </a:xfrm>
        </p:spPr>
        <p:txBody>
          <a:bodyPr lIns="90170" tIns="46990" rIns="90170" bIns="46990">
            <a:normAutofit/>
          </a:bodyPr>
          <a:lstStyle/>
          <a:p>
            <a:pPr algn="l"/>
            <a:r>
              <a:rPr lang="en-US" altLang="sv-SE" sz="2400" dirty="0"/>
              <a:t>Xingrong Zong – Personal Letter</a:t>
            </a:r>
          </a:p>
        </p:txBody>
      </p:sp>
      <p:sp>
        <p:nvSpPr>
          <p:cNvPr id="3" name="Underrubrik 2"/>
          <p:cNvSpPr>
            <a:spLocks noGrp="1"/>
          </p:cNvSpPr>
          <p:nvPr>
            <p:ph type="subTitle" idx="1"/>
          </p:nvPr>
        </p:nvSpPr>
        <p:spPr>
          <a:xfrm>
            <a:off x="2520315" y="1619885"/>
            <a:ext cx="3959685" cy="8035165"/>
          </a:xfrm>
          <a:ln>
            <a:noFill/>
          </a:ln>
        </p:spPr>
        <p:txBody>
          <a:bodyPr lIns="107950" tIns="36195" rIns="107950" bIns="36195">
            <a:noAutofit/>
          </a:bodyPr>
          <a:lstStyle/>
          <a:p>
            <a:pPr algn="just">
              <a:lnSpc>
                <a:spcPct val="105000"/>
              </a:lnSpc>
              <a:spcBef>
                <a:spcPts val="0"/>
              </a:spcBef>
              <a:spcAft>
                <a:spcPts val="0"/>
              </a:spcAft>
            </a:pPr>
            <a:r>
              <a:rPr lang="en-GB" sz="1300" dirty="0"/>
              <a:t>I am writing to express my strong interest in the internship (LIA) position at </a:t>
            </a:r>
            <a:r>
              <a:rPr lang="en-US" altLang="zh-CN" sz="1300" dirty="0"/>
              <a:t>Scandinavian Shipping</a:t>
            </a:r>
            <a:r>
              <a:rPr lang="en-GB" sz="1300" dirty="0"/>
              <a:t>, which was advertised at </a:t>
            </a:r>
            <a:r>
              <a:rPr lang="en-US" altLang="zh-CN" sz="1300" dirty="0"/>
              <a:t>your website</a:t>
            </a:r>
            <a:r>
              <a:rPr lang="en-GB" sz="1300" dirty="0"/>
              <a:t>. As a highly motivated and results-driven individual, I believe that my attention to detail and ability to work well under pressure make</a:t>
            </a:r>
            <a:r>
              <a:rPr lang="en-US" sz="1300" dirty="0"/>
              <a:t>s</a:t>
            </a:r>
            <a:r>
              <a:rPr lang="en-GB" sz="1300" dirty="0"/>
              <a:t> me a strong candidate for this position.</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Currently, I am </a:t>
            </a:r>
            <a:r>
              <a:rPr lang="en-US" sz="1300" dirty="0"/>
              <a:t>enrolled in</a:t>
            </a:r>
            <a:r>
              <a:rPr lang="en-GB" sz="1300" dirty="0"/>
              <a:t> </a:t>
            </a:r>
            <a:r>
              <a:rPr lang="en-GB" sz="1200" dirty="0"/>
              <a:t>the “International Business Logistics – Green Management” </a:t>
            </a:r>
            <a:r>
              <a:rPr lang="en-GB" sz="1300" dirty="0"/>
              <a:t>at </a:t>
            </a:r>
            <a:r>
              <a:rPr lang="en-GB" sz="1300" dirty="0" err="1"/>
              <a:t>Hermods</a:t>
            </a:r>
            <a:r>
              <a:rPr lang="en-GB" sz="1300" dirty="0"/>
              <a:t>, where my interest in the field has grown substantially. This interest has been fuelled not only by my multilingual skills but also by my desire to comprehend how logistics intertwines and influences our lives. For instance, the dynamics of logistics throughout the recent pandemic years, including how it adapted and restructured, its economic implications and contributions, as well as the challenges it presented to various sectors and industries.</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I am looking for a company that provides a global work environment where I can leverage my language and communication strengths to the fullest. </a:t>
            </a:r>
            <a:r>
              <a:rPr lang="en-US" sz="1300" dirty="0"/>
              <a:t>If I am chosen as an intern at </a:t>
            </a:r>
            <a:r>
              <a:rPr lang="en-US" altLang="zh-CN" sz="1300" dirty="0"/>
              <a:t>Scandinavian Shipping</a:t>
            </a:r>
            <a:r>
              <a:rPr lang="en-US" sz="1300" dirty="0"/>
              <a:t>, </a:t>
            </a:r>
            <a:r>
              <a:rPr lang="en-GB" sz="1300" dirty="0"/>
              <a:t>with my quick learning ability and a computer science background, I am confident that I can quickly integrate into your team and I will work hard towards the objectives and goals of your team.</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Thank you for considering my application. I am eager to join </a:t>
            </a:r>
            <a:r>
              <a:rPr lang="en-US" altLang="zh-CN" sz="1300" dirty="0"/>
              <a:t>Scandinavian Shipping</a:t>
            </a:r>
            <a:r>
              <a:rPr lang="en-GB" sz="1300" dirty="0"/>
              <a:t> and contribute to your continued success in logistics. I look forward to the opportunity to discuss my qualifications with you in person.</a:t>
            </a:r>
          </a:p>
          <a:p>
            <a:pPr algn="just">
              <a:lnSpc>
                <a:spcPct val="105000"/>
              </a:lnSpc>
              <a:spcBef>
                <a:spcPts val="0"/>
              </a:spcBef>
              <a:spcAft>
                <a:spcPts val="0"/>
              </a:spcAft>
            </a:pPr>
            <a:endParaRPr lang="en-GB" sz="1300" dirty="0"/>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Sincerely,</a:t>
            </a:r>
          </a:p>
          <a:p>
            <a:pPr algn="just">
              <a:lnSpc>
                <a:spcPct val="105000"/>
              </a:lnSpc>
              <a:spcBef>
                <a:spcPts val="0"/>
              </a:spcBef>
              <a:spcAft>
                <a:spcPts val="0"/>
              </a:spcAft>
            </a:pPr>
            <a:r>
              <a:rPr lang="en-GB" sz="1300" dirty="0"/>
              <a:t>Xingrong Zong</a:t>
            </a:r>
          </a:p>
          <a:p>
            <a:pPr algn="just">
              <a:lnSpc>
                <a:spcPct val="105000"/>
              </a:lnSpc>
              <a:spcBef>
                <a:spcPts val="0"/>
              </a:spcBef>
              <a:spcAft>
                <a:spcPts val="0"/>
              </a:spcAft>
            </a:pPr>
            <a:r>
              <a:rPr lang="en-US" sz="1300" dirty="0"/>
              <a:t>02/11/2023</a:t>
            </a:r>
            <a:endParaRPr lang="en-GB" sz="1300" dirty="0"/>
          </a:p>
          <a:p>
            <a:pPr algn="just">
              <a:lnSpc>
                <a:spcPct val="105000"/>
              </a:lnSpc>
              <a:spcBef>
                <a:spcPts val="0"/>
              </a:spcBef>
              <a:spcAft>
                <a:spcPts val="0"/>
              </a:spcAft>
            </a:pPr>
            <a:endParaRPr lang="en-GB" sz="1300" dirty="0"/>
          </a:p>
        </p:txBody>
      </p:sp>
      <p:sp>
        <p:nvSpPr>
          <p:cNvPr id="4" name="Rektangel 3"/>
          <p:cNvSpPr/>
          <p:nvPr/>
        </p:nvSpPr>
        <p:spPr>
          <a:xfrm>
            <a:off x="288000" y="-1"/>
            <a:ext cx="1984248" cy="97202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765"/>
          </a:p>
        </p:txBody>
      </p:sp>
      <p:cxnSp>
        <p:nvCxnSpPr>
          <p:cNvPr id="10" name="Rak 9"/>
          <p:cNvCxnSpPr/>
          <p:nvPr/>
        </p:nvCxnSpPr>
        <p:spPr>
          <a:xfrm>
            <a:off x="288000" y="504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Rak 10"/>
          <p:cNvCxnSpPr/>
          <p:nvPr/>
        </p:nvCxnSpPr>
        <p:spPr>
          <a:xfrm>
            <a:off x="288000" y="720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Rak 11"/>
          <p:cNvCxnSpPr/>
          <p:nvPr/>
        </p:nvCxnSpPr>
        <p:spPr>
          <a:xfrm flipV="1">
            <a:off x="2520000" y="1440000"/>
            <a:ext cx="3960000" cy="16303"/>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pic>
        <p:nvPicPr>
          <p:cNvPr id="13" name="Bildobjekt 12" descr="C:\Users\ronaz\Desktop\WeChat Image_20230609153839.jpgWeChat Image_20230609153839"/>
          <p:cNvPicPr>
            <a:picLocks noChangeAspect="1"/>
          </p:cNvPicPr>
          <p:nvPr/>
        </p:nvPicPr>
        <p:blipFill rotWithShape="1">
          <a:blip r:embed="rId4"/>
          <a:srcRect l="29446" t="6622" r="14189"/>
          <a:stretch>
            <a:fillRect/>
          </a:stretch>
        </p:blipFill>
        <p:spPr>
          <a:xfrm>
            <a:off x="288000" y="1440000"/>
            <a:ext cx="1980000" cy="2461915"/>
          </a:xfrm>
          <a:prstGeom prst="rect">
            <a:avLst/>
          </a:prstGeom>
          <a:ln>
            <a:noFill/>
          </a:ln>
        </p:spPr>
      </p:pic>
      <p:sp>
        <p:nvSpPr>
          <p:cNvPr id="5" name="文本框 4"/>
          <p:cNvSpPr txBox="1"/>
          <p:nvPr/>
        </p:nvSpPr>
        <p:spPr>
          <a:xfrm>
            <a:off x="2520000" y="1008000"/>
            <a:ext cx="2280285" cy="3492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lIns="107950" tIns="36195" rIns="107950" bIns="36195" rtlCol="0">
            <a:spAutoFit/>
          </a:bodyPr>
          <a:lstStyle/>
          <a:p>
            <a:r>
              <a:rPr lang="en-US" altLang="zh-CN" dirty="0">
                <a:solidFill>
                  <a:schemeClr val="bg1"/>
                </a:solidFill>
              </a:rPr>
              <a:t>Software Technology</a:t>
            </a:r>
          </a:p>
        </p:txBody>
      </p:sp>
      <p:sp>
        <p:nvSpPr>
          <p:cNvPr id="8" name="Underrubrik 2"/>
          <p:cNvSpPr txBox="1"/>
          <p:nvPr>
            <p:custDataLst>
              <p:tags r:id="rId1"/>
            </p:custDataLst>
          </p:nvPr>
        </p:nvSpPr>
        <p:spPr>
          <a:xfrm>
            <a:off x="288000" y="5219972"/>
            <a:ext cx="1984248" cy="1800000"/>
          </a:xfrm>
          <a:prstGeom prst="rect">
            <a:avLst/>
          </a:prstGeom>
          <a:solidFill>
            <a:schemeClr val="accent2">
              <a:lumMod val="40000"/>
              <a:lumOff val="60000"/>
            </a:schemeClr>
          </a:solidFill>
        </p:spPr>
        <p:txBody>
          <a:bodyPr vert="horz" lIns="90170" tIns="46990" rIns="90170" bIns="4699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spcBef>
                <a:spcPts val="0"/>
              </a:spcBef>
              <a:spcAft>
                <a:spcPts val="0"/>
              </a:spcAft>
            </a:pPr>
            <a:r>
              <a:rPr lang="en-US" altLang="sv-SE" sz="4800" dirty="0">
                <a:solidFill>
                  <a:schemeClr val="accent1">
                    <a:lumMod val="75000"/>
                  </a:schemeClr>
                </a:solidFill>
              </a:rPr>
              <a:t>ronazong.work@gmail.com</a:t>
            </a:r>
          </a:p>
          <a:p>
            <a:pPr algn="l">
              <a:lnSpc>
                <a:spcPct val="170000"/>
              </a:lnSpc>
              <a:spcBef>
                <a:spcPts val="0"/>
              </a:spcBef>
              <a:spcAft>
                <a:spcPts val="0"/>
              </a:spcAft>
            </a:pPr>
            <a:r>
              <a:rPr lang="en-US" altLang="sv-SE" sz="4800" dirty="0">
                <a:solidFill>
                  <a:schemeClr val="accent1">
                    <a:lumMod val="75000"/>
                  </a:schemeClr>
                </a:solidFill>
              </a:rPr>
              <a:t>linkedin.com/in/ronazong</a:t>
            </a:r>
          </a:p>
          <a:p>
            <a:pPr algn="l">
              <a:lnSpc>
                <a:spcPct val="170000"/>
              </a:lnSpc>
              <a:spcBef>
                <a:spcPts val="0"/>
              </a:spcBef>
              <a:spcAft>
                <a:spcPts val="0"/>
              </a:spcAft>
            </a:pPr>
            <a:r>
              <a:rPr lang="en-US" altLang="sv-SE" sz="4800" dirty="0">
                <a:solidFill>
                  <a:schemeClr val="accent1">
                    <a:lumMod val="75000"/>
                  </a:schemeClr>
                </a:solidFill>
              </a:rPr>
              <a:t>github.com/RonaZong</a:t>
            </a:r>
          </a:p>
          <a:p>
            <a:pPr algn="l">
              <a:lnSpc>
                <a:spcPct val="170000"/>
              </a:lnSpc>
              <a:spcBef>
                <a:spcPts val="0"/>
              </a:spcBef>
              <a:spcAft>
                <a:spcPts val="0"/>
              </a:spcAft>
            </a:pPr>
            <a:r>
              <a:rPr lang="en-US" altLang="sv-SE" sz="4800" dirty="0">
                <a:solidFill>
                  <a:schemeClr val="tx1">
                    <a:lumMod val="95000"/>
                    <a:lumOff val="5000"/>
                  </a:schemeClr>
                </a:solidFill>
              </a:rPr>
              <a:t>0761</a:t>
            </a:r>
            <a:r>
              <a:rPr lang="sv-SE" sz="4800" dirty="0">
                <a:solidFill>
                  <a:schemeClr val="tx1">
                    <a:lumMod val="95000"/>
                    <a:lumOff val="5000"/>
                  </a:schemeClr>
                </a:solidFill>
              </a:rPr>
              <a:t>-</a:t>
            </a:r>
            <a:r>
              <a:rPr lang="en-US" altLang="sv-SE" sz="4800" dirty="0">
                <a:solidFill>
                  <a:schemeClr val="tx1">
                    <a:lumMod val="95000"/>
                    <a:lumOff val="5000"/>
                  </a:schemeClr>
                </a:solidFill>
              </a:rPr>
              <a:t>66</a:t>
            </a:r>
            <a:r>
              <a:rPr lang="sv-SE" sz="4800" dirty="0">
                <a:solidFill>
                  <a:schemeClr val="tx1">
                    <a:lumMod val="95000"/>
                    <a:lumOff val="5000"/>
                  </a:schemeClr>
                </a:solidFill>
              </a:rPr>
              <a:t> </a:t>
            </a:r>
            <a:r>
              <a:rPr lang="en-US" altLang="sv-SE" sz="4800" dirty="0">
                <a:solidFill>
                  <a:schemeClr val="tx1">
                    <a:lumMod val="95000"/>
                    <a:lumOff val="5000"/>
                  </a:schemeClr>
                </a:solidFill>
              </a:rPr>
              <a:t>52</a:t>
            </a:r>
            <a:r>
              <a:rPr lang="sv-SE" sz="4800" dirty="0">
                <a:solidFill>
                  <a:schemeClr val="tx1">
                    <a:lumMod val="95000"/>
                    <a:lumOff val="5000"/>
                  </a:schemeClr>
                </a:solidFill>
              </a:rPr>
              <a:t> </a:t>
            </a:r>
            <a:r>
              <a:rPr lang="en-US" altLang="sv-SE" sz="4800" dirty="0">
                <a:solidFill>
                  <a:schemeClr val="tx1">
                    <a:lumMod val="95000"/>
                    <a:lumOff val="5000"/>
                  </a:schemeClr>
                </a:solidFill>
              </a:rPr>
              <a:t>46</a:t>
            </a:r>
            <a:endParaRPr lang="sv-SE" sz="4800" dirty="0">
              <a:solidFill>
                <a:schemeClr val="tx1">
                  <a:lumMod val="95000"/>
                  <a:lumOff val="5000"/>
                </a:schemeClr>
              </a:solidFill>
            </a:endParaRPr>
          </a:p>
          <a:p>
            <a:pPr algn="l">
              <a:lnSpc>
                <a:spcPct val="170000"/>
              </a:lnSpc>
              <a:spcBef>
                <a:spcPts val="0"/>
              </a:spcBef>
              <a:spcAft>
                <a:spcPts val="0"/>
              </a:spcAft>
            </a:pPr>
            <a:r>
              <a:rPr lang="sv-SE" sz="4800" dirty="0">
                <a:solidFill>
                  <a:schemeClr val="tx1">
                    <a:lumMod val="95000"/>
                    <a:lumOff val="5000"/>
                  </a:schemeClr>
                </a:solidFill>
              </a:rPr>
              <a:t>Ebbe Lieberathsgatan 33B</a:t>
            </a:r>
          </a:p>
          <a:p>
            <a:pPr algn="l">
              <a:lnSpc>
                <a:spcPct val="170000"/>
              </a:lnSpc>
              <a:spcBef>
                <a:spcPts val="0"/>
              </a:spcBef>
              <a:spcAft>
                <a:spcPts val="0"/>
              </a:spcAft>
            </a:pPr>
            <a:r>
              <a:rPr lang="sv-SE" sz="4800" dirty="0">
                <a:solidFill>
                  <a:schemeClr val="tx1">
                    <a:lumMod val="95000"/>
                    <a:lumOff val="5000"/>
                  </a:schemeClr>
                </a:solidFill>
              </a:rPr>
              <a:t>41265 Gothenburg</a:t>
            </a:r>
          </a:p>
          <a:p>
            <a:pPr algn="l">
              <a:lnSpc>
                <a:spcPct val="170000"/>
              </a:lnSpc>
              <a:spcBef>
                <a:spcPts val="0"/>
              </a:spcBef>
              <a:spcAft>
                <a:spcPts val="0"/>
              </a:spcAft>
            </a:pPr>
            <a:endParaRPr lang="sv-SE" sz="4800" dirty="0">
              <a:solidFill>
                <a:schemeClr val="tx1">
                  <a:lumMod val="95000"/>
                  <a:lumOff val="5000"/>
                </a:schemeClr>
              </a:solidFill>
            </a:endParaRPr>
          </a:p>
        </p:txBody>
      </p:sp>
    </p:spTree>
    <p:extLst>
      <p:ext uri="{BB962C8B-B14F-4D97-AF65-F5344CB8AC3E}">
        <p14:creationId xmlns:p14="http://schemas.microsoft.com/office/powerpoint/2010/main" val="106919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520315" y="360045"/>
            <a:ext cx="4112260" cy="692785"/>
          </a:xfrm>
        </p:spPr>
        <p:txBody>
          <a:bodyPr lIns="90170" tIns="46990" rIns="90170" bIns="46990">
            <a:normAutofit/>
          </a:bodyPr>
          <a:lstStyle/>
          <a:p>
            <a:pPr algn="l"/>
            <a:r>
              <a:rPr lang="en-US" altLang="sv-SE" sz="2400" dirty="0"/>
              <a:t>Xingrong Zong – Personal Letter</a:t>
            </a:r>
          </a:p>
        </p:txBody>
      </p:sp>
      <p:sp>
        <p:nvSpPr>
          <p:cNvPr id="3" name="Underrubrik 2"/>
          <p:cNvSpPr>
            <a:spLocks noGrp="1"/>
          </p:cNvSpPr>
          <p:nvPr>
            <p:ph type="subTitle" idx="1"/>
          </p:nvPr>
        </p:nvSpPr>
        <p:spPr>
          <a:xfrm>
            <a:off x="2520315" y="1619885"/>
            <a:ext cx="3959685" cy="7974985"/>
          </a:xfrm>
          <a:ln>
            <a:noFill/>
          </a:ln>
        </p:spPr>
        <p:txBody>
          <a:bodyPr lIns="107950" tIns="36195" rIns="107950" bIns="36195">
            <a:noAutofit/>
          </a:bodyPr>
          <a:lstStyle/>
          <a:p>
            <a:pPr algn="just">
              <a:lnSpc>
                <a:spcPct val="105000"/>
              </a:lnSpc>
              <a:spcBef>
                <a:spcPts val="0"/>
              </a:spcBef>
              <a:spcAft>
                <a:spcPts val="0"/>
              </a:spcAft>
            </a:pPr>
            <a:r>
              <a:rPr lang="en-GB" sz="1300" dirty="0"/>
              <a:t>I am writing to express my strong interest in the internship (LIA) position at Volvo Cars, which was </a:t>
            </a:r>
            <a:r>
              <a:rPr lang="en-US" altLang="zh-CN" sz="1300" dirty="0"/>
              <a:t>shared</a:t>
            </a:r>
            <a:r>
              <a:rPr lang="en-GB" sz="1300" dirty="0"/>
              <a:t> by the graduate from the same major. As a highly motivated and results-driven individual, I believe that my attention to detail and ability to work well under pressure make</a:t>
            </a:r>
            <a:r>
              <a:rPr lang="en-US" sz="1300" dirty="0"/>
              <a:t>s</a:t>
            </a:r>
            <a:r>
              <a:rPr lang="en-GB" sz="1300" dirty="0"/>
              <a:t> me a strong candidate for this position.</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Currently, I am </a:t>
            </a:r>
            <a:r>
              <a:rPr lang="en-US" sz="1300" dirty="0"/>
              <a:t>enrolled in</a:t>
            </a:r>
            <a:r>
              <a:rPr lang="en-GB" sz="1300" dirty="0"/>
              <a:t> </a:t>
            </a:r>
            <a:r>
              <a:rPr lang="en-GB" sz="1200" dirty="0"/>
              <a:t>the “International Business Logistics – Green Management” </a:t>
            </a:r>
            <a:r>
              <a:rPr lang="en-GB" sz="1300" dirty="0"/>
              <a:t>at </a:t>
            </a:r>
            <a:r>
              <a:rPr lang="en-GB" sz="1300" dirty="0" err="1"/>
              <a:t>Hermods</a:t>
            </a:r>
            <a:r>
              <a:rPr lang="en-GB" sz="1300" dirty="0"/>
              <a:t>, where my interest in the field has grown substantially. This interest has been fuelled not only by my multilingual skills but also by my desire to comprehend how logistics intertwines and influences our lives. For instance, the dynamics of logistics throughout the recent pandemic years, including how it adapted and restructured, its economic implications and contributions, as well as the challenges it presented to various sectors and industries.</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I am looking for a company that provides a global work environment where I can leverage my language and communication strengths to the fullest. </a:t>
            </a:r>
            <a:r>
              <a:rPr lang="en-US" sz="1300" dirty="0"/>
              <a:t>If I am chosen as an intern at Volvo Cars, </a:t>
            </a:r>
            <a:r>
              <a:rPr lang="en-GB" sz="1300" dirty="0"/>
              <a:t>with my quick learning ability and a computer science background, I am confident that I can quickly integrate into your team and I will work hard towards the objectives and goals of your team.</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Thank you for considering my application. I am eager to join Volvo Cars and contribute to your continued success in logistics. I look forward to the opportunity to discuss my qualifications with you in person.</a:t>
            </a:r>
          </a:p>
          <a:p>
            <a:pPr algn="just">
              <a:lnSpc>
                <a:spcPct val="105000"/>
              </a:lnSpc>
              <a:spcBef>
                <a:spcPts val="0"/>
              </a:spcBef>
              <a:spcAft>
                <a:spcPts val="0"/>
              </a:spcAft>
            </a:pPr>
            <a:endParaRPr lang="en-GB" sz="1300" dirty="0"/>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Sincerely,</a:t>
            </a:r>
          </a:p>
          <a:p>
            <a:pPr algn="just">
              <a:lnSpc>
                <a:spcPct val="105000"/>
              </a:lnSpc>
              <a:spcBef>
                <a:spcPts val="0"/>
              </a:spcBef>
              <a:spcAft>
                <a:spcPts val="0"/>
              </a:spcAft>
            </a:pPr>
            <a:r>
              <a:rPr lang="en-GB" sz="1300" dirty="0"/>
              <a:t>Xingrong Zong</a:t>
            </a:r>
          </a:p>
          <a:p>
            <a:pPr algn="just">
              <a:lnSpc>
                <a:spcPct val="105000"/>
              </a:lnSpc>
              <a:spcBef>
                <a:spcPts val="0"/>
              </a:spcBef>
              <a:spcAft>
                <a:spcPts val="0"/>
              </a:spcAft>
            </a:pPr>
            <a:r>
              <a:rPr lang="en-US" sz="1300" dirty="0"/>
              <a:t>01/11/2023</a:t>
            </a:r>
            <a:endParaRPr lang="en-GB" sz="1300" dirty="0"/>
          </a:p>
          <a:p>
            <a:pPr algn="just">
              <a:lnSpc>
                <a:spcPct val="105000"/>
              </a:lnSpc>
              <a:spcBef>
                <a:spcPts val="0"/>
              </a:spcBef>
              <a:spcAft>
                <a:spcPts val="0"/>
              </a:spcAft>
            </a:pPr>
            <a:endParaRPr lang="en-GB" sz="1300" dirty="0"/>
          </a:p>
        </p:txBody>
      </p:sp>
      <p:sp>
        <p:nvSpPr>
          <p:cNvPr id="4" name="Rektangel 3"/>
          <p:cNvSpPr/>
          <p:nvPr/>
        </p:nvSpPr>
        <p:spPr>
          <a:xfrm>
            <a:off x="288000" y="-1"/>
            <a:ext cx="1984248" cy="97202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765"/>
          </a:p>
        </p:txBody>
      </p:sp>
      <p:cxnSp>
        <p:nvCxnSpPr>
          <p:cNvPr id="10" name="Rak 9"/>
          <p:cNvCxnSpPr/>
          <p:nvPr/>
        </p:nvCxnSpPr>
        <p:spPr>
          <a:xfrm>
            <a:off x="288000" y="504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Rak 10"/>
          <p:cNvCxnSpPr/>
          <p:nvPr/>
        </p:nvCxnSpPr>
        <p:spPr>
          <a:xfrm>
            <a:off x="288000" y="720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Rak 11"/>
          <p:cNvCxnSpPr/>
          <p:nvPr/>
        </p:nvCxnSpPr>
        <p:spPr>
          <a:xfrm flipV="1">
            <a:off x="2520000" y="1440000"/>
            <a:ext cx="3960000" cy="16303"/>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pic>
        <p:nvPicPr>
          <p:cNvPr id="13" name="Bildobjekt 12" descr="C:\Users\ronaz\Desktop\WeChat Image_20230609153839.jpgWeChat Image_20230609153839"/>
          <p:cNvPicPr>
            <a:picLocks noChangeAspect="1"/>
          </p:cNvPicPr>
          <p:nvPr/>
        </p:nvPicPr>
        <p:blipFill rotWithShape="1">
          <a:blip r:embed="rId4"/>
          <a:srcRect l="29446" t="6622" r="14189"/>
          <a:stretch>
            <a:fillRect/>
          </a:stretch>
        </p:blipFill>
        <p:spPr>
          <a:xfrm>
            <a:off x="288000" y="1440000"/>
            <a:ext cx="1980000" cy="2461915"/>
          </a:xfrm>
          <a:prstGeom prst="rect">
            <a:avLst/>
          </a:prstGeom>
          <a:ln>
            <a:noFill/>
          </a:ln>
        </p:spPr>
      </p:pic>
      <p:sp>
        <p:nvSpPr>
          <p:cNvPr id="5" name="文本框 4"/>
          <p:cNvSpPr txBox="1"/>
          <p:nvPr/>
        </p:nvSpPr>
        <p:spPr>
          <a:xfrm>
            <a:off x="2520000" y="1008000"/>
            <a:ext cx="2280285" cy="3492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lIns="107950" tIns="36195" rIns="107950" bIns="36195" rtlCol="0">
            <a:spAutoFit/>
          </a:bodyPr>
          <a:lstStyle/>
          <a:p>
            <a:r>
              <a:rPr lang="en-US" altLang="zh-CN" dirty="0">
                <a:solidFill>
                  <a:schemeClr val="bg1"/>
                </a:solidFill>
              </a:rPr>
              <a:t>Software Technology</a:t>
            </a:r>
          </a:p>
        </p:txBody>
      </p:sp>
      <p:sp>
        <p:nvSpPr>
          <p:cNvPr id="8" name="Underrubrik 2"/>
          <p:cNvSpPr txBox="1"/>
          <p:nvPr>
            <p:custDataLst>
              <p:tags r:id="rId1"/>
            </p:custDataLst>
          </p:nvPr>
        </p:nvSpPr>
        <p:spPr>
          <a:xfrm>
            <a:off x="288000" y="5219972"/>
            <a:ext cx="1984248" cy="1800000"/>
          </a:xfrm>
          <a:prstGeom prst="rect">
            <a:avLst/>
          </a:prstGeom>
          <a:solidFill>
            <a:schemeClr val="accent2">
              <a:lumMod val="40000"/>
              <a:lumOff val="60000"/>
            </a:schemeClr>
          </a:solidFill>
        </p:spPr>
        <p:txBody>
          <a:bodyPr vert="horz" lIns="90170" tIns="46990" rIns="90170" bIns="4699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spcBef>
                <a:spcPts val="0"/>
              </a:spcBef>
              <a:spcAft>
                <a:spcPts val="0"/>
              </a:spcAft>
            </a:pPr>
            <a:r>
              <a:rPr lang="en-US" altLang="sv-SE" sz="4800" dirty="0">
                <a:solidFill>
                  <a:schemeClr val="accent1">
                    <a:lumMod val="75000"/>
                  </a:schemeClr>
                </a:solidFill>
              </a:rPr>
              <a:t>ronazong.work@gmail.com</a:t>
            </a:r>
          </a:p>
          <a:p>
            <a:pPr algn="l">
              <a:lnSpc>
                <a:spcPct val="170000"/>
              </a:lnSpc>
              <a:spcBef>
                <a:spcPts val="0"/>
              </a:spcBef>
              <a:spcAft>
                <a:spcPts val="0"/>
              </a:spcAft>
            </a:pPr>
            <a:r>
              <a:rPr lang="en-US" altLang="sv-SE" sz="4800" dirty="0">
                <a:solidFill>
                  <a:schemeClr val="accent1">
                    <a:lumMod val="75000"/>
                  </a:schemeClr>
                </a:solidFill>
              </a:rPr>
              <a:t>linkedin.com/in/ronazong</a:t>
            </a:r>
          </a:p>
          <a:p>
            <a:pPr algn="l">
              <a:lnSpc>
                <a:spcPct val="170000"/>
              </a:lnSpc>
              <a:spcBef>
                <a:spcPts val="0"/>
              </a:spcBef>
              <a:spcAft>
                <a:spcPts val="0"/>
              </a:spcAft>
            </a:pPr>
            <a:r>
              <a:rPr lang="en-US" altLang="sv-SE" sz="4800" dirty="0">
                <a:solidFill>
                  <a:schemeClr val="accent1">
                    <a:lumMod val="75000"/>
                  </a:schemeClr>
                </a:solidFill>
              </a:rPr>
              <a:t>github.com/RonaZong</a:t>
            </a:r>
          </a:p>
          <a:p>
            <a:pPr algn="l">
              <a:lnSpc>
                <a:spcPct val="170000"/>
              </a:lnSpc>
              <a:spcBef>
                <a:spcPts val="0"/>
              </a:spcBef>
              <a:spcAft>
                <a:spcPts val="0"/>
              </a:spcAft>
            </a:pPr>
            <a:r>
              <a:rPr lang="en-US" altLang="sv-SE" sz="4800" dirty="0">
                <a:solidFill>
                  <a:schemeClr val="tx1">
                    <a:lumMod val="95000"/>
                    <a:lumOff val="5000"/>
                  </a:schemeClr>
                </a:solidFill>
              </a:rPr>
              <a:t>0761</a:t>
            </a:r>
            <a:r>
              <a:rPr lang="sv-SE" sz="4800" dirty="0">
                <a:solidFill>
                  <a:schemeClr val="tx1">
                    <a:lumMod val="95000"/>
                    <a:lumOff val="5000"/>
                  </a:schemeClr>
                </a:solidFill>
              </a:rPr>
              <a:t>-</a:t>
            </a:r>
            <a:r>
              <a:rPr lang="en-US" altLang="sv-SE" sz="4800" dirty="0">
                <a:solidFill>
                  <a:schemeClr val="tx1">
                    <a:lumMod val="95000"/>
                    <a:lumOff val="5000"/>
                  </a:schemeClr>
                </a:solidFill>
              </a:rPr>
              <a:t>66</a:t>
            </a:r>
            <a:r>
              <a:rPr lang="sv-SE" sz="4800" dirty="0">
                <a:solidFill>
                  <a:schemeClr val="tx1">
                    <a:lumMod val="95000"/>
                    <a:lumOff val="5000"/>
                  </a:schemeClr>
                </a:solidFill>
              </a:rPr>
              <a:t> </a:t>
            </a:r>
            <a:r>
              <a:rPr lang="en-US" altLang="sv-SE" sz="4800" dirty="0">
                <a:solidFill>
                  <a:schemeClr val="tx1">
                    <a:lumMod val="95000"/>
                    <a:lumOff val="5000"/>
                  </a:schemeClr>
                </a:solidFill>
              </a:rPr>
              <a:t>52</a:t>
            </a:r>
            <a:r>
              <a:rPr lang="sv-SE" sz="4800" dirty="0">
                <a:solidFill>
                  <a:schemeClr val="tx1">
                    <a:lumMod val="95000"/>
                    <a:lumOff val="5000"/>
                  </a:schemeClr>
                </a:solidFill>
              </a:rPr>
              <a:t> </a:t>
            </a:r>
            <a:r>
              <a:rPr lang="en-US" altLang="sv-SE" sz="4800" dirty="0">
                <a:solidFill>
                  <a:schemeClr val="tx1">
                    <a:lumMod val="95000"/>
                    <a:lumOff val="5000"/>
                  </a:schemeClr>
                </a:solidFill>
              </a:rPr>
              <a:t>46</a:t>
            </a:r>
            <a:endParaRPr lang="sv-SE" sz="4800" dirty="0">
              <a:solidFill>
                <a:schemeClr val="tx1">
                  <a:lumMod val="95000"/>
                  <a:lumOff val="5000"/>
                </a:schemeClr>
              </a:solidFill>
            </a:endParaRPr>
          </a:p>
          <a:p>
            <a:pPr algn="l">
              <a:lnSpc>
                <a:spcPct val="170000"/>
              </a:lnSpc>
              <a:spcBef>
                <a:spcPts val="0"/>
              </a:spcBef>
              <a:spcAft>
                <a:spcPts val="0"/>
              </a:spcAft>
            </a:pPr>
            <a:r>
              <a:rPr lang="sv-SE" sz="4800" dirty="0">
                <a:solidFill>
                  <a:schemeClr val="tx1">
                    <a:lumMod val="95000"/>
                    <a:lumOff val="5000"/>
                  </a:schemeClr>
                </a:solidFill>
              </a:rPr>
              <a:t>Ebbe Lieberathsgatan 33B</a:t>
            </a:r>
          </a:p>
          <a:p>
            <a:pPr algn="l">
              <a:lnSpc>
                <a:spcPct val="170000"/>
              </a:lnSpc>
              <a:spcBef>
                <a:spcPts val="0"/>
              </a:spcBef>
              <a:spcAft>
                <a:spcPts val="0"/>
              </a:spcAft>
            </a:pPr>
            <a:r>
              <a:rPr lang="sv-SE" sz="4800" dirty="0">
                <a:solidFill>
                  <a:schemeClr val="tx1">
                    <a:lumMod val="95000"/>
                    <a:lumOff val="5000"/>
                  </a:schemeClr>
                </a:solidFill>
              </a:rPr>
              <a:t>41265 Gothenburg</a:t>
            </a:r>
          </a:p>
          <a:p>
            <a:pPr algn="l">
              <a:lnSpc>
                <a:spcPct val="170000"/>
              </a:lnSpc>
              <a:spcBef>
                <a:spcPts val="0"/>
              </a:spcBef>
              <a:spcAft>
                <a:spcPts val="0"/>
              </a:spcAft>
            </a:pPr>
            <a:endParaRPr lang="sv-SE" sz="4800" dirty="0">
              <a:solidFill>
                <a:schemeClr val="tx1">
                  <a:lumMod val="95000"/>
                  <a:lumOff val="5000"/>
                </a:schemeClr>
              </a:solidFill>
            </a:endParaRPr>
          </a:p>
        </p:txBody>
      </p:sp>
    </p:spTree>
    <p:extLst>
      <p:ext uri="{BB962C8B-B14F-4D97-AF65-F5344CB8AC3E}">
        <p14:creationId xmlns:p14="http://schemas.microsoft.com/office/powerpoint/2010/main" val="366920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520315" y="360045"/>
            <a:ext cx="4112260" cy="692785"/>
          </a:xfrm>
        </p:spPr>
        <p:txBody>
          <a:bodyPr lIns="90170" tIns="46990" rIns="90170" bIns="46990">
            <a:normAutofit/>
          </a:bodyPr>
          <a:lstStyle/>
          <a:p>
            <a:pPr algn="l"/>
            <a:r>
              <a:rPr lang="en-US" altLang="sv-SE" sz="2400" dirty="0"/>
              <a:t>Xingrong Zong – Personal Letter</a:t>
            </a:r>
          </a:p>
        </p:txBody>
      </p:sp>
      <p:sp>
        <p:nvSpPr>
          <p:cNvPr id="3" name="Underrubrik 2"/>
          <p:cNvSpPr>
            <a:spLocks noGrp="1"/>
          </p:cNvSpPr>
          <p:nvPr>
            <p:ph type="subTitle" idx="1"/>
          </p:nvPr>
        </p:nvSpPr>
        <p:spPr>
          <a:xfrm>
            <a:off x="2520315" y="1619885"/>
            <a:ext cx="3959685" cy="7854653"/>
          </a:xfrm>
          <a:ln>
            <a:noFill/>
          </a:ln>
        </p:spPr>
        <p:txBody>
          <a:bodyPr lIns="107950" tIns="36195" rIns="107950" bIns="36195">
            <a:noAutofit/>
          </a:bodyPr>
          <a:lstStyle/>
          <a:p>
            <a:pPr algn="just">
              <a:lnSpc>
                <a:spcPct val="105000"/>
              </a:lnSpc>
              <a:spcBef>
                <a:spcPts val="0"/>
              </a:spcBef>
              <a:spcAft>
                <a:spcPts val="0"/>
              </a:spcAft>
            </a:pPr>
            <a:r>
              <a:rPr lang="en-GB" sz="1300" dirty="0"/>
              <a:t>I am writing to express my strong interest in the internship (LIA) position at </a:t>
            </a:r>
            <a:r>
              <a:rPr lang="en-GB" sz="1300" dirty="0" err="1"/>
              <a:t>Kuehne+Nagel</a:t>
            </a:r>
            <a:r>
              <a:rPr lang="en-GB" sz="1300" dirty="0"/>
              <a:t>, which was advertised at LinkedIn. As a highly motivated and results-driven individual, I believe that my attention to detail and ability to work well under pressure make</a:t>
            </a:r>
            <a:r>
              <a:rPr lang="en-US" sz="1300" dirty="0"/>
              <a:t>s</a:t>
            </a:r>
            <a:r>
              <a:rPr lang="en-GB" sz="1300" dirty="0"/>
              <a:t> me a strong candidate for this position.</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Currently, I am </a:t>
            </a:r>
            <a:r>
              <a:rPr lang="en-US" sz="1300" dirty="0"/>
              <a:t>enrolled in</a:t>
            </a:r>
            <a:r>
              <a:rPr lang="en-GB" sz="1300" dirty="0"/>
              <a:t> </a:t>
            </a:r>
            <a:r>
              <a:rPr lang="en-GB" sz="1200" dirty="0"/>
              <a:t>the “International Business Logistics – Green Management” </a:t>
            </a:r>
            <a:r>
              <a:rPr lang="en-GB" sz="1300" dirty="0"/>
              <a:t>at </a:t>
            </a:r>
            <a:r>
              <a:rPr lang="en-GB" sz="1300" dirty="0" err="1"/>
              <a:t>Hermods</a:t>
            </a:r>
            <a:r>
              <a:rPr lang="en-GB" sz="1300" dirty="0"/>
              <a:t>, where my interest in the field has grown substantially. This interest has been fuelled not only by my multilingual skills but also by my desire to comprehend how logistics intertwines and influences our lives. For instance, the dynamics of logistics throughout the recent pandemic years, including how it adapted and restructured, its economic implications and contributions, as well as the challenges it presented to various sectors and industries.</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I am looking for a company that provides a global work environment where I can leverage my language and communication strengths to the fullest. </a:t>
            </a:r>
            <a:r>
              <a:rPr lang="en-US" sz="1300" dirty="0"/>
              <a:t>If I am chosen as an intern at </a:t>
            </a:r>
            <a:r>
              <a:rPr lang="en-GB" sz="1300" dirty="0" err="1"/>
              <a:t>Kuehne+Nagel</a:t>
            </a:r>
            <a:r>
              <a:rPr lang="en-US" sz="1300" dirty="0"/>
              <a:t>, </a:t>
            </a:r>
            <a:r>
              <a:rPr lang="en-GB" sz="1300" dirty="0"/>
              <a:t>with my quick learning ability and a computer science background, I am confident that I can quickly integrate into your team and I will work hard towards the objectives and goals of your team.</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Thank you for considering my application. I am eager to join </a:t>
            </a:r>
            <a:r>
              <a:rPr lang="en-GB" sz="1300" dirty="0" err="1"/>
              <a:t>Kuehne+Nagel</a:t>
            </a:r>
            <a:r>
              <a:rPr lang="en-GB" sz="1300" dirty="0"/>
              <a:t> and contribute to your continued success in logistics</a:t>
            </a:r>
            <a:r>
              <a:rPr lang="en-US" sz="1300" dirty="0"/>
              <a:t>.</a:t>
            </a:r>
            <a:r>
              <a:rPr lang="zh-CN" altLang="en-US" sz="1300" dirty="0"/>
              <a:t> </a:t>
            </a:r>
            <a:r>
              <a:rPr lang="en-US" altLang="zh-CN" sz="1300" dirty="0"/>
              <a:t>I </a:t>
            </a:r>
            <a:r>
              <a:rPr lang="en-GB" sz="1300" dirty="0"/>
              <a:t>look forward to the opportunity to discuss my qualifications with you in person.</a:t>
            </a:r>
          </a:p>
          <a:p>
            <a:pPr algn="just">
              <a:lnSpc>
                <a:spcPct val="105000"/>
              </a:lnSpc>
              <a:spcBef>
                <a:spcPts val="0"/>
              </a:spcBef>
              <a:spcAft>
                <a:spcPts val="0"/>
              </a:spcAft>
            </a:pPr>
            <a:endParaRPr lang="en-GB" sz="1300" dirty="0"/>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Sincerely,</a:t>
            </a:r>
          </a:p>
          <a:p>
            <a:pPr algn="just">
              <a:lnSpc>
                <a:spcPct val="105000"/>
              </a:lnSpc>
              <a:spcBef>
                <a:spcPts val="0"/>
              </a:spcBef>
              <a:spcAft>
                <a:spcPts val="0"/>
              </a:spcAft>
            </a:pPr>
            <a:r>
              <a:rPr lang="en-GB" sz="1300" dirty="0"/>
              <a:t>Xingrong Zong</a:t>
            </a:r>
          </a:p>
          <a:p>
            <a:pPr algn="just">
              <a:lnSpc>
                <a:spcPct val="105000"/>
              </a:lnSpc>
              <a:spcBef>
                <a:spcPts val="0"/>
              </a:spcBef>
              <a:spcAft>
                <a:spcPts val="0"/>
              </a:spcAft>
            </a:pPr>
            <a:r>
              <a:rPr lang="en-US" sz="1300" dirty="0"/>
              <a:t>19/10/2023</a:t>
            </a:r>
            <a:endParaRPr lang="en-GB" sz="1300" dirty="0"/>
          </a:p>
          <a:p>
            <a:pPr algn="just">
              <a:lnSpc>
                <a:spcPct val="105000"/>
              </a:lnSpc>
              <a:spcBef>
                <a:spcPts val="0"/>
              </a:spcBef>
              <a:spcAft>
                <a:spcPts val="0"/>
              </a:spcAft>
            </a:pPr>
            <a:endParaRPr lang="en-GB" sz="1300" dirty="0"/>
          </a:p>
        </p:txBody>
      </p:sp>
      <p:sp>
        <p:nvSpPr>
          <p:cNvPr id="4" name="Rektangel 3"/>
          <p:cNvSpPr/>
          <p:nvPr/>
        </p:nvSpPr>
        <p:spPr>
          <a:xfrm>
            <a:off x="288000" y="-1"/>
            <a:ext cx="1984248" cy="97202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765"/>
          </a:p>
        </p:txBody>
      </p:sp>
      <p:cxnSp>
        <p:nvCxnSpPr>
          <p:cNvPr id="10" name="Rak 9"/>
          <p:cNvCxnSpPr/>
          <p:nvPr/>
        </p:nvCxnSpPr>
        <p:spPr>
          <a:xfrm>
            <a:off x="288000" y="504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Rak 10"/>
          <p:cNvCxnSpPr/>
          <p:nvPr/>
        </p:nvCxnSpPr>
        <p:spPr>
          <a:xfrm>
            <a:off x="288000" y="720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Rak 11"/>
          <p:cNvCxnSpPr/>
          <p:nvPr/>
        </p:nvCxnSpPr>
        <p:spPr>
          <a:xfrm flipV="1">
            <a:off x="2520000" y="1440000"/>
            <a:ext cx="3960000" cy="16303"/>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pic>
        <p:nvPicPr>
          <p:cNvPr id="13" name="Bildobjekt 12" descr="C:\Users\ronaz\Desktop\WeChat Image_20230609153839.jpgWeChat Image_20230609153839"/>
          <p:cNvPicPr>
            <a:picLocks noChangeAspect="1"/>
          </p:cNvPicPr>
          <p:nvPr/>
        </p:nvPicPr>
        <p:blipFill rotWithShape="1">
          <a:blip r:embed="rId4"/>
          <a:srcRect l="29446" t="6622" r="14189"/>
          <a:stretch>
            <a:fillRect/>
          </a:stretch>
        </p:blipFill>
        <p:spPr>
          <a:xfrm>
            <a:off x="288000" y="1440000"/>
            <a:ext cx="1980000" cy="2461915"/>
          </a:xfrm>
          <a:prstGeom prst="rect">
            <a:avLst/>
          </a:prstGeom>
          <a:ln>
            <a:noFill/>
          </a:ln>
        </p:spPr>
      </p:pic>
      <p:sp>
        <p:nvSpPr>
          <p:cNvPr id="5" name="文本框 4"/>
          <p:cNvSpPr txBox="1"/>
          <p:nvPr/>
        </p:nvSpPr>
        <p:spPr>
          <a:xfrm>
            <a:off x="2520000" y="1008000"/>
            <a:ext cx="2280285" cy="3492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lIns="107950" tIns="36195" rIns="107950" bIns="36195" rtlCol="0">
            <a:spAutoFit/>
          </a:bodyPr>
          <a:lstStyle/>
          <a:p>
            <a:r>
              <a:rPr lang="en-US" altLang="zh-CN" dirty="0">
                <a:solidFill>
                  <a:schemeClr val="bg1"/>
                </a:solidFill>
              </a:rPr>
              <a:t>Software Technology</a:t>
            </a:r>
          </a:p>
        </p:txBody>
      </p:sp>
      <p:sp>
        <p:nvSpPr>
          <p:cNvPr id="8" name="Underrubrik 2"/>
          <p:cNvSpPr txBox="1"/>
          <p:nvPr>
            <p:custDataLst>
              <p:tags r:id="rId1"/>
            </p:custDataLst>
          </p:nvPr>
        </p:nvSpPr>
        <p:spPr>
          <a:xfrm>
            <a:off x="288000" y="5219972"/>
            <a:ext cx="1984248" cy="1800000"/>
          </a:xfrm>
          <a:prstGeom prst="rect">
            <a:avLst/>
          </a:prstGeom>
          <a:solidFill>
            <a:schemeClr val="accent2">
              <a:lumMod val="40000"/>
              <a:lumOff val="60000"/>
            </a:schemeClr>
          </a:solidFill>
        </p:spPr>
        <p:txBody>
          <a:bodyPr vert="horz" lIns="90170" tIns="46990" rIns="90170" bIns="4699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spcBef>
                <a:spcPts val="0"/>
              </a:spcBef>
              <a:spcAft>
                <a:spcPts val="0"/>
              </a:spcAft>
            </a:pPr>
            <a:r>
              <a:rPr lang="en-US" altLang="sv-SE" sz="4800" dirty="0">
                <a:solidFill>
                  <a:schemeClr val="accent1">
                    <a:lumMod val="75000"/>
                  </a:schemeClr>
                </a:solidFill>
              </a:rPr>
              <a:t>ronazong.work@gmail.com</a:t>
            </a:r>
          </a:p>
          <a:p>
            <a:pPr algn="l">
              <a:lnSpc>
                <a:spcPct val="170000"/>
              </a:lnSpc>
              <a:spcBef>
                <a:spcPts val="0"/>
              </a:spcBef>
              <a:spcAft>
                <a:spcPts val="0"/>
              </a:spcAft>
            </a:pPr>
            <a:r>
              <a:rPr lang="en-US" altLang="sv-SE" sz="4800" dirty="0">
                <a:solidFill>
                  <a:schemeClr val="accent1">
                    <a:lumMod val="75000"/>
                  </a:schemeClr>
                </a:solidFill>
              </a:rPr>
              <a:t>linkedin.com/in/ronazong</a:t>
            </a:r>
          </a:p>
          <a:p>
            <a:pPr algn="l">
              <a:lnSpc>
                <a:spcPct val="170000"/>
              </a:lnSpc>
              <a:spcBef>
                <a:spcPts val="0"/>
              </a:spcBef>
              <a:spcAft>
                <a:spcPts val="0"/>
              </a:spcAft>
            </a:pPr>
            <a:r>
              <a:rPr lang="en-US" altLang="sv-SE" sz="4800" dirty="0">
                <a:solidFill>
                  <a:schemeClr val="accent1">
                    <a:lumMod val="75000"/>
                  </a:schemeClr>
                </a:solidFill>
              </a:rPr>
              <a:t>github.com/RonaZong</a:t>
            </a:r>
          </a:p>
          <a:p>
            <a:pPr algn="l">
              <a:lnSpc>
                <a:spcPct val="170000"/>
              </a:lnSpc>
              <a:spcBef>
                <a:spcPts val="0"/>
              </a:spcBef>
              <a:spcAft>
                <a:spcPts val="0"/>
              </a:spcAft>
            </a:pPr>
            <a:r>
              <a:rPr lang="en-US" altLang="sv-SE" sz="4800" dirty="0">
                <a:solidFill>
                  <a:schemeClr val="tx1">
                    <a:lumMod val="95000"/>
                    <a:lumOff val="5000"/>
                  </a:schemeClr>
                </a:solidFill>
              </a:rPr>
              <a:t>0761</a:t>
            </a:r>
            <a:r>
              <a:rPr lang="sv-SE" sz="4800" dirty="0">
                <a:solidFill>
                  <a:schemeClr val="tx1">
                    <a:lumMod val="95000"/>
                    <a:lumOff val="5000"/>
                  </a:schemeClr>
                </a:solidFill>
              </a:rPr>
              <a:t>-</a:t>
            </a:r>
            <a:r>
              <a:rPr lang="en-US" altLang="sv-SE" sz="4800" dirty="0">
                <a:solidFill>
                  <a:schemeClr val="tx1">
                    <a:lumMod val="95000"/>
                    <a:lumOff val="5000"/>
                  </a:schemeClr>
                </a:solidFill>
              </a:rPr>
              <a:t>66</a:t>
            </a:r>
            <a:r>
              <a:rPr lang="sv-SE" sz="4800" dirty="0">
                <a:solidFill>
                  <a:schemeClr val="tx1">
                    <a:lumMod val="95000"/>
                    <a:lumOff val="5000"/>
                  </a:schemeClr>
                </a:solidFill>
              </a:rPr>
              <a:t> </a:t>
            </a:r>
            <a:r>
              <a:rPr lang="en-US" altLang="sv-SE" sz="4800" dirty="0">
                <a:solidFill>
                  <a:schemeClr val="tx1">
                    <a:lumMod val="95000"/>
                    <a:lumOff val="5000"/>
                  </a:schemeClr>
                </a:solidFill>
              </a:rPr>
              <a:t>52</a:t>
            </a:r>
            <a:r>
              <a:rPr lang="sv-SE" sz="4800" dirty="0">
                <a:solidFill>
                  <a:schemeClr val="tx1">
                    <a:lumMod val="95000"/>
                    <a:lumOff val="5000"/>
                  </a:schemeClr>
                </a:solidFill>
              </a:rPr>
              <a:t> </a:t>
            </a:r>
            <a:r>
              <a:rPr lang="en-US" altLang="sv-SE" sz="4800" dirty="0">
                <a:solidFill>
                  <a:schemeClr val="tx1">
                    <a:lumMod val="95000"/>
                    <a:lumOff val="5000"/>
                  </a:schemeClr>
                </a:solidFill>
              </a:rPr>
              <a:t>46</a:t>
            </a:r>
            <a:endParaRPr lang="sv-SE" sz="4800" dirty="0">
              <a:solidFill>
                <a:schemeClr val="tx1">
                  <a:lumMod val="95000"/>
                  <a:lumOff val="5000"/>
                </a:schemeClr>
              </a:solidFill>
            </a:endParaRPr>
          </a:p>
          <a:p>
            <a:pPr algn="l">
              <a:lnSpc>
                <a:spcPct val="170000"/>
              </a:lnSpc>
              <a:spcBef>
                <a:spcPts val="0"/>
              </a:spcBef>
              <a:spcAft>
                <a:spcPts val="0"/>
              </a:spcAft>
            </a:pPr>
            <a:r>
              <a:rPr lang="sv-SE" sz="4800" dirty="0">
                <a:solidFill>
                  <a:schemeClr val="tx1">
                    <a:lumMod val="95000"/>
                    <a:lumOff val="5000"/>
                  </a:schemeClr>
                </a:solidFill>
              </a:rPr>
              <a:t>Ebbe Lieberathsgatan 33B</a:t>
            </a:r>
          </a:p>
          <a:p>
            <a:pPr algn="l">
              <a:lnSpc>
                <a:spcPct val="170000"/>
              </a:lnSpc>
              <a:spcBef>
                <a:spcPts val="0"/>
              </a:spcBef>
              <a:spcAft>
                <a:spcPts val="0"/>
              </a:spcAft>
            </a:pPr>
            <a:r>
              <a:rPr lang="sv-SE" sz="4800" dirty="0">
                <a:solidFill>
                  <a:schemeClr val="tx1">
                    <a:lumMod val="95000"/>
                    <a:lumOff val="5000"/>
                  </a:schemeClr>
                </a:solidFill>
              </a:rPr>
              <a:t>41265 Gothenburg</a:t>
            </a:r>
          </a:p>
          <a:p>
            <a:pPr algn="l">
              <a:lnSpc>
                <a:spcPct val="170000"/>
              </a:lnSpc>
              <a:spcBef>
                <a:spcPts val="0"/>
              </a:spcBef>
              <a:spcAft>
                <a:spcPts val="0"/>
              </a:spcAft>
            </a:pPr>
            <a:endParaRPr lang="sv-SE" sz="4800" dirty="0">
              <a:solidFill>
                <a:schemeClr val="tx1">
                  <a:lumMod val="95000"/>
                  <a:lumOff val="5000"/>
                </a:schemeClr>
              </a:solidFill>
            </a:endParaRPr>
          </a:p>
        </p:txBody>
      </p:sp>
    </p:spTree>
    <p:extLst>
      <p:ext uri="{BB962C8B-B14F-4D97-AF65-F5344CB8AC3E}">
        <p14:creationId xmlns:p14="http://schemas.microsoft.com/office/powerpoint/2010/main" val="25396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520315" y="360045"/>
            <a:ext cx="4112260" cy="692785"/>
          </a:xfrm>
        </p:spPr>
        <p:txBody>
          <a:bodyPr lIns="90170" tIns="46990" rIns="90170" bIns="46990">
            <a:normAutofit/>
          </a:bodyPr>
          <a:lstStyle/>
          <a:p>
            <a:pPr algn="l"/>
            <a:r>
              <a:rPr lang="en-US" altLang="sv-SE" sz="2400" dirty="0"/>
              <a:t>Xingrong Zong – Personal Letter</a:t>
            </a:r>
          </a:p>
        </p:txBody>
      </p:sp>
      <p:sp>
        <p:nvSpPr>
          <p:cNvPr id="3" name="Underrubrik 2"/>
          <p:cNvSpPr>
            <a:spLocks noGrp="1"/>
          </p:cNvSpPr>
          <p:nvPr>
            <p:ph type="subTitle" idx="1"/>
          </p:nvPr>
        </p:nvSpPr>
        <p:spPr>
          <a:xfrm>
            <a:off x="2520315" y="1539053"/>
            <a:ext cx="3959685" cy="8082630"/>
          </a:xfrm>
          <a:ln>
            <a:noFill/>
          </a:ln>
        </p:spPr>
        <p:txBody>
          <a:bodyPr lIns="107950" tIns="36195" rIns="107950" bIns="36195">
            <a:noAutofit/>
          </a:bodyPr>
          <a:lstStyle/>
          <a:p>
            <a:pPr algn="just">
              <a:lnSpc>
                <a:spcPct val="105000"/>
              </a:lnSpc>
              <a:spcBef>
                <a:spcPts val="0"/>
              </a:spcBef>
              <a:spcAft>
                <a:spcPts val="0"/>
              </a:spcAft>
            </a:pPr>
            <a:r>
              <a:rPr lang="en-GB" sz="1300" dirty="0"/>
              <a:t>I am writing to express my strong interest in the internship (LIA) position at Schenker, which was advertised at the </a:t>
            </a:r>
            <a:r>
              <a:rPr lang="en-GB" sz="1300" dirty="0" err="1"/>
              <a:t>Hermods</a:t>
            </a:r>
            <a:r>
              <a:rPr lang="en-GB" sz="1300" dirty="0"/>
              <a:t> LIA event. Our conversation during the event left a positive impression, and I was greatly impressed by the opportunities at Schenker. As a highly motivated and results-driven individual, I believe that my attention to detail and ability to work well under pressure make</a:t>
            </a:r>
            <a:r>
              <a:rPr lang="en-US" sz="1300" dirty="0"/>
              <a:t>s</a:t>
            </a:r>
            <a:r>
              <a:rPr lang="en-GB" sz="1300" dirty="0"/>
              <a:t> me a strong candidate for this position.</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Currently, I am </a:t>
            </a:r>
            <a:r>
              <a:rPr lang="en-US" sz="1300" dirty="0"/>
              <a:t>enrolled in</a:t>
            </a:r>
            <a:r>
              <a:rPr lang="en-GB" sz="1300" dirty="0"/>
              <a:t> </a:t>
            </a:r>
            <a:r>
              <a:rPr lang="en-GB" sz="1200" dirty="0"/>
              <a:t>the “International Business Logistics – Green Management” </a:t>
            </a:r>
            <a:r>
              <a:rPr lang="en-GB" sz="1300" dirty="0"/>
              <a:t>at </a:t>
            </a:r>
            <a:r>
              <a:rPr lang="en-GB" sz="1300" dirty="0" err="1"/>
              <a:t>Hermods</a:t>
            </a:r>
            <a:r>
              <a:rPr lang="en-GB" sz="1300" dirty="0"/>
              <a:t>, where my interest in the field has grown substantially. This interest has been fuel</a:t>
            </a:r>
            <a:r>
              <a:rPr lang="en-US" altLang="zh-CN" sz="1300" dirty="0"/>
              <a:t>l</a:t>
            </a:r>
            <a:r>
              <a:rPr lang="en-GB" sz="1300" dirty="0"/>
              <a:t>ed not only by my multilingual skills but also by my desire to comprehend how logistics intertwines and influences our lives. For instance, the dynamics of logistics throughout the recent pandemic years, including how it adapted and restructured, its economic implications and contributions, as well as the challenges it presented to various sectors and industries.</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I am looking for a company that provides a global work environment where I can leverage my language and communication strengths to the fullest. </a:t>
            </a:r>
            <a:r>
              <a:rPr lang="en-US" sz="1300" dirty="0"/>
              <a:t>If I am chosen as an intern at Schenker, </a:t>
            </a:r>
            <a:r>
              <a:rPr lang="en-GB" sz="1300" dirty="0"/>
              <a:t>with my quick learning ability and a computer science background, I am confident that I can quickly integrate into your team and I will work hard towards the objectives and goals of your team.</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Thank you for considering my application. I am eager to join Schenker and contribute to your continued success in logistics. I look forward to the opportunity to discuss my qualifications with you in person.</a:t>
            </a:r>
          </a:p>
          <a:p>
            <a:pPr algn="just">
              <a:lnSpc>
                <a:spcPct val="105000"/>
              </a:lnSpc>
              <a:spcBef>
                <a:spcPts val="0"/>
              </a:spcBef>
              <a:spcAft>
                <a:spcPts val="0"/>
              </a:spcAft>
            </a:pPr>
            <a:endParaRPr lang="en-GB" sz="1300" dirty="0"/>
          </a:p>
          <a:p>
            <a:pPr algn="just">
              <a:lnSpc>
                <a:spcPct val="105000"/>
              </a:lnSpc>
              <a:spcBef>
                <a:spcPts val="0"/>
              </a:spcBef>
              <a:spcAft>
                <a:spcPts val="0"/>
              </a:spcAft>
            </a:pPr>
            <a:r>
              <a:rPr lang="en-GB" sz="1300" dirty="0"/>
              <a:t>Sincerely,</a:t>
            </a:r>
          </a:p>
          <a:p>
            <a:pPr algn="just">
              <a:lnSpc>
                <a:spcPct val="105000"/>
              </a:lnSpc>
              <a:spcBef>
                <a:spcPts val="0"/>
              </a:spcBef>
              <a:spcAft>
                <a:spcPts val="0"/>
              </a:spcAft>
            </a:pPr>
            <a:r>
              <a:rPr lang="en-GB" sz="1300" dirty="0"/>
              <a:t>Xingrong Zong</a:t>
            </a:r>
          </a:p>
          <a:p>
            <a:pPr algn="just">
              <a:lnSpc>
                <a:spcPct val="105000"/>
              </a:lnSpc>
              <a:spcBef>
                <a:spcPts val="0"/>
              </a:spcBef>
              <a:spcAft>
                <a:spcPts val="0"/>
              </a:spcAft>
            </a:pPr>
            <a:r>
              <a:rPr lang="en-US" sz="1300" dirty="0"/>
              <a:t>16/10/2023</a:t>
            </a:r>
            <a:endParaRPr lang="en-GB" sz="1300" dirty="0"/>
          </a:p>
        </p:txBody>
      </p:sp>
      <p:sp>
        <p:nvSpPr>
          <p:cNvPr id="4" name="Rektangel 3"/>
          <p:cNvSpPr/>
          <p:nvPr/>
        </p:nvSpPr>
        <p:spPr>
          <a:xfrm>
            <a:off x="288000" y="-1"/>
            <a:ext cx="1984248" cy="97202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765"/>
          </a:p>
        </p:txBody>
      </p:sp>
      <p:cxnSp>
        <p:nvCxnSpPr>
          <p:cNvPr id="10" name="Rak 9"/>
          <p:cNvCxnSpPr/>
          <p:nvPr/>
        </p:nvCxnSpPr>
        <p:spPr>
          <a:xfrm>
            <a:off x="288000" y="504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Rak 10"/>
          <p:cNvCxnSpPr/>
          <p:nvPr/>
        </p:nvCxnSpPr>
        <p:spPr>
          <a:xfrm>
            <a:off x="288000" y="7200000"/>
            <a:ext cx="198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Rak 11"/>
          <p:cNvCxnSpPr/>
          <p:nvPr/>
        </p:nvCxnSpPr>
        <p:spPr>
          <a:xfrm flipV="1">
            <a:off x="2520000" y="1440000"/>
            <a:ext cx="3960000" cy="16303"/>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pic>
        <p:nvPicPr>
          <p:cNvPr id="13" name="Bildobjekt 12" descr="C:\Users\ronaz\Desktop\WeChat Image_20230609153839.jpgWeChat Image_20230609153839"/>
          <p:cNvPicPr>
            <a:picLocks noChangeAspect="1"/>
          </p:cNvPicPr>
          <p:nvPr/>
        </p:nvPicPr>
        <p:blipFill rotWithShape="1">
          <a:blip r:embed="rId4"/>
          <a:srcRect l="29446" t="6622" r="14189"/>
          <a:stretch>
            <a:fillRect/>
          </a:stretch>
        </p:blipFill>
        <p:spPr>
          <a:xfrm>
            <a:off x="288000" y="1440000"/>
            <a:ext cx="1980000" cy="2461915"/>
          </a:xfrm>
          <a:prstGeom prst="rect">
            <a:avLst/>
          </a:prstGeom>
          <a:ln>
            <a:noFill/>
          </a:ln>
        </p:spPr>
      </p:pic>
      <p:sp>
        <p:nvSpPr>
          <p:cNvPr id="5" name="文本框 4"/>
          <p:cNvSpPr txBox="1"/>
          <p:nvPr/>
        </p:nvSpPr>
        <p:spPr>
          <a:xfrm>
            <a:off x="2520000" y="1008000"/>
            <a:ext cx="2280285" cy="34925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lIns="107950" tIns="36195" rIns="107950" bIns="36195" rtlCol="0">
            <a:spAutoFit/>
          </a:bodyPr>
          <a:lstStyle/>
          <a:p>
            <a:r>
              <a:rPr lang="en-US" altLang="zh-CN" dirty="0">
                <a:solidFill>
                  <a:schemeClr val="bg1"/>
                </a:solidFill>
              </a:rPr>
              <a:t>Software Technology</a:t>
            </a:r>
          </a:p>
        </p:txBody>
      </p:sp>
      <p:sp>
        <p:nvSpPr>
          <p:cNvPr id="8" name="Underrubrik 2"/>
          <p:cNvSpPr txBox="1"/>
          <p:nvPr>
            <p:custDataLst>
              <p:tags r:id="rId1"/>
            </p:custDataLst>
          </p:nvPr>
        </p:nvSpPr>
        <p:spPr>
          <a:xfrm>
            <a:off x="288000" y="5219972"/>
            <a:ext cx="1984248" cy="1800000"/>
          </a:xfrm>
          <a:prstGeom prst="rect">
            <a:avLst/>
          </a:prstGeom>
          <a:solidFill>
            <a:schemeClr val="accent2">
              <a:lumMod val="40000"/>
              <a:lumOff val="60000"/>
            </a:schemeClr>
          </a:solidFill>
        </p:spPr>
        <p:txBody>
          <a:bodyPr vert="horz" lIns="90170" tIns="46990" rIns="90170" bIns="4699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spcBef>
                <a:spcPts val="0"/>
              </a:spcBef>
              <a:spcAft>
                <a:spcPts val="0"/>
              </a:spcAft>
            </a:pPr>
            <a:r>
              <a:rPr lang="en-US" altLang="sv-SE" sz="4800" dirty="0">
                <a:solidFill>
                  <a:schemeClr val="accent1">
                    <a:lumMod val="75000"/>
                  </a:schemeClr>
                </a:solidFill>
              </a:rPr>
              <a:t>ronazong.work@gmail.com</a:t>
            </a:r>
          </a:p>
          <a:p>
            <a:pPr algn="l">
              <a:lnSpc>
                <a:spcPct val="170000"/>
              </a:lnSpc>
              <a:spcBef>
                <a:spcPts val="0"/>
              </a:spcBef>
              <a:spcAft>
                <a:spcPts val="0"/>
              </a:spcAft>
            </a:pPr>
            <a:r>
              <a:rPr lang="en-US" altLang="sv-SE" sz="4800" dirty="0">
                <a:solidFill>
                  <a:schemeClr val="accent1">
                    <a:lumMod val="75000"/>
                  </a:schemeClr>
                </a:solidFill>
              </a:rPr>
              <a:t>linkedin.com/in/ronazong</a:t>
            </a:r>
          </a:p>
          <a:p>
            <a:pPr algn="l">
              <a:lnSpc>
                <a:spcPct val="170000"/>
              </a:lnSpc>
              <a:spcBef>
                <a:spcPts val="0"/>
              </a:spcBef>
              <a:spcAft>
                <a:spcPts val="0"/>
              </a:spcAft>
            </a:pPr>
            <a:r>
              <a:rPr lang="en-US" altLang="sv-SE" sz="4800" dirty="0">
                <a:solidFill>
                  <a:schemeClr val="accent1">
                    <a:lumMod val="75000"/>
                  </a:schemeClr>
                </a:solidFill>
              </a:rPr>
              <a:t>github.com/RonaZong</a:t>
            </a:r>
          </a:p>
          <a:p>
            <a:pPr algn="l">
              <a:lnSpc>
                <a:spcPct val="170000"/>
              </a:lnSpc>
              <a:spcBef>
                <a:spcPts val="0"/>
              </a:spcBef>
              <a:spcAft>
                <a:spcPts val="0"/>
              </a:spcAft>
            </a:pPr>
            <a:r>
              <a:rPr lang="en-US" altLang="sv-SE" sz="4800" dirty="0">
                <a:solidFill>
                  <a:schemeClr val="tx1">
                    <a:lumMod val="95000"/>
                    <a:lumOff val="5000"/>
                  </a:schemeClr>
                </a:solidFill>
              </a:rPr>
              <a:t>0761</a:t>
            </a:r>
            <a:r>
              <a:rPr lang="sv-SE" sz="4800" dirty="0">
                <a:solidFill>
                  <a:schemeClr val="tx1">
                    <a:lumMod val="95000"/>
                    <a:lumOff val="5000"/>
                  </a:schemeClr>
                </a:solidFill>
              </a:rPr>
              <a:t>-</a:t>
            </a:r>
            <a:r>
              <a:rPr lang="en-US" altLang="sv-SE" sz="4800" dirty="0">
                <a:solidFill>
                  <a:schemeClr val="tx1">
                    <a:lumMod val="95000"/>
                    <a:lumOff val="5000"/>
                  </a:schemeClr>
                </a:solidFill>
              </a:rPr>
              <a:t>66</a:t>
            </a:r>
            <a:r>
              <a:rPr lang="sv-SE" sz="4800" dirty="0">
                <a:solidFill>
                  <a:schemeClr val="tx1">
                    <a:lumMod val="95000"/>
                    <a:lumOff val="5000"/>
                  </a:schemeClr>
                </a:solidFill>
              </a:rPr>
              <a:t> </a:t>
            </a:r>
            <a:r>
              <a:rPr lang="en-US" altLang="sv-SE" sz="4800" dirty="0">
                <a:solidFill>
                  <a:schemeClr val="tx1">
                    <a:lumMod val="95000"/>
                    <a:lumOff val="5000"/>
                  </a:schemeClr>
                </a:solidFill>
              </a:rPr>
              <a:t>52</a:t>
            </a:r>
            <a:r>
              <a:rPr lang="sv-SE" sz="4800" dirty="0">
                <a:solidFill>
                  <a:schemeClr val="tx1">
                    <a:lumMod val="95000"/>
                    <a:lumOff val="5000"/>
                  </a:schemeClr>
                </a:solidFill>
              </a:rPr>
              <a:t> </a:t>
            </a:r>
            <a:r>
              <a:rPr lang="en-US" altLang="sv-SE" sz="4800" dirty="0">
                <a:solidFill>
                  <a:schemeClr val="tx1">
                    <a:lumMod val="95000"/>
                    <a:lumOff val="5000"/>
                  </a:schemeClr>
                </a:solidFill>
              </a:rPr>
              <a:t>46</a:t>
            </a:r>
            <a:endParaRPr lang="sv-SE" sz="4800" dirty="0">
              <a:solidFill>
                <a:schemeClr val="tx1">
                  <a:lumMod val="95000"/>
                  <a:lumOff val="5000"/>
                </a:schemeClr>
              </a:solidFill>
            </a:endParaRPr>
          </a:p>
          <a:p>
            <a:pPr algn="l">
              <a:lnSpc>
                <a:spcPct val="170000"/>
              </a:lnSpc>
              <a:spcBef>
                <a:spcPts val="0"/>
              </a:spcBef>
              <a:spcAft>
                <a:spcPts val="0"/>
              </a:spcAft>
            </a:pPr>
            <a:r>
              <a:rPr lang="sv-SE" sz="4800" dirty="0">
                <a:solidFill>
                  <a:schemeClr val="tx1">
                    <a:lumMod val="95000"/>
                    <a:lumOff val="5000"/>
                  </a:schemeClr>
                </a:solidFill>
              </a:rPr>
              <a:t>Ebbe Lieberathsgatan 33B</a:t>
            </a:r>
          </a:p>
          <a:p>
            <a:pPr algn="l">
              <a:lnSpc>
                <a:spcPct val="170000"/>
              </a:lnSpc>
              <a:spcBef>
                <a:spcPts val="0"/>
              </a:spcBef>
              <a:spcAft>
                <a:spcPts val="0"/>
              </a:spcAft>
            </a:pPr>
            <a:r>
              <a:rPr lang="sv-SE" sz="4800" dirty="0">
                <a:solidFill>
                  <a:schemeClr val="tx1">
                    <a:lumMod val="95000"/>
                    <a:lumOff val="5000"/>
                  </a:schemeClr>
                </a:solidFill>
              </a:rPr>
              <a:t>41265 Gothenburg</a:t>
            </a:r>
          </a:p>
          <a:p>
            <a:pPr algn="l">
              <a:lnSpc>
                <a:spcPct val="170000"/>
              </a:lnSpc>
              <a:spcBef>
                <a:spcPts val="0"/>
              </a:spcBef>
              <a:spcAft>
                <a:spcPts val="0"/>
              </a:spcAft>
            </a:pPr>
            <a:endParaRPr lang="sv-SE" sz="4800" dirty="0">
              <a:solidFill>
                <a:schemeClr val="tx1">
                  <a:lumMod val="95000"/>
                  <a:lumOff val="5000"/>
                </a:schemeClr>
              </a:solidFill>
            </a:endParaRPr>
          </a:p>
        </p:txBody>
      </p:sp>
    </p:spTree>
    <p:extLst>
      <p:ext uri="{BB962C8B-B14F-4D97-AF65-F5344CB8AC3E}">
        <p14:creationId xmlns:p14="http://schemas.microsoft.com/office/powerpoint/2010/main" val="1270659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8876057-bad0-4022-bd95-c2cfc10dd781"/>
  <p:tag name="COMMONDATA" val="eyJoZGlkIjoiZTI0ZWU3M2UwNjlhZjg5MmNiZThiNTk2ZDkxN2RhMTk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tem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F734815EFBC92439A2511A1C0A116AC" ma:contentTypeVersion="5" ma:contentTypeDescription="Skapa ett nytt dokument." ma:contentTypeScope="" ma:versionID="1e5ea00fc63a43b61ed7a100aa80a39e">
  <xsd:schema xmlns:xsd="http://www.w3.org/2001/XMLSchema" xmlns:xs="http://www.w3.org/2001/XMLSchema" xmlns:p="http://schemas.microsoft.com/office/2006/metadata/properties" xmlns:ns3="3f811bd5-3f30-4618-8f25-e3c8b6a34082" xmlns:ns4="e792d1ea-cc7f-40f6-bb96-e5b1ee486710" targetNamespace="http://schemas.microsoft.com/office/2006/metadata/properties" ma:root="true" ma:fieldsID="439b0a6663011215018882ac968bad0d" ns3:_="" ns4:_="">
    <xsd:import namespace="3f811bd5-3f30-4618-8f25-e3c8b6a34082"/>
    <xsd:import namespace="e792d1ea-cc7f-40f6-bb96-e5b1ee48671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811bd5-3f30-4618-8f25-e3c8b6a340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792d1ea-cc7f-40f6-bb96-e5b1ee486710" elementFormDefault="qualified">
    <xsd:import namespace="http://schemas.microsoft.com/office/2006/documentManagement/types"/>
    <xsd:import namespace="http://schemas.microsoft.com/office/infopath/2007/PartnerControls"/>
    <xsd:element name="SharedWithUsers" ma:index="10"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at med information" ma:internalName="SharedWithDetails" ma:readOnly="true">
      <xsd:simpleType>
        <xsd:restriction base="dms:Note">
          <xsd:maxLength value="255"/>
        </xsd:restriction>
      </xsd:simpleType>
    </xsd:element>
    <xsd:element name="SharingHintHash" ma:index="12" nillable="true" ma:displayName="Delar tips,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331959-0042-4496-A89E-932093FAD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811bd5-3f30-4618-8f25-e3c8b6a34082"/>
    <ds:schemaRef ds:uri="e792d1ea-cc7f-40f6-bb96-e5b1ee4867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59CDB2-3D42-4632-AAF9-C743EB6ECD53}">
  <ds:schemaRefs>
    <ds:schemaRef ds:uri="http://www.w3.org/XML/1998/namespace"/>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terms/"/>
    <ds:schemaRef ds:uri="http://schemas.microsoft.com/office/infopath/2007/PartnerControls"/>
    <ds:schemaRef ds:uri="e792d1ea-cc7f-40f6-bb96-e5b1ee486710"/>
    <ds:schemaRef ds:uri="3f811bd5-3f30-4618-8f25-e3c8b6a34082"/>
  </ds:schemaRefs>
</ds:datastoreItem>
</file>

<file path=customXml/itemProps3.xml><?xml version="1.0" encoding="utf-8"?>
<ds:datastoreItem xmlns:ds="http://schemas.openxmlformats.org/officeDocument/2006/customXml" ds:itemID="{799B1511-D7C5-496F-9836-B70DB9D6E1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665</TotalTime>
  <Words>2434</Words>
  <Application>Microsoft Office PowerPoint</Application>
  <PresentationFormat>Custom</PresentationFormat>
  <Paragraphs>167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Office-tema</vt:lpstr>
      <vt:lpstr>Xingrong Zong – Personal Letter</vt:lpstr>
      <vt:lpstr>Xingrong Zong – Personal Letter</vt:lpstr>
      <vt:lpstr>Xingrong Zong – Personal Letter</vt:lpstr>
      <vt:lpstr>Xingrong Zong – Personal Letter</vt:lpstr>
      <vt:lpstr>Xingrong Zong – Personal Letter</vt:lpstr>
      <vt:lpstr>Xingrong Zong – Personal Letter</vt:lpstr>
      <vt:lpstr>Xingrong Zong – Personal Letter</vt:lpstr>
      <vt:lpstr>Xingrong Zong – Personal Letter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ANDREAS GÅRDSTAM</dc:title>
  <dc:creator>Andreas Gårdstam</dc:creator>
  <cp:lastModifiedBy>Xingrong Zong</cp:lastModifiedBy>
  <cp:revision>179</cp:revision>
  <cp:lastPrinted>2023-10-16T06:06:47Z</cp:lastPrinted>
  <dcterms:created xsi:type="dcterms:W3CDTF">2016-09-23T10:30:00Z</dcterms:created>
  <dcterms:modified xsi:type="dcterms:W3CDTF">2023-11-06T17:58:33Z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1BE6FA758D6A4F55A5541C63266E43E6_12</vt:lpwstr>
  </property>
  <property fmtid="{D5CDD505-2E9C-101B-9397-08002B2CF9AE}" pid="3" name="KSOProductBuildVer">
    <vt:lpwstr>2052-11.1.0.14309</vt:lpwstr>
  </property>
  <property fmtid="{D5CDD505-2E9C-101B-9397-08002B2CF9AE}" pid="4" name="ContentTypeId">
    <vt:lpwstr>0x0101002F734815EFBC92439A2511A1C0A116AC</vt:lpwstr>
  </property>
</Properties>
</file>