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C7E"/>
    <a:srgbClr val="F7AFB6"/>
    <a:srgbClr val="CC9B00"/>
    <a:srgbClr val="A47D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FEEC-CA42-4E2F-9D2A-06B503F57FDB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7F1D-33A1-4568-B2A5-97E6F6BB59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279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14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86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09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9497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204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57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1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47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23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88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64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3FB-4E29-49D2-B1C7-5D3F00E3C8B9}" type="datetimeFigureOut">
              <a:rPr lang="sv-SE" smtClean="0"/>
              <a:t>2024-01-04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8C52-F059-4DD6-BD26-A5688E611D7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96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 bwMode="auto">
          <a:xfrm>
            <a:off x="339827" y="569592"/>
            <a:ext cx="2595224" cy="61495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/>
          </a:p>
        </p:txBody>
      </p:sp>
      <p:sp>
        <p:nvSpPr>
          <p:cNvPr id="7" name="Rektangel 6"/>
          <p:cNvSpPr/>
          <p:nvPr/>
        </p:nvSpPr>
        <p:spPr bwMode="auto">
          <a:xfrm>
            <a:off x="3194804" y="569592"/>
            <a:ext cx="2728509" cy="614957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/>
          </a:p>
        </p:txBody>
      </p:sp>
      <p:sp>
        <p:nvSpPr>
          <p:cNvPr id="8" name="Rektangel 7"/>
          <p:cNvSpPr/>
          <p:nvPr/>
        </p:nvSpPr>
        <p:spPr bwMode="auto">
          <a:xfrm>
            <a:off x="6360338" y="611296"/>
            <a:ext cx="2274868" cy="5266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8966095" y="611296"/>
            <a:ext cx="2154937" cy="596698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/>
          </a:p>
        </p:txBody>
      </p:sp>
      <p:sp>
        <p:nvSpPr>
          <p:cNvPr id="4" name="textruta 3"/>
          <p:cNvSpPr txBox="1"/>
          <p:nvPr/>
        </p:nvSpPr>
        <p:spPr>
          <a:xfrm>
            <a:off x="954257" y="210431"/>
            <a:ext cx="1211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Tillgångar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3678616" y="209455"/>
            <a:ext cx="224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Eget kapital och skulder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6702847" y="272742"/>
            <a:ext cx="159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Kostnader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9669156" y="241965"/>
            <a:ext cx="159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Intäkter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2010799" y="25765"/>
            <a:ext cx="147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BALANSRÄKN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7854950" y="11648"/>
            <a:ext cx="32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RESULTATRÄKNING</a:t>
            </a:r>
          </a:p>
        </p:txBody>
      </p:sp>
      <p:sp>
        <p:nvSpPr>
          <p:cNvPr id="17" name="Rektangel 16"/>
          <p:cNvSpPr/>
          <p:nvPr/>
        </p:nvSpPr>
        <p:spPr bwMode="auto">
          <a:xfrm>
            <a:off x="6360338" y="5880889"/>
            <a:ext cx="2274868" cy="73162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/>
          </a:p>
        </p:txBody>
      </p:sp>
      <p:sp>
        <p:nvSpPr>
          <p:cNvPr id="18" name="textruta 17"/>
          <p:cNvSpPr txBox="1"/>
          <p:nvPr/>
        </p:nvSpPr>
        <p:spPr>
          <a:xfrm>
            <a:off x="372839" y="3261219"/>
            <a:ext cx="240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___________________</a:t>
            </a:r>
          </a:p>
        </p:txBody>
      </p:sp>
      <p:sp>
        <p:nvSpPr>
          <p:cNvPr id="19" name="textruta 18"/>
          <p:cNvSpPr txBox="1"/>
          <p:nvPr/>
        </p:nvSpPr>
        <p:spPr>
          <a:xfrm>
            <a:off x="3215446" y="2117635"/>
            <a:ext cx="257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____________________</a:t>
            </a:r>
          </a:p>
        </p:txBody>
      </p:sp>
      <p:sp>
        <p:nvSpPr>
          <p:cNvPr id="20" name="textruta 19"/>
          <p:cNvSpPr txBox="1"/>
          <p:nvPr/>
        </p:nvSpPr>
        <p:spPr>
          <a:xfrm>
            <a:off x="3183563" y="3329766"/>
            <a:ext cx="240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___________________</a:t>
            </a:r>
          </a:p>
        </p:txBody>
      </p:sp>
      <p:sp>
        <p:nvSpPr>
          <p:cNvPr id="21" name="textruta 20"/>
          <p:cNvSpPr txBox="1"/>
          <p:nvPr/>
        </p:nvSpPr>
        <p:spPr>
          <a:xfrm>
            <a:off x="6333226" y="5986935"/>
            <a:ext cx="179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 </a:t>
            </a:r>
            <a:r>
              <a:rPr lang="sv-SE" sz="1400" b="1" dirty="0">
                <a:latin typeface="+mj-lt"/>
              </a:rPr>
              <a:t>Årets Vinst</a:t>
            </a:r>
          </a:p>
        </p:txBody>
      </p:sp>
      <p:sp>
        <p:nvSpPr>
          <p:cNvPr id="26" name="textruta 5"/>
          <p:cNvSpPr txBox="1">
            <a:spLocks noChangeArrowheads="1"/>
          </p:cNvSpPr>
          <p:nvPr/>
        </p:nvSpPr>
        <p:spPr bwMode="auto">
          <a:xfrm>
            <a:off x="463710" y="6420587"/>
            <a:ext cx="18710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latin typeface="+mj-lt"/>
              </a:rPr>
              <a:t>S:a tillgångar _______</a:t>
            </a:r>
          </a:p>
        </p:txBody>
      </p:sp>
      <p:sp>
        <p:nvSpPr>
          <p:cNvPr id="25" name="textruta 24"/>
          <p:cNvSpPr txBox="1"/>
          <p:nvPr/>
        </p:nvSpPr>
        <p:spPr>
          <a:xfrm>
            <a:off x="6333226" y="5526074"/>
            <a:ext cx="207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latin typeface="+mj-lt"/>
              </a:rPr>
              <a:t>Summa kostnader  </a:t>
            </a:r>
          </a:p>
        </p:txBody>
      </p:sp>
      <p:sp>
        <p:nvSpPr>
          <p:cNvPr id="27" name="textruta 26"/>
          <p:cNvSpPr txBox="1"/>
          <p:nvPr/>
        </p:nvSpPr>
        <p:spPr>
          <a:xfrm>
            <a:off x="8966095" y="5577529"/>
            <a:ext cx="202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latin typeface="+mj-lt"/>
              </a:rPr>
              <a:t>Summa intäkter </a:t>
            </a:r>
          </a:p>
        </p:txBody>
      </p:sp>
      <p:sp>
        <p:nvSpPr>
          <p:cNvPr id="28" name="textruta 5"/>
          <p:cNvSpPr txBox="1">
            <a:spLocks noChangeArrowheads="1"/>
          </p:cNvSpPr>
          <p:nvPr/>
        </p:nvSpPr>
        <p:spPr bwMode="auto">
          <a:xfrm>
            <a:off x="3247445" y="6420587"/>
            <a:ext cx="2223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200" b="1" dirty="0">
                <a:latin typeface="Book Antiqua" panose="02040602050305030304" pitchFamily="18" charset="0"/>
              </a:rPr>
              <a:t> S:a EK o Skuld </a:t>
            </a:r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________</a:t>
            </a:r>
          </a:p>
        </p:txBody>
      </p:sp>
      <p:sp>
        <p:nvSpPr>
          <p:cNvPr id="34" name="textruta 5"/>
          <p:cNvSpPr txBox="1">
            <a:spLocks noChangeArrowheads="1"/>
          </p:cNvSpPr>
          <p:nvPr/>
        </p:nvSpPr>
        <p:spPr bwMode="auto">
          <a:xfrm>
            <a:off x="351068" y="632200"/>
            <a:ext cx="271210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latin typeface="+mj-lt"/>
              </a:rPr>
              <a:t>Anläggningstillgångar</a:t>
            </a:r>
          </a:p>
          <a:p>
            <a:endParaRPr lang="sv-SE" altLang="sv-SE" sz="1400" b="1" dirty="0">
              <a:latin typeface="+mj-lt"/>
            </a:endParaRPr>
          </a:p>
          <a:p>
            <a:r>
              <a:rPr lang="sv-SE" altLang="sv-SE" sz="1400" b="1" dirty="0">
                <a:latin typeface="+mj-lt"/>
              </a:rPr>
              <a:t>Gräns är </a:t>
            </a:r>
            <a:r>
              <a:rPr lang="sv-SE" altLang="sv-SE" sz="1400" b="1" dirty="0" err="1">
                <a:latin typeface="+mj-lt"/>
              </a:rPr>
              <a:t>halvtbasbeopp</a:t>
            </a:r>
            <a:r>
              <a:rPr lang="sv-SE" altLang="sv-SE" sz="1400" b="1" dirty="0">
                <a:latin typeface="+mj-lt"/>
              </a:rPr>
              <a:t> = 28650 kr</a:t>
            </a:r>
          </a:p>
          <a:p>
            <a:endParaRPr lang="sv-SE" altLang="sv-SE" sz="1400" b="1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Fastigheter.</a:t>
            </a:r>
          </a:p>
          <a:p>
            <a:r>
              <a:rPr lang="sv-SE" altLang="sv-SE" sz="1400" dirty="0">
                <a:latin typeface="+mj-lt"/>
              </a:rPr>
              <a:t>Fordon.</a:t>
            </a:r>
          </a:p>
          <a:p>
            <a:r>
              <a:rPr lang="sv-SE" altLang="sv-SE" sz="1400" dirty="0">
                <a:latin typeface="+mj-lt"/>
              </a:rPr>
              <a:t>Maskiner.</a:t>
            </a:r>
          </a:p>
          <a:p>
            <a:r>
              <a:rPr lang="sv-SE" altLang="sv-SE" sz="1400" dirty="0">
                <a:latin typeface="+mj-lt"/>
              </a:rPr>
              <a:t>Inventarier.</a:t>
            </a:r>
          </a:p>
          <a:p>
            <a:r>
              <a:rPr lang="sv-SE" altLang="sv-SE" sz="1400" dirty="0">
                <a:latin typeface="+mj-lt"/>
              </a:rPr>
              <a:t>Patent</a:t>
            </a:r>
          </a:p>
          <a:p>
            <a:r>
              <a:rPr lang="sv-SE" altLang="sv-SE" sz="1400" dirty="0">
                <a:latin typeface="+mj-lt"/>
              </a:rPr>
              <a:t>Dyra IT-system</a:t>
            </a:r>
          </a:p>
        </p:txBody>
      </p:sp>
      <p:sp>
        <p:nvSpPr>
          <p:cNvPr id="35" name="textruta 5"/>
          <p:cNvSpPr txBox="1">
            <a:spLocks noChangeArrowheads="1"/>
          </p:cNvSpPr>
          <p:nvPr/>
        </p:nvSpPr>
        <p:spPr bwMode="auto">
          <a:xfrm>
            <a:off x="365961" y="3639186"/>
            <a:ext cx="256909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200" dirty="0">
                <a:latin typeface="Book Antiqua" panose="02040602050305030304" pitchFamily="18" charset="0"/>
              </a:rPr>
              <a:t> </a:t>
            </a:r>
            <a:r>
              <a:rPr lang="sv-SE" altLang="sv-SE" sz="1400" b="1" dirty="0">
                <a:latin typeface="+mj-lt"/>
              </a:rPr>
              <a:t>Omsättningstillgångar</a:t>
            </a:r>
          </a:p>
          <a:p>
            <a:endParaRPr lang="sv-SE" altLang="sv-SE" sz="1400" b="1" dirty="0">
              <a:latin typeface="+mj-lt"/>
            </a:endParaRPr>
          </a:p>
          <a:p>
            <a:endParaRPr lang="sv-SE" altLang="sv-SE" sz="1400" b="1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Lager</a:t>
            </a:r>
          </a:p>
          <a:p>
            <a:r>
              <a:rPr lang="sv-SE" altLang="sv-SE" sz="1400" dirty="0">
                <a:latin typeface="+mj-lt"/>
              </a:rPr>
              <a:t>Kontanter</a:t>
            </a:r>
          </a:p>
          <a:p>
            <a:r>
              <a:rPr lang="sv-SE" altLang="sv-SE" sz="1400" dirty="0">
                <a:latin typeface="+mj-lt"/>
              </a:rPr>
              <a:t>Bankkonto</a:t>
            </a:r>
          </a:p>
          <a:p>
            <a:r>
              <a:rPr lang="sv-SE" altLang="sv-SE" sz="1400" dirty="0">
                <a:latin typeface="+mj-lt"/>
              </a:rPr>
              <a:t>Bankgiro och Plusgiro</a:t>
            </a:r>
          </a:p>
          <a:p>
            <a:r>
              <a:rPr lang="sv-SE" altLang="sv-SE" sz="1400" dirty="0"/>
              <a:t>Kundfordringar</a:t>
            </a:r>
          </a:p>
          <a:p>
            <a:endParaRPr lang="sv-SE" altLang="sv-SE" sz="1200" dirty="0">
              <a:latin typeface="Book Antiqua" panose="02040602050305030304" pitchFamily="18" charset="0"/>
            </a:endParaRPr>
          </a:p>
          <a:p>
            <a:endParaRPr lang="sv-SE" altLang="sv-SE" sz="1200" dirty="0">
              <a:latin typeface="Book Antiqua" panose="02040602050305030304" pitchFamily="18" charset="0"/>
            </a:endParaRPr>
          </a:p>
          <a:p>
            <a:endParaRPr lang="sv-SE" altLang="sv-SE" sz="1200" dirty="0">
              <a:latin typeface="Book Antiqua" panose="02040602050305030304" pitchFamily="18" charset="0"/>
            </a:endParaRPr>
          </a:p>
        </p:txBody>
      </p:sp>
      <p:sp>
        <p:nvSpPr>
          <p:cNvPr id="36" name="textruta 5"/>
          <p:cNvSpPr txBox="1">
            <a:spLocks noChangeArrowheads="1"/>
          </p:cNvSpPr>
          <p:nvPr/>
        </p:nvSpPr>
        <p:spPr bwMode="auto">
          <a:xfrm>
            <a:off x="3183563" y="569592"/>
            <a:ext cx="27942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latin typeface="+mj-lt"/>
              </a:rPr>
              <a:t>Eget Kapital</a:t>
            </a:r>
          </a:p>
          <a:p>
            <a:endParaRPr lang="sv-SE" altLang="sv-SE" sz="1400" b="1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Aktiekapital</a:t>
            </a:r>
          </a:p>
          <a:p>
            <a:r>
              <a:rPr lang="sv-SE" altLang="sv-SE" sz="1400" dirty="0">
                <a:latin typeface="+mj-lt"/>
              </a:rPr>
              <a:t>Årets resultat</a:t>
            </a:r>
          </a:p>
        </p:txBody>
      </p:sp>
      <p:sp>
        <p:nvSpPr>
          <p:cNvPr id="37" name="textruta 5"/>
          <p:cNvSpPr txBox="1">
            <a:spLocks noChangeArrowheads="1"/>
          </p:cNvSpPr>
          <p:nvPr/>
        </p:nvSpPr>
        <p:spPr bwMode="auto">
          <a:xfrm>
            <a:off x="3215446" y="2469612"/>
            <a:ext cx="22235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latin typeface="+mj-lt"/>
              </a:rPr>
              <a:t>Långfristiga skulder &gt; 1 år.</a:t>
            </a:r>
          </a:p>
          <a:p>
            <a:r>
              <a:rPr lang="sv-SE" altLang="sv-SE" sz="1400" dirty="0">
                <a:latin typeface="+mj-lt"/>
              </a:rPr>
              <a:t>Banklån</a:t>
            </a:r>
          </a:p>
        </p:txBody>
      </p:sp>
      <p:sp>
        <p:nvSpPr>
          <p:cNvPr id="40" name="textruta 5"/>
          <p:cNvSpPr txBox="1">
            <a:spLocks noChangeArrowheads="1"/>
          </p:cNvSpPr>
          <p:nvPr/>
        </p:nvSpPr>
        <p:spPr bwMode="auto">
          <a:xfrm>
            <a:off x="3293208" y="3740253"/>
            <a:ext cx="222356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400" b="1" dirty="0">
                <a:latin typeface="+mj-lt"/>
              </a:rPr>
              <a:t>Kortfristiga skulder &lt; 1år.</a:t>
            </a:r>
          </a:p>
          <a:p>
            <a:r>
              <a:rPr lang="sv-SE" altLang="sv-SE" sz="1400" b="1" dirty="0">
                <a:latin typeface="+mj-lt"/>
              </a:rPr>
              <a:t> </a:t>
            </a:r>
            <a:endParaRPr lang="sv-SE" altLang="sv-SE" sz="1200" dirty="0">
              <a:latin typeface="Book Antiqua" panose="02040602050305030304" pitchFamily="18" charset="0"/>
            </a:endParaRP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Leverantörsskulder.</a:t>
            </a: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Semesterlöneskuld.</a:t>
            </a: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Skatteskulder.</a:t>
            </a:r>
          </a:p>
          <a:p>
            <a:endParaRPr lang="sv-SE" altLang="sv-SE" sz="1200" dirty="0">
              <a:latin typeface="Book Antiqua" panose="02040602050305030304" pitchFamily="18" charset="0"/>
            </a:endParaRPr>
          </a:p>
        </p:txBody>
      </p:sp>
      <p:sp>
        <p:nvSpPr>
          <p:cNvPr id="29" name="textruta 5">
            <a:extLst>
              <a:ext uri="{FF2B5EF4-FFF2-40B4-BE49-F238E27FC236}">
                <a16:creationId xmlns:a16="http://schemas.microsoft.com/office/drawing/2014/main" id="{1EDF42D8-75A6-4AA0-9ED2-8B981620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338" y="601422"/>
            <a:ext cx="222356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200" dirty="0">
                <a:latin typeface="Book Antiqua" panose="02040602050305030304" pitchFamily="18" charset="0"/>
              </a:rPr>
              <a:t> </a:t>
            </a:r>
            <a:r>
              <a:rPr lang="sv-SE" altLang="sv-SE" sz="1400" b="1" dirty="0">
                <a:latin typeface="+mj-lt"/>
              </a:rPr>
              <a:t>Kostnader</a:t>
            </a:r>
          </a:p>
          <a:p>
            <a:endParaRPr lang="sv-SE" altLang="sv-SE" sz="1400" b="1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Varukostnader</a:t>
            </a:r>
          </a:p>
          <a:p>
            <a:r>
              <a:rPr lang="sv-SE" altLang="sv-SE" sz="1400" dirty="0">
                <a:latin typeface="+mj-lt"/>
              </a:rPr>
              <a:t>Lokalhyra</a:t>
            </a:r>
          </a:p>
          <a:p>
            <a:endParaRPr lang="sv-SE" altLang="sv-SE" sz="1400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Löner</a:t>
            </a:r>
          </a:p>
          <a:p>
            <a:endParaRPr lang="sv-SE" altLang="sv-SE" sz="1400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Avskrivningar.</a:t>
            </a:r>
          </a:p>
          <a:p>
            <a:endParaRPr lang="sv-SE" altLang="sv-SE" sz="1400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Räntekostnader.</a:t>
            </a:r>
          </a:p>
          <a:p>
            <a:endParaRPr lang="sv-SE" altLang="sv-SE" sz="1400" dirty="0">
              <a:latin typeface="+mj-lt"/>
            </a:endParaRPr>
          </a:p>
          <a:p>
            <a:r>
              <a:rPr lang="sv-SE" altLang="sv-SE" sz="1400" dirty="0">
                <a:latin typeface="+mj-lt"/>
              </a:rPr>
              <a:t>Försäkringar </a:t>
            </a:r>
            <a:br>
              <a:rPr lang="sv-SE" altLang="sv-SE" sz="1400" dirty="0">
                <a:latin typeface="+mj-lt"/>
              </a:rPr>
            </a:br>
            <a:r>
              <a:rPr lang="sv-SE" altLang="sv-SE" sz="1400" dirty="0">
                <a:latin typeface="+mj-lt"/>
              </a:rPr>
              <a:t>Marknadsföring.</a:t>
            </a:r>
          </a:p>
        </p:txBody>
      </p:sp>
      <p:sp>
        <p:nvSpPr>
          <p:cNvPr id="30" name="textruta 5">
            <a:extLst>
              <a:ext uri="{FF2B5EF4-FFF2-40B4-BE49-F238E27FC236}">
                <a16:creationId xmlns:a16="http://schemas.microsoft.com/office/drawing/2014/main" id="{B85DAE06-729A-4224-B5AE-BC1FB55F5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711" y="632200"/>
            <a:ext cx="222356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200" dirty="0">
                <a:latin typeface="Book Antiqua" panose="02040602050305030304" pitchFamily="18" charset="0"/>
              </a:rPr>
              <a:t> </a:t>
            </a:r>
            <a:r>
              <a:rPr lang="sv-SE" altLang="sv-SE" sz="1400" b="1" dirty="0">
                <a:latin typeface="+mj-lt"/>
              </a:rPr>
              <a:t>Intäkter</a:t>
            </a:r>
          </a:p>
          <a:p>
            <a:endParaRPr lang="sv-SE" altLang="sv-SE" sz="1200" dirty="0">
              <a:latin typeface="Book Antiqua" panose="02040602050305030304" pitchFamily="18" charset="0"/>
            </a:endParaRPr>
          </a:p>
          <a:p>
            <a:endParaRPr lang="sv-SE" altLang="sv-SE" sz="1200" dirty="0">
              <a:latin typeface="Book Antiqua" panose="02040602050305030304" pitchFamily="18" charset="0"/>
            </a:endParaRP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Försäljning varor</a:t>
            </a: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Försäljning tjänster.</a:t>
            </a:r>
          </a:p>
          <a:p>
            <a:endParaRPr lang="sv-SE" altLang="sv-SE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Ränteintäkter.</a:t>
            </a: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Fraktintäkter.</a:t>
            </a: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Utdelning börsaktier</a:t>
            </a:r>
          </a:p>
          <a:p>
            <a:endParaRPr lang="sv-SE" altLang="sv-SE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sv-SE" altLang="sv-SE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Bidrag</a:t>
            </a:r>
          </a:p>
          <a:p>
            <a:endParaRPr lang="sv-SE" altLang="sv-SE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DAB2D97C-831A-AFD4-232B-F95A287186C3}"/>
              </a:ext>
            </a:extLst>
          </p:cNvPr>
          <p:cNvSpPr txBox="1"/>
          <p:nvPr/>
        </p:nvSpPr>
        <p:spPr>
          <a:xfrm>
            <a:off x="8966095" y="5940959"/>
            <a:ext cx="179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 </a:t>
            </a:r>
            <a:r>
              <a:rPr lang="sv-SE" sz="1400" b="1" dirty="0">
                <a:latin typeface="+mj-lt"/>
              </a:rPr>
              <a:t>Årets Förlust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7338E7B-0BC0-977D-8BF6-165A2649229E}"/>
              </a:ext>
            </a:extLst>
          </p:cNvPr>
          <p:cNvSpPr/>
          <p:nvPr/>
        </p:nvSpPr>
        <p:spPr bwMode="auto">
          <a:xfrm>
            <a:off x="8966095" y="5851633"/>
            <a:ext cx="2154937" cy="73162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0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21" grpId="0"/>
      <p:bldP spid="26" grpId="0"/>
      <p:bldP spid="25" grpId="0"/>
      <p:bldP spid="27" grpId="0"/>
      <p:bldP spid="28" grpId="0"/>
      <p:bldP spid="34" grpId="0"/>
      <p:bldP spid="35" grpId="0"/>
      <p:bldP spid="36" grpId="0"/>
      <p:bldP spid="37" grpId="0"/>
      <p:bldP spid="40" grpId="0"/>
      <p:bldP spid="29" grpId="0"/>
      <p:bldP spid="30" grpId="0"/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eaLnBrk="1" hangingPunct="1">
          <a:buClr>
            <a:srgbClr val="000000"/>
          </a:buClr>
          <a:buSzPct val="100000"/>
          <a:buFont typeface="Times New Roman" panose="02020603050405020304" pitchFamily="18" charset="0"/>
          <a:buNone/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113</Words>
  <Application>Microsoft Office PowerPoint</Application>
  <PresentationFormat>Bredbild</PresentationFormat>
  <Paragraphs>68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Times New Roman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för Räddningstjänsten</dc:title>
  <dc:creator>Håkan Johansson</dc:creator>
  <cp:lastModifiedBy>Håkan Johansson</cp:lastModifiedBy>
  <cp:revision>221</cp:revision>
  <cp:lastPrinted>2023-10-11T18:38:37Z</cp:lastPrinted>
  <dcterms:created xsi:type="dcterms:W3CDTF">2014-11-27T21:37:36Z</dcterms:created>
  <dcterms:modified xsi:type="dcterms:W3CDTF">2024-01-04T13:45:37Z</dcterms:modified>
</cp:coreProperties>
</file>