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549" r:id="rId2"/>
    <p:sldId id="555" r:id="rId3"/>
    <p:sldId id="550" r:id="rId4"/>
    <p:sldId id="551" r:id="rId5"/>
    <p:sldId id="552" r:id="rId6"/>
    <p:sldId id="256" r:id="rId7"/>
    <p:sldId id="374" r:id="rId8"/>
    <p:sldId id="375" r:id="rId9"/>
    <p:sldId id="376" r:id="rId10"/>
    <p:sldId id="377" r:id="rId11"/>
    <p:sldId id="553" r:id="rId12"/>
    <p:sldId id="554" r:id="rId13"/>
    <p:sldId id="381" r:id="rId14"/>
    <p:sldId id="383" r:id="rId15"/>
    <p:sldId id="391" r:id="rId16"/>
    <p:sldId id="387" r:id="rId17"/>
    <p:sldId id="390" r:id="rId18"/>
    <p:sldId id="389" r:id="rId19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60000"/>
    <a:srgbClr val="9A0000"/>
    <a:srgbClr val="AFDC7E"/>
    <a:srgbClr val="F7AFB6"/>
    <a:srgbClr val="CC9B00"/>
    <a:srgbClr val="A47D00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250" autoAdjust="0"/>
    <p:restoredTop sz="94660"/>
  </p:normalViewPr>
  <p:slideViewPr>
    <p:cSldViewPr snapToGrid="0">
      <p:cViewPr varScale="1">
        <p:scale>
          <a:sx n="80" d="100"/>
          <a:sy n="80" d="100"/>
        </p:scale>
        <p:origin x="28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-368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 dirty="0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7EFEEC-CA42-4E2F-9D2A-06B503F57FDB}" type="datetimeFigureOut">
              <a:rPr lang="sv-SE" smtClean="0"/>
              <a:t>2024-01-16</a:t>
            </a:fld>
            <a:endParaRPr lang="sv-SE" dirty="0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 dirty="0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 dirty="0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637F1D-33A1-4568-B2A5-97E6F6BB5985}" type="slidenum">
              <a:rPr lang="sv-SE" smtClean="0"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7427966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Platshållare för bildobjekt 1">
            <a:extLst>
              <a:ext uri="{FF2B5EF4-FFF2-40B4-BE49-F238E27FC236}">
                <a16:creationId xmlns:a16="http://schemas.microsoft.com/office/drawing/2014/main" id="{4081F125-67DC-4115-9997-7D354569E57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8371" name="Platshållare för anteckningar 2">
            <a:extLst>
              <a:ext uri="{FF2B5EF4-FFF2-40B4-BE49-F238E27FC236}">
                <a16:creationId xmlns:a16="http://schemas.microsoft.com/office/drawing/2014/main" id="{81223318-46A7-4062-B932-82BE2E2B91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sv-SE" altLang="sv-SE" dirty="0">
              <a:latin typeface="Times New Roman" panose="02020603050405020304" pitchFamily="18" charset="0"/>
            </a:endParaRPr>
          </a:p>
        </p:txBody>
      </p:sp>
      <p:sp>
        <p:nvSpPr>
          <p:cNvPr id="58372" name="Platshållare för bildnummer 3">
            <a:extLst>
              <a:ext uri="{FF2B5EF4-FFF2-40B4-BE49-F238E27FC236}">
                <a16:creationId xmlns:a16="http://schemas.microsoft.com/office/drawing/2014/main" id="{75637A77-45E4-4AFB-8E37-B462330C1B96}"/>
              </a:ext>
            </a:extLst>
          </p:cNvPr>
          <p:cNvSpPr>
            <a:spLocks noGrp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charset="0"/>
              </a:defRPr>
            </a:lvl1pPr>
            <a:lvl2pPr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charset="0"/>
              </a:defRPr>
            </a:lvl2pPr>
            <a:lvl3pPr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charset="0"/>
              </a:defRPr>
            </a:lvl3pPr>
            <a:lvl4pPr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charset="0"/>
              </a:defRPr>
            </a:lvl4pPr>
            <a:lvl5pPr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charset="0"/>
              </a:defRPr>
            </a:lvl9pPr>
          </a:lstStyle>
          <a:p>
            <a:fld id="{75C32AAE-9ADE-4DF8-900C-01A0716DA728}" type="slidenum">
              <a:rPr lang="sv-SE" altLang="sv-SE" sz="1200">
                <a:solidFill>
                  <a:srgbClr val="000000"/>
                </a:solidFill>
              </a:rPr>
              <a:pPr/>
              <a:t>1</a:t>
            </a:fld>
            <a:endParaRPr lang="sv-SE" altLang="sv-SE" sz="12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Platshållare för bildobjekt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0488" y="744538"/>
            <a:ext cx="6615112" cy="3721100"/>
          </a:xfrm>
        </p:spPr>
      </p:sp>
      <p:sp>
        <p:nvSpPr>
          <p:cNvPr id="9219" name="Platshållare för anteckningar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sv-SE" altLang="sv-SE" dirty="0">
              <a:latin typeface="Times New Roman" panose="02020603050405020304" pitchFamily="18" charset="0"/>
            </a:endParaRPr>
          </a:p>
        </p:txBody>
      </p:sp>
      <p:sp>
        <p:nvSpPr>
          <p:cNvPr id="9220" name="Platshållare för bildnummer 3"/>
          <p:cNvSpPr>
            <a:spLocks noGrp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1pPr>
            <a:lvl2pPr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2pPr>
            <a:lvl3pPr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3pPr>
            <a:lvl4pPr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4pPr>
            <a:lvl5pPr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9pPr>
          </a:lstStyle>
          <a:p>
            <a:fld id="{BFA93A7B-9745-4272-B1CA-925BBC86C26F}" type="slidenum">
              <a:rPr lang="sv-SE" altLang="sv-SE" sz="1200" smtClean="0">
                <a:solidFill>
                  <a:srgbClr val="000000"/>
                </a:solidFill>
              </a:rPr>
              <a:pPr/>
              <a:t>17</a:t>
            </a:fld>
            <a:endParaRPr lang="sv-SE" altLang="sv-SE" sz="12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69531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Platshållare för bildobjekt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0488" y="744538"/>
            <a:ext cx="6615112" cy="3721100"/>
          </a:xfrm>
        </p:spPr>
      </p:sp>
      <p:sp>
        <p:nvSpPr>
          <p:cNvPr id="9219" name="Platshållare för anteckningar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sv-SE" altLang="sv-SE" dirty="0">
              <a:latin typeface="Times New Roman" panose="02020603050405020304" pitchFamily="18" charset="0"/>
            </a:endParaRPr>
          </a:p>
        </p:txBody>
      </p:sp>
      <p:sp>
        <p:nvSpPr>
          <p:cNvPr id="9220" name="Platshållare för bildnummer 3"/>
          <p:cNvSpPr>
            <a:spLocks noGrp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1pPr>
            <a:lvl2pPr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2pPr>
            <a:lvl3pPr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3pPr>
            <a:lvl4pPr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4pPr>
            <a:lvl5pPr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9pPr>
          </a:lstStyle>
          <a:p>
            <a:fld id="{BFA93A7B-9745-4272-B1CA-925BBC86C26F}" type="slidenum">
              <a:rPr lang="sv-SE" altLang="sv-SE" sz="1200" smtClean="0">
                <a:solidFill>
                  <a:srgbClr val="000000"/>
                </a:solidFill>
              </a:rPr>
              <a:pPr/>
              <a:t>18</a:t>
            </a:fld>
            <a:endParaRPr lang="sv-SE" altLang="sv-SE" sz="12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81667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Platshållare för bildobjekt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0488" y="744538"/>
            <a:ext cx="6615112" cy="3721100"/>
          </a:xfrm>
        </p:spPr>
      </p:sp>
      <p:sp>
        <p:nvSpPr>
          <p:cNvPr id="9219" name="Platshållare för anteckningar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sv-SE" altLang="sv-SE" dirty="0">
              <a:latin typeface="Times New Roman" panose="02020603050405020304" pitchFamily="18" charset="0"/>
            </a:endParaRPr>
          </a:p>
        </p:txBody>
      </p:sp>
      <p:sp>
        <p:nvSpPr>
          <p:cNvPr id="9220" name="Platshållare för bildnummer 3"/>
          <p:cNvSpPr>
            <a:spLocks noGrp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1pPr>
            <a:lvl2pPr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2pPr>
            <a:lvl3pPr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3pPr>
            <a:lvl4pPr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4pPr>
            <a:lvl5pPr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9pPr>
          </a:lstStyle>
          <a:p>
            <a:fld id="{BFA93A7B-9745-4272-B1CA-925BBC86C26F}" type="slidenum">
              <a:rPr lang="sv-SE" altLang="sv-SE" sz="1200" smtClean="0">
                <a:solidFill>
                  <a:srgbClr val="000000"/>
                </a:solidFill>
              </a:rPr>
              <a:pPr/>
              <a:t>7</a:t>
            </a:fld>
            <a:endParaRPr lang="sv-SE" altLang="sv-SE" sz="12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65706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Platshållare för bildobjekt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0488" y="744538"/>
            <a:ext cx="6615112" cy="3721100"/>
          </a:xfrm>
        </p:spPr>
      </p:sp>
      <p:sp>
        <p:nvSpPr>
          <p:cNvPr id="9219" name="Platshållare för anteckningar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sv-SE" altLang="sv-SE" dirty="0">
              <a:latin typeface="Times New Roman" panose="02020603050405020304" pitchFamily="18" charset="0"/>
            </a:endParaRPr>
          </a:p>
        </p:txBody>
      </p:sp>
      <p:sp>
        <p:nvSpPr>
          <p:cNvPr id="9220" name="Platshållare för bildnummer 3"/>
          <p:cNvSpPr>
            <a:spLocks noGrp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1pPr>
            <a:lvl2pPr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2pPr>
            <a:lvl3pPr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3pPr>
            <a:lvl4pPr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4pPr>
            <a:lvl5pPr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9pPr>
          </a:lstStyle>
          <a:p>
            <a:fld id="{BFA93A7B-9745-4272-B1CA-925BBC86C26F}" type="slidenum">
              <a:rPr lang="sv-SE" altLang="sv-SE" sz="1200" smtClean="0">
                <a:solidFill>
                  <a:srgbClr val="000000"/>
                </a:solidFill>
              </a:rPr>
              <a:pPr/>
              <a:t>8</a:t>
            </a:fld>
            <a:endParaRPr lang="sv-SE" altLang="sv-SE" sz="12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02869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Platshållare för bildobjekt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0488" y="744538"/>
            <a:ext cx="6615112" cy="3721100"/>
          </a:xfrm>
        </p:spPr>
      </p:sp>
      <p:sp>
        <p:nvSpPr>
          <p:cNvPr id="9219" name="Platshållare för anteckningar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sv-SE" altLang="sv-SE" dirty="0">
              <a:latin typeface="Times New Roman" panose="02020603050405020304" pitchFamily="18" charset="0"/>
            </a:endParaRPr>
          </a:p>
        </p:txBody>
      </p:sp>
      <p:sp>
        <p:nvSpPr>
          <p:cNvPr id="9220" name="Platshållare för bildnummer 3"/>
          <p:cNvSpPr>
            <a:spLocks noGrp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1pPr>
            <a:lvl2pPr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2pPr>
            <a:lvl3pPr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3pPr>
            <a:lvl4pPr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4pPr>
            <a:lvl5pPr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9pPr>
          </a:lstStyle>
          <a:p>
            <a:fld id="{BFA93A7B-9745-4272-B1CA-925BBC86C26F}" type="slidenum">
              <a:rPr lang="sv-SE" altLang="sv-SE" sz="1200" smtClean="0">
                <a:solidFill>
                  <a:srgbClr val="000000"/>
                </a:solidFill>
              </a:rPr>
              <a:pPr/>
              <a:t>9</a:t>
            </a:fld>
            <a:endParaRPr lang="sv-SE" altLang="sv-SE" sz="12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86378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Platshållare för bildobjekt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0488" y="744538"/>
            <a:ext cx="6615112" cy="3721100"/>
          </a:xfrm>
        </p:spPr>
      </p:sp>
      <p:sp>
        <p:nvSpPr>
          <p:cNvPr id="9219" name="Platshållare för anteckningar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sv-SE" altLang="sv-SE" dirty="0">
              <a:latin typeface="Times New Roman" panose="02020603050405020304" pitchFamily="18" charset="0"/>
            </a:endParaRPr>
          </a:p>
        </p:txBody>
      </p:sp>
      <p:sp>
        <p:nvSpPr>
          <p:cNvPr id="9220" name="Platshållare för bildnummer 3"/>
          <p:cNvSpPr>
            <a:spLocks noGrp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1pPr>
            <a:lvl2pPr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2pPr>
            <a:lvl3pPr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3pPr>
            <a:lvl4pPr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4pPr>
            <a:lvl5pPr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9pPr>
          </a:lstStyle>
          <a:p>
            <a:fld id="{BFA93A7B-9745-4272-B1CA-925BBC86C26F}" type="slidenum">
              <a:rPr lang="sv-SE" altLang="sv-SE" sz="1200" smtClean="0">
                <a:solidFill>
                  <a:srgbClr val="000000"/>
                </a:solidFill>
              </a:rPr>
              <a:pPr/>
              <a:t>10</a:t>
            </a:fld>
            <a:endParaRPr lang="sv-SE" altLang="sv-SE" sz="12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40837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Platshållare för bildobjekt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0488" y="744538"/>
            <a:ext cx="6615112" cy="3721100"/>
          </a:xfrm>
        </p:spPr>
      </p:sp>
      <p:sp>
        <p:nvSpPr>
          <p:cNvPr id="9219" name="Platshållare för anteckningar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sv-SE" altLang="sv-SE" dirty="0">
              <a:latin typeface="Times New Roman" panose="02020603050405020304" pitchFamily="18" charset="0"/>
            </a:endParaRPr>
          </a:p>
        </p:txBody>
      </p:sp>
      <p:sp>
        <p:nvSpPr>
          <p:cNvPr id="9220" name="Platshållare för bildnummer 3"/>
          <p:cNvSpPr>
            <a:spLocks noGrp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1pPr>
            <a:lvl2pPr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2pPr>
            <a:lvl3pPr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3pPr>
            <a:lvl4pPr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4pPr>
            <a:lvl5pPr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9pPr>
          </a:lstStyle>
          <a:p>
            <a:fld id="{BFA93A7B-9745-4272-B1CA-925BBC86C26F}" type="slidenum">
              <a:rPr lang="sv-SE" altLang="sv-SE" sz="1200" smtClean="0">
                <a:solidFill>
                  <a:srgbClr val="000000"/>
                </a:solidFill>
              </a:rPr>
              <a:pPr/>
              <a:t>13</a:t>
            </a:fld>
            <a:endParaRPr lang="sv-SE" altLang="sv-SE" sz="12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96908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Platshållare för bildobjekt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0488" y="744538"/>
            <a:ext cx="6615112" cy="3721100"/>
          </a:xfrm>
        </p:spPr>
      </p:sp>
      <p:sp>
        <p:nvSpPr>
          <p:cNvPr id="9219" name="Platshållare för anteckningar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sv-SE" altLang="sv-SE" dirty="0">
              <a:latin typeface="Times New Roman" panose="02020603050405020304" pitchFamily="18" charset="0"/>
            </a:endParaRPr>
          </a:p>
        </p:txBody>
      </p:sp>
      <p:sp>
        <p:nvSpPr>
          <p:cNvPr id="9220" name="Platshållare för bildnummer 3"/>
          <p:cNvSpPr>
            <a:spLocks noGrp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1pPr>
            <a:lvl2pPr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2pPr>
            <a:lvl3pPr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3pPr>
            <a:lvl4pPr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4pPr>
            <a:lvl5pPr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9pPr>
          </a:lstStyle>
          <a:p>
            <a:fld id="{BFA93A7B-9745-4272-B1CA-925BBC86C26F}" type="slidenum">
              <a:rPr lang="sv-SE" altLang="sv-SE" sz="1200" smtClean="0">
                <a:solidFill>
                  <a:srgbClr val="000000"/>
                </a:solidFill>
              </a:rPr>
              <a:pPr/>
              <a:t>14</a:t>
            </a:fld>
            <a:endParaRPr lang="sv-SE" altLang="sv-SE" sz="12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97449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Platshållare för bildobjekt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0488" y="744538"/>
            <a:ext cx="6615112" cy="3721100"/>
          </a:xfrm>
        </p:spPr>
      </p:sp>
      <p:sp>
        <p:nvSpPr>
          <p:cNvPr id="9219" name="Platshållare för anteckningar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sv-SE" altLang="sv-SE" dirty="0">
              <a:latin typeface="Times New Roman" panose="02020603050405020304" pitchFamily="18" charset="0"/>
            </a:endParaRPr>
          </a:p>
        </p:txBody>
      </p:sp>
      <p:sp>
        <p:nvSpPr>
          <p:cNvPr id="9220" name="Platshållare för bildnummer 3"/>
          <p:cNvSpPr>
            <a:spLocks noGrp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1pPr>
            <a:lvl2pPr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2pPr>
            <a:lvl3pPr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3pPr>
            <a:lvl4pPr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4pPr>
            <a:lvl5pPr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9pPr>
          </a:lstStyle>
          <a:p>
            <a:fld id="{BFA93A7B-9745-4272-B1CA-925BBC86C26F}" type="slidenum">
              <a:rPr lang="sv-SE" altLang="sv-SE" sz="1200" smtClean="0">
                <a:solidFill>
                  <a:srgbClr val="000000"/>
                </a:solidFill>
              </a:rPr>
              <a:pPr/>
              <a:t>15</a:t>
            </a:fld>
            <a:endParaRPr lang="sv-SE" altLang="sv-SE" sz="12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93788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Platshållare för bildobjekt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0488" y="744538"/>
            <a:ext cx="6615112" cy="3721100"/>
          </a:xfrm>
        </p:spPr>
      </p:sp>
      <p:sp>
        <p:nvSpPr>
          <p:cNvPr id="9219" name="Platshållare för anteckningar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sv-SE" altLang="sv-SE" dirty="0">
              <a:latin typeface="Times New Roman" panose="02020603050405020304" pitchFamily="18" charset="0"/>
            </a:endParaRPr>
          </a:p>
        </p:txBody>
      </p:sp>
      <p:sp>
        <p:nvSpPr>
          <p:cNvPr id="9220" name="Platshållare för bildnummer 3"/>
          <p:cNvSpPr>
            <a:spLocks noGrp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1pPr>
            <a:lvl2pPr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2pPr>
            <a:lvl3pPr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3pPr>
            <a:lvl4pPr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4pPr>
            <a:lvl5pPr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9pPr>
          </a:lstStyle>
          <a:p>
            <a:fld id="{BFA93A7B-9745-4272-B1CA-925BBC86C26F}" type="slidenum">
              <a:rPr lang="sv-SE" altLang="sv-SE" sz="1200" smtClean="0">
                <a:solidFill>
                  <a:srgbClr val="000000"/>
                </a:solidFill>
              </a:rPr>
              <a:pPr/>
              <a:t>16</a:t>
            </a:fld>
            <a:endParaRPr lang="sv-SE" altLang="sv-SE" sz="12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17727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format</a:t>
            </a:r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format på underrubrik i bakgrunden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803FB-4E29-49D2-B1C7-5D3F00E3C8B9}" type="datetimeFigureOut">
              <a:rPr lang="sv-SE" smtClean="0"/>
              <a:t>2024-01-16</a:t>
            </a:fld>
            <a:endParaRPr lang="sv-SE" dirty="0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38C52-F059-4DD6-BD26-A5688E611D7A}" type="slidenum">
              <a:rPr lang="sv-SE" smtClean="0"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021426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803FB-4E29-49D2-B1C7-5D3F00E3C8B9}" type="datetimeFigureOut">
              <a:rPr lang="sv-SE" smtClean="0"/>
              <a:t>2024-01-16</a:t>
            </a:fld>
            <a:endParaRPr lang="sv-SE" dirty="0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38C52-F059-4DD6-BD26-A5688E611D7A}" type="slidenum">
              <a:rPr lang="sv-SE" smtClean="0"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218610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803FB-4E29-49D2-B1C7-5D3F00E3C8B9}" type="datetimeFigureOut">
              <a:rPr lang="sv-SE" smtClean="0"/>
              <a:t>2024-01-16</a:t>
            </a:fld>
            <a:endParaRPr lang="sv-SE" dirty="0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38C52-F059-4DD6-BD26-A5688E611D7A}" type="slidenum">
              <a:rPr lang="sv-SE" smtClean="0"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730949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803FB-4E29-49D2-B1C7-5D3F00E3C8B9}" type="datetimeFigureOut">
              <a:rPr lang="sv-SE" smtClean="0"/>
              <a:t>2024-01-16</a:t>
            </a:fld>
            <a:endParaRPr lang="sv-SE" dirty="0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38C52-F059-4DD6-BD26-A5688E611D7A}" type="slidenum">
              <a:rPr lang="sv-SE" smtClean="0"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994977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803FB-4E29-49D2-B1C7-5D3F00E3C8B9}" type="datetimeFigureOut">
              <a:rPr lang="sv-SE" smtClean="0"/>
              <a:t>2024-01-16</a:t>
            </a:fld>
            <a:endParaRPr lang="sv-SE" dirty="0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38C52-F059-4DD6-BD26-A5688E611D7A}" type="slidenum">
              <a:rPr lang="sv-SE" smtClean="0"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420484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803FB-4E29-49D2-B1C7-5D3F00E3C8B9}" type="datetimeFigureOut">
              <a:rPr lang="sv-SE" smtClean="0"/>
              <a:t>2024-01-16</a:t>
            </a:fld>
            <a:endParaRPr lang="sv-SE" dirty="0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38C52-F059-4DD6-BD26-A5688E611D7A}" type="slidenum">
              <a:rPr lang="sv-SE" smtClean="0"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81570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7" name="Platshållare fö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803FB-4E29-49D2-B1C7-5D3F00E3C8B9}" type="datetimeFigureOut">
              <a:rPr lang="sv-SE" smtClean="0"/>
              <a:t>2024-01-16</a:t>
            </a:fld>
            <a:endParaRPr lang="sv-SE" dirty="0"/>
          </a:p>
        </p:txBody>
      </p:sp>
      <p:sp>
        <p:nvSpPr>
          <p:cNvPr id="8" name="Platshållare för sidfo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9" name="Platshållare för bild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38C52-F059-4DD6-BD26-A5688E611D7A}" type="slidenum">
              <a:rPr lang="sv-SE" smtClean="0"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272105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803FB-4E29-49D2-B1C7-5D3F00E3C8B9}" type="datetimeFigureOut">
              <a:rPr lang="sv-SE" smtClean="0"/>
              <a:t>2024-01-16</a:t>
            </a:fld>
            <a:endParaRPr lang="sv-SE" dirty="0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38C52-F059-4DD6-BD26-A5688E611D7A}" type="slidenum">
              <a:rPr lang="sv-SE" smtClean="0"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214751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803FB-4E29-49D2-B1C7-5D3F00E3C8B9}" type="datetimeFigureOut">
              <a:rPr lang="sv-SE" smtClean="0"/>
              <a:t>2024-01-16</a:t>
            </a:fld>
            <a:endParaRPr lang="sv-SE" dirty="0"/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38C52-F059-4DD6-BD26-A5688E611D7A}" type="slidenum">
              <a:rPr lang="sv-SE" smtClean="0"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522337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803FB-4E29-49D2-B1C7-5D3F00E3C8B9}" type="datetimeFigureOut">
              <a:rPr lang="sv-SE" smtClean="0"/>
              <a:t>2024-01-16</a:t>
            </a:fld>
            <a:endParaRPr lang="sv-SE" dirty="0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38C52-F059-4DD6-BD26-A5688E611D7A}" type="slidenum">
              <a:rPr lang="sv-SE" smtClean="0"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009884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 dirty="0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803FB-4E29-49D2-B1C7-5D3F00E3C8B9}" type="datetimeFigureOut">
              <a:rPr lang="sv-SE" smtClean="0"/>
              <a:t>2024-01-16</a:t>
            </a:fld>
            <a:endParaRPr lang="sv-SE" dirty="0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38C52-F059-4DD6-BD26-A5688E611D7A}" type="slidenum">
              <a:rPr lang="sv-SE" smtClean="0"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076422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0803FB-4E29-49D2-B1C7-5D3F00E3C8B9}" type="datetimeFigureOut">
              <a:rPr lang="sv-SE" smtClean="0"/>
              <a:t>2024-01-16</a:t>
            </a:fld>
            <a:endParaRPr lang="sv-SE" dirty="0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 dirty="0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438C52-F059-4DD6-BD26-A5688E611D7A}" type="slidenum">
              <a:rPr lang="sv-SE" smtClean="0"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789672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textruta 11">
            <a:extLst>
              <a:ext uri="{FF2B5EF4-FFF2-40B4-BE49-F238E27FC236}">
                <a16:creationId xmlns:a16="http://schemas.microsoft.com/office/drawing/2014/main" id="{8F6E6B55-E570-4818-B6C8-DBAD7D57F2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5913" y="1125538"/>
            <a:ext cx="55435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defRPr/>
            </a:pPr>
            <a:r>
              <a:rPr lang="sv-SE" sz="3600" b="1" dirty="0">
                <a:latin typeface="Calibri" panose="020F0502020204030204" pitchFamily="34" charset="0"/>
                <a:cs typeface="Arial Unicode MS" panose="020B0604020202020204" pitchFamily="34" charset="-128"/>
              </a:rPr>
              <a:t>Årsredovisning</a:t>
            </a:r>
          </a:p>
        </p:txBody>
      </p:sp>
      <p:sp>
        <p:nvSpPr>
          <p:cNvPr id="57347" name="textruta 5">
            <a:extLst>
              <a:ext uri="{FF2B5EF4-FFF2-40B4-BE49-F238E27FC236}">
                <a16:creationId xmlns:a16="http://schemas.microsoft.com/office/drawing/2014/main" id="{29B379E5-F31B-44FF-AD66-E55B8E2BF6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43475" y="6280150"/>
            <a:ext cx="13684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sv-SE" altLang="sv-SE" sz="1200" dirty="0">
              <a:solidFill>
                <a:schemeClr val="tx1"/>
              </a:solidFill>
              <a:latin typeface="Book Antiqua" panose="02040602050305030304" pitchFamily="18" charset="0"/>
            </a:endParaRPr>
          </a:p>
          <a:p>
            <a:r>
              <a:rPr lang="sv-SE" altLang="sv-SE" sz="1200" dirty="0">
                <a:solidFill>
                  <a:schemeClr val="tx1"/>
                </a:solidFill>
                <a:latin typeface="Book Antiqua" panose="02040602050305030304" pitchFamily="18" charset="0"/>
              </a:rPr>
              <a:t>Håkan Johansson</a:t>
            </a:r>
          </a:p>
        </p:txBody>
      </p:sp>
      <p:sp>
        <p:nvSpPr>
          <p:cNvPr id="57348" name="Rektangel 1">
            <a:extLst>
              <a:ext uri="{FF2B5EF4-FFF2-40B4-BE49-F238E27FC236}">
                <a16:creationId xmlns:a16="http://schemas.microsoft.com/office/drawing/2014/main" id="{EA02E075-B330-4D28-8247-F535E8E3DB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9650" y="765175"/>
            <a:ext cx="7129463" cy="142875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sv-SE" altLang="sv-SE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objekt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222" y="3496667"/>
            <a:ext cx="7015743" cy="2476642"/>
          </a:xfrm>
          <a:prstGeom prst="rect">
            <a:avLst/>
          </a:prstGeom>
        </p:spPr>
      </p:pic>
      <p:pic>
        <p:nvPicPr>
          <p:cNvPr id="2" name="Bildobjekt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6276" y="6025319"/>
            <a:ext cx="8945806" cy="208042"/>
          </a:xfrm>
          <a:prstGeom prst="rect">
            <a:avLst/>
          </a:prstGeom>
        </p:spPr>
      </p:pic>
      <p:sp>
        <p:nvSpPr>
          <p:cNvPr id="5" name="textruta 5"/>
          <p:cNvSpPr txBox="1">
            <a:spLocks noChangeArrowheads="1"/>
          </p:cNvSpPr>
          <p:nvPr/>
        </p:nvSpPr>
        <p:spPr bwMode="auto">
          <a:xfrm>
            <a:off x="4943475" y="6238875"/>
            <a:ext cx="13684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sv-SE" altLang="sv-SE" sz="1200" dirty="0">
              <a:solidFill>
                <a:schemeClr val="tx1"/>
              </a:solidFill>
              <a:latin typeface="Book Antiqua" panose="02040602050305030304" pitchFamily="18" charset="0"/>
            </a:endParaRPr>
          </a:p>
          <a:p>
            <a:r>
              <a:rPr lang="sv-SE" altLang="sv-SE" sz="1200" dirty="0">
                <a:solidFill>
                  <a:schemeClr val="tx1"/>
                </a:solidFill>
                <a:latin typeface="Book Antiqua" panose="02040602050305030304" pitchFamily="18" charset="0"/>
              </a:rPr>
              <a:t>Håkan Johansson</a:t>
            </a:r>
          </a:p>
        </p:txBody>
      </p:sp>
      <p:cxnSp>
        <p:nvCxnSpPr>
          <p:cNvPr id="10" name="Rak pil 9"/>
          <p:cNvCxnSpPr/>
          <p:nvPr/>
        </p:nvCxnSpPr>
        <p:spPr>
          <a:xfrm flipH="1">
            <a:off x="7758731" y="551221"/>
            <a:ext cx="735980" cy="66907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ruta 13"/>
          <p:cNvSpPr txBox="1"/>
          <p:nvPr/>
        </p:nvSpPr>
        <p:spPr>
          <a:xfrm>
            <a:off x="8305564" y="1408242"/>
            <a:ext cx="3498799" cy="95410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sv-SE" sz="1400" b="1" dirty="0"/>
              <a:t>OBS!</a:t>
            </a:r>
          </a:p>
          <a:p>
            <a:r>
              <a:rPr lang="sv-SE" sz="1400" b="1" dirty="0"/>
              <a:t>Även om årets resultat är negativt kan en utdelning föreslås. Om det finns fritt eget kapital förstås. </a:t>
            </a:r>
          </a:p>
        </p:txBody>
      </p:sp>
      <p:sp>
        <p:nvSpPr>
          <p:cNvPr id="18" name="textruta 17"/>
          <p:cNvSpPr txBox="1"/>
          <p:nvPr/>
        </p:nvSpPr>
        <p:spPr>
          <a:xfrm>
            <a:off x="8673553" y="323064"/>
            <a:ext cx="32917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400" b="1" dirty="0">
                <a:solidFill>
                  <a:srgbClr val="C00000"/>
                </a:solidFill>
              </a:rPr>
              <a:t>Förslaget innehåller ingen utdelning.</a:t>
            </a:r>
          </a:p>
        </p:txBody>
      </p:sp>
      <p:pic>
        <p:nvPicPr>
          <p:cNvPr id="11" name="Bildobjekt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2897" y="446860"/>
            <a:ext cx="4648817" cy="286964"/>
          </a:xfrm>
          <a:prstGeom prst="rect">
            <a:avLst/>
          </a:prstGeom>
        </p:spPr>
      </p:pic>
      <p:sp>
        <p:nvSpPr>
          <p:cNvPr id="13" name="Rektangel 12"/>
          <p:cNvSpPr/>
          <p:nvPr/>
        </p:nvSpPr>
        <p:spPr bwMode="auto">
          <a:xfrm>
            <a:off x="680223" y="363278"/>
            <a:ext cx="6757640" cy="2872137"/>
          </a:xfrm>
          <a:prstGeom prst="rect">
            <a:avLst/>
          </a:prstGeom>
          <a:noFill/>
          <a:ln w="57150" algn="ctr">
            <a:solidFill>
              <a:schemeClr val="accent2">
                <a:lumMod val="7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tlCol="0"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sv-SE" dirty="0"/>
          </a:p>
        </p:txBody>
      </p:sp>
      <p:sp>
        <p:nvSpPr>
          <p:cNvPr id="20" name="Rektangel 19"/>
          <p:cNvSpPr/>
          <p:nvPr/>
        </p:nvSpPr>
        <p:spPr bwMode="auto">
          <a:xfrm>
            <a:off x="680222" y="3435773"/>
            <a:ext cx="7015743" cy="2581649"/>
          </a:xfrm>
          <a:prstGeom prst="rect">
            <a:avLst/>
          </a:prstGeom>
          <a:noFill/>
          <a:ln w="57150" algn="ctr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tlCol="0"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sv-SE" dirty="0"/>
          </a:p>
        </p:txBody>
      </p:sp>
      <p:cxnSp>
        <p:nvCxnSpPr>
          <p:cNvPr id="21" name="Rak pil 20"/>
          <p:cNvCxnSpPr/>
          <p:nvPr/>
        </p:nvCxnSpPr>
        <p:spPr>
          <a:xfrm flipH="1">
            <a:off x="7937574" y="4635998"/>
            <a:ext cx="735980" cy="66907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ruta 21"/>
          <p:cNvSpPr txBox="1"/>
          <p:nvPr/>
        </p:nvSpPr>
        <p:spPr>
          <a:xfrm>
            <a:off x="8673553" y="4450374"/>
            <a:ext cx="26093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400" b="1" dirty="0">
                <a:solidFill>
                  <a:srgbClr val="C00000"/>
                </a:solidFill>
              </a:rPr>
              <a:t>Styrelsen föreslår en utdelning. </a:t>
            </a:r>
          </a:p>
        </p:txBody>
      </p:sp>
      <p:sp>
        <p:nvSpPr>
          <p:cNvPr id="23" name="textruta 22"/>
          <p:cNvSpPr txBox="1"/>
          <p:nvPr/>
        </p:nvSpPr>
        <p:spPr>
          <a:xfrm>
            <a:off x="8305563" y="2862683"/>
            <a:ext cx="3498799" cy="95410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sv-SE" sz="1400" b="1" dirty="0"/>
              <a:t>OBS!</a:t>
            </a:r>
          </a:p>
          <a:p>
            <a:r>
              <a:rPr lang="sv-SE" sz="1400" b="1" dirty="0"/>
              <a:t>Beslut om utdelning kan tas senare på en extra bolagsstämma. Dock senast innan nästa ordinarie årsstämma.</a:t>
            </a:r>
          </a:p>
        </p:txBody>
      </p:sp>
      <p:pic>
        <p:nvPicPr>
          <p:cNvPr id="6" name="Bildobjekt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2897" y="780643"/>
            <a:ext cx="5603434" cy="2440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848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Bildobjekt 12">
            <a:extLst>
              <a:ext uri="{FF2B5EF4-FFF2-40B4-BE49-F238E27FC236}">
                <a16:creationId xmlns:a16="http://schemas.microsoft.com/office/drawing/2014/main" id="{4E19C558-B2E1-4EB5-AE1D-917A382F67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1304" y="249016"/>
            <a:ext cx="7109917" cy="6321022"/>
          </a:xfrm>
          <a:prstGeom prst="rect">
            <a:avLst/>
          </a:prstGeom>
          <a:effectLst>
            <a:outerShdw blurRad="50800" dist="50800" dir="5400000" algn="ctr" rotWithShape="0">
              <a:srgbClr val="92D050"/>
            </a:outerShdw>
          </a:effectLst>
        </p:spPr>
      </p:pic>
    </p:spTree>
    <p:extLst>
      <p:ext uri="{BB962C8B-B14F-4D97-AF65-F5344CB8AC3E}">
        <p14:creationId xmlns:p14="http://schemas.microsoft.com/office/powerpoint/2010/main" val="20575991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objekt 2">
            <a:extLst>
              <a:ext uri="{FF2B5EF4-FFF2-40B4-BE49-F238E27FC236}">
                <a16:creationId xmlns:a16="http://schemas.microsoft.com/office/drawing/2014/main" id="{EF7A0196-5952-40AD-BBF3-6815C6E689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75" y="453225"/>
            <a:ext cx="5726184" cy="6112762"/>
          </a:xfrm>
          <a:prstGeom prst="rect">
            <a:avLst/>
          </a:prstGeom>
          <a:effectLst>
            <a:outerShdw blurRad="50800" dist="38100" dir="2700000" algn="tl" rotWithShape="0">
              <a:schemeClr val="tx1"/>
            </a:outerShdw>
          </a:effectLst>
        </p:spPr>
      </p:pic>
      <p:pic>
        <p:nvPicPr>
          <p:cNvPr id="5" name="Bildobjekt 4">
            <a:extLst>
              <a:ext uri="{FF2B5EF4-FFF2-40B4-BE49-F238E27FC236}">
                <a16:creationId xmlns:a16="http://schemas.microsoft.com/office/drawing/2014/main" id="{1276F71A-4020-4397-85E4-803DD2C25D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8063" y="292012"/>
            <a:ext cx="5836256" cy="6273975"/>
          </a:xfrm>
          <a:prstGeom prst="rect">
            <a:avLst/>
          </a:prstGeom>
          <a:effectLst>
            <a:outerShdw blurRad="50800" dist="50800" dir="5400000" algn="ctr" rotWithShape="0">
              <a:srgbClr val="C00000"/>
            </a:outerShdw>
          </a:effectLst>
        </p:spPr>
      </p:pic>
    </p:spTree>
    <p:extLst>
      <p:ext uri="{BB962C8B-B14F-4D97-AF65-F5344CB8AC3E}">
        <p14:creationId xmlns:p14="http://schemas.microsoft.com/office/powerpoint/2010/main" val="23424667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objekt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258" y="756859"/>
            <a:ext cx="6211244" cy="4174957"/>
          </a:xfrm>
          <a:prstGeom prst="rect">
            <a:avLst/>
          </a:prstGeom>
        </p:spPr>
      </p:pic>
      <p:pic>
        <p:nvPicPr>
          <p:cNvPr id="2" name="Bildobjekt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6276" y="6025319"/>
            <a:ext cx="8945806" cy="208042"/>
          </a:xfrm>
          <a:prstGeom prst="rect">
            <a:avLst/>
          </a:prstGeom>
        </p:spPr>
      </p:pic>
      <p:sp>
        <p:nvSpPr>
          <p:cNvPr id="5" name="textruta 5"/>
          <p:cNvSpPr txBox="1">
            <a:spLocks noChangeArrowheads="1"/>
          </p:cNvSpPr>
          <p:nvPr/>
        </p:nvSpPr>
        <p:spPr bwMode="auto">
          <a:xfrm>
            <a:off x="4943475" y="6238875"/>
            <a:ext cx="13684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sv-SE" altLang="sv-SE" sz="1200" dirty="0">
              <a:solidFill>
                <a:schemeClr val="tx1"/>
              </a:solidFill>
              <a:latin typeface="Book Antiqua" panose="02040602050305030304" pitchFamily="18" charset="0"/>
            </a:endParaRPr>
          </a:p>
          <a:p>
            <a:r>
              <a:rPr lang="sv-SE" altLang="sv-SE" sz="1200" dirty="0">
                <a:solidFill>
                  <a:schemeClr val="tx1"/>
                </a:solidFill>
                <a:latin typeface="Book Antiqua" panose="02040602050305030304" pitchFamily="18" charset="0"/>
              </a:rPr>
              <a:t>Håkan Johansson</a:t>
            </a:r>
          </a:p>
        </p:txBody>
      </p:sp>
      <p:sp>
        <p:nvSpPr>
          <p:cNvPr id="8" name="textruta 7"/>
          <p:cNvSpPr txBox="1"/>
          <p:nvPr/>
        </p:nvSpPr>
        <p:spPr>
          <a:xfrm>
            <a:off x="7854173" y="755326"/>
            <a:ext cx="3999573" cy="246221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sv-SE" sz="1400" b="1" dirty="0"/>
              <a:t>Eget Kapital</a:t>
            </a:r>
          </a:p>
          <a:p>
            <a:r>
              <a:rPr lang="sv-SE" sz="1400" dirty="0"/>
              <a:t>Det egna kapitalet består av de två delarna bundet och fritt eget kapital. </a:t>
            </a:r>
            <a:endParaRPr lang="sv-SE" sz="800" dirty="0"/>
          </a:p>
          <a:p>
            <a:endParaRPr lang="sv-SE" sz="1400" dirty="0"/>
          </a:p>
          <a:p>
            <a:r>
              <a:rPr lang="sv-SE" sz="1400" u="sng" dirty="0"/>
              <a:t>Det bundna kapitalet </a:t>
            </a:r>
            <a:r>
              <a:rPr lang="sv-SE" sz="1400" dirty="0"/>
              <a:t>består alltid av aktiekapitalet och ibland av reservfond, vilken numera inte är obligatorisk. I äldre bolag ligger reservfonden ibland kvar som 20 procent av aktiekapitalet.</a:t>
            </a:r>
          </a:p>
          <a:p>
            <a:endParaRPr lang="sv-SE" sz="1400" dirty="0"/>
          </a:p>
          <a:p>
            <a:r>
              <a:rPr lang="sv-SE" sz="1400" u="sng" dirty="0"/>
              <a:t>Det fria egna kapitalet </a:t>
            </a:r>
            <a:r>
              <a:rPr lang="sv-SE" sz="1400" dirty="0"/>
              <a:t>består bl.a av balanserade vinster och årets resultat. </a:t>
            </a:r>
          </a:p>
        </p:txBody>
      </p:sp>
      <p:sp>
        <p:nvSpPr>
          <p:cNvPr id="9" name="Ellips 8"/>
          <p:cNvSpPr/>
          <p:nvPr/>
        </p:nvSpPr>
        <p:spPr bwMode="auto">
          <a:xfrm>
            <a:off x="435262" y="2003348"/>
            <a:ext cx="1910896" cy="390936"/>
          </a:xfrm>
          <a:prstGeom prst="ellipse">
            <a:avLst/>
          </a:prstGeom>
          <a:noFill/>
          <a:ln w="19050" algn="ctr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tlCol="0"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sv-SE" dirty="0"/>
          </a:p>
        </p:txBody>
      </p:sp>
      <p:sp>
        <p:nvSpPr>
          <p:cNvPr id="13" name="Rubrik 1"/>
          <p:cNvSpPr txBox="1">
            <a:spLocks/>
          </p:cNvSpPr>
          <p:nvPr/>
        </p:nvSpPr>
        <p:spPr>
          <a:xfrm>
            <a:off x="9716043" y="138819"/>
            <a:ext cx="2137703" cy="34201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v-SE" sz="2000" b="1" dirty="0">
                <a:latin typeface="Calibri" panose="020F0502020204030204" pitchFamily="34" charset="0"/>
              </a:rPr>
              <a:t>BALANSRÄKNING</a:t>
            </a:r>
          </a:p>
        </p:txBody>
      </p:sp>
      <p:sp>
        <p:nvSpPr>
          <p:cNvPr id="15" name="Ellips 14"/>
          <p:cNvSpPr/>
          <p:nvPr/>
        </p:nvSpPr>
        <p:spPr bwMode="auto">
          <a:xfrm>
            <a:off x="378069" y="3292319"/>
            <a:ext cx="1716414" cy="390936"/>
          </a:xfrm>
          <a:prstGeom prst="ellipse">
            <a:avLst/>
          </a:prstGeom>
          <a:noFill/>
          <a:ln w="19050" algn="ctr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tlCol="0"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sv-SE" dirty="0"/>
          </a:p>
        </p:txBody>
      </p:sp>
      <p:sp>
        <p:nvSpPr>
          <p:cNvPr id="16" name="textruta 15"/>
          <p:cNvSpPr txBox="1"/>
          <p:nvPr/>
        </p:nvSpPr>
        <p:spPr>
          <a:xfrm>
            <a:off x="5101518" y="1184390"/>
            <a:ext cx="20211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400" b="1" dirty="0">
                <a:solidFill>
                  <a:srgbClr val="C00000"/>
                </a:solidFill>
              </a:rPr>
              <a:t>De tre ägarna har satt in </a:t>
            </a:r>
          </a:p>
          <a:p>
            <a:r>
              <a:rPr lang="sv-SE" sz="1400" b="1" dirty="0">
                <a:solidFill>
                  <a:srgbClr val="C00000"/>
                </a:solidFill>
              </a:rPr>
              <a:t>50 000 kr. var.</a:t>
            </a:r>
          </a:p>
        </p:txBody>
      </p:sp>
      <p:cxnSp>
        <p:nvCxnSpPr>
          <p:cNvPr id="17" name="Rak pil 16"/>
          <p:cNvCxnSpPr/>
          <p:nvPr/>
        </p:nvCxnSpPr>
        <p:spPr>
          <a:xfrm flipH="1">
            <a:off x="6311900" y="1565074"/>
            <a:ext cx="155514" cy="732958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ruta 13"/>
          <p:cNvSpPr txBox="1"/>
          <p:nvPr/>
        </p:nvSpPr>
        <p:spPr>
          <a:xfrm>
            <a:off x="6467414" y="3307146"/>
            <a:ext cx="28695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400" b="1" dirty="0">
                <a:solidFill>
                  <a:srgbClr val="C00000"/>
                </a:solidFill>
              </a:rPr>
              <a:t>Reservfond ej obligatoriskt längre.</a:t>
            </a:r>
          </a:p>
        </p:txBody>
      </p:sp>
      <p:cxnSp>
        <p:nvCxnSpPr>
          <p:cNvPr id="18" name="Rak pil 17"/>
          <p:cNvCxnSpPr/>
          <p:nvPr/>
        </p:nvCxnSpPr>
        <p:spPr>
          <a:xfrm flipH="1" flipV="1">
            <a:off x="6612673" y="2663476"/>
            <a:ext cx="510022" cy="55189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2446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objekt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898" y="3063703"/>
            <a:ext cx="6988061" cy="1917264"/>
          </a:xfrm>
          <a:prstGeom prst="rect">
            <a:avLst/>
          </a:prstGeom>
        </p:spPr>
      </p:pic>
      <p:pic>
        <p:nvPicPr>
          <p:cNvPr id="8" name="Bildobjekt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5898" y="1319968"/>
            <a:ext cx="5732655" cy="499879"/>
          </a:xfrm>
          <a:prstGeom prst="rect">
            <a:avLst/>
          </a:prstGeom>
        </p:spPr>
      </p:pic>
      <p:pic>
        <p:nvPicPr>
          <p:cNvPr id="2" name="Bildobjekt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36276" y="6025319"/>
            <a:ext cx="8945806" cy="208042"/>
          </a:xfrm>
          <a:prstGeom prst="rect">
            <a:avLst/>
          </a:prstGeom>
        </p:spPr>
      </p:pic>
      <p:sp>
        <p:nvSpPr>
          <p:cNvPr id="5" name="textruta 5"/>
          <p:cNvSpPr txBox="1">
            <a:spLocks noChangeArrowheads="1"/>
          </p:cNvSpPr>
          <p:nvPr/>
        </p:nvSpPr>
        <p:spPr bwMode="auto">
          <a:xfrm>
            <a:off x="4943475" y="6238875"/>
            <a:ext cx="13684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sv-SE" altLang="sv-SE" sz="1200" dirty="0">
              <a:solidFill>
                <a:schemeClr val="tx1"/>
              </a:solidFill>
              <a:latin typeface="Book Antiqua" panose="02040602050305030304" pitchFamily="18" charset="0"/>
            </a:endParaRPr>
          </a:p>
          <a:p>
            <a:r>
              <a:rPr lang="sv-SE" altLang="sv-SE" sz="1200" dirty="0">
                <a:solidFill>
                  <a:schemeClr val="tx1"/>
                </a:solidFill>
                <a:latin typeface="Book Antiqua" panose="02040602050305030304" pitchFamily="18" charset="0"/>
              </a:rPr>
              <a:t>Håkan Johansson</a:t>
            </a:r>
          </a:p>
        </p:txBody>
      </p:sp>
      <p:sp>
        <p:nvSpPr>
          <p:cNvPr id="13" name="Rubrik 1"/>
          <p:cNvSpPr txBox="1">
            <a:spLocks/>
          </p:cNvSpPr>
          <p:nvPr/>
        </p:nvSpPr>
        <p:spPr>
          <a:xfrm>
            <a:off x="9716043" y="138819"/>
            <a:ext cx="2137703" cy="34201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v-SE" sz="2000" b="1" dirty="0">
                <a:latin typeface="Calibri" panose="020F0502020204030204" pitchFamily="34" charset="0"/>
              </a:rPr>
              <a:t>BALANSRÄKNING</a:t>
            </a:r>
          </a:p>
        </p:txBody>
      </p:sp>
      <p:sp>
        <p:nvSpPr>
          <p:cNvPr id="15" name="Ellips 14"/>
          <p:cNvSpPr/>
          <p:nvPr/>
        </p:nvSpPr>
        <p:spPr bwMode="auto">
          <a:xfrm>
            <a:off x="5537893" y="1415848"/>
            <a:ext cx="1333196" cy="403999"/>
          </a:xfrm>
          <a:prstGeom prst="ellipse">
            <a:avLst/>
          </a:prstGeom>
          <a:noFill/>
          <a:ln w="19050" algn="ctr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tlCol="0"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sv-SE" dirty="0"/>
          </a:p>
        </p:txBody>
      </p:sp>
      <p:sp>
        <p:nvSpPr>
          <p:cNvPr id="12" name="textruta 11"/>
          <p:cNvSpPr txBox="1"/>
          <p:nvPr/>
        </p:nvSpPr>
        <p:spPr>
          <a:xfrm>
            <a:off x="8275924" y="1097764"/>
            <a:ext cx="335339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400" b="1" dirty="0">
                <a:solidFill>
                  <a:srgbClr val="C00000"/>
                </a:solidFill>
              </a:rPr>
              <a:t>Bolagets obeskattade reserver består av de två delarna </a:t>
            </a:r>
            <a:r>
              <a:rPr lang="sv-SE" sz="1400" b="1" u="sng" dirty="0">
                <a:solidFill>
                  <a:srgbClr val="C00000"/>
                </a:solidFill>
              </a:rPr>
              <a:t>avskrivningar över plan </a:t>
            </a:r>
            <a:r>
              <a:rPr lang="sv-SE" sz="1400" b="1" dirty="0">
                <a:solidFill>
                  <a:srgbClr val="C00000"/>
                </a:solidFill>
              </a:rPr>
              <a:t>och </a:t>
            </a:r>
            <a:r>
              <a:rPr lang="sv-SE" sz="1400" b="1" u="sng" dirty="0">
                <a:solidFill>
                  <a:srgbClr val="C00000"/>
                </a:solidFill>
              </a:rPr>
              <a:t>periodiseringsfond</a:t>
            </a:r>
            <a:r>
              <a:rPr lang="sv-SE" sz="1400" b="1" dirty="0">
                <a:solidFill>
                  <a:srgbClr val="C00000"/>
                </a:solidFill>
              </a:rPr>
              <a:t>.</a:t>
            </a:r>
          </a:p>
        </p:txBody>
      </p:sp>
      <p:cxnSp>
        <p:nvCxnSpPr>
          <p:cNvPr id="14" name="Rak pil 13"/>
          <p:cNvCxnSpPr>
            <a:stCxn id="12" idx="1"/>
          </p:cNvCxnSpPr>
          <p:nvPr/>
        </p:nvCxnSpPr>
        <p:spPr>
          <a:xfrm flipH="1">
            <a:off x="7091475" y="1467096"/>
            <a:ext cx="1184449" cy="154631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lips 19"/>
          <p:cNvSpPr/>
          <p:nvPr/>
        </p:nvSpPr>
        <p:spPr bwMode="auto">
          <a:xfrm>
            <a:off x="5520676" y="4579725"/>
            <a:ext cx="1333196" cy="403999"/>
          </a:xfrm>
          <a:prstGeom prst="ellipse">
            <a:avLst/>
          </a:prstGeom>
          <a:noFill/>
          <a:ln w="19050" algn="ctr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tlCol="0"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sv-SE" dirty="0"/>
          </a:p>
        </p:txBody>
      </p:sp>
      <p:sp>
        <p:nvSpPr>
          <p:cNvPr id="22" name="textruta 21"/>
          <p:cNvSpPr txBox="1"/>
          <p:nvPr/>
        </p:nvSpPr>
        <p:spPr>
          <a:xfrm>
            <a:off x="7683699" y="2189325"/>
            <a:ext cx="3775141" cy="73866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sv-SE" sz="1400" b="1" dirty="0"/>
              <a:t>De obeskattade reserverna </a:t>
            </a:r>
            <a:r>
              <a:rPr lang="sv-SE" sz="1400" dirty="0"/>
              <a:t>har självklart nära anknytning till årets bokslutsdispositioner, se nästa bild.</a:t>
            </a:r>
            <a:endParaRPr lang="sv-SE" sz="800" dirty="0"/>
          </a:p>
        </p:txBody>
      </p:sp>
      <p:sp>
        <p:nvSpPr>
          <p:cNvPr id="18" name="textruta 17"/>
          <p:cNvSpPr txBox="1"/>
          <p:nvPr/>
        </p:nvSpPr>
        <p:spPr>
          <a:xfrm>
            <a:off x="8335203" y="3943855"/>
            <a:ext cx="335339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400" b="1" dirty="0">
                <a:solidFill>
                  <a:srgbClr val="C00000"/>
                </a:solidFill>
              </a:rPr>
              <a:t>Överavskrivningarna ökade med 63 609 kr. Periodiseringsfonden med 130 000 kr.	</a:t>
            </a:r>
          </a:p>
        </p:txBody>
      </p:sp>
      <p:cxnSp>
        <p:nvCxnSpPr>
          <p:cNvPr id="19" name="Rak pil 18"/>
          <p:cNvCxnSpPr/>
          <p:nvPr/>
        </p:nvCxnSpPr>
        <p:spPr>
          <a:xfrm flipH="1">
            <a:off x="7885661" y="4094357"/>
            <a:ext cx="467841" cy="5647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Rak pil 20"/>
          <p:cNvCxnSpPr/>
          <p:nvPr/>
        </p:nvCxnSpPr>
        <p:spPr>
          <a:xfrm flipH="1">
            <a:off x="7903959" y="4301333"/>
            <a:ext cx="467841" cy="5647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8281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2" grpId="0"/>
      <p:bldP spid="20" grpId="0" animBg="1"/>
      <p:bldP spid="22" grpId="0" animBg="1"/>
      <p:bldP spid="1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objekt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360" y="592556"/>
            <a:ext cx="6536570" cy="3836471"/>
          </a:xfrm>
          <a:prstGeom prst="rect">
            <a:avLst/>
          </a:prstGeom>
        </p:spPr>
      </p:pic>
      <p:pic>
        <p:nvPicPr>
          <p:cNvPr id="2" name="Bildobjekt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6276" y="6025319"/>
            <a:ext cx="8945806" cy="208042"/>
          </a:xfrm>
          <a:prstGeom prst="rect">
            <a:avLst/>
          </a:prstGeom>
        </p:spPr>
      </p:pic>
      <p:sp>
        <p:nvSpPr>
          <p:cNvPr id="5" name="textruta 5"/>
          <p:cNvSpPr txBox="1">
            <a:spLocks noChangeArrowheads="1"/>
          </p:cNvSpPr>
          <p:nvPr/>
        </p:nvSpPr>
        <p:spPr bwMode="auto">
          <a:xfrm>
            <a:off x="4943475" y="6238875"/>
            <a:ext cx="13684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sv-SE" altLang="sv-SE" sz="1200" dirty="0">
              <a:solidFill>
                <a:schemeClr val="tx1"/>
              </a:solidFill>
              <a:latin typeface="Book Antiqua" panose="02040602050305030304" pitchFamily="18" charset="0"/>
            </a:endParaRPr>
          </a:p>
          <a:p>
            <a:r>
              <a:rPr lang="sv-SE" altLang="sv-SE" sz="1200" dirty="0">
                <a:solidFill>
                  <a:schemeClr val="tx1"/>
                </a:solidFill>
                <a:latin typeface="Book Antiqua" panose="02040602050305030304" pitchFamily="18" charset="0"/>
              </a:rPr>
              <a:t>Håkan Johansson</a:t>
            </a:r>
          </a:p>
        </p:txBody>
      </p:sp>
      <p:sp>
        <p:nvSpPr>
          <p:cNvPr id="13" name="Rubrik 1"/>
          <p:cNvSpPr txBox="1">
            <a:spLocks/>
          </p:cNvSpPr>
          <p:nvPr/>
        </p:nvSpPr>
        <p:spPr>
          <a:xfrm>
            <a:off x="9716043" y="138819"/>
            <a:ext cx="2137703" cy="34201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v-SE" sz="2000" b="1" dirty="0">
                <a:latin typeface="Calibri" panose="020F0502020204030204" pitchFamily="34" charset="0"/>
              </a:rPr>
              <a:t>RESULTATRÄKNING</a:t>
            </a:r>
          </a:p>
        </p:txBody>
      </p:sp>
      <p:sp>
        <p:nvSpPr>
          <p:cNvPr id="12" name="textruta 11"/>
          <p:cNvSpPr txBox="1"/>
          <p:nvPr/>
        </p:nvSpPr>
        <p:spPr>
          <a:xfrm>
            <a:off x="7431504" y="964438"/>
            <a:ext cx="33533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400" b="1" dirty="0">
                <a:solidFill>
                  <a:srgbClr val="C00000"/>
                </a:solidFill>
              </a:rPr>
              <a:t>Antalet anställda har legat fast på 9 personer, män under många år.</a:t>
            </a:r>
          </a:p>
        </p:txBody>
      </p:sp>
      <p:sp>
        <p:nvSpPr>
          <p:cNvPr id="19" name="textruta 18"/>
          <p:cNvSpPr txBox="1"/>
          <p:nvPr/>
        </p:nvSpPr>
        <p:spPr>
          <a:xfrm>
            <a:off x="7734547" y="2333219"/>
            <a:ext cx="33533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400" b="1" dirty="0">
                <a:solidFill>
                  <a:srgbClr val="C00000"/>
                </a:solidFill>
              </a:rPr>
              <a:t>Styrelsen, ägarna i detta fall, tog ut en väsentligt högre ersättning 2012 än 2013.</a:t>
            </a:r>
          </a:p>
        </p:txBody>
      </p:sp>
      <p:cxnSp>
        <p:nvCxnSpPr>
          <p:cNvPr id="17" name="Rak pil 16"/>
          <p:cNvCxnSpPr/>
          <p:nvPr/>
        </p:nvCxnSpPr>
        <p:spPr>
          <a:xfrm flipH="1">
            <a:off x="5619875" y="1247795"/>
            <a:ext cx="1349296" cy="479727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Rak pil 17"/>
          <p:cNvCxnSpPr/>
          <p:nvPr/>
        </p:nvCxnSpPr>
        <p:spPr>
          <a:xfrm flipH="1">
            <a:off x="6817681" y="1421098"/>
            <a:ext cx="457881" cy="264612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Rak pil 20"/>
          <p:cNvCxnSpPr/>
          <p:nvPr/>
        </p:nvCxnSpPr>
        <p:spPr>
          <a:xfrm flipH="1">
            <a:off x="6705009" y="2510791"/>
            <a:ext cx="851491" cy="2507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Rak pil 22"/>
          <p:cNvCxnSpPr/>
          <p:nvPr/>
        </p:nvCxnSpPr>
        <p:spPr>
          <a:xfrm flipH="1">
            <a:off x="6705009" y="2653063"/>
            <a:ext cx="851491" cy="10950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8894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objekt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441" y="628943"/>
            <a:ext cx="6316456" cy="2604253"/>
          </a:xfrm>
          <a:prstGeom prst="rect">
            <a:avLst/>
          </a:prstGeom>
        </p:spPr>
      </p:pic>
      <p:pic>
        <p:nvPicPr>
          <p:cNvPr id="2" name="Bildobjekt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6276" y="6025319"/>
            <a:ext cx="8945806" cy="208042"/>
          </a:xfrm>
          <a:prstGeom prst="rect">
            <a:avLst/>
          </a:prstGeom>
        </p:spPr>
      </p:pic>
      <p:sp>
        <p:nvSpPr>
          <p:cNvPr id="5" name="textruta 5"/>
          <p:cNvSpPr txBox="1">
            <a:spLocks noChangeArrowheads="1"/>
          </p:cNvSpPr>
          <p:nvPr/>
        </p:nvSpPr>
        <p:spPr bwMode="auto">
          <a:xfrm>
            <a:off x="4943475" y="6238875"/>
            <a:ext cx="13684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sv-SE" altLang="sv-SE" sz="1200" dirty="0">
              <a:solidFill>
                <a:schemeClr val="tx1"/>
              </a:solidFill>
              <a:latin typeface="Book Antiqua" panose="02040602050305030304" pitchFamily="18" charset="0"/>
            </a:endParaRPr>
          </a:p>
          <a:p>
            <a:r>
              <a:rPr lang="sv-SE" altLang="sv-SE" sz="1200" dirty="0">
                <a:solidFill>
                  <a:schemeClr val="tx1"/>
                </a:solidFill>
                <a:latin typeface="Book Antiqua" panose="02040602050305030304" pitchFamily="18" charset="0"/>
              </a:rPr>
              <a:t>Håkan Johansson</a:t>
            </a:r>
          </a:p>
        </p:txBody>
      </p:sp>
      <p:sp>
        <p:nvSpPr>
          <p:cNvPr id="8" name="textruta 7"/>
          <p:cNvSpPr txBox="1"/>
          <p:nvPr/>
        </p:nvSpPr>
        <p:spPr>
          <a:xfrm>
            <a:off x="365183" y="3942604"/>
            <a:ext cx="3775141" cy="73866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sv-SE" sz="1400" b="1" dirty="0"/>
              <a:t>Ställda säkerheter </a:t>
            </a:r>
            <a:r>
              <a:rPr lang="sv-SE" sz="1400" dirty="0"/>
              <a:t>bokförs inte i balansräkningen men upplysning måste ges i årsredovisningen. </a:t>
            </a:r>
          </a:p>
          <a:p>
            <a:r>
              <a:rPr lang="sv-SE" sz="1400" dirty="0"/>
              <a:t>Informationen ligger i ett sidoordnat register.</a:t>
            </a:r>
          </a:p>
        </p:txBody>
      </p:sp>
      <p:sp>
        <p:nvSpPr>
          <p:cNvPr id="14" name="textruta 13"/>
          <p:cNvSpPr txBox="1"/>
          <p:nvPr/>
        </p:nvSpPr>
        <p:spPr>
          <a:xfrm>
            <a:off x="4985006" y="3552874"/>
            <a:ext cx="267629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400" b="1" dirty="0">
                <a:solidFill>
                  <a:srgbClr val="C00000"/>
                </a:solidFill>
              </a:rPr>
              <a:t>I detta fall har Brårud förvärvat egendom som till fullo inte är betald och därmed har säljaren rätt att ta tillbaka egendomen tills full betalning erlagts.</a:t>
            </a:r>
          </a:p>
        </p:txBody>
      </p:sp>
      <p:cxnSp>
        <p:nvCxnSpPr>
          <p:cNvPr id="10" name="Rak pil 9"/>
          <p:cNvCxnSpPr/>
          <p:nvPr/>
        </p:nvCxnSpPr>
        <p:spPr>
          <a:xfrm flipV="1">
            <a:off x="5425275" y="2574154"/>
            <a:ext cx="797105" cy="92311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Rak pil 18"/>
          <p:cNvCxnSpPr/>
          <p:nvPr/>
        </p:nvCxnSpPr>
        <p:spPr>
          <a:xfrm flipH="1">
            <a:off x="7071931" y="1547384"/>
            <a:ext cx="811981" cy="556091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ruta 17"/>
          <p:cNvSpPr txBox="1"/>
          <p:nvPr/>
        </p:nvSpPr>
        <p:spPr>
          <a:xfrm>
            <a:off x="7945205" y="973716"/>
            <a:ext cx="368410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400" b="1" dirty="0">
                <a:solidFill>
                  <a:srgbClr val="C00000"/>
                </a:solidFill>
              </a:rPr>
              <a:t>Fastighetsinteckningar (handhas av Lantmäteriet) är vanliga när man lånar pengar till en fastighet. Dessa är säkerheter i form av uttagna pantbrev. Lagfarten är beviset på att man äger fastigheten. Kostnaden för uttaget pantbrev, dvs stämpelskatten är 2 procent på intecknat belopp.</a:t>
            </a:r>
          </a:p>
        </p:txBody>
      </p:sp>
      <p:sp>
        <p:nvSpPr>
          <p:cNvPr id="13" name="Rubrik 1"/>
          <p:cNvSpPr txBox="1">
            <a:spLocks/>
          </p:cNvSpPr>
          <p:nvPr/>
        </p:nvSpPr>
        <p:spPr>
          <a:xfrm>
            <a:off x="9716043" y="138819"/>
            <a:ext cx="2137703" cy="34201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v-SE" sz="2000" b="1" dirty="0">
                <a:latin typeface="Calibri" panose="020F0502020204030204" pitchFamily="34" charset="0"/>
              </a:rPr>
              <a:t>SÄKERHETER</a:t>
            </a:r>
          </a:p>
        </p:txBody>
      </p:sp>
      <p:sp>
        <p:nvSpPr>
          <p:cNvPr id="15" name="textruta 14"/>
          <p:cNvSpPr txBox="1"/>
          <p:nvPr/>
        </p:nvSpPr>
        <p:spPr>
          <a:xfrm>
            <a:off x="8449112" y="2853394"/>
            <a:ext cx="298088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400" b="1" dirty="0">
                <a:solidFill>
                  <a:srgbClr val="C00000"/>
                </a:solidFill>
              </a:rPr>
              <a:t>Företagsinteckningar (handhas av Bolagsverket) är en generell säkerhet i t.ex lager och kundfordringar.  </a:t>
            </a:r>
          </a:p>
          <a:p>
            <a:r>
              <a:rPr lang="sv-SE" sz="1400" b="1" dirty="0">
                <a:solidFill>
                  <a:srgbClr val="C00000"/>
                </a:solidFill>
              </a:rPr>
              <a:t>När inteckningen ges till banken blir det en säkerhet som kallas företagshypotek. Inteckningarna ligger numera elektroniskt.</a:t>
            </a:r>
          </a:p>
        </p:txBody>
      </p:sp>
      <p:cxnSp>
        <p:nvCxnSpPr>
          <p:cNvPr id="16" name="Rak pil 15"/>
          <p:cNvCxnSpPr/>
          <p:nvPr/>
        </p:nvCxnSpPr>
        <p:spPr>
          <a:xfrm flipH="1" flipV="1">
            <a:off x="7059649" y="2370087"/>
            <a:ext cx="1203303" cy="618557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1600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8" grpId="0"/>
      <p:bldP spid="1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objekt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459" y="733279"/>
            <a:ext cx="7068801" cy="2712447"/>
          </a:xfrm>
          <a:prstGeom prst="rect">
            <a:avLst/>
          </a:prstGeom>
        </p:spPr>
      </p:pic>
      <p:pic>
        <p:nvPicPr>
          <p:cNvPr id="2" name="Bildobjekt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6276" y="6025319"/>
            <a:ext cx="8945806" cy="208042"/>
          </a:xfrm>
          <a:prstGeom prst="rect">
            <a:avLst/>
          </a:prstGeom>
        </p:spPr>
      </p:pic>
      <p:sp>
        <p:nvSpPr>
          <p:cNvPr id="5" name="textruta 5"/>
          <p:cNvSpPr txBox="1">
            <a:spLocks noChangeArrowheads="1"/>
          </p:cNvSpPr>
          <p:nvPr/>
        </p:nvSpPr>
        <p:spPr bwMode="auto">
          <a:xfrm>
            <a:off x="4943475" y="6238875"/>
            <a:ext cx="13684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sv-SE" altLang="sv-SE" sz="1200" dirty="0">
              <a:solidFill>
                <a:schemeClr val="tx1"/>
              </a:solidFill>
              <a:latin typeface="Book Antiqua" panose="02040602050305030304" pitchFamily="18" charset="0"/>
            </a:endParaRPr>
          </a:p>
          <a:p>
            <a:r>
              <a:rPr lang="sv-SE" altLang="sv-SE" sz="1200" dirty="0">
                <a:solidFill>
                  <a:schemeClr val="tx1"/>
                </a:solidFill>
                <a:latin typeface="Book Antiqua" panose="02040602050305030304" pitchFamily="18" charset="0"/>
              </a:rPr>
              <a:t>Håkan Johansson</a:t>
            </a:r>
          </a:p>
        </p:txBody>
      </p:sp>
      <p:sp>
        <p:nvSpPr>
          <p:cNvPr id="13" name="Rubrik 1"/>
          <p:cNvSpPr txBox="1">
            <a:spLocks/>
          </p:cNvSpPr>
          <p:nvPr/>
        </p:nvSpPr>
        <p:spPr>
          <a:xfrm>
            <a:off x="9077093" y="138819"/>
            <a:ext cx="2776653" cy="34201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v-SE" sz="2000" b="1" dirty="0">
                <a:latin typeface="Calibri" panose="020F0502020204030204" pitchFamily="34" charset="0"/>
              </a:rPr>
              <a:t>STYRELSENS UNDERSKRIFT</a:t>
            </a:r>
          </a:p>
        </p:txBody>
      </p:sp>
      <p:sp>
        <p:nvSpPr>
          <p:cNvPr id="15" name="textruta 14"/>
          <p:cNvSpPr txBox="1"/>
          <p:nvPr/>
        </p:nvSpPr>
        <p:spPr>
          <a:xfrm>
            <a:off x="8691638" y="1268846"/>
            <a:ext cx="29808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400" b="1" dirty="0">
                <a:solidFill>
                  <a:srgbClr val="C00000"/>
                </a:solidFill>
              </a:rPr>
              <a:t>Det är alltid den sittande styrelsen som skriver under årsredovisningen. </a:t>
            </a:r>
          </a:p>
        </p:txBody>
      </p:sp>
      <p:cxnSp>
        <p:nvCxnSpPr>
          <p:cNvPr id="16" name="Rak pil 15"/>
          <p:cNvCxnSpPr/>
          <p:nvPr/>
        </p:nvCxnSpPr>
        <p:spPr>
          <a:xfrm flipH="1">
            <a:off x="7631573" y="1614324"/>
            <a:ext cx="759876" cy="177742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83942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Bildobjekt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8330" y="2621740"/>
            <a:ext cx="3808688" cy="818690"/>
          </a:xfrm>
          <a:prstGeom prst="rect">
            <a:avLst/>
          </a:prstGeom>
        </p:spPr>
      </p:pic>
      <p:pic>
        <p:nvPicPr>
          <p:cNvPr id="11" name="Bildobjekt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0440" y="2434854"/>
            <a:ext cx="4468597" cy="1949933"/>
          </a:xfrm>
          <a:prstGeom prst="rect">
            <a:avLst/>
          </a:prstGeom>
        </p:spPr>
      </p:pic>
      <p:pic>
        <p:nvPicPr>
          <p:cNvPr id="9" name="Bildobjekt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67368" y="761878"/>
            <a:ext cx="3870284" cy="1660329"/>
          </a:xfrm>
          <a:prstGeom prst="rect">
            <a:avLst/>
          </a:prstGeom>
        </p:spPr>
      </p:pic>
      <p:pic>
        <p:nvPicPr>
          <p:cNvPr id="3" name="Bildobjekt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07688" y="386221"/>
            <a:ext cx="4892318" cy="1736336"/>
          </a:xfrm>
          <a:prstGeom prst="rect">
            <a:avLst/>
          </a:prstGeom>
        </p:spPr>
      </p:pic>
      <p:pic>
        <p:nvPicPr>
          <p:cNvPr id="2" name="Bildobjekt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36276" y="6025319"/>
            <a:ext cx="8945806" cy="208042"/>
          </a:xfrm>
          <a:prstGeom prst="rect">
            <a:avLst/>
          </a:prstGeom>
        </p:spPr>
      </p:pic>
      <p:sp>
        <p:nvSpPr>
          <p:cNvPr id="5" name="textruta 5"/>
          <p:cNvSpPr txBox="1">
            <a:spLocks noChangeArrowheads="1"/>
          </p:cNvSpPr>
          <p:nvPr/>
        </p:nvSpPr>
        <p:spPr bwMode="auto">
          <a:xfrm>
            <a:off x="4943475" y="6238875"/>
            <a:ext cx="13684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sv-SE" altLang="sv-SE" sz="1200" dirty="0">
              <a:solidFill>
                <a:schemeClr val="tx1"/>
              </a:solidFill>
              <a:latin typeface="Book Antiqua" panose="02040602050305030304" pitchFamily="18" charset="0"/>
            </a:endParaRPr>
          </a:p>
          <a:p>
            <a:r>
              <a:rPr lang="sv-SE" altLang="sv-SE" sz="1200" dirty="0">
                <a:solidFill>
                  <a:schemeClr val="tx1"/>
                </a:solidFill>
                <a:latin typeface="Book Antiqua" panose="02040602050305030304" pitchFamily="18" charset="0"/>
              </a:rPr>
              <a:t>Håkan Johansson</a:t>
            </a:r>
          </a:p>
        </p:txBody>
      </p:sp>
      <p:sp>
        <p:nvSpPr>
          <p:cNvPr id="13" name="Rubrik 1"/>
          <p:cNvSpPr txBox="1">
            <a:spLocks/>
          </p:cNvSpPr>
          <p:nvPr/>
        </p:nvSpPr>
        <p:spPr>
          <a:xfrm>
            <a:off x="9077093" y="138819"/>
            <a:ext cx="2776653" cy="34201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v-SE" sz="2000" b="1" dirty="0">
                <a:latin typeface="Calibri" panose="020F0502020204030204" pitchFamily="34" charset="0"/>
              </a:rPr>
              <a:t>REVISIONSBERÄTTELSE</a:t>
            </a:r>
          </a:p>
        </p:txBody>
      </p:sp>
      <p:sp>
        <p:nvSpPr>
          <p:cNvPr id="15" name="textruta 14"/>
          <p:cNvSpPr txBox="1"/>
          <p:nvPr/>
        </p:nvSpPr>
        <p:spPr>
          <a:xfrm>
            <a:off x="792900" y="4782908"/>
            <a:ext cx="298088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400" b="1" dirty="0">
                <a:solidFill>
                  <a:srgbClr val="C00000"/>
                </a:solidFill>
              </a:rPr>
              <a:t>I detta fall tillstyrker revisorn att årsstämman fastställer balans och resultaträkningen. </a:t>
            </a:r>
          </a:p>
        </p:txBody>
      </p:sp>
      <p:cxnSp>
        <p:nvCxnSpPr>
          <p:cNvPr id="16" name="Rak pil 15"/>
          <p:cNvCxnSpPr/>
          <p:nvPr/>
        </p:nvCxnSpPr>
        <p:spPr>
          <a:xfrm flipV="1">
            <a:off x="1805940" y="4233388"/>
            <a:ext cx="249406" cy="525777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ruta 16"/>
          <p:cNvSpPr txBox="1"/>
          <p:nvPr/>
        </p:nvSpPr>
        <p:spPr>
          <a:xfrm>
            <a:off x="8872858" y="4149043"/>
            <a:ext cx="315150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400" b="1" dirty="0">
                <a:solidFill>
                  <a:srgbClr val="C00000"/>
                </a:solidFill>
              </a:rPr>
              <a:t>Revisorn tillstyrker att vinsten i detta disponeras enligt styrelsens förslag. Revisorn tillstyrker också att stämman ger styrelsens ledamöter ansvarsfrihet.</a:t>
            </a:r>
          </a:p>
        </p:txBody>
      </p:sp>
      <p:cxnSp>
        <p:nvCxnSpPr>
          <p:cNvPr id="18" name="Rak pil 17"/>
          <p:cNvCxnSpPr/>
          <p:nvPr/>
        </p:nvCxnSpPr>
        <p:spPr>
          <a:xfrm flipH="1" flipV="1">
            <a:off x="9530102" y="3440430"/>
            <a:ext cx="208258" cy="532411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3397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ruta 3">
            <a:extLst>
              <a:ext uri="{FF2B5EF4-FFF2-40B4-BE49-F238E27FC236}">
                <a16:creationId xmlns:a16="http://schemas.microsoft.com/office/drawing/2014/main" id="{6D60CF72-B281-47E0-BD5F-FA9B02D68EBF}"/>
              </a:ext>
            </a:extLst>
          </p:cNvPr>
          <p:cNvSpPr txBox="1"/>
          <p:nvPr/>
        </p:nvSpPr>
        <p:spPr>
          <a:xfrm>
            <a:off x="1035657" y="75994"/>
            <a:ext cx="9245379" cy="65310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Vanliga frågor om årsredovisning på tentamen</a:t>
            </a:r>
            <a:endParaRPr lang="sv-SE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v-SE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sv-S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v-SE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Vilket syfte har årsredovisningen, ÅR?</a:t>
            </a:r>
          </a:p>
          <a:p>
            <a:r>
              <a:rPr lang="sv-SE" sz="1400" dirty="0">
                <a:solidFill>
                  <a:srgbClr val="96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Den ska spegla företagets ekonomiska ställning på ett rättvisande sätt. Det är styrelsens dokument eftersom det är styrelsen som har det största ansvaret i ett företag. Banker, kunder, leverantörer måste kunna lita på att det som står i ÅR eftersom de fattar viktiga affärsmässiga beslut med anledning av siffrorna i ÅR.</a:t>
            </a:r>
          </a:p>
          <a:p>
            <a:endParaRPr lang="sv-S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v-SE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Vad är ett fastställelseintyg?</a:t>
            </a:r>
          </a:p>
          <a:p>
            <a:r>
              <a:rPr lang="sv-SE" sz="1400" dirty="0">
                <a:solidFill>
                  <a:srgbClr val="96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 i styrelsen skriver på heder och samvete under att årsredovisningen stämmer och har tagits upp på en bolagstämma.</a:t>
            </a:r>
          </a:p>
          <a:p>
            <a:r>
              <a:rPr lang="sv-SE" sz="1400" dirty="0">
                <a:solidFill>
                  <a:srgbClr val="96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Samt att man tagit beslut om vinstdisposition.</a:t>
            </a:r>
          </a:p>
          <a:p>
            <a:endParaRPr lang="sv-SE" sz="14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v-SE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Vilka delar består årsredovisningen av?</a:t>
            </a:r>
          </a:p>
          <a:p>
            <a:r>
              <a:rPr lang="sv-SE" sz="1400" dirty="0">
                <a:solidFill>
                  <a:srgbClr val="96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Förvaltningsberättelse, resultaträkning, balansräkning, noter och ev. en kassaflödesanalys. </a:t>
            </a:r>
          </a:p>
          <a:p>
            <a:endParaRPr lang="sv-SE" sz="1400" dirty="0">
              <a:solidFill>
                <a:srgbClr val="96000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v-SE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Vilka delar består en förvaltningsberättelse av?</a:t>
            </a:r>
          </a:p>
          <a:p>
            <a:r>
              <a:rPr lang="sv-SE" sz="1400" dirty="0">
                <a:solidFill>
                  <a:srgbClr val="96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Information om verksamheten. Flerårsjämförelse 5 år i tiden. Väsentligaste händelserna under året och den nya året.</a:t>
            </a:r>
          </a:p>
          <a:p>
            <a:endParaRPr lang="sv-SE" sz="1400" dirty="0">
              <a:solidFill>
                <a:srgbClr val="96000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v-SE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Det är 3 beslut som ägarna alltid måste ta på bolagsstämman.</a:t>
            </a:r>
          </a:p>
          <a:p>
            <a:r>
              <a:rPr lang="sv-SE" sz="1400" dirty="0">
                <a:solidFill>
                  <a:srgbClr val="96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Vilka är dessa? Fastställer balans- och resultaträkning, man gör en vinstdisposition och man fattar beslut om ansvarsfrihet.</a:t>
            </a:r>
          </a:p>
          <a:p>
            <a:r>
              <a:rPr lang="sv-SE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r>
              <a:rPr lang="sv-SE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Vad är en revisionsberättelse?</a:t>
            </a:r>
          </a:p>
          <a:p>
            <a:r>
              <a:rPr lang="sv-SE" sz="1400" dirty="0">
                <a:solidFill>
                  <a:srgbClr val="96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Revisorn skriven en redogörelse hur han uppfattat bokslutet och VD / styrelsens förvaltning av bolaget. </a:t>
            </a:r>
          </a:p>
          <a:p>
            <a:endParaRPr lang="sv-S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v-SE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Vem skriver under årsredovisningen?</a:t>
            </a:r>
          </a:p>
          <a:p>
            <a:r>
              <a:rPr lang="sv-SE" sz="1400" dirty="0">
                <a:solidFill>
                  <a:srgbClr val="96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Styrelsen och VD om bolaget har VD förstås.</a:t>
            </a:r>
          </a:p>
          <a:p>
            <a:endParaRPr lang="sv-S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v-SE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När måste årsredovisningen senast in till Bolagsverket?</a:t>
            </a:r>
          </a:p>
          <a:p>
            <a:r>
              <a:rPr lang="sv-SE" sz="1400" dirty="0">
                <a:solidFill>
                  <a:srgbClr val="96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Som längst inom 7 månader från räkenskapsårets slut.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sv-S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sv-SE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3730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ruta 15">
            <a:extLst>
              <a:ext uri="{FF2B5EF4-FFF2-40B4-BE49-F238E27FC236}">
                <a16:creationId xmlns:a16="http://schemas.microsoft.com/office/drawing/2014/main" id="{C432F44F-2AD4-4602-A51B-C869DDED0A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9788" y="1557338"/>
            <a:ext cx="8366125" cy="329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sv-SE" sz="2200" dirty="0">
                <a:solidFill>
                  <a:schemeClr val="tx1"/>
                </a:solidFill>
                <a:latin typeface="Calibri" panose="020F0502020204030204" pitchFamily="34" charset="0"/>
                <a:cs typeface="Arial Unicode MS" panose="020B0604020202020204" pitchFamily="34" charset="-128"/>
              </a:rPr>
              <a:t>När årsbokslutet är klart skall en årsredovisning skickas till bolagsverket.</a:t>
            </a:r>
          </a:p>
          <a:p>
            <a:pPr>
              <a:defRPr/>
            </a:pPr>
            <a:endParaRPr lang="sv-SE" sz="2200" dirty="0">
              <a:solidFill>
                <a:schemeClr val="tx1"/>
              </a:solidFill>
              <a:latin typeface="Calibri" panose="020F0502020204030204" pitchFamily="34" charset="0"/>
              <a:cs typeface="Arial Unicode MS" panose="020B0604020202020204" pitchFamily="34" charset="-128"/>
            </a:endParaRPr>
          </a:p>
          <a:p>
            <a:pPr>
              <a:defRPr/>
            </a:pPr>
            <a:endParaRPr lang="sv-SE" sz="2200" dirty="0">
              <a:solidFill>
                <a:schemeClr val="tx1"/>
              </a:solidFill>
              <a:latin typeface="Calibri" panose="020F0502020204030204" pitchFamily="34" charset="0"/>
              <a:cs typeface="Arial Unicode MS" panose="020B0604020202020204" pitchFamily="34" charset="-128"/>
            </a:endParaRPr>
          </a:p>
          <a:p>
            <a:pPr>
              <a:defRPr/>
            </a:pPr>
            <a:r>
              <a:rPr lang="sv-SE" sz="2200" b="1" dirty="0">
                <a:solidFill>
                  <a:schemeClr val="tx1"/>
                </a:solidFill>
                <a:latin typeface="Calibri" panose="020F0502020204030204" pitchFamily="34" charset="0"/>
                <a:cs typeface="Arial Unicode MS" panose="020B0604020202020204" pitchFamily="34" charset="-128"/>
              </a:rPr>
              <a:t>Årsredovisningen består av: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sv-SE" sz="2200" dirty="0">
                <a:solidFill>
                  <a:schemeClr val="tx1"/>
                </a:solidFill>
                <a:latin typeface="Calibri" panose="020F0502020204030204" pitchFamily="34" charset="0"/>
                <a:cs typeface="Arial Unicode MS" panose="020B0604020202020204" pitchFamily="34" charset="-128"/>
              </a:rPr>
              <a:t>Förvaltningsberättelse.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sv-SE" sz="2200" dirty="0">
                <a:solidFill>
                  <a:schemeClr val="tx1"/>
                </a:solidFill>
                <a:latin typeface="Calibri" panose="020F0502020204030204" pitchFamily="34" charset="0"/>
                <a:cs typeface="Arial Unicode MS" panose="020B0604020202020204" pitchFamily="34" charset="-128"/>
              </a:rPr>
              <a:t>Resultaträkning och balansräkning inkl. noter som förtydligar.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sv-SE" sz="2200" dirty="0">
                <a:solidFill>
                  <a:schemeClr val="tx1"/>
                </a:solidFill>
                <a:latin typeface="Calibri" panose="020F0502020204030204" pitchFamily="34" charset="0"/>
                <a:cs typeface="Arial Unicode MS" panose="020B0604020202020204" pitchFamily="34" charset="-128"/>
              </a:rPr>
              <a:t>Kassaflödesanalys.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sv-SE" sz="2200" dirty="0">
                <a:solidFill>
                  <a:schemeClr val="tx1"/>
                </a:solidFill>
                <a:latin typeface="Calibri" panose="020F0502020204030204" pitchFamily="34" charset="0"/>
                <a:cs typeface="Arial Unicode MS" panose="020B0604020202020204" pitchFamily="34" charset="-128"/>
              </a:rPr>
              <a:t>En revisionsberättelse med ett uttalande från revisorn.</a:t>
            </a:r>
          </a:p>
          <a:p>
            <a:pPr>
              <a:defRPr/>
            </a:pPr>
            <a:endParaRPr lang="sv-SE" sz="1200" b="1" dirty="0">
              <a:latin typeface="Calibri" panose="020F0502020204030204" pitchFamily="34" charset="0"/>
              <a:cs typeface="Arial Unicode MS" panose="020B0604020202020204" pitchFamily="34" charset="-128"/>
            </a:endParaRPr>
          </a:p>
          <a:p>
            <a:pPr>
              <a:defRPr/>
            </a:pPr>
            <a:endParaRPr lang="sv-SE" sz="2000" dirty="0">
              <a:latin typeface="Calibri" panose="020F0502020204030204" pitchFamily="34" charset="0"/>
              <a:cs typeface="Arial Unicode MS" panose="020B0604020202020204" pitchFamily="34" charset="-128"/>
            </a:endParaRPr>
          </a:p>
        </p:txBody>
      </p:sp>
      <p:sp>
        <p:nvSpPr>
          <p:cNvPr id="11" name="textruta 1">
            <a:extLst>
              <a:ext uri="{FF2B5EF4-FFF2-40B4-BE49-F238E27FC236}">
                <a16:creationId xmlns:a16="http://schemas.microsoft.com/office/drawing/2014/main" id="{54057C53-D50A-41FE-937B-13C0D97C40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5913" y="476250"/>
            <a:ext cx="4054475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defRPr/>
            </a:pPr>
            <a:r>
              <a:rPr lang="sv-SE" altLang="sv-SE" sz="3200" b="1" dirty="0">
                <a:latin typeface="Calibri" panose="020F0502020204030204" pitchFamily="34" charset="0"/>
                <a:cs typeface="Arial Unicode MS" panose="020B0604020202020204" pitchFamily="34" charset="-128"/>
              </a:rPr>
              <a:t>Årsredovisning  </a:t>
            </a:r>
          </a:p>
        </p:txBody>
      </p:sp>
      <p:pic>
        <p:nvPicPr>
          <p:cNvPr id="59396" name="Bildobjekt 11">
            <a:extLst>
              <a:ext uri="{FF2B5EF4-FFF2-40B4-BE49-F238E27FC236}">
                <a16:creationId xmlns:a16="http://schemas.microsoft.com/office/drawing/2014/main" id="{EEBA8444-2D20-4473-91CE-143E3FEB39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2463" y="495300"/>
            <a:ext cx="1481137" cy="148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ruta 12">
            <a:extLst>
              <a:ext uri="{FF2B5EF4-FFF2-40B4-BE49-F238E27FC236}">
                <a16:creationId xmlns:a16="http://schemas.microsoft.com/office/drawing/2014/main" id="{9200A3B7-33D2-4C6B-BBD4-13CD7088C8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1950" y="4727575"/>
            <a:ext cx="8185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sv-SE" altLang="sv-SE" sz="2000" b="1" dirty="0">
                <a:solidFill>
                  <a:srgbClr val="A20000"/>
                </a:solidFill>
                <a:latin typeface="Calibri" panose="020F0502020204030204" pitchFamily="34" charset="0"/>
              </a:rPr>
              <a:t>Det är alltid styrelsen och sittande VD som skriver under årsredovisningen</a:t>
            </a:r>
            <a:r>
              <a:rPr lang="sv-SE" altLang="sv-SE" sz="2000" b="1" dirty="0">
                <a:solidFill>
                  <a:srgbClr val="A20000"/>
                </a:solidFill>
              </a:rPr>
              <a:t>.</a:t>
            </a:r>
          </a:p>
        </p:txBody>
      </p:sp>
      <p:sp>
        <p:nvSpPr>
          <p:cNvPr id="59398" name="textruta 5">
            <a:extLst>
              <a:ext uri="{FF2B5EF4-FFF2-40B4-BE49-F238E27FC236}">
                <a16:creationId xmlns:a16="http://schemas.microsoft.com/office/drawing/2014/main" id="{AC2E0F6F-88FF-43ED-AEFC-F1BF76BD68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43475" y="6238875"/>
            <a:ext cx="13684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sv-SE" altLang="sv-SE" sz="1200" dirty="0">
              <a:solidFill>
                <a:schemeClr val="tx1"/>
              </a:solidFill>
              <a:latin typeface="Book Antiqua" panose="02040602050305030304" pitchFamily="18" charset="0"/>
            </a:endParaRPr>
          </a:p>
          <a:p>
            <a:r>
              <a:rPr lang="sv-SE" altLang="sv-SE" sz="1200" dirty="0">
                <a:solidFill>
                  <a:schemeClr val="tx1"/>
                </a:solidFill>
                <a:latin typeface="Book Antiqua" panose="02040602050305030304" pitchFamily="18" charset="0"/>
              </a:rPr>
              <a:t>Håkan Johansson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ruta 15">
            <a:extLst>
              <a:ext uri="{FF2B5EF4-FFF2-40B4-BE49-F238E27FC236}">
                <a16:creationId xmlns:a16="http://schemas.microsoft.com/office/drawing/2014/main" id="{77183E6D-3B34-40DF-B157-77CDDCB919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4732" y="2201436"/>
            <a:ext cx="10219386" cy="4031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sv-SE" sz="2200" dirty="0">
                <a:solidFill>
                  <a:schemeClr val="tx1"/>
                </a:solidFill>
                <a:latin typeface="Calibri" panose="020F0502020204030204" pitchFamily="34" charset="0"/>
                <a:cs typeface="Arial Unicode MS" panose="020B0604020202020204" pitchFamily="34" charset="-128"/>
              </a:rPr>
              <a:t>I förvaltningsberättelsen anger man i  ord redovisningsårets viktigaste händelser.</a:t>
            </a:r>
            <a:endParaRPr lang="sv-SE" sz="2200" b="1" dirty="0">
              <a:solidFill>
                <a:schemeClr val="tx1"/>
              </a:solidFill>
              <a:latin typeface="Calibri" panose="020F0502020204030204" pitchFamily="34" charset="0"/>
              <a:cs typeface="Arial Unicode MS" panose="020B0604020202020204" pitchFamily="34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sv-SE" sz="800" b="1" dirty="0">
              <a:solidFill>
                <a:schemeClr val="tx1"/>
              </a:solidFill>
              <a:latin typeface="Calibri" panose="020F0502020204030204" pitchFamily="34" charset="0"/>
              <a:cs typeface="Arial Unicode MS" panose="020B0604020202020204" pitchFamily="34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sv-SE" sz="2200" dirty="0">
                <a:latin typeface="Calibri" panose="020F0502020204030204" pitchFamily="34" charset="0"/>
                <a:cs typeface="Arial Unicode MS" panose="020B0604020202020204" pitchFamily="34" charset="-128"/>
              </a:rPr>
              <a:t>Informationen som lämnas ska ge en god bild av företagets verksamhet och resultat.</a:t>
            </a:r>
          </a:p>
          <a:p>
            <a:pPr>
              <a:defRPr/>
            </a:pPr>
            <a:r>
              <a:rPr lang="sv-SE" sz="2200" dirty="0">
                <a:latin typeface="Calibri" panose="020F0502020204030204" pitchFamily="34" charset="0"/>
                <a:cs typeface="Arial Unicode MS" panose="020B0604020202020204" pitchFamily="34" charset="-128"/>
              </a:rPr>
              <a:t> </a:t>
            </a:r>
          </a:p>
          <a:p>
            <a:pPr>
              <a:defRPr/>
            </a:pPr>
            <a:endParaRPr lang="sv-SE" sz="2200" dirty="0">
              <a:latin typeface="Calibri" panose="020F0502020204030204" pitchFamily="34" charset="0"/>
              <a:cs typeface="Arial Unicode MS" panose="020B0604020202020204" pitchFamily="34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sv-SE" sz="800" dirty="0">
              <a:solidFill>
                <a:schemeClr val="tx1"/>
              </a:solidFill>
              <a:latin typeface="Calibri" panose="020F0502020204030204" pitchFamily="34" charset="0"/>
              <a:cs typeface="Arial Unicode MS" panose="020B0604020202020204" pitchFamily="34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sv-SE" sz="2200" dirty="0">
                <a:latin typeface="Calibri" panose="020F0502020204030204" pitchFamily="34" charset="0"/>
                <a:cs typeface="Arial Unicode MS" panose="020B0604020202020204" pitchFamily="34" charset="-128"/>
              </a:rPr>
              <a:t>Har något viktigt inträffat under året efter det år som årsredovisningen avser ska det skrivas in i årsredovisningen. Se nedan.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sv-SE" sz="2200" dirty="0">
              <a:latin typeface="Calibri" panose="020F0502020204030204" pitchFamily="34" charset="0"/>
              <a:cs typeface="Arial Unicode MS" panose="020B0604020202020204" pitchFamily="34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sv-SE" sz="2200" i="1" dirty="0">
                <a:solidFill>
                  <a:srgbClr val="9A0000"/>
                </a:solidFill>
                <a:latin typeface="Calibri" panose="020F0502020204030204" pitchFamily="34" charset="0"/>
                <a:cs typeface="Arial Unicode MS" panose="020B0604020202020204" pitchFamily="34" charset="-128"/>
              </a:rPr>
              <a:t>T.ex årsredovisningen avser 2020. Den kommer skickas in under april 2021. Händer något viktigt under januari till mars 2021 ska det skrivas med i årsredovisningen som avser 2020. </a:t>
            </a:r>
            <a:endParaRPr lang="sv-SE" sz="1200" b="1" dirty="0">
              <a:solidFill>
                <a:schemeClr val="tx1"/>
              </a:solidFill>
              <a:latin typeface="Calibri" panose="020F0502020204030204" pitchFamily="34" charset="0"/>
              <a:cs typeface="Arial Unicode MS" panose="020B0604020202020204" pitchFamily="34" charset="-128"/>
            </a:endParaRPr>
          </a:p>
          <a:p>
            <a:pPr>
              <a:defRPr/>
            </a:pPr>
            <a:endParaRPr lang="sv-SE" sz="2000" dirty="0">
              <a:solidFill>
                <a:schemeClr val="tx1"/>
              </a:solidFill>
              <a:latin typeface="Calibri" panose="020F0502020204030204" pitchFamily="34" charset="0"/>
              <a:cs typeface="Arial Unicode MS" panose="020B0604020202020204" pitchFamily="34" charset="-128"/>
            </a:endParaRPr>
          </a:p>
        </p:txBody>
      </p:sp>
      <p:sp>
        <p:nvSpPr>
          <p:cNvPr id="10" name="textruta 1">
            <a:extLst>
              <a:ext uri="{FF2B5EF4-FFF2-40B4-BE49-F238E27FC236}">
                <a16:creationId xmlns:a16="http://schemas.microsoft.com/office/drawing/2014/main" id="{D64FA272-8D36-4300-9073-0B88ABAFB0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086" y="706797"/>
            <a:ext cx="647042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>
              <a:defRPr/>
            </a:pPr>
            <a:endParaRPr lang="sv-SE" altLang="sv-SE" sz="800" b="1" dirty="0">
              <a:latin typeface="Calibri" panose="020F0502020204030204" pitchFamily="34" charset="0"/>
              <a:cs typeface="Arial Unicode MS" panose="020B0604020202020204" pitchFamily="34" charset="-128"/>
            </a:endParaRPr>
          </a:p>
          <a:p>
            <a:pPr algn="ctr">
              <a:defRPr/>
            </a:pPr>
            <a:r>
              <a:rPr lang="sv-SE" altLang="sv-SE" sz="2800" b="1" dirty="0">
                <a:latin typeface="Calibri" panose="020F0502020204030204" pitchFamily="34" charset="0"/>
                <a:cs typeface="Arial Unicode MS" panose="020B0604020202020204" pitchFamily="34" charset="-128"/>
              </a:rPr>
              <a:t>Förvaltningsberättelse</a:t>
            </a:r>
          </a:p>
        </p:txBody>
      </p:sp>
      <p:pic>
        <p:nvPicPr>
          <p:cNvPr id="60420" name="Bildobjekt 7">
            <a:extLst>
              <a:ext uri="{FF2B5EF4-FFF2-40B4-BE49-F238E27FC236}">
                <a16:creationId xmlns:a16="http://schemas.microsoft.com/office/drawing/2014/main" id="{986CA15B-B1A6-4DE6-95A4-5D5E373E1C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7437" y="285424"/>
            <a:ext cx="1479550" cy="148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421" name="textruta 5">
            <a:extLst>
              <a:ext uri="{FF2B5EF4-FFF2-40B4-BE49-F238E27FC236}">
                <a16:creationId xmlns:a16="http://schemas.microsoft.com/office/drawing/2014/main" id="{80C893E4-B560-495E-8579-A4539DED2E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43475" y="6238875"/>
            <a:ext cx="13684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sv-SE" altLang="sv-SE" sz="1200" dirty="0">
              <a:solidFill>
                <a:schemeClr val="tx1"/>
              </a:solidFill>
              <a:latin typeface="Book Antiqua" panose="02040602050305030304" pitchFamily="18" charset="0"/>
            </a:endParaRPr>
          </a:p>
          <a:p>
            <a:r>
              <a:rPr lang="sv-SE" altLang="sv-SE" sz="1200" dirty="0">
                <a:solidFill>
                  <a:schemeClr val="tx1"/>
                </a:solidFill>
                <a:latin typeface="Book Antiqua" panose="02040602050305030304" pitchFamily="18" charset="0"/>
              </a:rPr>
              <a:t>Håkan Johansson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ruta 15">
            <a:extLst>
              <a:ext uri="{FF2B5EF4-FFF2-40B4-BE49-F238E27FC236}">
                <a16:creationId xmlns:a16="http://schemas.microsoft.com/office/drawing/2014/main" id="{4F322E49-339D-4D7B-B486-17D847179A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4675" y="2349500"/>
            <a:ext cx="10225088" cy="267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sv-SE" sz="2200" dirty="0">
                <a:solidFill>
                  <a:schemeClr val="tx1"/>
                </a:solidFill>
                <a:latin typeface="Calibri" panose="020F0502020204030204" pitchFamily="34" charset="0"/>
                <a:cs typeface="Arial Unicode MS" panose="020B0604020202020204" pitchFamily="34" charset="-128"/>
              </a:rPr>
              <a:t>Förvaltningsberättelsen måste alltid innehålla ett förslag till resultatdisposition.</a:t>
            </a:r>
          </a:p>
          <a:p>
            <a:pPr>
              <a:defRPr/>
            </a:pPr>
            <a:endParaRPr lang="sv-SE" sz="1200" b="1" dirty="0">
              <a:solidFill>
                <a:schemeClr val="tx1"/>
              </a:solidFill>
              <a:latin typeface="Calibri" panose="020F0502020204030204" pitchFamily="34" charset="0"/>
              <a:cs typeface="Arial Unicode MS" panose="020B0604020202020204" pitchFamily="34" charset="-128"/>
            </a:endParaRPr>
          </a:p>
          <a:p>
            <a:pPr>
              <a:defRPr/>
            </a:pPr>
            <a:endParaRPr lang="sv-SE" sz="1200" b="1" dirty="0">
              <a:solidFill>
                <a:schemeClr val="tx1"/>
              </a:solidFill>
              <a:latin typeface="Calibri" panose="020F0502020204030204" pitchFamily="34" charset="0"/>
              <a:cs typeface="Arial Unicode MS" panose="020B0604020202020204" pitchFamily="34" charset="-128"/>
            </a:endParaRPr>
          </a:p>
          <a:p>
            <a:pPr>
              <a:defRPr/>
            </a:pPr>
            <a:endParaRPr lang="sv-SE" sz="1200" b="1" dirty="0">
              <a:solidFill>
                <a:schemeClr val="tx1"/>
              </a:solidFill>
              <a:latin typeface="Calibri" panose="020F0502020204030204" pitchFamily="34" charset="0"/>
              <a:cs typeface="Arial Unicode MS" panose="020B0604020202020204" pitchFamily="34" charset="-128"/>
            </a:endParaRPr>
          </a:p>
          <a:p>
            <a:pPr>
              <a:defRPr/>
            </a:pPr>
            <a:r>
              <a:rPr lang="sv-SE" b="1" u="sng" dirty="0">
                <a:solidFill>
                  <a:schemeClr val="tx1"/>
                </a:solidFill>
                <a:latin typeface="Calibri" panose="020F0502020204030204" pitchFamily="34" charset="0"/>
                <a:cs typeface="Arial Unicode MS" panose="020B0604020202020204" pitchFamily="34" charset="-128"/>
              </a:rPr>
              <a:t>Med resultatdisposition menas hur företagets vinst eller förlust ska hanteras.</a:t>
            </a:r>
          </a:p>
          <a:p>
            <a:pPr>
              <a:defRPr/>
            </a:pPr>
            <a:endParaRPr lang="sv-SE" sz="1400" b="1" dirty="0">
              <a:solidFill>
                <a:schemeClr val="tx1"/>
              </a:solidFill>
              <a:latin typeface="Calibri" panose="020F0502020204030204" pitchFamily="34" charset="0"/>
              <a:cs typeface="Arial Unicode MS" panose="020B0604020202020204" pitchFamily="34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sv-SE" sz="2000" dirty="0">
                <a:solidFill>
                  <a:schemeClr val="tx1"/>
                </a:solidFill>
                <a:latin typeface="Calibri" panose="020F0502020204030204" pitchFamily="34" charset="0"/>
                <a:cs typeface="Arial Unicode MS" panose="020B0604020202020204" pitchFamily="34" charset="-128"/>
              </a:rPr>
              <a:t>Vinst eller förlust kan föreslås överföras i ny räkning, dvs adderas till tidigare års resultat.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sv-SE" sz="2000" dirty="0">
                <a:solidFill>
                  <a:schemeClr val="tx1"/>
                </a:solidFill>
                <a:latin typeface="Calibri" panose="020F0502020204030204" pitchFamily="34" charset="0"/>
                <a:cs typeface="Arial Unicode MS" panose="020B0604020202020204" pitchFamily="34" charset="-128"/>
              </a:rPr>
              <a:t>En vinst kan föreslås delas ut till aktieägarna.</a:t>
            </a:r>
          </a:p>
          <a:p>
            <a:pPr>
              <a:defRPr/>
            </a:pPr>
            <a:endParaRPr lang="sv-SE" sz="1200" b="1" dirty="0">
              <a:latin typeface="Calibri" panose="020F0502020204030204" pitchFamily="34" charset="0"/>
              <a:cs typeface="Arial Unicode MS" panose="020B0604020202020204" pitchFamily="34" charset="-128"/>
            </a:endParaRPr>
          </a:p>
          <a:p>
            <a:pPr>
              <a:defRPr/>
            </a:pPr>
            <a:endParaRPr lang="sv-SE" sz="2000" dirty="0">
              <a:latin typeface="Calibri" panose="020F0502020204030204" pitchFamily="34" charset="0"/>
              <a:cs typeface="Arial Unicode MS" panose="020B0604020202020204" pitchFamily="34" charset="-128"/>
            </a:endParaRPr>
          </a:p>
        </p:txBody>
      </p:sp>
      <p:pic>
        <p:nvPicPr>
          <p:cNvPr id="61444" name="Bildobjekt 7">
            <a:extLst>
              <a:ext uri="{FF2B5EF4-FFF2-40B4-BE49-F238E27FC236}">
                <a16:creationId xmlns:a16="http://schemas.microsoft.com/office/drawing/2014/main" id="{1FE21028-E117-49F9-8526-C99944BC6E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4979" y="288262"/>
            <a:ext cx="1481137" cy="148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45" name="textruta 5">
            <a:extLst>
              <a:ext uri="{FF2B5EF4-FFF2-40B4-BE49-F238E27FC236}">
                <a16:creationId xmlns:a16="http://schemas.microsoft.com/office/drawing/2014/main" id="{5EBACDC9-4C2A-42D9-8DE2-0A9CAF50D1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43475" y="6238875"/>
            <a:ext cx="13684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sv-SE" altLang="sv-SE" sz="1200" dirty="0">
              <a:solidFill>
                <a:schemeClr val="tx1"/>
              </a:solidFill>
              <a:latin typeface="Book Antiqua" panose="02040602050305030304" pitchFamily="18" charset="0"/>
            </a:endParaRPr>
          </a:p>
          <a:p>
            <a:r>
              <a:rPr lang="sv-SE" altLang="sv-SE" sz="1200" dirty="0">
                <a:solidFill>
                  <a:schemeClr val="tx1"/>
                </a:solidFill>
                <a:latin typeface="Book Antiqua" panose="02040602050305030304" pitchFamily="18" charset="0"/>
              </a:rPr>
              <a:t>Håkan Johansson</a:t>
            </a:r>
          </a:p>
        </p:txBody>
      </p:sp>
      <p:sp>
        <p:nvSpPr>
          <p:cNvPr id="7" name="textruta 1">
            <a:extLst>
              <a:ext uri="{FF2B5EF4-FFF2-40B4-BE49-F238E27FC236}">
                <a16:creationId xmlns:a16="http://schemas.microsoft.com/office/drawing/2014/main" id="{83473397-B42E-4C43-8A10-89068D0F4B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086" y="1032800"/>
            <a:ext cx="647042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>
              <a:defRPr/>
            </a:pPr>
            <a:endParaRPr lang="sv-SE" altLang="sv-SE" sz="800" b="1" dirty="0">
              <a:latin typeface="Calibri" panose="020F0502020204030204" pitchFamily="34" charset="0"/>
              <a:cs typeface="Arial Unicode MS" panose="020B0604020202020204" pitchFamily="34" charset="-128"/>
            </a:endParaRPr>
          </a:p>
          <a:p>
            <a:pPr algn="ctr">
              <a:defRPr/>
            </a:pPr>
            <a:r>
              <a:rPr lang="sv-SE" altLang="sv-SE" sz="2800" b="1" dirty="0">
                <a:latin typeface="Calibri" panose="020F0502020204030204" pitchFamily="34" charset="0"/>
                <a:cs typeface="Arial Unicode MS" panose="020B0604020202020204" pitchFamily="34" charset="-128"/>
              </a:rPr>
              <a:t>Förvaltningsberättelse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2702953" y="1524473"/>
            <a:ext cx="6853824" cy="628977"/>
          </a:xfrm>
        </p:spPr>
        <p:txBody>
          <a:bodyPr>
            <a:normAutofit/>
          </a:bodyPr>
          <a:lstStyle/>
          <a:p>
            <a:r>
              <a:rPr lang="sv-SE" sz="3200" b="1" dirty="0">
                <a:latin typeface="Calibri" panose="020F0502020204030204" pitchFamily="34" charset="0"/>
              </a:rPr>
              <a:t>Vad är en årsredovisning</a:t>
            </a:r>
            <a:endParaRPr lang="sv-SE" sz="1800" b="1" dirty="0">
              <a:latin typeface="Calibri" panose="020F0502020204030204" pitchFamily="34" charset="0"/>
            </a:endParaRPr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3814174" y="4306378"/>
            <a:ext cx="4563649" cy="410589"/>
          </a:xfrm>
        </p:spPr>
        <p:txBody>
          <a:bodyPr>
            <a:noAutofit/>
          </a:bodyPr>
          <a:lstStyle/>
          <a:p>
            <a:r>
              <a:rPr lang="sv-SE" dirty="0"/>
              <a:t>Bråruds årsredovisning 2013</a:t>
            </a:r>
          </a:p>
        </p:txBody>
      </p:sp>
      <p:pic>
        <p:nvPicPr>
          <p:cNvPr id="4" name="Bildobjekt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4185" y="2282412"/>
            <a:ext cx="2543629" cy="1895004"/>
          </a:xfrm>
          <a:prstGeom prst="rect">
            <a:avLst/>
          </a:prstGeom>
        </p:spPr>
      </p:pic>
      <p:pic>
        <p:nvPicPr>
          <p:cNvPr id="5" name="Bildobjekt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9753" y="6019803"/>
            <a:ext cx="9420225" cy="21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6248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objekt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8162" y="560588"/>
            <a:ext cx="6467475" cy="5057775"/>
          </a:xfrm>
          <a:prstGeom prst="rect">
            <a:avLst/>
          </a:prstGeom>
        </p:spPr>
      </p:pic>
      <p:pic>
        <p:nvPicPr>
          <p:cNvPr id="2" name="Bildobjekt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6276" y="6025319"/>
            <a:ext cx="8945806" cy="208042"/>
          </a:xfrm>
          <a:prstGeom prst="rect">
            <a:avLst/>
          </a:prstGeom>
        </p:spPr>
      </p:pic>
      <p:sp>
        <p:nvSpPr>
          <p:cNvPr id="5" name="textruta 5"/>
          <p:cNvSpPr txBox="1">
            <a:spLocks noChangeArrowheads="1"/>
          </p:cNvSpPr>
          <p:nvPr/>
        </p:nvSpPr>
        <p:spPr bwMode="auto">
          <a:xfrm>
            <a:off x="4943475" y="6238875"/>
            <a:ext cx="13684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sv-SE" altLang="sv-SE" sz="1200" dirty="0">
              <a:solidFill>
                <a:schemeClr val="tx1"/>
              </a:solidFill>
              <a:latin typeface="Book Antiqua" panose="02040602050305030304" pitchFamily="18" charset="0"/>
            </a:endParaRPr>
          </a:p>
          <a:p>
            <a:r>
              <a:rPr lang="sv-SE" altLang="sv-SE" sz="1200" dirty="0">
                <a:solidFill>
                  <a:schemeClr val="tx1"/>
                </a:solidFill>
                <a:latin typeface="Book Antiqua" panose="02040602050305030304" pitchFamily="18" charset="0"/>
              </a:rPr>
              <a:t>Håkan Johansson</a:t>
            </a:r>
          </a:p>
        </p:txBody>
      </p:sp>
      <p:sp>
        <p:nvSpPr>
          <p:cNvPr id="8" name="textruta 7"/>
          <p:cNvSpPr txBox="1"/>
          <p:nvPr/>
        </p:nvSpPr>
        <p:spPr>
          <a:xfrm>
            <a:off x="7672039" y="314923"/>
            <a:ext cx="28692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400" b="1" dirty="0">
                <a:solidFill>
                  <a:srgbClr val="C00000"/>
                </a:solidFill>
              </a:rPr>
              <a:t>Bolagsstämman senast 6 månader efter räkenskapsårets slut för att skickas till Bolagsverket senast 1 månad därefter. </a:t>
            </a:r>
          </a:p>
        </p:txBody>
      </p:sp>
      <p:cxnSp>
        <p:nvCxnSpPr>
          <p:cNvPr id="10" name="Rak pil 9"/>
          <p:cNvCxnSpPr/>
          <p:nvPr/>
        </p:nvCxnSpPr>
        <p:spPr>
          <a:xfrm flipH="1">
            <a:off x="6936059" y="847493"/>
            <a:ext cx="735980" cy="66907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ruta 11"/>
          <p:cNvSpPr txBox="1"/>
          <p:nvPr/>
        </p:nvSpPr>
        <p:spPr>
          <a:xfrm>
            <a:off x="174168" y="2146693"/>
            <a:ext cx="26093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400" b="1" dirty="0">
                <a:solidFill>
                  <a:srgbClr val="C00000"/>
                </a:solidFill>
              </a:rPr>
              <a:t>Årsredovisningen är styrelsens dokument till årsstämman.</a:t>
            </a:r>
          </a:p>
        </p:txBody>
      </p:sp>
      <p:cxnSp>
        <p:nvCxnSpPr>
          <p:cNvPr id="13" name="Rak pil 12"/>
          <p:cNvCxnSpPr/>
          <p:nvPr/>
        </p:nvCxnSpPr>
        <p:spPr>
          <a:xfrm>
            <a:off x="2689862" y="2591709"/>
            <a:ext cx="481993" cy="47455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ruta 14"/>
          <p:cNvSpPr txBox="1"/>
          <p:nvPr/>
        </p:nvSpPr>
        <p:spPr>
          <a:xfrm>
            <a:off x="8775014" y="1777361"/>
            <a:ext cx="311792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400" b="1" dirty="0">
                <a:solidFill>
                  <a:srgbClr val="C00000"/>
                </a:solidFill>
              </a:rPr>
              <a:t>Vid uppstart minst 1 månad</a:t>
            </a:r>
          </a:p>
          <a:p>
            <a:r>
              <a:rPr lang="sv-SE" sz="1400" b="1" dirty="0">
                <a:solidFill>
                  <a:srgbClr val="C00000"/>
                </a:solidFill>
              </a:rPr>
              <a:t>och högst 18 månader, annars 12 månader brutet år eller kalenderår.</a:t>
            </a:r>
          </a:p>
        </p:txBody>
      </p:sp>
      <p:cxnSp>
        <p:nvCxnSpPr>
          <p:cNvPr id="16" name="Rak pil 15"/>
          <p:cNvCxnSpPr/>
          <p:nvPr/>
        </p:nvCxnSpPr>
        <p:spPr>
          <a:xfrm flipH="1">
            <a:off x="7986673" y="2024953"/>
            <a:ext cx="788341" cy="243481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9737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objekt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5251" y="1762824"/>
            <a:ext cx="5960519" cy="2106649"/>
          </a:xfrm>
          <a:prstGeom prst="rect">
            <a:avLst/>
          </a:prstGeom>
        </p:spPr>
      </p:pic>
      <p:pic>
        <p:nvPicPr>
          <p:cNvPr id="2" name="Bildobjekt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6276" y="6025319"/>
            <a:ext cx="8945806" cy="208042"/>
          </a:xfrm>
          <a:prstGeom prst="rect">
            <a:avLst/>
          </a:prstGeom>
        </p:spPr>
      </p:pic>
      <p:sp>
        <p:nvSpPr>
          <p:cNvPr id="5" name="textruta 5"/>
          <p:cNvSpPr txBox="1">
            <a:spLocks noChangeArrowheads="1"/>
          </p:cNvSpPr>
          <p:nvPr/>
        </p:nvSpPr>
        <p:spPr bwMode="auto">
          <a:xfrm>
            <a:off x="4943475" y="6238875"/>
            <a:ext cx="13684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sv-SE" altLang="sv-SE" sz="1200" dirty="0">
              <a:solidFill>
                <a:schemeClr val="tx1"/>
              </a:solidFill>
              <a:latin typeface="Book Antiqua" panose="02040602050305030304" pitchFamily="18" charset="0"/>
            </a:endParaRPr>
          </a:p>
          <a:p>
            <a:r>
              <a:rPr lang="sv-SE" altLang="sv-SE" sz="1200" dirty="0">
                <a:solidFill>
                  <a:schemeClr val="tx1"/>
                </a:solidFill>
                <a:latin typeface="Book Antiqua" panose="02040602050305030304" pitchFamily="18" charset="0"/>
              </a:rPr>
              <a:t>Håkan Johansson</a:t>
            </a:r>
          </a:p>
        </p:txBody>
      </p:sp>
      <p:sp>
        <p:nvSpPr>
          <p:cNvPr id="8" name="textruta 7"/>
          <p:cNvSpPr txBox="1"/>
          <p:nvPr/>
        </p:nvSpPr>
        <p:spPr>
          <a:xfrm>
            <a:off x="6547615" y="359256"/>
            <a:ext cx="3775141" cy="95410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sv-SE" sz="1400" b="1" dirty="0"/>
              <a:t>Aktieägarna på årsstämman måste besluta om:</a:t>
            </a:r>
          </a:p>
          <a:p>
            <a:r>
              <a:rPr lang="sv-SE" sz="1400" dirty="0"/>
              <a:t> 1. Fastställelse av B &amp; R.</a:t>
            </a:r>
          </a:p>
          <a:p>
            <a:r>
              <a:rPr lang="sv-SE" sz="1400" dirty="0"/>
              <a:t> 2. Förslag till vinstdisposition.</a:t>
            </a:r>
          </a:p>
          <a:p>
            <a:r>
              <a:rPr lang="sv-SE" sz="1400" dirty="0"/>
              <a:t> 3. Beslut om ansvarsfrihet för VD och styrelse.</a:t>
            </a:r>
          </a:p>
        </p:txBody>
      </p:sp>
      <p:cxnSp>
        <p:nvCxnSpPr>
          <p:cNvPr id="10" name="Rak pil 9"/>
          <p:cNvCxnSpPr/>
          <p:nvPr/>
        </p:nvCxnSpPr>
        <p:spPr>
          <a:xfrm flipH="1">
            <a:off x="6996679" y="2497874"/>
            <a:ext cx="735980" cy="66907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ruta 13"/>
          <p:cNvSpPr txBox="1"/>
          <p:nvPr/>
        </p:nvSpPr>
        <p:spPr>
          <a:xfrm>
            <a:off x="568711" y="2613824"/>
            <a:ext cx="26093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400" b="1" dirty="0">
                <a:solidFill>
                  <a:srgbClr val="C00000"/>
                </a:solidFill>
              </a:rPr>
              <a:t>Fastställelse av B &amp; R.</a:t>
            </a:r>
          </a:p>
        </p:txBody>
      </p:sp>
      <p:sp>
        <p:nvSpPr>
          <p:cNvPr id="18" name="textruta 17"/>
          <p:cNvSpPr txBox="1"/>
          <p:nvPr/>
        </p:nvSpPr>
        <p:spPr>
          <a:xfrm>
            <a:off x="7814529" y="2244492"/>
            <a:ext cx="26093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400" b="1" dirty="0">
                <a:solidFill>
                  <a:srgbClr val="C00000"/>
                </a:solidFill>
              </a:rPr>
              <a:t>Styrelsens förslag till vinstdisposition.</a:t>
            </a:r>
          </a:p>
        </p:txBody>
      </p:sp>
      <p:cxnSp>
        <p:nvCxnSpPr>
          <p:cNvPr id="19" name="Rak pil 18"/>
          <p:cNvCxnSpPr/>
          <p:nvPr/>
        </p:nvCxnSpPr>
        <p:spPr>
          <a:xfrm flipV="1">
            <a:off x="1873404" y="2366139"/>
            <a:ext cx="499046" cy="198642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80671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objekt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1780" y="138677"/>
            <a:ext cx="5246798" cy="5881128"/>
          </a:xfrm>
          <a:prstGeom prst="rect">
            <a:avLst/>
          </a:prstGeom>
        </p:spPr>
      </p:pic>
      <p:pic>
        <p:nvPicPr>
          <p:cNvPr id="2" name="Bildobjekt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6276" y="6025319"/>
            <a:ext cx="8945806" cy="208042"/>
          </a:xfrm>
          <a:prstGeom prst="rect">
            <a:avLst/>
          </a:prstGeom>
        </p:spPr>
      </p:pic>
      <p:sp>
        <p:nvSpPr>
          <p:cNvPr id="5" name="textruta 5"/>
          <p:cNvSpPr txBox="1">
            <a:spLocks noChangeArrowheads="1"/>
          </p:cNvSpPr>
          <p:nvPr/>
        </p:nvSpPr>
        <p:spPr bwMode="auto">
          <a:xfrm>
            <a:off x="4943475" y="6238875"/>
            <a:ext cx="13684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sv-SE" altLang="sv-SE" sz="1200" dirty="0">
              <a:solidFill>
                <a:schemeClr val="tx1"/>
              </a:solidFill>
              <a:latin typeface="Book Antiqua" panose="02040602050305030304" pitchFamily="18" charset="0"/>
            </a:endParaRPr>
          </a:p>
          <a:p>
            <a:r>
              <a:rPr lang="sv-SE" altLang="sv-SE" sz="1200" dirty="0">
                <a:solidFill>
                  <a:schemeClr val="tx1"/>
                </a:solidFill>
                <a:latin typeface="Book Antiqua" panose="02040602050305030304" pitchFamily="18" charset="0"/>
              </a:rPr>
              <a:t>Håkan Johansson</a:t>
            </a:r>
          </a:p>
        </p:txBody>
      </p:sp>
      <p:cxnSp>
        <p:nvCxnSpPr>
          <p:cNvPr id="10" name="Rak pil 9"/>
          <p:cNvCxnSpPr/>
          <p:nvPr/>
        </p:nvCxnSpPr>
        <p:spPr>
          <a:xfrm flipH="1">
            <a:off x="6487353" y="2231806"/>
            <a:ext cx="735980" cy="66907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ruta 13"/>
          <p:cNvSpPr txBox="1"/>
          <p:nvPr/>
        </p:nvSpPr>
        <p:spPr>
          <a:xfrm>
            <a:off x="7958627" y="363278"/>
            <a:ext cx="3498799" cy="73866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sv-SE" sz="1400" b="1" dirty="0"/>
              <a:t>Förvaltningsberättelsen </a:t>
            </a:r>
            <a:r>
              <a:rPr lang="sv-SE" sz="1400" dirty="0"/>
              <a:t>anger i ord de viktigaste händelserna  under året SAMT vad som hänt hittills på det nya året. </a:t>
            </a:r>
          </a:p>
        </p:txBody>
      </p:sp>
      <p:sp>
        <p:nvSpPr>
          <p:cNvPr id="18" name="textruta 17"/>
          <p:cNvSpPr txBox="1"/>
          <p:nvPr/>
        </p:nvSpPr>
        <p:spPr>
          <a:xfrm>
            <a:off x="7364928" y="2025724"/>
            <a:ext cx="281715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400" b="1" dirty="0">
                <a:solidFill>
                  <a:srgbClr val="C00000"/>
                </a:solidFill>
              </a:rPr>
              <a:t>Flerårsjämförelse upp till 5 år.</a:t>
            </a:r>
          </a:p>
          <a:p>
            <a:endParaRPr lang="sv-SE" sz="800" b="1" dirty="0">
              <a:solidFill>
                <a:srgbClr val="C00000"/>
              </a:solidFill>
            </a:endParaRPr>
          </a:p>
          <a:p>
            <a:r>
              <a:rPr lang="sv-SE" sz="1400" b="1" i="1" dirty="0"/>
              <a:t>”Kan vi redan här dra några slutsatser om företagets omvärld”?</a:t>
            </a:r>
          </a:p>
          <a:p>
            <a:endParaRPr lang="sv-SE" sz="1400" b="1" dirty="0">
              <a:solidFill>
                <a:srgbClr val="C00000"/>
              </a:solidFill>
            </a:endParaRPr>
          </a:p>
        </p:txBody>
      </p:sp>
      <p:cxnSp>
        <p:nvCxnSpPr>
          <p:cNvPr id="19" name="Rak pil 18"/>
          <p:cNvCxnSpPr/>
          <p:nvPr/>
        </p:nvCxnSpPr>
        <p:spPr>
          <a:xfrm flipH="1">
            <a:off x="6294721" y="5497173"/>
            <a:ext cx="488768" cy="253149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ruta 14"/>
          <p:cNvSpPr txBox="1"/>
          <p:nvPr/>
        </p:nvSpPr>
        <p:spPr>
          <a:xfrm>
            <a:off x="6855343" y="5315970"/>
            <a:ext cx="26093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400" b="1" dirty="0">
                <a:solidFill>
                  <a:srgbClr val="C00000"/>
                </a:solidFill>
              </a:rPr>
              <a:t>Ägarförhållande är frivilligt.</a:t>
            </a:r>
          </a:p>
        </p:txBody>
      </p:sp>
    </p:spTree>
    <p:extLst>
      <p:ext uri="{BB962C8B-B14F-4D97-AF65-F5344CB8AC3E}">
        <p14:creationId xmlns:p14="http://schemas.microsoft.com/office/powerpoint/2010/main" val="3112744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5" grpId="0"/>
    </p:bldLst>
  </p:timing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noFill/>
        <a:ln w="9525" algn="ctr">
          <a:solidFill>
            <a:schemeClr val="tx1"/>
          </a:solidFill>
          <a:round/>
          <a:headEnd/>
          <a:tailEnd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</a:extLst>
      </a:spPr>
      <a:bodyPr/>
      <a:lstStyle>
        <a:defPPr eaLnBrk="1" hangingPunct="1">
          <a:buClr>
            <a:srgbClr val="000000"/>
          </a:buClr>
          <a:buSzPct val="100000"/>
          <a:buFont typeface="Times New Roman" panose="02020603050405020304" pitchFamily="18" charset="0"/>
          <a:buNone/>
          <a:defRPr/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5090</TotalTime>
  <Words>972</Words>
  <Application>Microsoft Office PowerPoint</Application>
  <PresentationFormat>Bredbild</PresentationFormat>
  <Paragraphs>150</Paragraphs>
  <Slides>18</Slides>
  <Notes>11</Notes>
  <HiddenSlides>0</HiddenSlides>
  <MMClips>0</MMClips>
  <ScaleCrop>false</ScaleCrop>
  <HeadingPairs>
    <vt:vector size="6" baseType="variant">
      <vt:variant>
        <vt:lpstr>Använt teckensnitt</vt:lpstr>
      </vt:variant>
      <vt:variant>
        <vt:i4>5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18</vt:i4>
      </vt:variant>
    </vt:vector>
  </HeadingPairs>
  <TitlesOfParts>
    <vt:vector size="24" baseType="lpstr">
      <vt:lpstr>Arial</vt:lpstr>
      <vt:lpstr>Book Antiqua</vt:lpstr>
      <vt:lpstr>Calibri</vt:lpstr>
      <vt:lpstr>Calibri Light</vt:lpstr>
      <vt:lpstr>Times New Roman</vt:lpstr>
      <vt:lpstr>Office-tema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Vad är en årsredovisning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Ekonomi för Räddningstjänsten</dc:title>
  <dc:creator>Håkan Johansson</dc:creator>
  <cp:lastModifiedBy>Håkan Johansson</cp:lastModifiedBy>
  <cp:revision>286</cp:revision>
  <dcterms:created xsi:type="dcterms:W3CDTF">2014-11-27T21:37:36Z</dcterms:created>
  <dcterms:modified xsi:type="dcterms:W3CDTF">2024-01-16T08:01:15Z</dcterms:modified>
</cp:coreProperties>
</file>