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95" r:id="rId2"/>
    <p:sldId id="591" r:id="rId3"/>
    <p:sldId id="593" r:id="rId4"/>
    <p:sldId id="594" r:id="rId5"/>
    <p:sldId id="639" r:id="rId6"/>
    <p:sldId id="640" r:id="rId7"/>
    <p:sldId id="644" r:id="rId8"/>
    <p:sldId id="645" r:id="rId9"/>
    <p:sldId id="641" r:id="rId10"/>
    <p:sldId id="643" r:id="rId11"/>
    <p:sldId id="635" r:id="rId12"/>
    <p:sldId id="629" r:id="rId13"/>
    <p:sldId id="637" r:id="rId14"/>
    <p:sldId id="628" r:id="rId15"/>
  </p:sldIdLst>
  <p:sldSz cx="12192000" cy="6858000"/>
  <p:notesSz cx="6797675" cy="9926638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Arial Unicode MS" pitchFamily="34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Arial Unicode MS" pitchFamily="34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Arial Unicode MS" pitchFamily="34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Arial Unicode MS" pitchFamily="34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8B42A"/>
    <a:srgbClr val="4EC42E"/>
    <a:srgbClr val="FF4F4F"/>
    <a:srgbClr val="FFD03B"/>
    <a:srgbClr val="FB818D"/>
    <a:srgbClr val="00E2AC"/>
    <a:srgbClr val="EAE016"/>
    <a:srgbClr val="B08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0" autoAdjust="0"/>
    <p:restoredTop sz="94660"/>
  </p:normalViewPr>
  <p:slideViewPr>
    <p:cSldViewPr>
      <p:cViewPr varScale="1">
        <p:scale>
          <a:sx n="82" d="100"/>
          <a:sy n="82" d="100"/>
        </p:scale>
        <p:origin x="96" y="144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-911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C1BEAC8E-A57E-4D99-97E7-7B890B3436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EFCD21A5-A471-4C1A-B395-D3C00B3D12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+mn-ea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2D8FF9AA-3EDE-46CB-8507-0DBECEE909CA}" type="datetimeFigureOut">
              <a:rPr lang="sv-SE"/>
              <a:pPr>
                <a:defRPr/>
              </a:pPr>
              <a:t>2024-01-16</a:t>
            </a:fld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F4F0DB3-9DE6-4215-B3DF-CF9F34A291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14F4C1C-AE8A-46BD-9CDA-69977CC10A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90672C-9EED-4DA8-AB01-6E158CC64CC7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6F6D0D96-FA9B-449D-9DF3-287CAD055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26" tIns="46063" rIns="92126" bIns="4606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  <p:sp>
        <p:nvSpPr>
          <p:cNvPr id="2051" name="Text Box 2">
            <a:extLst>
              <a:ext uri="{FF2B5EF4-FFF2-40B4-BE49-F238E27FC236}">
                <a16:creationId xmlns:a16="http://schemas.microsoft.com/office/drawing/2014/main" id="{07654FBB-4EB5-4DD4-8642-0B5B271E0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26" tIns="46063" rIns="92126" bIns="4606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11CACA3C-0E31-48B1-A27D-CD0A1B592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26" tIns="46063" rIns="92126" bIns="4606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A2FC40E1-2AF1-4834-8862-C6E506D2C88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0488" y="744538"/>
            <a:ext cx="6615112" cy="372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12F7618-7F96-4704-962B-CAFE4B8A48B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716463"/>
            <a:ext cx="4983162" cy="4464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v-SE" noProof="0"/>
          </a:p>
        </p:txBody>
      </p:sp>
      <p:sp>
        <p:nvSpPr>
          <p:cNvPr id="2055" name="Text Box 6">
            <a:extLst>
              <a:ext uri="{FF2B5EF4-FFF2-40B4-BE49-F238E27FC236}">
                <a16:creationId xmlns:a16="http://schemas.microsoft.com/office/drawing/2014/main" id="{A6209A77-0D6B-41CA-8DB0-0050C4885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26" tIns="46063" rIns="92126" bIns="4606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E789F8C-AAA8-40D2-9710-4F29735E94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675" tIns="47151" rIns="90675" bIns="47151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F97E9C8-1BF1-4867-AAE7-71DEA5408857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Platshållare för bildobjekt 1">
            <a:extLst>
              <a:ext uri="{FF2B5EF4-FFF2-40B4-BE49-F238E27FC236}">
                <a16:creationId xmlns:a16="http://schemas.microsoft.com/office/drawing/2014/main" id="{84EA3E29-AAC7-4BF7-945A-FCD41C4511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3" name="Platshållare för anteckningar 2">
            <a:extLst>
              <a:ext uri="{FF2B5EF4-FFF2-40B4-BE49-F238E27FC236}">
                <a16:creationId xmlns:a16="http://schemas.microsoft.com/office/drawing/2014/main" id="{485E8964-E131-4F9C-9D7A-1042ED991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5124" name="Platshållare för bildnummer 3">
            <a:extLst>
              <a:ext uri="{FF2B5EF4-FFF2-40B4-BE49-F238E27FC236}">
                <a16:creationId xmlns:a16="http://schemas.microsoft.com/office/drawing/2014/main" id="{E63B4683-C1A0-4CEF-9683-9D9AD149D3D8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0920B433-E461-4029-B341-065B5C83E38C}" type="slidenum">
              <a:rPr lang="sv-SE" altLang="sv-SE" sz="1200" smtClean="0">
                <a:solidFill>
                  <a:srgbClr val="000000"/>
                </a:solidFill>
              </a:rPr>
              <a:pPr/>
              <a:t>1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latshållare för bildobjekt 1">
            <a:extLst>
              <a:ext uri="{FF2B5EF4-FFF2-40B4-BE49-F238E27FC236}">
                <a16:creationId xmlns:a16="http://schemas.microsoft.com/office/drawing/2014/main" id="{F794854C-A05F-47AE-8A67-81A2BB2D7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Platshållare för anteckningar 2">
            <a:extLst>
              <a:ext uri="{FF2B5EF4-FFF2-40B4-BE49-F238E27FC236}">
                <a16:creationId xmlns:a16="http://schemas.microsoft.com/office/drawing/2014/main" id="{CAA76DA8-68B4-4058-BE10-CDE9858D7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21508" name="Platshållare för bildnummer 3">
            <a:extLst>
              <a:ext uri="{FF2B5EF4-FFF2-40B4-BE49-F238E27FC236}">
                <a16:creationId xmlns:a16="http://schemas.microsoft.com/office/drawing/2014/main" id="{DBA598A8-3A55-4626-AE81-8D67282F31AA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199A185E-ECFC-4A4D-B0FD-D3DECFFA6F82}" type="slidenum">
              <a:rPr lang="sv-SE" altLang="sv-SE" sz="1200" smtClean="0">
                <a:solidFill>
                  <a:srgbClr val="000000"/>
                </a:solidFill>
              </a:rPr>
              <a:pPr/>
              <a:t>10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Platshållare för bildobjekt 1">
            <a:extLst>
              <a:ext uri="{FF2B5EF4-FFF2-40B4-BE49-F238E27FC236}">
                <a16:creationId xmlns:a16="http://schemas.microsoft.com/office/drawing/2014/main" id="{24FFFC56-2E89-4FE2-B905-429623BA10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Platshållare för anteckningar 2">
            <a:extLst>
              <a:ext uri="{FF2B5EF4-FFF2-40B4-BE49-F238E27FC236}">
                <a16:creationId xmlns:a16="http://schemas.microsoft.com/office/drawing/2014/main" id="{C29EB5FB-BC50-41F5-ACF2-58266CD27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23556" name="Platshållare för bildnummer 3">
            <a:extLst>
              <a:ext uri="{FF2B5EF4-FFF2-40B4-BE49-F238E27FC236}">
                <a16:creationId xmlns:a16="http://schemas.microsoft.com/office/drawing/2014/main" id="{BE6C0B8F-EBF7-46D0-A147-A6C60E9EA71A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42E2865F-A5DD-46A6-A2BF-A0B474E2C3AD}" type="slidenum">
              <a:rPr lang="sv-SE" altLang="sv-SE" sz="1200" smtClean="0">
                <a:solidFill>
                  <a:srgbClr val="000000"/>
                </a:solidFill>
              </a:rPr>
              <a:pPr/>
              <a:t>11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Platshållare för bildobjekt 1">
            <a:extLst>
              <a:ext uri="{FF2B5EF4-FFF2-40B4-BE49-F238E27FC236}">
                <a16:creationId xmlns:a16="http://schemas.microsoft.com/office/drawing/2014/main" id="{7F7C6C5F-529E-46E1-8194-C8717869B1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3" name="Platshållare för anteckningar 2">
            <a:extLst>
              <a:ext uri="{FF2B5EF4-FFF2-40B4-BE49-F238E27FC236}">
                <a16:creationId xmlns:a16="http://schemas.microsoft.com/office/drawing/2014/main" id="{317BA546-D5BD-4ACA-A8EF-477629D0C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25604" name="Platshållare för bildnummer 3">
            <a:extLst>
              <a:ext uri="{FF2B5EF4-FFF2-40B4-BE49-F238E27FC236}">
                <a16:creationId xmlns:a16="http://schemas.microsoft.com/office/drawing/2014/main" id="{480EBF06-E089-4674-B492-2B0085933F6B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67A9D3E6-36BA-4BE5-AC1F-A8C55F27B41A}" type="slidenum">
              <a:rPr lang="sv-SE" altLang="sv-SE" sz="1200" smtClean="0">
                <a:solidFill>
                  <a:srgbClr val="000000"/>
                </a:solidFill>
              </a:rPr>
              <a:pPr/>
              <a:t>14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Platshållare för bildobjekt 1">
            <a:extLst>
              <a:ext uri="{FF2B5EF4-FFF2-40B4-BE49-F238E27FC236}">
                <a16:creationId xmlns:a16="http://schemas.microsoft.com/office/drawing/2014/main" id="{2E4E2CA1-983D-4359-96DF-45D03F36BA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Platshållare för anteckningar 2">
            <a:extLst>
              <a:ext uri="{FF2B5EF4-FFF2-40B4-BE49-F238E27FC236}">
                <a16:creationId xmlns:a16="http://schemas.microsoft.com/office/drawing/2014/main" id="{2F1A3DA5-10A6-409D-8B47-5B2482C4E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7172" name="Platshållare för bildnummer 3">
            <a:extLst>
              <a:ext uri="{FF2B5EF4-FFF2-40B4-BE49-F238E27FC236}">
                <a16:creationId xmlns:a16="http://schemas.microsoft.com/office/drawing/2014/main" id="{703813D5-3C36-4371-A973-C8C0ABD3C9B7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B85107B4-5C6D-4CC3-85CC-35023B609EF6}" type="slidenum">
              <a:rPr lang="en-US" altLang="sv-SE" sz="1200" smtClean="0">
                <a:solidFill>
                  <a:srgbClr val="000000"/>
                </a:solidFill>
              </a:rPr>
              <a:pPr/>
              <a:t>2</a:t>
            </a:fld>
            <a:endParaRPr lang="en-US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Platshållare för bildobjekt 1">
            <a:extLst>
              <a:ext uri="{FF2B5EF4-FFF2-40B4-BE49-F238E27FC236}">
                <a16:creationId xmlns:a16="http://schemas.microsoft.com/office/drawing/2014/main" id="{7B74F4D5-DEE4-4926-AD7D-399F67F52B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Platshållare för anteckningar 2">
            <a:extLst>
              <a:ext uri="{FF2B5EF4-FFF2-40B4-BE49-F238E27FC236}">
                <a16:creationId xmlns:a16="http://schemas.microsoft.com/office/drawing/2014/main" id="{8C7B4871-8E9F-4399-8F3C-481BD2231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9220" name="Platshållare för bildnummer 3">
            <a:extLst>
              <a:ext uri="{FF2B5EF4-FFF2-40B4-BE49-F238E27FC236}">
                <a16:creationId xmlns:a16="http://schemas.microsoft.com/office/drawing/2014/main" id="{4833BC72-C4ED-474C-9D4D-9854F696DB0E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D5C901E6-F61F-43E0-B784-1CB5D1B1AD8F}" type="slidenum">
              <a:rPr lang="en-US" altLang="sv-SE" sz="1200" smtClean="0">
                <a:solidFill>
                  <a:srgbClr val="000000"/>
                </a:solidFill>
              </a:rPr>
              <a:pPr/>
              <a:t>3</a:t>
            </a:fld>
            <a:endParaRPr lang="en-US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Platshållare för bildobjekt 1">
            <a:extLst>
              <a:ext uri="{FF2B5EF4-FFF2-40B4-BE49-F238E27FC236}">
                <a16:creationId xmlns:a16="http://schemas.microsoft.com/office/drawing/2014/main" id="{0E016C07-FC51-4009-9D0D-941B099A9A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7" name="Platshållare för anteckningar 2">
            <a:extLst>
              <a:ext uri="{FF2B5EF4-FFF2-40B4-BE49-F238E27FC236}">
                <a16:creationId xmlns:a16="http://schemas.microsoft.com/office/drawing/2014/main" id="{85EE179B-18C5-4335-954B-97B03FEF1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11268" name="Platshållare för bildnummer 3">
            <a:extLst>
              <a:ext uri="{FF2B5EF4-FFF2-40B4-BE49-F238E27FC236}">
                <a16:creationId xmlns:a16="http://schemas.microsoft.com/office/drawing/2014/main" id="{760E1ADE-9809-4A6B-8C65-F0AE096BDBB1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DA4CADF8-0CA7-4DCD-A22E-8FA283AE1C15}" type="slidenum">
              <a:rPr lang="en-US" altLang="sv-SE" sz="1200" smtClean="0">
                <a:solidFill>
                  <a:srgbClr val="000000"/>
                </a:solidFill>
              </a:rPr>
              <a:pPr/>
              <a:t>4</a:t>
            </a:fld>
            <a:endParaRPr lang="en-US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Platshållare för bildobjekt 1">
            <a:extLst>
              <a:ext uri="{FF2B5EF4-FFF2-40B4-BE49-F238E27FC236}">
                <a16:creationId xmlns:a16="http://schemas.microsoft.com/office/drawing/2014/main" id="{489EAB6A-7D2B-4988-AE2F-F8F3E7EBD1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5" name="Platshållare för anteckningar 2">
            <a:extLst>
              <a:ext uri="{FF2B5EF4-FFF2-40B4-BE49-F238E27FC236}">
                <a16:creationId xmlns:a16="http://schemas.microsoft.com/office/drawing/2014/main" id="{833EBF2F-A029-4AD1-8983-80C9C8AA2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13316" name="Platshållare för bildnummer 3">
            <a:extLst>
              <a:ext uri="{FF2B5EF4-FFF2-40B4-BE49-F238E27FC236}">
                <a16:creationId xmlns:a16="http://schemas.microsoft.com/office/drawing/2014/main" id="{00FEA3F3-BA16-4FFF-8AC8-A2DFF5120BCF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A14FE82B-340A-4FCB-9B49-0817D493CA27}" type="slidenum">
              <a:rPr lang="sv-SE" altLang="sv-SE" sz="1200" smtClean="0">
                <a:solidFill>
                  <a:srgbClr val="000000"/>
                </a:solidFill>
              </a:rPr>
              <a:pPr/>
              <a:t>5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latshållare för bildobjekt 1">
            <a:extLst>
              <a:ext uri="{FF2B5EF4-FFF2-40B4-BE49-F238E27FC236}">
                <a16:creationId xmlns:a16="http://schemas.microsoft.com/office/drawing/2014/main" id="{0AE61687-BE44-4A13-BA47-4FE6493337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Platshållare för anteckningar 2">
            <a:extLst>
              <a:ext uri="{FF2B5EF4-FFF2-40B4-BE49-F238E27FC236}">
                <a16:creationId xmlns:a16="http://schemas.microsoft.com/office/drawing/2014/main" id="{F70CC9E4-464C-443E-98D1-CB24AD72B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15364" name="Platshållare för bildnummer 3">
            <a:extLst>
              <a:ext uri="{FF2B5EF4-FFF2-40B4-BE49-F238E27FC236}">
                <a16:creationId xmlns:a16="http://schemas.microsoft.com/office/drawing/2014/main" id="{286255FE-D29D-47DE-8545-04E66A0CBF7D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3B85580B-559B-428E-99B2-9027FFDF9997}" type="slidenum">
              <a:rPr lang="sv-SE" altLang="sv-SE" sz="1200" smtClean="0">
                <a:solidFill>
                  <a:srgbClr val="000000"/>
                </a:solidFill>
              </a:rPr>
              <a:pPr/>
              <a:t>6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latshållare för bildobjekt 1">
            <a:extLst>
              <a:ext uri="{FF2B5EF4-FFF2-40B4-BE49-F238E27FC236}">
                <a16:creationId xmlns:a16="http://schemas.microsoft.com/office/drawing/2014/main" id="{0AE61687-BE44-4A13-BA47-4FE6493337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Platshållare för anteckningar 2">
            <a:extLst>
              <a:ext uri="{FF2B5EF4-FFF2-40B4-BE49-F238E27FC236}">
                <a16:creationId xmlns:a16="http://schemas.microsoft.com/office/drawing/2014/main" id="{F70CC9E4-464C-443E-98D1-CB24AD72B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15364" name="Platshållare för bildnummer 3">
            <a:extLst>
              <a:ext uri="{FF2B5EF4-FFF2-40B4-BE49-F238E27FC236}">
                <a16:creationId xmlns:a16="http://schemas.microsoft.com/office/drawing/2014/main" id="{286255FE-D29D-47DE-8545-04E66A0CBF7D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3B85580B-559B-428E-99B2-9027FFDF9997}" type="slidenum">
              <a:rPr lang="sv-SE" altLang="sv-SE" sz="1200" smtClean="0">
                <a:solidFill>
                  <a:srgbClr val="000000"/>
                </a:solidFill>
              </a:rPr>
              <a:pPr/>
              <a:t>7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703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latshållare för bildobjekt 1">
            <a:extLst>
              <a:ext uri="{FF2B5EF4-FFF2-40B4-BE49-F238E27FC236}">
                <a16:creationId xmlns:a16="http://schemas.microsoft.com/office/drawing/2014/main" id="{0AE61687-BE44-4A13-BA47-4FE6493337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Platshållare för anteckningar 2">
            <a:extLst>
              <a:ext uri="{FF2B5EF4-FFF2-40B4-BE49-F238E27FC236}">
                <a16:creationId xmlns:a16="http://schemas.microsoft.com/office/drawing/2014/main" id="{F70CC9E4-464C-443E-98D1-CB24AD72B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15364" name="Platshållare för bildnummer 3">
            <a:extLst>
              <a:ext uri="{FF2B5EF4-FFF2-40B4-BE49-F238E27FC236}">
                <a16:creationId xmlns:a16="http://schemas.microsoft.com/office/drawing/2014/main" id="{286255FE-D29D-47DE-8545-04E66A0CBF7D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3B85580B-559B-428E-99B2-9027FFDF9997}" type="slidenum">
              <a:rPr lang="sv-SE" altLang="sv-SE" sz="1200" smtClean="0">
                <a:solidFill>
                  <a:srgbClr val="000000"/>
                </a:solidFill>
              </a:rPr>
              <a:pPr/>
              <a:t>8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6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Platshållare för bildobjekt 1">
            <a:extLst>
              <a:ext uri="{FF2B5EF4-FFF2-40B4-BE49-F238E27FC236}">
                <a16:creationId xmlns:a16="http://schemas.microsoft.com/office/drawing/2014/main" id="{C297F118-9676-4F9A-86D1-5ECC246D46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Platshållare för anteckningar 2">
            <a:extLst>
              <a:ext uri="{FF2B5EF4-FFF2-40B4-BE49-F238E27FC236}">
                <a16:creationId xmlns:a16="http://schemas.microsoft.com/office/drawing/2014/main" id="{B104DA06-5882-4CE1-9829-1DA2E7D1E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17412" name="Platshållare för bildnummer 3">
            <a:extLst>
              <a:ext uri="{FF2B5EF4-FFF2-40B4-BE49-F238E27FC236}">
                <a16:creationId xmlns:a16="http://schemas.microsoft.com/office/drawing/2014/main" id="{14104CA0-28A3-4C0C-B03F-E00273898904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fld id="{99F212D6-CBD9-4D6B-8D7F-F4D4BB66234C}" type="slidenum">
              <a:rPr lang="sv-SE" altLang="sv-SE" sz="1200" smtClean="0">
                <a:solidFill>
                  <a:srgbClr val="000000"/>
                </a:solidFill>
              </a:rPr>
              <a:pPr/>
              <a:t>9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5778C46-8D66-4433-8B0F-71C0D22B22A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31FF9-500E-458F-8EB4-0E777E86BDFC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342899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46CE9CF-04E8-4580-A042-557016E04B1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62D9F-C83B-4F45-9388-96424783598B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291748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686803" y="1524002"/>
            <a:ext cx="2588684" cy="5148263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914400" y="1524002"/>
            <a:ext cx="7569200" cy="514826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468884F-33A8-4233-B1C8-B4103669FFD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89BE3-CA87-4AF2-9AF6-D93EF1CF13E2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3758353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14403" y="1524001"/>
            <a:ext cx="10361084" cy="68421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B0832ED-AE9D-497B-9BF5-9664E86133C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6B311-4FE7-448B-9377-9595D4F9D2BB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35062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592840-9309-439F-B1C6-6375D24AC9E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7743D-3942-4794-9EA4-C4508FA10080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35205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E5C0C7C-AECF-4B38-9B5D-50A1182E73C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4F86C-B948-4BCF-A31D-E0F5382E7876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427256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914403" y="2438405"/>
            <a:ext cx="5077884" cy="4233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95484" y="2438405"/>
            <a:ext cx="5080000" cy="4233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2DA7E8-88EF-414A-843C-D69E748E768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DE950-CAE8-4480-AB82-935971E4950E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249116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FE82575-4315-4005-9D24-C30D3EF8137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72B89-CA39-4EAD-8F9C-5ECF5C8BCD32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330097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A13744B-A654-418A-9980-CB58790BE67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D15F2-AC16-4980-9221-E2EC33A765DC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255364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5163256-9534-4E81-8A8D-5B0A17E3EF5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988B3-3D29-40E1-B340-98A629388334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428029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39AA77-A8AB-4889-96D7-7E0032E6E1A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F6DCB-F74C-448B-99BA-F2B0BD12DA57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249981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sv-SE" noProof="0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150D3D-A40D-4117-A326-FA16ACC6BFF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020CE-4266-4472-997B-CB4B6BC4B51B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76212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3198FAF4-3FD9-40BF-AD73-6D1E73E55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0"/>
            <a:ext cx="10361613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v-SE"/>
              <a:t>Klicka för att redigera rubriktextens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AD83D237-18DA-49B6-A501-F183E1650F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10361613" cy="423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v-SE"/>
              <a:t>Klicka för att redigera dispositionstextens format</a:t>
            </a:r>
          </a:p>
          <a:p>
            <a:pPr lvl="1"/>
            <a:r>
              <a:rPr lang="en-GB" altLang="sv-SE"/>
              <a:t>Andra dispositionsnivån</a:t>
            </a:r>
          </a:p>
          <a:p>
            <a:pPr lvl="2"/>
            <a:r>
              <a:rPr lang="en-GB" altLang="sv-SE"/>
              <a:t>Tredje dispositionsnivån</a:t>
            </a:r>
          </a:p>
          <a:p>
            <a:pPr lvl="3"/>
            <a:r>
              <a:rPr lang="en-GB" altLang="sv-SE"/>
              <a:t>Fjärde dispositionsnivån</a:t>
            </a:r>
          </a:p>
          <a:p>
            <a:pPr lvl="4"/>
            <a:r>
              <a:rPr lang="en-GB" altLang="sv-SE"/>
              <a:t>Femte dispositionsnivån</a:t>
            </a:r>
          </a:p>
          <a:p>
            <a:pPr lvl="4"/>
            <a:r>
              <a:rPr lang="en-GB" altLang="sv-SE"/>
              <a:t>Sjätte dispositionsnivån</a:t>
            </a:r>
          </a:p>
          <a:p>
            <a:pPr lvl="4"/>
            <a:r>
              <a:rPr lang="en-GB" altLang="sv-SE"/>
              <a:t>Sjunde dispositionsnivån</a:t>
            </a:r>
          </a:p>
          <a:p>
            <a:pPr lvl="4"/>
            <a:r>
              <a:rPr lang="en-GB" altLang="sv-SE"/>
              <a:t>Åttonde dispositionsnivån</a:t>
            </a:r>
          </a:p>
          <a:p>
            <a:pPr lvl="4"/>
            <a:r>
              <a:rPr lang="en-GB" altLang="sv-SE"/>
              <a:t>Nionde dispositionsnivån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6257EEB4-BF22-4798-98EF-C5771A6D0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248400"/>
            <a:ext cx="2540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34C0BAA0-3535-4BEB-8285-00A0036D9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600" y="6248400"/>
            <a:ext cx="3860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46153DBF-A40C-40DE-8D5A-41B2C3F0412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37600" y="6248400"/>
            <a:ext cx="2538413" cy="4587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1A6D279-0C09-4067-A234-6C694AE12D74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  <p:sp>
        <p:nvSpPr>
          <p:cNvPr id="1031" name="Line 6">
            <a:extLst>
              <a:ext uri="{FF2B5EF4-FFF2-40B4-BE49-F238E27FC236}">
                <a16:creationId xmlns:a16="http://schemas.microsoft.com/office/drawing/2014/main" id="{84E75DD4-FE62-4D92-B9E4-F411833D2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172200"/>
            <a:ext cx="10363200" cy="1588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j-lt"/>
          <a:ea typeface="Arial Unicode MS" panose="020B0604020202020204" pitchFamily="34" charset="-128"/>
          <a:cs typeface="+mj-cs"/>
        </a:defRPr>
      </a:lvl1pPr>
      <a:lvl2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2pPr>
      <a:lvl3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3pPr>
      <a:lvl4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4pPr>
      <a:lvl5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5pPr>
      <a:lvl6pPr marL="2514537" indent="-228594" algn="ctr" defTabSz="44925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Arial" charset="0"/>
          <a:cs typeface="Arial Unicode MS" charset="0"/>
        </a:defRPr>
      </a:lvl6pPr>
      <a:lvl7pPr marL="2971726" indent="-228594" algn="ctr" defTabSz="44925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Arial" charset="0"/>
          <a:cs typeface="Arial Unicode MS" charset="0"/>
        </a:defRPr>
      </a:lvl7pPr>
      <a:lvl8pPr marL="3428914" indent="-228594" algn="ctr" defTabSz="44925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Arial" charset="0"/>
          <a:cs typeface="Arial Unicode MS" charset="0"/>
        </a:defRPr>
      </a:lvl8pPr>
      <a:lvl9pPr marL="3886103" indent="-228594" algn="ctr" defTabSz="44925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41313" indent="-341313" algn="l" defTabSz="447675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1pPr>
      <a:lvl2pPr marL="741363" indent="-284163" algn="l" defTabSz="447675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2pPr>
      <a:lvl3pPr marL="1141413" indent="-227013" algn="l" defTabSz="447675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3pPr>
      <a:lvl4pPr marL="1598613" indent="-227013" algn="l" defTabSz="447675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4pPr>
      <a:lvl5pPr marL="2055813" indent="-227013" algn="l" defTabSz="447675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5pPr>
      <a:lvl6pPr marL="2514537" indent="-228594" algn="l" defTabSz="449251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726" indent="-228594" algn="l" defTabSz="449251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8914" indent="-228594" algn="l" defTabSz="449251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103" indent="-228594" algn="l" defTabSz="449251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sv-S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ruta 11">
            <a:extLst>
              <a:ext uri="{FF2B5EF4-FFF2-40B4-BE49-F238E27FC236}">
                <a16:creationId xmlns:a16="http://schemas.microsoft.com/office/drawing/2014/main" id="{37510A1A-624B-4163-8565-76E37119B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1125538"/>
            <a:ext cx="5543550" cy="646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36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+mn-ea"/>
              </a:rPr>
              <a:t>Budget och prognos.   </a:t>
            </a:r>
          </a:p>
        </p:txBody>
      </p:sp>
      <p:sp>
        <p:nvSpPr>
          <p:cNvPr id="4099" name="textruta 5">
            <a:extLst>
              <a:ext uri="{FF2B5EF4-FFF2-40B4-BE49-F238E27FC236}">
                <a16:creationId xmlns:a16="http://schemas.microsoft.com/office/drawing/2014/main" id="{C844CC4F-9CF2-4E6C-88CE-0660451D3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80150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sp>
        <p:nvSpPr>
          <p:cNvPr id="4100" name="Rektangel 1">
            <a:extLst>
              <a:ext uri="{FF2B5EF4-FFF2-40B4-BE49-F238E27FC236}">
                <a16:creationId xmlns:a16="http://schemas.microsoft.com/office/drawing/2014/main" id="{E0EF19EF-94AB-4E79-82BB-4DF515158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765175"/>
            <a:ext cx="7129463" cy="14287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ruta 11">
            <a:extLst>
              <a:ext uri="{FF2B5EF4-FFF2-40B4-BE49-F238E27FC236}">
                <a16:creationId xmlns:a16="http://schemas.microsoft.com/office/drawing/2014/main" id="{B2B33344-4EA8-4107-A114-107FBEF73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0925" y="141288"/>
            <a:ext cx="4427538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sv-SE" altLang="sv-SE" sz="600" b="1">
              <a:solidFill>
                <a:schemeClr val="tx2"/>
              </a:solidFill>
            </a:endParaRPr>
          </a:p>
          <a:p>
            <a:pPr algn="ctr"/>
            <a:r>
              <a:rPr lang="sv-SE" altLang="sv-SE" sz="2800" b="1">
                <a:solidFill>
                  <a:schemeClr val="tx1"/>
                </a:solidFill>
                <a:latin typeface="Calibri" panose="020F0502020204030204" pitchFamily="34" charset="0"/>
              </a:rPr>
              <a:t>Förkalkyl och efterkalkyl</a:t>
            </a:r>
          </a:p>
        </p:txBody>
      </p:sp>
      <p:sp>
        <p:nvSpPr>
          <p:cNvPr id="24581" name="textruta 11">
            <a:extLst>
              <a:ext uri="{FF2B5EF4-FFF2-40B4-BE49-F238E27FC236}">
                <a16:creationId xmlns:a16="http://schemas.microsoft.com/office/drawing/2014/main" id="{055F2F1D-AEB2-44A8-BBDD-8E2430AE8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67" y="1288728"/>
            <a:ext cx="4511625" cy="15542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sz="2200" b="1" u="sng" dirty="0">
                <a:solidFill>
                  <a:schemeClr val="tx1"/>
                </a:solidFill>
                <a:latin typeface="Calibri" panose="020F0502020204030204" pitchFamily="34" charset="0"/>
              </a:rPr>
              <a:t>När passar förkalkylen bäst?</a:t>
            </a:r>
          </a:p>
          <a:p>
            <a:pPr>
              <a:defRPr/>
            </a:pPr>
            <a:endParaRPr lang="sv-SE" sz="900" b="1" u="sng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</a:rPr>
              <a:t>Passar vid anbudsgivning.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</a:rPr>
              <a:t>Inför inköp av nya varor och tjänster.</a:t>
            </a:r>
          </a:p>
          <a:p>
            <a:pPr>
              <a:defRPr/>
            </a:pPr>
            <a:endParaRPr lang="sv-SE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2534" name="Rektangel 1">
            <a:extLst>
              <a:ext uri="{FF2B5EF4-FFF2-40B4-BE49-F238E27FC236}">
                <a16:creationId xmlns:a16="http://schemas.microsoft.com/office/drawing/2014/main" id="{F6169D4B-DCEE-4B5D-B7CD-7A7A0B347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794" y="3861048"/>
            <a:ext cx="6678612" cy="830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sv-SE" altLang="sv-SE" i="1" dirty="0">
                <a:solidFill>
                  <a:schemeClr val="tx1"/>
                </a:solidFill>
                <a:latin typeface="Calibri" panose="020F0502020204030204" pitchFamily="34" charset="0"/>
              </a:rPr>
              <a:t>”Genom att lära av efterkalkylen blir framtida </a:t>
            </a:r>
          </a:p>
          <a:p>
            <a:pPr algn="ctr"/>
            <a:r>
              <a:rPr lang="sv-SE" altLang="sv-SE" i="1" dirty="0">
                <a:solidFill>
                  <a:schemeClr val="tx1"/>
                </a:solidFill>
                <a:latin typeface="Calibri" panose="020F0502020204030204" pitchFamily="34" charset="0"/>
              </a:rPr>
              <a:t>förkalkyler både bättre och säkrare.”</a:t>
            </a:r>
            <a:endParaRPr lang="sv-SE" altLang="sv-SE" dirty="0">
              <a:solidFill>
                <a:schemeClr val="tx1"/>
              </a:solidFill>
            </a:endParaRPr>
          </a:p>
        </p:txBody>
      </p:sp>
      <p:sp>
        <p:nvSpPr>
          <p:cNvPr id="7" name="textruta 11">
            <a:extLst>
              <a:ext uri="{FF2B5EF4-FFF2-40B4-BE49-F238E27FC236}">
                <a16:creationId xmlns:a16="http://schemas.microsoft.com/office/drawing/2014/main" id="{BA6E599B-1079-476C-AF0B-BAF82544D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288728"/>
            <a:ext cx="5904656" cy="15542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sz="2200" b="1" u="sng" dirty="0">
                <a:solidFill>
                  <a:schemeClr val="tx1"/>
                </a:solidFill>
                <a:latin typeface="Calibri" panose="020F0502020204030204" pitchFamily="34" charset="0"/>
              </a:rPr>
              <a:t>När passar efterkalkylen bäst?</a:t>
            </a:r>
          </a:p>
          <a:p>
            <a:pPr>
              <a:defRPr/>
            </a:pPr>
            <a:endParaRPr lang="sv-SE" sz="900" b="1" u="sng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</a:rPr>
              <a:t>När vi vill se utfallet av arbetet anbudet gällde?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</a:rPr>
              <a:t>Vilket pris fick vi till slut?</a:t>
            </a:r>
          </a:p>
          <a:p>
            <a:pPr>
              <a:defRPr/>
            </a:pPr>
            <a:endParaRPr lang="sv-SE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  <p:bldP spid="22534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ruta 11">
            <a:extLst>
              <a:ext uri="{FF2B5EF4-FFF2-40B4-BE49-F238E27FC236}">
                <a16:creationId xmlns:a16="http://schemas.microsoft.com/office/drawing/2014/main" id="{A405E0E3-EED4-44B9-BB51-C354F2A19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8" y="1196975"/>
            <a:ext cx="8732837" cy="19700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3600" b="1">
                <a:solidFill>
                  <a:schemeClr val="tx1"/>
                </a:solidFill>
                <a:latin typeface="Calibri" panose="020F0502020204030204" pitchFamily="34" charset="0"/>
                <a:ea typeface="+mn-ea"/>
              </a:rPr>
              <a:t>Investeringar</a:t>
            </a:r>
          </a:p>
          <a:p>
            <a:pPr>
              <a:defRPr/>
            </a:pPr>
            <a:br>
              <a:rPr lang="sv-SE" sz="1800" b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+mn-ea"/>
              </a:rPr>
            </a:br>
            <a:endParaRPr lang="sv-SE" sz="2000" b="1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sv-SE" b="1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+mn-ea"/>
            </a:endParaRPr>
          </a:p>
          <a:p>
            <a:pPr>
              <a:defRPr/>
            </a:pPr>
            <a:endParaRPr lang="sv-SE" b="1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22531" name="textruta 5">
            <a:extLst>
              <a:ext uri="{FF2B5EF4-FFF2-40B4-BE49-F238E27FC236}">
                <a16:creationId xmlns:a16="http://schemas.microsoft.com/office/drawing/2014/main" id="{11A03774-BC24-4CBF-9F08-E783AB88B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sp>
        <p:nvSpPr>
          <p:cNvPr id="22532" name="Rektangel 1">
            <a:extLst>
              <a:ext uri="{FF2B5EF4-FFF2-40B4-BE49-F238E27FC236}">
                <a16:creationId xmlns:a16="http://schemas.microsoft.com/office/drawing/2014/main" id="{D94A39E9-0864-40CF-8DD3-296F48EFA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575" y="333375"/>
            <a:ext cx="7129463" cy="14287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ruta 15">
            <a:extLst>
              <a:ext uri="{FF2B5EF4-FFF2-40B4-BE49-F238E27FC236}">
                <a16:creationId xmlns:a16="http://schemas.microsoft.com/office/drawing/2014/main" id="{3B5FC47D-2790-4530-826F-D0DA7A971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3213100"/>
            <a:ext cx="10848975" cy="2400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457189" indent="-457189">
              <a:buFont typeface="Wingdings" panose="05000000000000000000" pitchFamily="2" charset="2"/>
              <a:buChar char="§"/>
              <a:defRPr/>
            </a:pPr>
            <a:r>
              <a:rPr lang="sv-SE" dirty="0">
                <a:solidFill>
                  <a:schemeClr val="tx1"/>
                </a:solidFill>
                <a:latin typeface="Calibri" panose="020F0502020204030204" pitchFamily="34" charset="0"/>
              </a:rPr>
              <a:t>En investering förväntas ge någon form av ekonomisk nytta i framtiden.</a:t>
            </a:r>
          </a:p>
          <a:p>
            <a:pPr marL="228594" indent="-228594">
              <a:buFont typeface="Wingdings" panose="05000000000000000000" pitchFamily="2" charset="2"/>
              <a:buChar char="§"/>
              <a:defRPr/>
            </a:pPr>
            <a:endParaRPr lang="sv-SE" sz="1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457189" indent="-457189">
              <a:buFont typeface="Wingdings" panose="05000000000000000000" pitchFamily="2" charset="2"/>
              <a:buChar char="§"/>
              <a:defRPr/>
            </a:pPr>
            <a:r>
              <a:rPr lang="sv-SE" dirty="0">
                <a:solidFill>
                  <a:schemeClr val="tx1"/>
                </a:solidFill>
                <a:latin typeface="Calibri" panose="020F0502020204030204" pitchFamily="34" charset="0"/>
              </a:rPr>
              <a:t>Nyttan kan vara i form av ökade intäkter eller minskade kostnader.</a:t>
            </a:r>
          </a:p>
          <a:p>
            <a:pPr marL="228594" indent="-228594">
              <a:buFont typeface="Wingdings" panose="05000000000000000000" pitchFamily="2" charset="2"/>
              <a:buChar char="§"/>
              <a:defRPr/>
            </a:pPr>
            <a:endParaRPr lang="sv-SE" sz="1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457189" indent="-457189">
              <a:buFont typeface="Wingdings" panose="05000000000000000000" pitchFamily="2" charset="2"/>
              <a:buChar char="§"/>
              <a:defRPr/>
            </a:pPr>
            <a:r>
              <a:rPr lang="sv-SE" dirty="0">
                <a:solidFill>
                  <a:schemeClr val="tx1"/>
                </a:solidFill>
                <a:latin typeface="Calibri" panose="020F0502020204030204" pitchFamily="34" charset="0"/>
              </a:rPr>
              <a:t>Investeringen läggs till anläggningstillgångar i bokföringen.</a:t>
            </a:r>
          </a:p>
          <a:p>
            <a:pPr marL="457189" indent="-457189">
              <a:buFont typeface="Wingdings" panose="05000000000000000000" pitchFamily="2" charset="2"/>
              <a:buChar char="§"/>
              <a:defRPr/>
            </a:pPr>
            <a:endParaRPr lang="sv-SE" sz="1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457189" indent="-457189">
              <a:buFont typeface="Wingdings" panose="05000000000000000000" pitchFamily="2" charset="2"/>
              <a:buChar char="§"/>
              <a:defRPr/>
            </a:pPr>
            <a:r>
              <a:rPr lang="sv-SE" dirty="0">
                <a:solidFill>
                  <a:schemeClr val="tx1"/>
                </a:solidFill>
                <a:latin typeface="Calibri" panose="020F0502020204030204" pitchFamily="34" charset="0"/>
              </a:rPr>
              <a:t>Investeringen skrivs sedan av beroende på ekonomisk livslängd.</a:t>
            </a:r>
          </a:p>
          <a:p>
            <a:pPr>
              <a:defRPr/>
            </a:pPr>
            <a:endParaRPr lang="sv-SE" dirty="0">
              <a:latin typeface="Calibri" panose="020F0502020204030204" pitchFamily="34" charset="0"/>
            </a:endParaRPr>
          </a:p>
        </p:txBody>
      </p:sp>
      <p:sp>
        <p:nvSpPr>
          <p:cNvPr id="9" name="textruta 1">
            <a:extLst>
              <a:ext uri="{FF2B5EF4-FFF2-40B4-BE49-F238E27FC236}">
                <a16:creationId xmlns:a16="http://schemas.microsoft.com/office/drawing/2014/main" id="{D73D47AD-6768-42BD-9FF8-0DBB36A4B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175" y="1030288"/>
            <a:ext cx="5407025" cy="5857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sv-SE" altLang="sv-SE" sz="3200" b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+mn-ea"/>
              </a:rPr>
              <a:t>Vad är en investering</a:t>
            </a:r>
            <a:endParaRPr lang="sv-SE" altLang="sv-SE" sz="32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+mn-ea"/>
            </a:endParaRPr>
          </a:p>
        </p:txBody>
      </p:sp>
      <p:pic>
        <p:nvPicPr>
          <p:cNvPr id="26628" name="Bildobjekt 9">
            <a:extLst>
              <a:ext uri="{FF2B5EF4-FFF2-40B4-BE49-F238E27FC236}">
                <a16:creationId xmlns:a16="http://schemas.microsoft.com/office/drawing/2014/main" id="{C6D63862-5EAC-4E00-84A8-597490539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8" y="333375"/>
            <a:ext cx="2446337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Bildobjekt 10">
            <a:extLst>
              <a:ext uri="{FF2B5EF4-FFF2-40B4-BE49-F238E27FC236}">
                <a16:creationId xmlns:a16="http://schemas.microsoft.com/office/drawing/2014/main" id="{B4BFD59D-3FC2-4CEE-88D3-7A28EF0D0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038225"/>
            <a:ext cx="15240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ruta 5">
            <a:extLst>
              <a:ext uri="{FF2B5EF4-FFF2-40B4-BE49-F238E27FC236}">
                <a16:creationId xmlns:a16="http://schemas.microsoft.com/office/drawing/2014/main" id="{099F3FB1-7874-47BC-BC1D-AA191DB89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80150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ruta 15">
            <a:extLst>
              <a:ext uri="{FF2B5EF4-FFF2-40B4-BE49-F238E27FC236}">
                <a16:creationId xmlns:a16="http://schemas.microsoft.com/office/drawing/2014/main" id="{B8C1775C-16B1-4559-AF2D-E2FB084B1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4607" y="2276872"/>
            <a:ext cx="11304588" cy="372409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457189" indent="-457189">
              <a:buFont typeface="Wingdings" panose="05000000000000000000" pitchFamily="2" charset="2"/>
              <a:buChar char="§"/>
              <a:defRPr/>
            </a:pPr>
            <a:r>
              <a:rPr lang="sv-SE" b="1" dirty="0">
                <a:solidFill>
                  <a:schemeClr val="tx1"/>
                </a:solidFill>
                <a:latin typeface="Calibri" panose="020F0502020204030204" pitchFamily="34" charset="0"/>
              </a:rPr>
              <a:t>Investeringar får ofta stora ekonomiska konsekvenser.</a:t>
            </a:r>
          </a:p>
          <a:p>
            <a:pPr>
              <a:defRPr/>
            </a:pPr>
            <a:r>
              <a:rPr lang="sv-SE" dirty="0">
                <a:solidFill>
                  <a:schemeClr val="tx1"/>
                </a:solidFill>
                <a:latin typeface="Calibri" panose="020F0502020204030204" pitchFamily="34" charset="0"/>
              </a:rPr>
              <a:t>       Innebär ofta stora lån som får långsiktig påverkan på företagets ekonomi.</a:t>
            </a:r>
          </a:p>
          <a:p>
            <a:pPr marL="228594" indent="-228594">
              <a:buFont typeface="Wingdings" panose="05000000000000000000" pitchFamily="2" charset="2"/>
              <a:buChar char="§"/>
              <a:defRPr/>
            </a:pPr>
            <a:endParaRPr lang="sv-SE" sz="1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457189" indent="-457189">
              <a:buFont typeface="Wingdings" panose="05000000000000000000" pitchFamily="2" charset="2"/>
              <a:buChar char="§"/>
              <a:defRPr/>
            </a:pPr>
            <a:r>
              <a:rPr lang="sv-SE" b="1" dirty="0">
                <a:solidFill>
                  <a:schemeClr val="tx1"/>
                </a:solidFill>
                <a:latin typeface="Calibri" panose="020F0502020204030204" pitchFamily="34" charset="0"/>
              </a:rPr>
              <a:t>Osäkerhet, hur länge har vi ekonomisk nytta av investeringen?</a:t>
            </a:r>
          </a:p>
          <a:p>
            <a:pPr>
              <a:defRPr/>
            </a:pPr>
            <a:r>
              <a:rPr lang="sv-SE" dirty="0">
                <a:solidFill>
                  <a:schemeClr val="tx1"/>
                </a:solidFill>
                <a:latin typeface="Calibri" panose="020F0502020204030204" pitchFamily="34" charset="0"/>
              </a:rPr>
              <a:t>       Investeringen kan fort bli omodern eller slits fortare än vi tänkt oss. </a:t>
            </a:r>
          </a:p>
          <a:p>
            <a:pPr>
              <a:defRPr/>
            </a:pPr>
            <a:endParaRPr lang="sv-SE" sz="1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457189" indent="-457189">
              <a:buFont typeface="Wingdings" panose="05000000000000000000" pitchFamily="2" charset="2"/>
              <a:buChar char="§"/>
              <a:defRPr/>
            </a:pPr>
            <a:r>
              <a:rPr lang="sv-SE" b="1" dirty="0">
                <a:solidFill>
                  <a:schemeClr val="tx1"/>
                </a:solidFill>
                <a:latin typeface="Calibri" panose="020F0502020204030204" pitchFamily="34" charset="0"/>
              </a:rPr>
              <a:t>Man kan se över alternativ till investeringen. </a:t>
            </a:r>
          </a:p>
          <a:p>
            <a:pPr>
              <a:defRPr/>
            </a:pPr>
            <a:r>
              <a:rPr lang="sv-SE" dirty="0">
                <a:solidFill>
                  <a:schemeClr val="tx1"/>
                </a:solidFill>
                <a:latin typeface="Calibri" panose="020F0502020204030204" pitchFamily="34" charset="0"/>
              </a:rPr>
              <a:t>       Går t.ex trucken att reparera? Kan vi leasa trucken? Kan vi köpa en annan typ som är</a:t>
            </a:r>
          </a:p>
          <a:p>
            <a:pPr>
              <a:defRPr/>
            </a:pPr>
            <a:r>
              <a:rPr lang="sv-SE" dirty="0">
                <a:solidFill>
                  <a:schemeClr val="tx1"/>
                </a:solidFill>
                <a:latin typeface="Calibri" panose="020F0502020204030204" pitchFamily="34" charset="0"/>
              </a:rPr>
              <a:t>       billigare då vårt behov har förändrats? </a:t>
            </a:r>
          </a:p>
          <a:p>
            <a:pPr>
              <a:defRPr/>
            </a:pPr>
            <a:endParaRPr lang="sv-SE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endParaRPr lang="sv-SE" dirty="0">
              <a:latin typeface="Calibri" panose="020F0502020204030204" pitchFamily="34" charset="0"/>
            </a:endParaRPr>
          </a:p>
        </p:txBody>
      </p:sp>
      <p:sp>
        <p:nvSpPr>
          <p:cNvPr id="9" name="textruta 1">
            <a:extLst>
              <a:ext uri="{FF2B5EF4-FFF2-40B4-BE49-F238E27FC236}">
                <a16:creationId xmlns:a16="http://schemas.microsoft.com/office/drawing/2014/main" id="{6DAFE54E-DB1C-45C1-BB4D-820CD1843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5" y="639763"/>
            <a:ext cx="4176713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v-SE" altLang="sv-SE" sz="3200" b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+mn-ea"/>
              </a:rPr>
              <a:t>Investeringar</a:t>
            </a:r>
            <a:endParaRPr lang="sv-SE" altLang="sv-SE" sz="32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27652" name="textruta 5">
            <a:extLst>
              <a:ext uri="{FF2B5EF4-FFF2-40B4-BE49-F238E27FC236}">
                <a16:creationId xmlns:a16="http://schemas.microsoft.com/office/drawing/2014/main" id="{D1479D32-2584-4F04-A895-6BF07D3A4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80150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pic>
        <p:nvPicPr>
          <p:cNvPr id="27653" name="Bildobjekt 3">
            <a:extLst>
              <a:ext uri="{FF2B5EF4-FFF2-40B4-BE49-F238E27FC236}">
                <a16:creationId xmlns:a16="http://schemas.microsoft.com/office/drawing/2014/main" id="{46BF35FF-3B69-44CD-AD3E-C18BA117D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296" y="332656"/>
            <a:ext cx="2293937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ruta 5">
            <a:extLst>
              <a:ext uri="{FF2B5EF4-FFF2-40B4-BE49-F238E27FC236}">
                <a16:creationId xmlns:a16="http://schemas.microsoft.com/office/drawing/2014/main" id="{B6246D0D-4CE8-4A16-B160-B74A04111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EBAC4B6E-44E7-4220-AADA-947EDC38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496" y="404664"/>
            <a:ext cx="7992888" cy="432047"/>
          </a:xfrm>
        </p:spPr>
        <p:txBody>
          <a:bodyPr>
            <a:noAutofit/>
          </a:bodyPr>
          <a:lstStyle/>
          <a:p>
            <a:r>
              <a:rPr lang="sv-SE" b="1" dirty="0">
                <a:latin typeface="Calibri" panose="020F0502020204030204" pitchFamily="34" charset="0"/>
              </a:rPr>
              <a:t>Investeringen blir en anläggningstillgång</a:t>
            </a:r>
          </a:p>
        </p:txBody>
      </p:sp>
      <p:sp>
        <p:nvSpPr>
          <p:cNvPr id="6" name="Platshållare för innehåll 6">
            <a:extLst>
              <a:ext uri="{FF2B5EF4-FFF2-40B4-BE49-F238E27FC236}">
                <a16:creationId xmlns:a16="http://schemas.microsoft.com/office/drawing/2014/main" id="{288267F2-295A-466E-833D-14FB6085D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336" y="1484785"/>
            <a:ext cx="3456384" cy="2592288"/>
          </a:xfrm>
          <a:solidFill>
            <a:srgbClr val="A2CD85"/>
          </a:solidFill>
          <a:ln>
            <a:solidFill>
              <a:schemeClr val="accent1"/>
            </a:solidFill>
          </a:ln>
        </p:spPr>
        <p:txBody>
          <a:bodyPr>
            <a:normAutofit fontScale="40000" lnSpcReduction="20000"/>
          </a:bodyPr>
          <a:lstStyle/>
          <a:p>
            <a:pPr>
              <a:buClr>
                <a:srgbClr val="000000"/>
              </a:buClr>
              <a:buSzPct val="100000"/>
              <a:buNone/>
              <a:defRPr/>
            </a:pPr>
            <a:r>
              <a:rPr lang="sv-SE" sz="5100" b="1" dirty="0">
                <a:latin typeface="Calibri" panose="020F0502020204030204" pitchFamily="34" charset="0"/>
                <a:cs typeface="Arial Unicode MS" charset="0"/>
              </a:rPr>
              <a:t>Anläggningstillgångar</a:t>
            </a:r>
          </a:p>
          <a:p>
            <a:pPr algn="ctr">
              <a:buClr>
                <a:srgbClr val="000000"/>
              </a:buClr>
              <a:buSzPct val="100000"/>
              <a:buNone/>
              <a:defRPr/>
            </a:pPr>
            <a:endParaRPr lang="sv-SE" sz="2500" dirty="0">
              <a:latin typeface="Calibri" panose="020F0502020204030204" pitchFamily="34" charset="0"/>
              <a:cs typeface="Arial Unicode MS" charset="0"/>
            </a:endParaRPr>
          </a:p>
          <a:p>
            <a:pPr marL="180000" indent="-685800">
              <a:lnSpc>
                <a:spcPct val="12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sz="5100" dirty="0">
                <a:latin typeface="Calibri" panose="020F0502020204030204" pitchFamily="34" charset="0"/>
                <a:cs typeface="Arial Unicode MS" charset="0"/>
              </a:rPr>
              <a:t>Fastigheter och mark.</a:t>
            </a:r>
          </a:p>
          <a:p>
            <a:pPr marL="180000" indent="-685800">
              <a:lnSpc>
                <a:spcPct val="12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sz="5100" dirty="0">
                <a:latin typeface="Calibri" panose="020F0502020204030204" pitchFamily="34" charset="0"/>
                <a:cs typeface="Arial Unicode MS" charset="0"/>
              </a:rPr>
              <a:t>Inventarier och möbler.</a:t>
            </a:r>
          </a:p>
          <a:p>
            <a:pPr marL="180000" indent="-685800">
              <a:lnSpc>
                <a:spcPct val="12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sz="5100" dirty="0">
                <a:latin typeface="Calibri" panose="020F0502020204030204" pitchFamily="34" charset="0"/>
                <a:cs typeface="Arial Unicode MS" charset="0"/>
              </a:rPr>
              <a:t>Fordon och maskiner.</a:t>
            </a:r>
          </a:p>
          <a:p>
            <a:pPr marL="180000" indent="-685800">
              <a:lnSpc>
                <a:spcPct val="12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sz="5100" dirty="0">
                <a:latin typeface="Calibri" panose="020F0502020204030204" pitchFamily="34" charset="0"/>
                <a:cs typeface="Arial Unicode MS" charset="0"/>
              </a:rPr>
              <a:t>Patent och IT system.</a:t>
            </a:r>
          </a:p>
          <a:p>
            <a:pPr marL="180000" indent="-685800">
              <a:lnSpc>
                <a:spcPct val="12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sz="5100" dirty="0">
                <a:latin typeface="Calibri" panose="020F0502020204030204" pitchFamily="34" charset="0"/>
                <a:cs typeface="Arial Unicode MS" charset="0"/>
              </a:rPr>
              <a:t>Finansiella placeringar.</a:t>
            </a:r>
          </a:p>
          <a:p>
            <a:endParaRPr lang="sv-SE" dirty="0">
              <a:solidFill>
                <a:srgbClr val="CCC1DA"/>
              </a:solidFill>
            </a:endParaRPr>
          </a:p>
        </p:txBody>
      </p:sp>
      <p:sp>
        <p:nvSpPr>
          <p:cNvPr id="7" name="Platshållare för innehåll 7">
            <a:extLst>
              <a:ext uri="{FF2B5EF4-FFF2-40B4-BE49-F238E27FC236}">
                <a16:creationId xmlns:a16="http://schemas.microsoft.com/office/drawing/2014/main" id="{7346D8F4-3652-4D2C-B6EF-5C60ADC4BE49}"/>
              </a:ext>
            </a:extLst>
          </p:cNvPr>
          <p:cNvSpPr txBox="1">
            <a:spLocks/>
          </p:cNvSpPr>
          <p:nvPr/>
        </p:nvSpPr>
        <p:spPr>
          <a:xfrm>
            <a:off x="4223792" y="1340768"/>
            <a:ext cx="7335610" cy="3312367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341313" indent="-341313" algn="l" defTabSz="447675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+mn-lt"/>
                <a:ea typeface="Arial Unicode MS" panose="020B0604020202020204" pitchFamily="34" charset="-128"/>
                <a:cs typeface="+mn-cs"/>
              </a:defRPr>
            </a:lvl1pPr>
            <a:lvl2pPr marL="741363" indent="-284163" algn="l" defTabSz="447675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+mn-lt"/>
                <a:ea typeface="Arial Unicode MS" panose="020B0604020202020204" pitchFamily="34" charset="-128"/>
                <a:cs typeface="+mn-cs"/>
              </a:defRPr>
            </a:lvl2pPr>
            <a:lvl3pPr marL="1141413" indent="-227013" algn="l" defTabSz="447675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+mn-lt"/>
                <a:ea typeface="Arial Unicode MS" panose="020B0604020202020204" pitchFamily="34" charset="-128"/>
                <a:cs typeface="+mn-cs"/>
              </a:defRPr>
            </a:lvl3pPr>
            <a:lvl4pPr marL="1598613" indent="-227013" algn="l" defTabSz="447675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Arial Unicode MS" panose="020B0604020202020204" pitchFamily="34" charset="-128"/>
                <a:cs typeface="+mn-cs"/>
              </a:defRPr>
            </a:lvl4pPr>
            <a:lvl5pPr marL="2055813" indent="-227013" algn="l" defTabSz="447675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Arial Unicode MS" panose="020B0604020202020204" pitchFamily="34" charset="-128"/>
                <a:cs typeface="+mn-cs"/>
              </a:defRPr>
            </a:lvl5pPr>
            <a:lvl6pPr marL="2514537" indent="-228594" algn="l" defTabSz="449251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726" indent="-228594" algn="l" defTabSz="449251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8914" indent="-228594" algn="l" defTabSz="449251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103" indent="-228594" algn="l" defTabSz="449251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defRPr/>
            </a:pPr>
            <a:r>
              <a:rPr lang="sv-SE" sz="6200" b="1" kern="0" dirty="0">
                <a:latin typeface="Calibri" panose="020F0502020204030204" pitchFamily="34" charset="0"/>
              </a:rPr>
              <a:t>Investeringar kan bli tre typer av anläggningstillgångar.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sv-SE" sz="6200" u="sng" kern="0" dirty="0">
                <a:latin typeface="Calibri" panose="020F0502020204030204" pitchFamily="34" charset="0"/>
              </a:rPr>
              <a:t>Materiella.</a:t>
            </a:r>
            <a:r>
              <a:rPr lang="sv-SE" sz="6200" kern="0" dirty="0">
                <a:latin typeface="Calibri" panose="020F0502020204030204" pitchFamily="34" charset="0"/>
              </a:rPr>
              <a:t> Fastigheter, mark, inventarier/maskiner/fordon.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sv-SE" sz="6200" u="sng" kern="0" dirty="0">
                <a:latin typeface="Calibri" panose="020F0502020204030204" pitchFamily="34" charset="0"/>
              </a:rPr>
              <a:t>Immateriella.</a:t>
            </a:r>
            <a:r>
              <a:rPr lang="sv-SE" sz="6200" kern="0" dirty="0">
                <a:latin typeface="Calibri" panose="020F0502020204030204" pitchFamily="34" charset="0"/>
              </a:rPr>
              <a:t> Patent, utvecklingskostnader och IT-affärssystem.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sv-SE" sz="6200" u="sng" kern="0" dirty="0">
                <a:latin typeface="Calibri" panose="020F0502020204030204" pitchFamily="34" charset="0"/>
              </a:rPr>
              <a:t>Finansiella.</a:t>
            </a:r>
            <a:r>
              <a:rPr lang="sv-SE" sz="6200" kern="0" dirty="0">
                <a:latin typeface="Calibri" panose="020F0502020204030204" pitchFamily="34" charset="0"/>
              </a:rPr>
              <a:t> Börsaktier, obligationer och värdepapper.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endParaRPr lang="sv-SE" sz="6200" kern="0" dirty="0">
              <a:latin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defRPr/>
            </a:pPr>
            <a:r>
              <a:rPr lang="sv-SE" sz="6200" b="1" kern="0" dirty="0">
                <a:latin typeface="Calibri" panose="020F0502020204030204" pitchFamily="34" charset="0"/>
              </a:rPr>
              <a:t>Anläggningstillgångar är avsedda att användas  under lång tid.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sv-SE" sz="6200" kern="0" dirty="0">
                <a:latin typeface="Calibri" panose="020F0502020204030204" pitchFamily="34" charset="0"/>
              </a:rPr>
              <a:t>Fastigheter 50 år.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sv-SE" sz="6200" kern="0" dirty="0">
                <a:latin typeface="Calibri" panose="020F0502020204030204" pitchFamily="34" charset="0"/>
              </a:rPr>
              <a:t>Maskiner i tillverkningen 5-10 år.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sv-SE" sz="6200" kern="0" dirty="0">
                <a:latin typeface="Calibri" panose="020F0502020204030204" pitchFamily="34" charset="0"/>
              </a:rPr>
              <a:t>Bilar och möbler 5 år.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sv-SE" sz="6200" kern="0" dirty="0">
                <a:latin typeface="Calibri" panose="020F0502020204030204" pitchFamily="34" charset="0"/>
              </a:rPr>
              <a:t>Dyrare datorer 3 år.</a:t>
            </a:r>
          </a:p>
          <a:p>
            <a:pPr>
              <a:lnSpc>
                <a:spcPct val="120000"/>
              </a:lnSpc>
            </a:pPr>
            <a:endParaRPr lang="sv-SE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>
            <a:extLst>
              <a:ext uri="{FF2B5EF4-FFF2-40B4-BE49-F238E27FC236}">
                <a16:creationId xmlns:a16="http://schemas.microsoft.com/office/drawing/2014/main" id="{B6E05603-8A79-403F-81C0-532F6847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357188"/>
            <a:ext cx="6046787" cy="863600"/>
          </a:xfrm>
        </p:spPr>
        <p:txBody>
          <a:bodyPr/>
          <a:lstStyle/>
          <a:p>
            <a:pPr>
              <a:defRPr/>
            </a:pPr>
            <a:r>
              <a:rPr lang="sv-SE" sz="3200" b="1" kern="1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+mn-ea"/>
              </a:rPr>
              <a:t>Varför ska vi budgetera?</a:t>
            </a:r>
            <a:br>
              <a:rPr lang="sv-SE" sz="3200" b="1" kern="1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+mn-ea"/>
              </a:rPr>
            </a:br>
            <a:endParaRPr lang="sv-SE" sz="3200" b="1" kern="12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91478591-B021-4767-A318-F7A6E8E7981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82600" y="1916113"/>
            <a:ext cx="8712200" cy="35290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altLang="sv-SE" sz="2400">
                <a:latin typeface="Calibri" panose="020F0502020204030204" pitchFamily="34" charset="0"/>
              </a:rPr>
              <a:t>Budgeten hjälper oss att bedöma om vi kan nå våra ekonomiska målsättningar.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altLang="sv-SE" sz="2400">
                <a:latin typeface="Calibri" panose="020F0502020204030204" pitchFamily="34" charset="0"/>
              </a:rPr>
              <a:t>Ett bra genomfört budgetarbete pekar på både risker och möjligheter i verksamheten.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altLang="sv-SE" sz="2400">
                <a:latin typeface="Calibri" panose="020F0502020204030204" pitchFamily="34" charset="0"/>
              </a:rPr>
              <a:t>Löpande är budgeten ett kontrollinstrument som tillsammans med prognosarbetet hjälper oss att agera i tid vid avvikelser.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altLang="sv-SE" sz="2400">
                <a:latin typeface="Calibri" panose="020F0502020204030204" pitchFamily="34" charset="0"/>
              </a:rPr>
              <a:t>Själva budgetarbetet ger en förståelse för hur vi fördelar våra resurser och tillgångar. </a:t>
            </a:r>
          </a:p>
        </p:txBody>
      </p:sp>
      <p:pic>
        <p:nvPicPr>
          <p:cNvPr id="6148" name="Platshållare för innehåll 7">
            <a:extLst>
              <a:ext uri="{FF2B5EF4-FFF2-40B4-BE49-F238E27FC236}">
                <a16:creationId xmlns:a16="http://schemas.microsoft.com/office/drawing/2014/main" id="{0CAD7222-38AB-415C-9EB7-BCC6F21253D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25013" y="404813"/>
            <a:ext cx="2084387" cy="182245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ruta 11">
            <a:extLst>
              <a:ext uri="{FF2B5EF4-FFF2-40B4-BE49-F238E27FC236}">
                <a16:creationId xmlns:a16="http://schemas.microsoft.com/office/drawing/2014/main" id="{815154F9-7B04-4419-A74C-6D8802AFD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665" y="89051"/>
            <a:ext cx="423411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defTabSz="447675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sv-SE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j-cs"/>
              </a:rPr>
              <a:t>Budget och prognos</a:t>
            </a:r>
          </a:p>
        </p:txBody>
      </p:sp>
      <p:cxnSp>
        <p:nvCxnSpPr>
          <p:cNvPr id="9" name="Rak pil 8">
            <a:extLst>
              <a:ext uri="{FF2B5EF4-FFF2-40B4-BE49-F238E27FC236}">
                <a16:creationId xmlns:a16="http://schemas.microsoft.com/office/drawing/2014/main" id="{DE43CBCD-B494-4B9A-A602-ED53010063B1}"/>
              </a:ext>
            </a:extLst>
          </p:cNvPr>
          <p:cNvCxnSpPr/>
          <p:nvPr/>
        </p:nvCxnSpPr>
        <p:spPr>
          <a:xfrm flipV="1">
            <a:off x="2663825" y="3278188"/>
            <a:ext cx="203200" cy="31432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9">
            <a:extLst>
              <a:ext uri="{FF2B5EF4-FFF2-40B4-BE49-F238E27FC236}">
                <a16:creationId xmlns:a16="http://schemas.microsoft.com/office/drawing/2014/main" id="{3B0F8A67-2B58-48E1-A6C3-6266E2CDA3E3}"/>
              </a:ext>
            </a:extLst>
          </p:cNvPr>
          <p:cNvCxnSpPr/>
          <p:nvPr/>
        </p:nvCxnSpPr>
        <p:spPr>
          <a:xfrm>
            <a:off x="2959100" y="2892425"/>
            <a:ext cx="0" cy="2936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10">
            <a:extLst>
              <a:ext uri="{FF2B5EF4-FFF2-40B4-BE49-F238E27FC236}">
                <a16:creationId xmlns:a16="http://schemas.microsoft.com/office/drawing/2014/main" id="{FB7146AD-63C2-46AC-B984-CA4FD526F0A1}"/>
              </a:ext>
            </a:extLst>
          </p:cNvPr>
          <p:cNvCxnSpPr/>
          <p:nvPr/>
        </p:nvCxnSpPr>
        <p:spPr>
          <a:xfrm>
            <a:off x="5819775" y="2930525"/>
            <a:ext cx="0" cy="2952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11">
            <a:extLst>
              <a:ext uri="{FF2B5EF4-FFF2-40B4-BE49-F238E27FC236}">
                <a16:creationId xmlns:a16="http://schemas.microsoft.com/office/drawing/2014/main" id="{BB30EC12-F2D7-4243-958B-C97B0144F492}"/>
              </a:ext>
            </a:extLst>
          </p:cNvPr>
          <p:cNvCxnSpPr/>
          <p:nvPr/>
        </p:nvCxnSpPr>
        <p:spPr>
          <a:xfrm>
            <a:off x="8670925" y="2903538"/>
            <a:ext cx="0" cy="2952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9" name="Bildobjekt 12">
            <a:extLst>
              <a:ext uri="{FF2B5EF4-FFF2-40B4-BE49-F238E27FC236}">
                <a16:creationId xmlns:a16="http://schemas.microsoft.com/office/drawing/2014/main" id="{34DA7610-C6B5-4064-AD61-4AED0D15A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19" y="218548"/>
            <a:ext cx="3630612" cy="226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textruta 13">
            <a:extLst>
              <a:ext uri="{FF2B5EF4-FFF2-40B4-BE49-F238E27FC236}">
                <a16:creationId xmlns:a16="http://schemas.microsoft.com/office/drawing/2014/main" id="{ABD63D40-6B05-402F-A3B8-A1E9260A8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0" y="3163888"/>
            <a:ext cx="12525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1600" b="1"/>
              <a:t>Dec 2014</a:t>
            </a:r>
          </a:p>
        </p:txBody>
      </p:sp>
      <p:sp>
        <p:nvSpPr>
          <p:cNvPr id="8201" name="textruta 14">
            <a:extLst>
              <a:ext uri="{FF2B5EF4-FFF2-40B4-BE49-F238E27FC236}">
                <a16:creationId xmlns:a16="http://schemas.microsoft.com/office/drawing/2014/main" id="{94EA2FF2-403C-433B-80FA-EEBCD251D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2682875"/>
            <a:ext cx="771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1600" b="1">
                <a:solidFill>
                  <a:srgbClr val="002060"/>
                </a:solidFill>
              </a:rPr>
              <a:t>Kv. 1</a:t>
            </a:r>
          </a:p>
        </p:txBody>
      </p:sp>
      <p:sp>
        <p:nvSpPr>
          <p:cNvPr id="8202" name="textruta 15">
            <a:extLst>
              <a:ext uri="{FF2B5EF4-FFF2-40B4-BE49-F238E27FC236}">
                <a16:creationId xmlns:a16="http://schemas.microsoft.com/office/drawing/2014/main" id="{9BF3C1D8-DB30-4753-A4FC-ABE1818BB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652713"/>
            <a:ext cx="7699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1600" b="1">
                <a:solidFill>
                  <a:srgbClr val="002060"/>
                </a:solidFill>
              </a:rPr>
              <a:t>Kv. 2</a:t>
            </a:r>
          </a:p>
        </p:txBody>
      </p:sp>
      <p:sp>
        <p:nvSpPr>
          <p:cNvPr id="8203" name="textruta 16">
            <a:extLst>
              <a:ext uri="{FF2B5EF4-FFF2-40B4-BE49-F238E27FC236}">
                <a16:creationId xmlns:a16="http://schemas.microsoft.com/office/drawing/2014/main" id="{B1C1BFEE-76EF-4CFB-9B92-FCECC7815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5" y="2673350"/>
            <a:ext cx="771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1600" b="1">
                <a:solidFill>
                  <a:srgbClr val="002060"/>
                </a:solidFill>
              </a:rPr>
              <a:t>Kv. 3</a:t>
            </a:r>
          </a:p>
        </p:txBody>
      </p:sp>
      <p:sp>
        <p:nvSpPr>
          <p:cNvPr id="8204" name="textruta 17">
            <a:extLst>
              <a:ext uri="{FF2B5EF4-FFF2-40B4-BE49-F238E27FC236}">
                <a16:creationId xmlns:a16="http://schemas.microsoft.com/office/drawing/2014/main" id="{83669DD0-69BD-414D-B743-538756E34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7713" y="2673350"/>
            <a:ext cx="771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1600" b="1">
                <a:solidFill>
                  <a:srgbClr val="002060"/>
                </a:solidFill>
              </a:rPr>
              <a:t>Kv. 4</a:t>
            </a:r>
          </a:p>
        </p:txBody>
      </p:sp>
      <p:pic>
        <p:nvPicPr>
          <p:cNvPr id="19" name="Bildobjekt 18">
            <a:extLst>
              <a:ext uri="{FF2B5EF4-FFF2-40B4-BE49-F238E27FC236}">
                <a16:creationId xmlns:a16="http://schemas.microsoft.com/office/drawing/2014/main" id="{774C7E3C-7A11-4C58-95ED-1BDCC5A15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3592513"/>
            <a:ext cx="2293938" cy="242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Bildobjekt 19">
            <a:extLst>
              <a:ext uri="{FF2B5EF4-FFF2-40B4-BE49-F238E27FC236}">
                <a16:creationId xmlns:a16="http://schemas.microsoft.com/office/drawing/2014/main" id="{C4D569A5-ABC7-4D15-B94E-AD0EE3268E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3592513"/>
            <a:ext cx="24034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Rak pil 20">
            <a:extLst>
              <a:ext uri="{FF2B5EF4-FFF2-40B4-BE49-F238E27FC236}">
                <a16:creationId xmlns:a16="http://schemas.microsoft.com/office/drawing/2014/main" id="{0BEC685F-2F60-4391-84D9-3927ABDB7225}"/>
              </a:ext>
            </a:extLst>
          </p:cNvPr>
          <p:cNvCxnSpPr/>
          <p:nvPr/>
        </p:nvCxnSpPr>
        <p:spPr>
          <a:xfrm flipV="1">
            <a:off x="5434013" y="3278188"/>
            <a:ext cx="203200" cy="31432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Bildobjekt 21">
            <a:extLst>
              <a:ext uri="{FF2B5EF4-FFF2-40B4-BE49-F238E27FC236}">
                <a16:creationId xmlns:a16="http://schemas.microsoft.com/office/drawing/2014/main" id="{BC6633F3-9DA6-4227-B574-C8C491177F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3592513"/>
            <a:ext cx="2374900" cy="249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Rak pil 22">
            <a:extLst>
              <a:ext uri="{FF2B5EF4-FFF2-40B4-BE49-F238E27FC236}">
                <a16:creationId xmlns:a16="http://schemas.microsoft.com/office/drawing/2014/main" id="{77438F75-37CF-4876-B59B-0B57BD34FDAA}"/>
              </a:ext>
            </a:extLst>
          </p:cNvPr>
          <p:cNvCxnSpPr/>
          <p:nvPr/>
        </p:nvCxnSpPr>
        <p:spPr>
          <a:xfrm flipV="1">
            <a:off x="8366125" y="3278188"/>
            <a:ext cx="203200" cy="31432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pil 25">
            <a:extLst>
              <a:ext uri="{FF2B5EF4-FFF2-40B4-BE49-F238E27FC236}">
                <a16:creationId xmlns:a16="http://schemas.microsoft.com/office/drawing/2014/main" id="{38F721F2-4E9A-4580-9148-3C28AECF9E68}"/>
              </a:ext>
            </a:extLst>
          </p:cNvPr>
          <p:cNvCxnSpPr/>
          <p:nvPr/>
        </p:nvCxnSpPr>
        <p:spPr>
          <a:xfrm>
            <a:off x="176213" y="3051175"/>
            <a:ext cx="115268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ruta 11">
            <a:extLst>
              <a:ext uri="{FF2B5EF4-FFF2-40B4-BE49-F238E27FC236}">
                <a16:creationId xmlns:a16="http://schemas.microsoft.com/office/drawing/2014/main" id="{EB031326-BEB7-449A-AAB5-0994CD6CF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913" y="744400"/>
            <a:ext cx="5364087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447675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sv-SE" sz="18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j-cs"/>
              </a:rPr>
              <a:t>I exemplet har företaget budgeterat en årsförsäljning på 5 </a:t>
            </a:r>
            <a:r>
              <a:rPr lang="sv-SE" sz="18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j-cs"/>
              </a:rPr>
              <a:t>mijoner</a:t>
            </a:r>
            <a:r>
              <a:rPr lang="sv-SE" sz="18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j-cs"/>
              </a:rPr>
              <a:t> kr. </a:t>
            </a:r>
          </a:p>
          <a:p>
            <a:pPr defTabSz="447675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sv-SE" sz="18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j-cs"/>
              </a:rPr>
              <a:t>Man följer upp varje kvartal för att se om det är några budgetavvikelser. Det vill säga om utfallet i verkligheten är skild från den budget vi lagt per kvartal.</a:t>
            </a:r>
          </a:p>
          <a:p>
            <a:pPr defTabSz="447675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sv-SE" sz="1800" b="1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j-cs"/>
              </a:rPr>
              <a:t>Om avvikelser vad är prognosen för resten av året?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>
            <a:extLst>
              <a:ext uri="{FF2B5EF4-FFF2-40B4-BE49-F238E27FC236}">
                <a16:creationId xmlns:a16="http://schemas.microsoft.com/office/drawing/2014/main" id="{8EABF5E4-2704-4507-967B-66002315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554038"/>
            <a:ext cx="10361612" cy="684212"/>
          </a:xfrm>
        </p:spPr>
        <p:txBody>
          <a:bodyPr/>
          <a:lstStyle/>
          <a:p>
            <a:pPr>
              <a:defRPr/>
            </a:pPr>
            <a:r>
              <a:rPr lang="sv-SE" sz="3200" b="1" kern="1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+mn-ea"/>
              </a:rPr>
              <a:t>Syfte med prognostisering</a:t>
            </a:r>
            <a:br>
              <a:rPr lang="sv-SE" dirty="0"/>
            </a:br>
            <a:endParaRPr lang="sv-SE" dirty="0"/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2DAA07B9-4941-4312-BB6B-932BFBAFE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749425"/>
            <a:ext cx="10942638" cy="43195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sv-SE" sz="2400" dirty="0">
                <a:latin typeface="Calibri" panose="020F0502020204030204" pitchFamily="34" charset="0"/>
              </a:rPr>
              <a:t>Prognosarbete är ett förebyggande arbete som både förhindrar förhastade  beslut och ger oss tid att snabbare agera på nya förutsättningar. 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sv-SE" sz="2400" dirty="0">
                <a:latin typeface="Calibri" panose="020F0502020204030204" pitchFamily="34" charset="0"/>
              </a:rPr>
              <a:t>Ett väl utfört prognosarbete göra att vi i tid kan se över olika handlingsalternativ vid såväl positiv som negativ budgetavvikelse.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sv-SE" sz="2400" dirty="0">
                <a:latin typeface="Calibri" panose="020F0502020204030204" pitchFamily="34" charset="0"/>
              </a:rPr>
              <a:t>En prognos med en </a:t>
            </a:r>
            <a:r>
              <a:rPr lang="sv-SE" sz="2400" b="1" u="sng" dirty="0">
                <a:latin typeface="Calibri" panose="020F0502020204030204" pitchFamily="34" charset="0"/>
              </a:rPr>
              <a:t>positiv budgetavvikelse</a:t>
            </a:r>
            <a:r>
              <a:rPr lang="sv-SE" sz="2400" b="1" dirty="0">
                <a:latin typeface="Calibri" panose="020F0502020204030204" pitchFamily="34" charset="0"/>
              </a:rPr>
              <a:t> </a:t>
            </a:r>
            <a:r>
              <a:rPr lang="sv-SE" sz="2400" dirty="0">
                <a:latin typeface="Calibri" panose="020F0502020204030204" pitchFamily="34" charset="0"/>
              </a:rPr>
              <a:t>ger oss möjlighet att omfördela resurser i verksamheten,  </a:t>
            </a:r>
            <a:r>
              <a:rPr lang="sv-SE" sz="2400" dirty="0" err="1">
                <a:latin typeface="Calibri" panose="020F0502020204030204" pitchFamily="34" charset="0"/>
              </a:rPr>
              <a:t>t.ex</a:t>
            </a:r>
            <a:r>
              <a:rPr lang="sv-SE" sz="2400" dirty="0">
                <a:latin typeface="Calibri" panose="020F0502020204030204" pitchFamily="34" charset="0"/>
              </a:rPr>
              <a:t> ett ökat underhåll eller en tidigarelagd investering.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sv-SE" sz="2400" dirty="0">
                <a:latin typeface="Calibri" panose="020F0502020204030204" pitchFamily="34" charset="0"/>
              </a:rPr>
              <a:t>En prognos med en </a:t>
            </a:r>
            <a:r>
              <a:rPr lang="sv-SE" sz="2400" b="1" u="sng" dirty="0">
                <a:latin typeface="Calibri" panose="020F0502020204030204" pitchFamily="34" charset="0"/>
              </a:rPr>
              <a:t>negativ budgetavvikelse</a:t>
            </a:r>
            <a:r>
              <a:rPr lang="sv-SE" sz="2400" b="1" dirty="0">
                <a:latin typeface="Calibri" panose="020F0502020204030204" pitchFamily="34" charset="0"/>
              </a:rPr>
              <a:t> </a:t>
            </a:r>
            <a:r>
              <a:rPr lang="sv-SE" sz="2400" dirty="0">
                <a:latin typeface="Calibri" panose="020F0502020204030204" pitchFamily="34" charset="0"/>
              </a:rPr>
              <a:t>ger oss möjlighet att i tid spara pengar, förändra bemanningen eller se över resursutnyttjandet.</a:t>
            </a:r>
          </a:p>
          <a:p>
            <a:pPr>
              <a:defRPr/>
            </a:pPr>
            <a:endParaRPr lang="sv-SE" sz="2133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ruta 11">
            <a:extLst>
              <a:ext uri="{FF2B5EF4-FFF2-40B4-BE49-F238E27FC236}">
                <a16:creationId xmlns:a16="http://schemas.microsoft.com/office/drawing/2014/main" id="{F16108B8-2F6A-45C8-9A83-711D86983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5788" y="1773238"/>
            <a:ext cx="5184775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3600" b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Kalkylering</a:t>
            </a:r>
            <a:endParaRPr lang="sv-SE" sz="36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algn="ctr">
              <a:defRPr/>
            </a:pPr>
            <a:endParaRPr lang="sv-SE" b="1" dirty="0">
              <a:solidFill>
                <a:schemeClr val="tx2"/>
              </a:solidFill>
            </a:endParaRPr>
          </a:p>
        </p:txBody>
      </p:sp>
      <p:sp>
        <p:nvSpPr>
          <p:cNvPr id="12291" name="textruta 5">
            <a:extLst>
              <a:ext uri="{FF2B5EF4-FFF2-40B4-BE49-F238E27FC236}">
                <a16:creationId xmlns:a16="http://schemas.microsoft.com/office/drawing/2014/main" id="{A663F728-B683-4E2D-BD06-33B6D56E9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880" y="6309320"/>
            <a:ext cx="19446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9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ruta 11">
            <a:extLst>
              <a:ext uri="{FF2B5EF4-FFF2-40B4-BE49-F238E27FC236}">
                <a16:creationId xmlns:a16="http://schemas.microsoft.com/office/drawing/2014/main" id="{8BEE9742-0B42-4EF1-9EB5-E54BC8E63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970" y="441681"/>
            <a:ext cx="4476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Vad är kalkylering?</a:t>
            </a:r>
          </a:p>
        </p:txBody>
      </p:sp>
      <p:sp>
        <p:nvSpPr>
          <p:cNvPr id="15364" name="textruta 15">
            <a:extLst>
              <a:ext uri="{FF2B5EF4-FFF2-40B4-BE49-F238E27FC236}">
                <a16:creationId xmlns:a16="http://schemas.microsoft.com/office/drawing/2014/main" id="{876EEF20-C8F7-46F4-AAF2-DA74F3783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077" y="1611076"/>
            <a:ext cx="10920536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sv-SE" i="1" dirty="0">
                <a:solidFill>
                  <a:schemeClr val="tx1"/>
                </a:solidFill>
                <a:latin typeface="Calibri" panose="020F0502020204030204" pitchFamily="34" charset="0"/>
              </a:rPr>
              <a:t>”Kalkylering är ett hjälpmedel för ekonomisk analys i syfte att ge underlag för beslut.”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1B1B4539-5F96-4969-9872-35162DE7D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381" y="3569288"/>
            <a:ext cx="2115635" cy="2173230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D43D87B0-5BA7-48FB-AB38-A471B3A6D521}"/>
              </a:ext>
            </a:extLst>
          </p:cNvPr>
          <p:cNvSpPr txBox="1"/>
          <p:nvPr/>
        </p:nvSpPr>
        <p:spPr>
          <a:xfrm>
            <a:off x="4543798" y="5661248"/>
            <a:ext cx="1463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b="1" dirty="0">
                <a:solidFill>
                  <a:schemeClr val="tx1"/>
                </a:solidFill>
                <a:latin typeface="Calibri" panose="020F0502020204030204" pitchFamily="34" charset="0"/>
              </a:rPr>
              <a:t>Professor kalkyl</a:t>
            </a:r>
            <a:endParaRPr lang="sv-SE" sz="1200" b="1" dirty="0"/>
          </a:p>
        </p:txBody>
      </p:sp>
      <p:sp>
        <p:nvSpPr>
          <p:cNvPr id="6" name="textruta 15">
            <a:extLst>
              <a:ext uri="{FF2B5EF4-FFF2-40B4-BE49-F238E27FC236}">
                <a16:creationId xmlns:a16="http://schemas.microsoft.com/office/drawing/2014/main" id="{BD88C5B2-BB0E-4A97-AE32-E57C5D98F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02" y="2268470"/>
            <a:ext cx="1116124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sv-SE" i="1" dirty="0">
                <a:solidFill>
                  <a:schemeClr val="tx1"/>
                </a:solidFill>
                <a:latin typeface="Calibri" panose="020F0502020204030204" pitchFamily="34" charset="0"/>
              </a:rPr>
              <a:t>” Det kan t.ex gälla vid investeringar, prissättning, budgetering och kostnadsberäkning.”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ruta 11">
            <a:extLst>
              <a:ext uri="{FF2B5EF4-FFF2-40B4-BE49-F238E27FC236}">
                <a16:creationId xmlns:a16="http://schemas.microsoft.com/office/drawing/2014/main" id="{8BEE9742-0B42-4EF1-9EB5-E54BC8E63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115888"/>
            <a:ext cx="4476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2800" b="1">
                <a:solidFill>
                  <a:schemeClr val="tx1"/>
                </a:solidFill>
                <a:latin typeface="Calibri" panose="020F0502020204030204" pitchFamily="34" charset="0"/>
              </a:rPr>
              <a:t>Varför kalkylering?</a:t>
            </a:r>
          </a:p>
        </p:txBody>
      </p:sp>
      <p:sp>
        <p:nvSpPr>
          <p:cNvPr id="15364" name="textruta 15">
            <a:extLst>
              <a:ext uri="{FF2B5EF4-FFF2-40B4-BE49-F238E27FC236}">
                <a16:creationId xmlns:a16="http://schemas.microsoft.com/office/drawing/2014/main" id="{876EEF20-C8F7-46F4-AAF2-DA74F3783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980728"/>
            <a:ext cx="10513168" cy="21236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alibri" panose="020F0502020204030204" pitchFamily="34" charset="0"/>
              </a:rPr>
              <a:t>Här är några skäl:</a:t>
            </a:r>
          </a:p>
          <a:p>
            <a:pPr>
              <a:defRPr/>
            </a:pPr>
            <a:endParaRPr lang="sv-SE" sz="12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57175" indent="-257175">
              <a:buFont typeface="Arial" panose="020B0604020202020204" pitchFamily="34" charset="0"/>
              <a:buChar char="•"/>
              <a:defRPr/>
            </a:pPr>
            <a:r>
              <a:rPr lang="sv-SE" dirty="0">
                <a:solidFill>
                  <a:schemeClr val="tx1"/>
                </a:solidFill>
                <a:latin typeface="Calibri" panose="020F0502020204030204" pitchFamily="34" charset="0"/>
              </a:rPr>
              <a:t>För kostnadskontroll när vi köper in varor och tjänster.</a:t>
            </a:r>
          </a:p>
          <a:p>
            <a:pPr marL="257175" indent="-257175">
              <a:buFont typeface="Arial" panose="020B0604020202020204" pitchFamily="34" charset="0"/>
              <a:buChar char="•"/>
              <a:defRPr/>
            </a:pPr>
            <a:r>
              <a:rPr lang="sv-SE" dirty="0">
                <a:solidFill>
                  <a:schemeClr val="tx1"/>
                </a:solidFill>
                <a:latin typeface="Calibri" panose="020F0502020204030204" pitchFamily="34" charset="0"/>
              </a:rPr>
              <a:t>För att kunna prissätta de varor och tjänster vi erbjuder marknaden.</a:t>
            </a:r>
          </a:p>
          <a:p>
            <a:pPr marL="257175" indent="-257175">
              <a:buFont typeface="Arial" panose="020B0604020202020204" pitchFamily="34" charset="0"/>
              <a:buChar char="•"/>
              <a:defRPr/>
            </a:pPr>
            <a:r>
              <a:rPr lang="sv-SE" dirty="0">
                <a:solidFill>
                  <a:schemeClr val="tx1"/>
                </a:solidFill>
                <a:latin typeface="Calibri" panose="020F0502020204030204" pitchFamily="34" charset="0"/>
              </a:rPr>
              <a:t>När vi vill ta reda på lönsamheten i ett projekt vi genomfört.</a:t>
            </a:r>
          </a:p>
          <a:p>
            <a:pPr marL="257175" indent="-257175">
              <a:buFont typeface="Arial" panose="020B0604020202020204" pitchFamily="34" charset="0"/>
              <a:buChar char="•"/>
              <a:defRPr/>
            </a:pPr>
            <a:r>
              <a:rPr lang="sv-SE" dirty="0">
                <a:solidFill>
                  <a:schemeClr val="tx1"/>
                </a:solidFill>
                <a:latin typeface="Calibri" panose="020F0502020204030204" pitchFamily="34" charset="0"/>
              </a:rPr>
              <a:t>När vi vill jämföra olika alternativ vid investeringar i t.ex maskiner och fordon.</a:t>
            </a:r>
          </a:p>
        </p:txBody>
      </p:sp>
      <p:pic>
        <p:nvPicPr>
          <p:cNvPr id="14340" name="Bildobjekt 1">
            <a:extLst>
              <a:ext uri="{FF2B5EF4-FFF2-40B4-BE49-F238E27FC236}">
                <a16:creationId xmlns:a16="http://schemas.microsoft.com/office/drawing/2014/main" id="{B0480D2E-71D4-4D2E-982C-DCC9EF2EA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84" y="3753615"/>
            <a:ext cx="2606522" cy="15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51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ruta 11">
            <a:extLst>
              <a:ext uri="{FF2B5EF4-FFF2-40B4-BE49-F238E27FC236}">
                <a16:creationId xmlns:a16="http://schemas.microsoft.com/office/drawing/2014/main" id="{8BEE9742-0B42-4EF1-9EB5-E54BC8E63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2" y="188640"/>
            <a:ext cx="583264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sv-SE" altLang="sv-SE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Historik och framtid</a:t>
            </a:r>
          </a:p>
        </p:txBody>
      </p:sp>
      <p:sp>
        <p:nvSpPr>
          <p:cNvPr id="15364" name="textruta 15">
            <a:extLst>
              <a:ext uri="{FF2B5EF4-FFF2-40B4-BE49-F238E27FC236}">
                <a16:creationId xmlns:a16="http://schemas.microsoft.com/office/drawing/2014/main" id="{876EEF20-C8F7-46F4-AAF2-DA74F3783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07" y="710927"/>
            <a:ext cx="9718017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</a:rPr>
              <a:t>  </a:t>
            </a:r>
            <a:r>
              <a:rPr lang="sv-SE" sz="2000" u="sng" dirty="0">
                <a:solidFill>
                  <a:srgbClr val="C00000"/>
                </a:solidFill>
                <a:latin typeface="Calibri" panose="020F0502020204030204" pitchFamily="34" charset="0"/>
              </a:rPr>
              <a:t>Kalkylering på historik:</a:t>
            </a:r>
          </a:p>
          <a:p>
            <a:pPr>
              <a:defRPr/>
            </a:pP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</a:rPr>
              <a:t>I företagets bokföring ligger den historiska information vi använder när vi vill se intäkter för vissa varor. Nedan t.ex </a:t>
            </a:r>
            <a:r>
              <a:rPr lang="sv-SE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försäljningsumman</a:t>
            </a: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</a:rPr>
              <a:t> av miniräknare. </a:t>
            </a:r>
          </a:p>
          <a:p>
            <a:pPr marL="257175" indent="-257175">
              <a:buFont typeface="Arial" panose="020B0604020202020204" pitchFamily="34" charset="0"/>
              <a:buChar char="•"/>
              <a:defRPr/>
            </a:pPr>
            <a:endParaRPr lang="sv-SE" sz="2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ruta 15">
            <a:extLst>
              <a:ext uri="{FF2B5EF4-FFF2-40B4-BE49-F238E27FC236}">
                <a16:creationId xmlns:a16="http://schemas.microsoft.com/office/drawing/2014/main" id="{F65A0FF8-1EF2-49E8-A321-30C8C59AC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4" y="3573016"/>
            <a:ext cx="9893117" cy="10464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</a:rPr>
              <a:t>  </a:t>
            </a:r>
            <a:r>
              <a:rPr lang="sv-SE" sz="2000" u="sng" dirty="0">
                <a:solidFill>
                  <a:srgbClr val="C00000"/>
                </a:solidFill>
                <a:latin typeface="Calibri" panose="020F0502020204030204" pitchFamily="34" charset="0"/>
              </a:rPr>
              <a:t>Kalkylering för framtiden:</a:t>
            </a:r>
          </a:p>
          <a:p>
            <a:pPr>
              <a:defRPr/>
            </a:pP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</a:rPr>
              <a:t>Vid planering av ett framtida projekt är kalkylering ett bra hjälpmedel. Här gör vi antaganden, simuleringar och riskbedömningar inför ett beslut om projektstart eller ej.</a:t>
            </a:r>
            <a:endParaRPr lang="sv-SE" sz="2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F5E34128-1AD7-4293-A4B7-B1C5BFE9B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7" y="4748192"/>
            <a:ext cx="4579931" cy="1129080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D1C48CC7-0984-4907-B2F1-A6F791EF8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952" y="1761395"/>
            <a:ext cx="3997684" cy="166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ruta 11">
            <a:extLst>
              <a:ext uri="{FF2B5EF4-FFF2-40B4-BE49-F238E27FC236}">
                <a16:creationId xmlns:a16="http://schemas.microsoft.com/office/drawing/2014/main" id="{17FBC895-9AA3-49A7-BDEF-382A94C4A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584" y="393631"/>
            <a:ext cx="79198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sv-SE" altLang="sv-SE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Kalkylen är en modell som aldrig stämmer till 100%</a:t>
            </a:r>
          </a:p>
        </p:txBody>
      </p:sp>
      <p:sp>
        <p:nvSpPr>
          <p:cNvPr id="10243" name="textruta 15">
            <a:extLst>
              <a:ext uri="{FF2B5EF4-FFF2-40B4-BE49-F238E27FC236}">
                <a16:creationId xmlns:a16="http://schemas.microsoft.com/office/drawing/2014/main" id="{1600FB1F-260A-436B-876E-8F71D0B75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1268760"/>
            <a:ext cx="9489726" cy="16004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0" indent="0">
              <a:defRPr/>
            </a:pPr>
            <a:r>
              <a:rPr lang="sv-SE" altLang="sv-SE" sz="2200" dirty="0">
                <a:solidFill>
                  <a:schemeClr val="tx1"/>
                </a:solidFill>
                <a:latin typeface="Calibri" panose="020F0502020204030204" pitchFamily="34" charset="0"/>
              </a:rPr>
              <a:t>Kalkylen är en modell och därför en förenkling av verkligheten.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sv-SE" altLang="sv-SE" sz="1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sv-SE" altLang="sv-SE" sz="2200" dirty="0">
                <a:solidFill>
                  <a:schemeClr val="tx1"/>
                </a:solidFill>
                <a:latin typeface="Calibri" panose="020F0502020204030204" pitchFamily="34" charset="0"/>
              </a:rPr>
              <a:t>Avsikten är därför att få med det väsentligaste.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</a:rPr>
              <a:t>Vilka ingående delar ska då tas med i kalkylen?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</a:rPr>
              <a:t>Och hur vi skall mäta och värdera dessa delar?</a:t>
            </a:r>
            <a:endParaRPr lang="sv-SE" altLang="sv-SE" sz="195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16388" name="Bildobjekt 1">
            <a:extLst>
              <a:ext uri="{FF2B5EF4-FFF2-40B4-BE49-F238E27FC236}">
                <a16:creationId xmlns:a16="http://schemas.microsoft.com/office/drawing/2014/main" id="{600140C4-38DD-48EB-8FAC-2E33EAF8C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312" y="3680715"/>
            <a:ext cx="1666329" cy="205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ktangel 1">
            <a:extLst>
              <a:ext uri="{FF2B5EF4-FFF2-40B4-BE49-F238E27FC236}">
                <a16:creationId xmlns:a16="http://schemas.microsoft.com/office/drawing/2014/main" id="{FF346082-98B4-47B8-B921-12B015FC7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3988803"/>
            <a:ext cx="6678612" cy="7078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sv-SE" altLang="sv-SE" sz="2000" i="1" dirty="0">
                <a:solidFill>
                  <a:schemeClr val="tx1"/>
                </a:solidFill>
                <a:latin typeface="Calibri" panose="020F0502020204030204" pitchFamily="34" charset="0"/>
              </a:rPr>
              <a:t>”Kostnaden för att få med de sista 10 procenten i noggrannhet kostar ofta mer än värdet av dessa 10 procent.”</a:t>
            </a:r>
            <a:endParaRPr lang="sv-SE" altLang="sv-SE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Office-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ema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 Unicode MS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20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42943</TotalTime>
  <Words>770</Words>
  <Application>Microsoft Office PowerPoint</Application>
  <PresentationFormat>Bredbild</PresentationFormat>
  <Paragraphs>117</Paragraphs>
  <Slides>14</Slides>
  <Notes>12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20" baseType="lpstr">
      <vt:lpstr>Arial</vt:lpstr>
      <vt:lpstr>Book Antiqua</vt:lpstr>
      <vt:lpstr>Calibri</vt:lpstr>
      <vt:lpstr>Times New Roman</vt:lpstr>
      <vt:lpstr>Wingdings</vt:lpstr>
      <vt:lpstr>Office-tema</vt:lpstr>
      <vt:lpstr>PowerPoint-presentation</vt:lpstr>
      <vt:lpstr>Varför ska vi budgetera? </vt:lpstr>
      <vt:lpstr>PowerPoint-presentation</vt:lpstr>
      <vt:lpstr>Syfte med prognostisering 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Investeringen blir en anläggningstillgång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su006</dc:creator>
  <cp:lastModifiedBy>Håkan Johansson</cp:lastModifiedBy>
  <cp:revision>1166</cp:revision>
  <cp:lastPrinted>2014-11-27T06:27:12Z</cp:lastPrinted>
  <dcterms:created xsi:type="dcterms:W3CDTF">2012-08-14T12:12:55Z</dcterms:created>
  <dcterms:modified xsi:type="dcterms:W3CDTF">2024-01-16T12:14:24Z</dcterms:modified>
</cp:coreProperties>
</file>