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40" r:id="rId2"/>
    <p:sldId id="642" r:id="rId3"/>
    <p:sldId id="657" r:id="rId4"/>
    <p:sldId id="648" r:id="rId5"/>
    <p:sldId id="658" r:id="rId6"/>
  </p:sldIdLst>
  <p:sldSz cx="12192000" cy="6858000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00"/>
    <a:srgbClr val="EC7146"/>
    <a:srgbClr val="48B42A"/>
    <a:srgbClr val="4EC42E"/>
    <a:srgbClr val="FF4F4F"/>
    <a:srgbClr val="FFD03B"/>
    <a:srgbClr val="FB818D"/>
    <a:srgbClr val="00E2AC"/>
    <a:srgbClr val="EAE016"/>
    <a:srgbClr val="B0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660"/>
  </p:normalViewPr>
  <p:slideViewPr>
    <p:cSldViewPr>
      <p:cViewPr varScale="1">
        <p:scale>
          <a:sx n="75" d="100"/>
          <a:sy n="75" d="100"/>
        </p:scale>
        <p:origin x="340" y="56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-911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A7E7A422-33C1-488F-9B4F-A468FA87D5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DFFCEA3-7037-4BD0-A88E-AA8B948361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64E7D371-38C5-4499-8353-FC9E6F9454E7}" type="datetimeFigureOut">
              <a:rPr lang="sv-SE"/>
              <a:pPr>
                <a:defRPr/>
              </a:pPr>
              <a:t>2024-01-21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B4FCA8-B5CB-4BAB-92EE-28F90637D9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AE74929-42ED-4255-9E18-CF1006FB4C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6BA582-A3A0-4230-A46D-463E4E75AF9E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C49D39D9-72AC-488B-BD23-E010A8015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DC0B387F-8791-4F68-8F52-E6A9EEB67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81A3B048-0152-41CF-B0CC-C28AC4D7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6FA21AB8-AA74-4A6F-A858-36F5D801DC1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8" y="744538"/>
            <a:ext cx="6615112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B95D0DB-0F78-4D2C-9131-F178D25B58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6463"/>
            <a:ext cx="4983162" cy="446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1E1A13E6-C3DF-48C7-9820-57528FDC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E4ABEE6-836C-439D-BC58-B14625E7A4C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675" tIns="47151" rIns="90675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BFF39CC2-574A-42E6-A69F-5326CFB89867}" type="slidenum">
              <a:rPr lang="sv-SE" altLang="sv-SE"/>
              <a:pPr/>
              <a:t>‹#›</a:t>
            </a:fld>
            <a:endParaRPr lang="sv-SE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latshållare för bildobjekt 1">
            <a:extLst>
              <a:ext uri="{FF2B5EF4-FFF2-40B4-BE49-F238E27FC236}">
                <a16:creationId xmlns:a16="http://schemas.microsoft.com/office/drawing/2014/main" id="{54E3C3DE-1EB5-4BFB-8AB5-B1FFD0D47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Platshållare för anteckningar 2">
            <a:extLst>
              <a:ext uri="{FF2B5EF4-FFF2-40B4-BE49-F238E27FC236}">
                <a16:creationId xmlns:a16="http://schemas.microsoft.com/office/drawing/2014/main" id="{499FFE54-71C3-4DD3-8BF7-8E29CCE3D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5124" name="Platshållare för bildnummer 3">
            <a:extLst>
              <a:ext uri="{FF2B5EF4-FFF2-40B4-BE49-F238E27FC236}">
                <a16:creationId xmlns:a16="http://schemas.microsoft.com/office/drawing/2014/main" id="{4BC343A9-503B-4833-B981-2976F20B0AD9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DAF8C057-9190-4A8F-A45D-1DC6C3E0ED68}" type="slidenum">
              <a:rPr lang="sv-SE" altLang="sv-SE" sz="1200">
                <a:solidFill>
                  <a:srgbClr val="000000"/>
                </a:solidFill>
              </a:rPr>
              <a:pPr/>
              <a:t>1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>
            <a:extLst>
              <a:ext uri="{FF2B5EF4-FFF2-40B4-BE49-F238E27FC236}">
                <a16:creationId xmlns:a16="http://schemas.microsoft.com/office/drawing/2014/main" id="{804FE426-22CB-4AE0-9D3D-3371E1833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Platshållare för anteckningar 2">
            <a:extLst>
              <a:ext uri="{FF2B5EF4-FFF2-40B4-BE49-F238E27FC236}">
                <a16:creationId xmlns:a16="http://schemas.microsoft.com/office/drawing/2014/main" id="{B8C2CE71-88A8-4EBF-A694-73032EA9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>
            <a:extLst>
              <a:ext uri="{FF2B5EF4-FFF2-40B4-BE49-F238E27FC236}">
                <a16:creationId xmlns:a16="http://schemas.microsoft.com/office/drawing/2014/main" id="{56C6B2CF-8426-41C4-A44B-5D623AD77267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70D31BA3-7E58-4F4D-8580-1DE5168A5452}" type="slidenum">
              <a:rPr lang="sv-SE" altLang="sv-SE" sz="1200">
                <a:solidFill>
                  <a:srgbClr val="000000"/>
                </a:solidFill>
              </a:rPr>
              <a:pPr/>
              <a:t>2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tshållare för bildobjekt 1">
            <a:extLst>
              <a:ext uri="{FF2B5EF4-FFF2-40B4-BE49-F238E27FC236}">
                <a16:creationId xmlns:a16="http://schemas.microsoft.com/office/drawing/2014/main" id="{877EAE68-DC86-4E2F-904C-3E14A9800E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Platshållare för anteckningar 2">
            <a:extLst>
              <a:ext uri="{FF2B5EF4-FFF2-40B4-BE49-F238E27FC236}">
                <a16:creationId xmlns:a16="http://schemas.microsoft.com/office/drawing/2014/main" id="{A36D717F-E298-4860-933B-95360DDB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1268" name="Platshållare för bildnummer 3">
            <a:extLst>
              <a:ext uri="{FF2B5EF4-FFF2-40B4-BE49-F238E27FC236}">
                <a16:creationId xmlns:a16="http://schemas.microsoft.com/office/drawing/2014/main" id="{B651EB78-87D5-4A8B-828C-F7814B29210E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5F17D892-7C21-4723-B466-A9E5DF20D54A}" type="slidenum">
              <a:rPr lang="sv-SE" altLang="sv-SE" sz="1200">
                <a:solidFill>
                  <a:srgbClr val="000000"/>
                </a:solidFill>
              </a:rPr>
              <a:pPr/>
              <a:t>3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latshållare för bildobjekt 1">
            <a:extLst>
              <a:ext uri="{FF2B5EF4-FFF2-40B4-BE49-F238E27FC236}">
                <a16:creationId xmlns:a16="http://schemas.microsoft.com/office/drawing/2014/main" id="{C10882BE-944F-49FB-B21C-EDCB59F03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Platshållare för anteckningar 2">
            <a:extLst>
              <a:ext uri="{FF2B5EF4-FFF2-40B4-BE49-F238E27FC236}">
                <a16:creationId xmlns:a16="http://schemas.microsoft.com/office/drawing/2014/main" id="{F5A09C2F-6091-4D66-B129-81DC2CCD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1508" name="Platshållare för bildnummer 3">
            <a:extLst>
              <a:ext uri="{FF2B5EF4-FFF2-40B4-BE49-F238E27FC236}">
                <a16:creationId xmlns:a16="http://schemas.microsoft.com/office/drawing/2014/main" id="{A0CDEC43-C0FF-48FF-BB47-ED3F743744F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224FF123-EEFB-483D-BB1B-730496B332EF}" type="slidenum">
              <a:rPr lang="sv-SE" altLang="sv-SE" sz="1200">
                <a:solidFill>
                  <a:srgbClr val="000000"/>
                </a:solidFill>
              </a:rPr>
              <a:pPr/>
              <a:t>4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Platshållare för bildobjekt 1">
            <a:extLst>
              <a:ext uri="{FF2B5EF4-FFF2-40B4-BE49-F238E27FC236}">
                <a16:creationId xmlns:a16="http://schemas.microsoft.com/office/drawing/2014/main" id="{4641402C-B110-45F8-BA8D-3FA887A2E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Platshållare för anteckningar 2">
            <a:extLst>
              <a:ext uri="{FF2B5EF4-FFF2-40B4-BE49-F238E27FC236}">
                <a16:creationId xmlns:a16="http://schemas.microsoft.com/office/drawing/2014/main" id="{36C3CF41-92CB-4E26-B9BC-B3935D9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3556" name="Platshållare för bildnummer 3">
            <a:extLst>
              <a:ext uri="{FF2B5EF4-FFF2-40B4-BE49-F238E27FC236}">
                <a16:creationId xmlns:a16="http://schemas.microsoft.com/office/drawing/2014/main" id="{2371FE0E-3156-41C4-BD34-887D8268FAC8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E7EA865D-CBD1-479E-A8AB-8A073F4E80F2}" type="slidenum">
              <a:rPr lang="sv-SE" altLang="sv-SE" sz="1200">
                <a:solidFill>
                  <a:srgbClr val="000000"/>
                </a:solidFill>
              </a:rPr>
              <a:pPr/>
              <a:t>5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97ECB2-E910-4194-816C-3EC87D511B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EDA58-2BFA-47A7-AD51-6F024BACB2F9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19342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FE3D44-F247-4635-AEAB-43911727631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4B368-6E44-49B1-8EC4-6DC22C7E973A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8645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686803" y="1524002"/>
            <a:ext cx="2588684" cy="5148263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914400" y="1524002"/>
            <a:ext cx="7569200" cy="514826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7D21F6-31A4-4D0E-83DC-C95CC94028F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4DDFF-ED7B-48B6-835A-73C577F0461E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6776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3" y="1524001"/>
            <a:ext cx="10361084" cy="68421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2EEB16-60FA-4424-BDAB-43A97E578BE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9F5A5-B37D-441E-8A40-0A7BF55764C3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7454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A9FB5B-A0DF-4FCA-A6C9-B0CFDE81A07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8F532-8F1D-4F64-B9BA-347F44ABDD22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400994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BD71B2-D996-42D4-BFDE-69EBD5970FD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DA449-7D42-489D-BF8D-1A2B1B3A3EE9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2899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914403" y="2438405"/>
            <a:ext cx="5077884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5484" y="2438405"/>
            <a:ext cx="5080000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C22271-EBDB-4BA4-BF4F-3FF2B88C5D0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59F98-1B2F-4411-BBF9-4C0DD4CB7768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84933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1EBC158-9D71-45E1-99BE-9A6B19B10F9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F7AAD-AD34-4B35-BD6B-017AF43A2B6D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0950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7B785ED-F389-4DF3-A9F4-EF63102BF54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4F459-3EB4-4481-B8F2-FA2F60CAC537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4768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D92893C-B316-41FD-A293-86305D40B1D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676AC-25C5-4FB2-9DC2-151EC249C7F5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61442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95E4B9-C9F1-4A0E-B362-BB9C01BF77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78232-19A1-4596-AC31-2CEBBCF67563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77863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F342CA-D616-4E5F-9DFC-5478BC8FEE5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01AED-1DC5-4037-B59C-4AB84FC77A02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0281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7A186FF-8475-4C22-B56A-55506B1F8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103616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rubriktextens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2F88D76E-3733-4BCA-B8D1-997082F6A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10361613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dispositionstextens format</a:t>
            </a:r>
          </a:p>
          <a:p>
            <a:pPr lvl="1"/>
            <a:r>
              <a:rPr lang="en-GB" altLang="sv-SE"/>
              <a:t>Andra dispositionsnivån</a:t>
            </a:r>
          </a:p>
          <a:p>
            <a:pPr lvl="2"/>
            <a:r>
              <a:rPr lang="en-GB" altLang="sv-SE"/>
              <a:t>Tredje dispositionsnivån</a:t>
            </a:r>
          </a:p>
          <a:p>
            <a:pPr lvl="3"/>
            <a:r>
              <a:rPr lang="en-GB" altLang="sv-SE"/>
              <a:t>Fjärde dispositionsnivån</a:t>
            </a:r>
          </a:p>
          <a:p>
            <a:pPr lvl="4"/>
            <a:r>
              <a:rPr lang="en-GB" altLang="sv-SE"/>
              <a:t>Femte dispositionsnivån</a:t>
            </a:r>
          </a:p>
          <a:p>
            <a:pPr lvl="4"/>
            <a:r>
              <a:rPr lang="en-GB" altLang="sv-SE"/>
              <a:t>Sjätte dispositionsnivån</a:t>
            </a:r>
          </a:p>
          <a:p>
            <a:pPr lvl="4"/>
            <a:r>
              <a:rPr lang="en-GB" altLang="sv-SE"/>
              <a:t>Sjunde dispositionsnivån</a:t>
            </a:r>
          </a:p>
          <a:p>
            <a:pPr lvl="4"/>
            <a:r>
              <a:rPr lang="en-GB" altLang="sv-SE"/>
              <a:t>Åttonde dispositionsnivån</a:t>
            </a:r>
          </a:p>
          <a:p>
            <a:pPr lvl="4"/>
            <a:r>
              <a:rPr lang="en-GB" altLang="sv-SE"/>
              <a:t>Nionde dispositionsnivån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B69A69C0-8BAD-404C-BD69-AA2F14C1F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48400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46E1A2E2-30E2-4684-94E4-FF30BA2A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248400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5AFD6D8-A44E-4D46-A1AD-85692583E5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248400"/>
            <a:ext cx="2538413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17E88602-F007-430F-95C7-354A3FB6BE89}" type="slidenum">
              <a:rPr lang="sv-SE" altLang="sv-SE"/>
              <a:pPr/>
              <a:t>‹#›</a:t>
            </a:fld>
            <a:endParaRPr lang="sv-SE" altLang="sv-SE"/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3814E012-3C3B-4B08-B2BF-CB43D6A34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172200"/>
            <a:ext cx="103632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537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6pPr>
      <a:lvl7pPr marL="2971726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7pPr>
      <a:lvl8pPr marL="3428914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8pPr>
      <a:lvl9pPr marL="3886103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1313" indent="-341313" algn="l" defTabSz="447675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1363" indent="-284163" algn="l" defTabSz="447675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1413" indent="-227013" algn="l" defTabSz="447675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598613" indent="-227013" algn="l" defTabSz="44767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5813" indent="-227013" algn="l" defTabSz="44767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537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726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8914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103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v-S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ruta 5">
            <a:extLst>
              <a:ext uri="{FF2B5EF4-FFF2-40B4-BE49-F238E27FC236}">
                <a16:creationId xmlns:a16="http://schemas.microsoft.com/office/drawing/2014/main" id="{4C8FDE45-3F5E-40C4-B559-615B74060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6308725"/>
            <a:ext cx="2592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4099" name="Bildobjekt 1">
            <a:extLst>
              <a:ext uri="{FF2B5EF4-FFF2-40B4-BE49-F238E27FC236}">
                <a16:creationId xmlns:a16="http://schemas.microsoft.com/office/drawing/2014/main" id="{33267D44-FB58-416E-956E-689EF25AC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15888"/>
            <a:ext cx="4884738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Bildobjekt 2">
            <a:extLst>
              <a:ext uri="{FF2B5EF4-FFF2-40B4-BE49-F238E27FC236}">
                <a16:creationId xmlns:a16="http://schemas.microsoft.com/office/drawing/2014/main" id="{CE76A7AA-6C79-4444-AE82-3B2F507E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333375"/>
            <a:ext cx="4360862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ruta 11">
            <a:extLst>
              <a:ext uri="{FF2B5EF4-FFF2-40B4-BE49-F238E27FC236}">
                <a16:creationId xmlns:a16="http://schemas.microsoft.com/office/drawing/2014/main" id="{7A5741BC-FD16-4D3E-9980-9D66FEEB1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3001963"/>
            <a:ext cx="6048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8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Princeston Inn luxury restaurant</a:t>
            </a:r>
            <a:endParaRPr lang="sv-SE" altLang="sv-SE" sz="28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2" name="Bildobjekt 3">
            <a:extLst>
              <a:ext uri="{FF2B5EF4-FFF2-40B4-BE49-F238E27FC236}">
                <a16:creationId xmlns:a16="http://schemas.microsoft.com/office/drawing/2014/main" id="{36F5126C-F08C-48D3-956B-F65BD3F4C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756025"/>
            <a:ext cx="2649538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ruta 11">
            <a:extLst>
              <a:ext uri="{FF2B5EF4-FFF2-40B4-BE49-F238E27FC236}">
                <a16:creationId xmlns:a16="http://schemas.microsoft.com/office/drawing/2014/main" id="{0F10AD3B-B21F-471C-930B-D22953EDC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3927475"/>
            <a:ext cx="227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800" b="1" dirty="0">
                <a:solidFill>
                  <a:srgbClr val="002060"/>
                </a:solidFill>
              </a:rPr>
              <a:t>Ät hur mycket du orkar för 79 kronor.</a:t>
            </a:r>
            <a:endParaRPr lang="sv-SE" altLang="sv-SE" sz="1800" dirty="0">
              <a:solidFill>
                <a:srgbClr val="002060"/>
              </a:solidFill>
            </a:endParaRPr>
          </a:p>
        </p:txBody>
      </p:sp>
      <p:sp>
        <p:nvSpPr>
          <p:cNvPr id="9" name="textruta 11">
            <a:extLst>
              <a:ext uri="{FF2B5EF4-FFF2-40B4-BE49-F238E27FC236}">
                <a16:creationId xmlns:a16="http://schemas.microsoft.com/office/drawing/2014/main" id="{F468A6B0-7E3F-41FF-B2EB-36BC979DF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710" y="4392265"/>
            <a:ext cx="54048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dirty="0">
                <a:solidFill>
                  <a:srgbClr val="920000"/>
                </a:solidFill>
              </a:rPr>
              <a:t>1, Känns detta pris rätt?</a:t>
            </a:r>
          </a:p>
          <a:p>
            <a:r>
              <a:rPr lang="sv-SE" altLang="sv-SE" dirty="0">
                <a:solidFill>
                  <a:srgbClr val="920000"/>
                </a:solidFill>
              </a:rPr>
              <a:t>2, Vad signalerar ett satt pris på en vara?</a:t>
            </a:r>
          </a:p>
          <a:p>
            <a:r>
              <a:rPr lang="sv-SE" altLang="sv-SE" dirty="0">
                <a:solidFill>
                  <a:srgbClr val="920000"/>
                </a:solidFill>
              </a:rPr>
              <a:t>3,  Hur vet man om man satt rätt pris?</a:t>
            </a:r>
          </a:p>
        </p:txBody>
      </p:sp>
      <p:sp>
        <p:nvSpPr>
          <p:cNvPr id="5" name="Vänster 4">
            <a:extLst>
              <a:ext uri="{FF2B5EF4-FFF2-40B4-BE49-F238E27FC236}">
                <a16:creationId xmlns:a16="http://schemas.microsoft.com/office/drawing/2014/main" id="{72A74EC7-4961-48C6-8734-78B6BCC1DFC6}"/>
              </a:ext>
            </a:extLst>
          </p:cNvPr>
          <p:cNvSpPr/>
          <p:nvPr/>
        </p:nvSpPr>
        <p:spPr>
          <a:xfrm>
            <a:off x="4292600" y="4508500"/>
            <a:ext cx="1163638" cy="30797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ruta 11">
            <a:extLst>
              <a:ext uri="{FF2B5EF4-FFF2-40B4-BE49-F238E27FC236}">
                <a16:creationId xmlns:a16="http://schemas.microsoft.com/office/drawing/2014/main" id="{FE09A1F9-4E33-469C-A2CF-C7C23630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38113"/>
            <a:ext cx="5616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b="1">
                <a:solidFill>
                  <a:schemeClr val="tx1"/>
                </a:solidFill>
                <a:latin typeface="Calibri" panose="020F0502020204030204" pitchFamily="34" charset="0"/>
              </a:rPr>
              <a:t>Två ingångsvärden vid prissättning</a:t>
            </a:r>
          </a:p>
        </p:txBody>
      </p:sp>
      <p:sp>
        <p:nvSpPr>
          <p:cNvPr id="8196" name="textruta 15">
            <a:extLst>
              <a:ext uri="{FF2B5EF4-FFF2-40B4-BE49-F238E27FC236}">
                <a16:creationId xmlns:a16="http://schemas.microsoft.com/office/drawing/2014/main" id="{8B90E956-2C11-45CE-BA93-4F7FD23C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92150"/>
            <a:ext cx="8220075" cy="1354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Vårt självkostnadspris för varan eller tjänsten.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Hur mycket kunden är beredd att betala.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sv-SE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defRPr/>
            </a:pP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</a:rPr>
              <a:t>     Om svaret på fråga 1 är högre än fråga 2 har vi ett problem.</a:t>
            </a:r>
          </a:p>
        </p:txBody>
      </p:sp>
      <p:pic>
        <p:nvPicPr>
          <p:cNvPr id="14341" name="Bildobjekt 1">
            <a:extLst>
              <a:ext uri="{FF2B5EF4-FFF2-40B4-BE49-F238E27FC236}">
                <a16:creationId xmlns:a16="http://schemas.microsoft.com/office/drawing/2014/main" id="{FEDEB354-5F19-478D-A6C7-224A76EE4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046288"/>
            <a:ext cx="995997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ruta 15">
            <a:extLst>
              <a:ext uri="{FF2B5EF4-FFF2-40B4-BE49-F238E27FC236}">
                <a16:creationId xmlns:a16="http://schemas.microsoft.com/office/drawing/2014/main" id="{700AECC2-D025-4E28-85B7-381BC1360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4475163"/>
            <a:ext cx="10801350" cy="14462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marL="0" indent="0">
              <a:defRPr/>
            </a:pPr>
            <a:r>
              <a:rPr lang="sv-SE" sz="2200" b="1" dirty="0">
                <a:solidFill>
                  <a:schemeClr val="tx1"/>
                </a:solidFill>
                <a:latin typeface="Calibri" panose="020F0502020204030204" pitchFamily="34" charset="0"/>
              </a:rPr>
              <a:t>En kortare tid kan vi dra oss ner mot det röda fältet. 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Vid arbetsbrist hos personal.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När maskiner eller annan kapacitet är ledig.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Produktlansering / kampanjer. </a:t>
            </a:r>
          </a:p>
        </p:txBody>
      </p:sp>
      <p:sp>
        <p:nvSpPr>
          <p:cNvPr id="8198" name="textruta 5">
            <a:extLst>
              <a:ext uri="{FF2B5EF4-FFF2-40B4-BE49-F238E27FC236}">
                <a16:creationId xmlns:a16="http://schemas.microsoft.com/office/drawing/2014/main" id="{9C4FCA06-E5E9-4016-82AC-AEA3F201A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6308725"/>
            <a:ext cx="2592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ruta 11">
            <a:extLst>
              <a:ext uri="{FF2B5EF4-FFF2-40B4-BE49-F238E27FC236}">
                <a16:creationId xmlns:a16="http://schemas.microsoft.com/office/drawing/2014/main" id="{98DB0AE9-AB1A-4673-8AAA-33A6D05AA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620713"/>
            <a:ext cx="6192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sv-SE" sz="3200" b="1">
                <a:solidFill>
                  <a:schemeClr val="tx1"/>
                </a:solidFill>
                <a:latin typeface="Calibri" panose="020F0502020204030204" pitchFamily="34" charset="0"/>
              </a:rPr>
              <a:t>Den inre och yttre effektiviteten.</a:t>
            </a:r>
          </a:p>
        </p:txBody>
      </p:sp>
      <p:pic>
        <p:nvPicPr>
          <p:cNvPr id="10243" name="Bildobjekt 1">
            <a:extLst>
              <a:ext uri="{FF2B5EF4-FFF2-40B4-BE49-F238E27FC236}">
                <a16:creationId xmlns:a16="http://schemas.microsoft.com/office/drawing/2014/main" id="{A0F349B7-1F50-4010-A7D7-45AEB899D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5" y="549275"/>
            <a:ext cx="19748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ruta 11">
            <a:extLst>
              <a:ext uri="{FF2B5EF4-FFF2-40B4-BE49-F238E27FC236}">
                <a16:creationId xmlns:a16="http://schemas.microsoft.com/office/drawing/2014/main" id="{7227A306-534E-488A-A6C7-45B2D2EDC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844824"/>
            <a:ext cx="10679113" cy="21929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sv-SE" altLang="sv-SE" sz="1650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</a:rPr>
              <a:t>INRE EFFEKTIVITET =   </a:t>
            </a:r>
            <a:r>
              <a:rPr lang="sv-SE" altLang="sv-SE" b="1" u="sng" dirty="0">
                <a:solidFill>
                  <a:schemeClr val="tx1"/>
                </a:solidFill>
                <a:latin typeface="Calibri" panose="020F0502020204030204" pitchFamily="34" charset="0"/>
              </a:rPr>
              <a:t>Vi gör saker rätt</a:t>
            </a:r>
            <a:r>
              <a:rPr lang="sv-SE" altLang="sv-SE" b="1" dirty="0">
                <a:solidFill>
                  <a:schemeClr val="tx1"/>
                </a:solidFill>
                <a:latin typeface="Calibri" panose="020F0502020204030204" pitchFamily="34" charset="0"/>
              </a:rPr>
              <a:t>, dvs på ett effektivt och smart sätt.</a:t>
            </a:r>
          </a:p>
          <a:p>
            <a:pPr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</a:rPr>
              <a:t>Vi är duktiga, effektiva och har full koll på våra interna processer.</a:t>
            </a:r>
          </a:p>
          <a:p>
            <a:pPr>
              <a:defRPr/>
            </a:pPr>
            <a:endParaRPr lang="sv-SE" altLang="sv-SE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</a:rPr>
              <a:t>YTTRE EFFEKTIVITET =  </a:t>
            </a:r>
            <a:r>
              <a:rPr lang="sv-SE" altLang="sv-SE" b="1" u="sng" dirty="0">
                <a:solidFill>
                  <a:schemeClr val="tx1"/>
                </a:solidFill>
                <a:latin typeface="Calibri" panose="020F0502020204030204" pitchFamily="34" charset="0"/>
              </a:rPr>
              <a:t>Vi gör rätt saker</a:t>
            </a:r>
            <a:r>
              <a:rPr lang="sv-SE" altLang="sv-SE" b="1" dirty="0">
                <a:solidFill>
                  <a:schemeClr val="tx1"/>
                </a:solidFill>
                <a:latin typeface="Calibri" panose="020F0502020204030204" pitchFamily="34" charset="0"/>
              </a:rPr>
              <a:t>, dvs har varor och tjänster som efterfrågas.</a:t>
            </a:r>
          </a:p>
          <a:p>
            <a:pPr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</a:rPr>
              <a:t>Våra varor och tjänster är efterfrågade och kunderna gillar det vi säljer. </a:t>
            </a:r>
          </a:p>
        </p:txBody>
      </p:sp>
      <p:sp>
        <p:nvSpPr>
          <p:cNvPr id="6" name="textruta 11">
            <a:extLst>
              <a:ext uri="{FF2B5EF4-FFF2-40B4-BE49-F238E27FC236}">
                <a16:creationId xmlns:a16="http://schemas.microsoft.com/office/drawing/2014/main" id="{B0BBA872-FCBC-4175-8AED-F771F4AC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4480495"/>
            <a:ext cx="7139757" cy="7155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sv-SE" altLang="sv-SE" sz="1650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sv-SE" altLang="sv-SE" b="1" dirty="0">
                <a:solidFill>
                  <a:srgbClr val="920000"/>
                </a:solidFill>
                <a:latin typeface="Calibri" panose="020F0502020204030204" pitchFamily="34" charset="0"/>
              </a:rPr>
              <a:t>Vilket är viktigast för ett nystartat företag?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ruta 11">
            <a:extLst>
              <a:ext uri="{FF2B5EF4-FFF2-40B4-BE49-F238E27FC236}">
                <a16:creationId xmlns:a16="http://schemas.microsoft.com/office/drawing/2014/main" id="{A2432531-8DC0-42BC-BA31-599BD7570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95288"/>
            <a:ext cx="3119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800" b="1">
                <a:solidFill>
                  <a:schemeClr val="tx1"/>
                </a:solidFill>
                <a:latin typeface="Calibri" panose="020F0502020204030204" pitchFamily="34" charset="0"/>
              </a:rPr>
              <a:t>Hur sätter vi pris?</a:t>
            </a:r>
          </a:p>
        </p:txBody>
      </p:sp>
      <p:sp>
        <p:nvSpPr>
          <p:cNvPr id="30724" name="textruta 15">
            <a:extLst>
              <a:ext uri="{FF2B5EF4-FFF2-40B4-BE49-F238E27FC236}">
                <a16:creationId xmlns:a16="http://schemas.microsoft.com/office/drawing/2014/main" id="{14C2EB6C-44E4-4ACE-BA84-96E0ACF3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36688"/>
            <a:ext cx="46815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200" b="1">
                <a:solidFill>
                  <a:schemeClr val="tx1"/>
                </a:solidFill>
                <a:latin typeface="Calibri" panose="020F0502020204030204" pitchFamily="34" charset="0"/>
              </a:rPr>
              <a:t>Konkurrensbaserad prissättning</a:t>
            </a:r>
          </a:p>
          <a:p>
            <a:r>
              <a:rPr lang="sv-SE" altLang="sv-SE" sz="2200">
                <a:solidFill>
                  <a:schemeClr val="tx1"/>
                </a:solidFill>
                <a:latin typeface="Calibri" panose="020F0502020204030204" pitchFamily="34" charset="0"/>
              </a:rPr>
              <a:t>Är den vanligaste formen av prisstrategi. Prissättning sker genom att man jämföra sig med konkurrenter. </a:t>
            </a:r>
          </a:p>
        </p:txBody>
      </p:sp>
      <p:pic>
        <p:nvPicPr>
          <p:cNvPr id="20484" name="Bildobjekt 1">
            <a:extLst>
              <a:ext uri="{FF2B5EF4-FFF2-40B4-BE49-F238E27FC236}">
                <a16:creationId xmlns:a16="http://schemas.microsoft.com/office/drawing/2014/main" id="{E864267D-C57B-4735-832A-6EE2B3489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61913"/>
            <a:ext cx="59642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ruta 15">
            <a:extLst>
              <a:ext uri="{FF2B5EF4-FFF2-40B4-BE49-F238E27FC236}">
                <a16:creationId xmlns:a16="http://schemas.microsoft.com/office/drawing/2014/main" id="{79B2CC27-AE96-46C9-971A-3D5689BF1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667125"/>
            <a:ext cx="4621213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200" b="1">
                <a:solidFill>
                  <a:schemeClr val="tx1"/>
                </a:solidFill>
                <a:latin typeface="Calibri" panose="020F0502020204030204" pitchFamily="34" charset="0"/>
              </a:rPr>
              <a:t>Kostnadsbaserad prissättning</a:t>
            </a:r>
          </a:p>
          <a:p>
            <a:r>
              <a:rPr lang="sv-SE" altLang="sv-SE" sz="2200">
                <a:solidFill>
                  <a:schemeClr val="tx1"/>
                </a:solidFill>
                <a:latin typeface="Calibri" panose="020F0502020204030204" pitchFamily="34" charset="0"/>
              </a:rPr>
              <a:t>Prissättningen sker med utgångspunkt från företagets egna kostnader att tillverka varan eller erbjuda tjänsten. </a:t>
            </a:r>
          </a:p>
          <a:p>
            <a:r>
              <a:rPr lang="sv-SE" altLang="sv-SE" sz="2200">
                <a:solidFill>
                  <a:schemeClr val="tx1"/>
                </a:solidFill>
                <a:latin typeface="Calibri" panose="020F0502020204030204" pitchFamily="34" charset="0"/>
              </a:rPr>
              <a:t>Tar Inte hänsyn till vad kunden egentligen är villig att betala. </a:t>
            </a:r>
          </a:p>
        </p:txBody>
      </p:sp>
      <p:sp>
        <p:nvSpPr>
          <p:cNvPr id="30727" name="textruta 15">
            <a:extLst>
              <a:ext uri="{FF2B5EF4-FFF2-40B4-BE49-F238E27FC236}">
                <a16:creationId xmlns:a16="http://schemas.microsoft.com/office/drawing/2014/main" id="{2B9DF9AC-ACDC-40A0-983E-51877FDD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3835400"/>
            <a:ext cx="5821363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200" b="1">
                <a:solidFill>
                  <a:schemeClr val="tx1"/>
                </a:solidFill>
                <a:latin typeface="Calibri" panose="020F0502020204030204" pitchFamily="34" charset="0"/>
              </a:rPr>
              <a:t>Värdebaserad prissättning</a:t>
            </a:r>
          </a:p>
          <a:p>
            <a:r>
              <a:rPr lang="sv-SE" altLang="sv-SE" sz="2200">
                <a:solidFill>
                  <a:schemeClr val="tx1"/>
                </a:solidFill>
                <a:latin typeface="Calibri" panose="020F0502020204030204" pitchFamily="34" charset="0"/>
              </a:rPr>
              <a:t>Här försöker man prissätta utifrån vad produkten har för upplevt värde för kunden. </a:t>
            </a:r>
          </a:p>
          <a:p>
            <a:r>
              <a:rPr lang="sv-SE" altLang="sv-SE" sz="2200">
                <a:solidFill>
                  <a:schemeClr val="tx1"/>
                </a:solidFill>
                <a:latin typeface="Calibri" panose="020F0502020204030204" pitchFamily="34" charset="0"/>
              </a:rPr>
              <a:t>Vi går på erfarenhet och magkänsla när vi kommunicerar ut priset.</a:t>
            </a:r>
          </a:p>
        </p:txBody>
      </p:sp>
      <p:sp>
        <p:nvSpPr>
          <p:cNvPr id="20487" name="textruta 5">
            <a:extLst>
              <a:ext uri="{FF2B5EF4-FFF2-40B4-BE49-F238E27FC236}">
                <a16:creationId xmlns:a16="http://schemas.microsoft.com/office/drawing/2014/main" id="{32037E0E-3242-4162-90E1-F29571602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6308725"/>
            <a:ext cx="2592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6" grpId="0"/>
      <p:bldP spid="307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ruta 15">
            <a:extLst>
              <a:ext uri="{FF2B5EF4-FFF2-40B4-BE49-F238E27FC236}">
                <a16:creationId xmlns:a16="http://schemas.microsoft.com/office/drawing/2014/main" id="{ED8045B5-A099-4658-862A-FCD0BDA95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228725"/>
            <a:ext cx="9288463" cy="4400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</a:rPr>
              <a:t>Går upp i värdekedjan. Erbjuder egenskaper som kräver högre kompetens i varan eller tjänsten.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sv-SE" altLang="sv-SE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</a:rPr>
              <a:t>Satsar på eftermarknaden. Tecknar gärna löpande serviceavtal tillsammans med  produkten.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sv-SE" altLang="sv-SE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</a:rPr>
              <a:t>Erbjuder andra tjänster när personal ändå är på plats. Kräver högre kompetens hos personal.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sv-SE" altLang="sv-SE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</a:rPr>
              <a:t>Digitaliseringen ger nya möjligheter att erbjuda tjänster som inte gick förut. E-handel är ett tydligt exempel.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sv-SE" altLang="sv-SE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dirty="0">
                <a:solidFill>
                  <a:schemeClr val="tx1"/>
                </a:solidFill>
                <a:latin typeface="Calibri" panose="020F0502020204030204" pitchFamily="34" charset="0"/>
              </a:rPr>
              <a:t>Flexiblare prissättning. Erbjuder kunden att hyra tjänsten per dag, vecka eller månad istället för på årsbasis.</a:t>
            </a:r>
          </a:p>
        </p:txBody>
      </p:sp>
      <p:sp>
        <p:nvSpPr>
          <p:cNvPr id="22531" name="textruta 11">
            <a:extLst>
              <a:ext uri="{FF2B5EF4-FFF2-40B4-BE49-F238E27FC236}">
                <a16:creationId xmlns:a16="http://schemas.microsoft.com/office/drawing/2014/main" id="{091708CC-A070-43FB-9950-9B92375CC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36563"/>
            <a:ext cx="5926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3200" b="1">
                <a:solidFill>
                  <a:schemeClr val="tx1"/>
                </a:solidFill>
                <a:latin typeface="Calibri" panose="020F0502020204030204" pitchFamily="34" charset="0"/>
              </a:rPr>
              <a:t>Prissättningsstrategier</a:t>
            </a:r>
          </a:p>
        </p:txBody>
      </p:sp>
      <p:sp>
        <p:nvSpPr>
          <p:cNvPr id="22532" name="textruta 5">
            <a:extLst>
              <a:ext uri="{FF2B5EF4-FFF2-40B4-BE49-F238E27FC236}">
                <a16:creationId xmlns:a16="http://schemas.microsoft.com/office/drawing/2014/main" id="{D0502807-7555-442A-853B-76A1CA0E5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6308725"/>
            <a:ext cx="2592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43903</TotalTime>
  <Words>356</Words>
  <Application>Microsoft Office PowerPoint</Application>
  <PresentationFormat>Bredbild</PresentationFormat>
  <Paragraphs>51</Paragraphs>
  <Slides>5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1" baseType="lpstr">
      <vt:lpstr>Arial</vt:lpstr>
      <vt:lpstr>Book Antiqua</vt:lpstr>
      <vt:lpstr>Calibri</vt:lpstr>
      <vt:lpstr>Times New Roman</vt:lpstr>
      <vt:lpstr>Wingdings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su006</dc:creator>
  <cp:lastModifiedBy>Håkan Johansson</cp:lastModifiedBy>
  <cp:revision>1212</cp:revision>
  <cp:lastPrinted>2014-11-27T06:27:12Z</cp:lastPrinted>
  <dcterms:created xsi:type="dcterms:W3CDTF">2012-08-14T12:12:55Z</dcterms:created>
  <dcterms:modified xsi:type="dcterms:W3CDTF">2024-01-21T11:44:38Z</dcterms:modified>
</cp:coreProperties>
</file>