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5" r:id="rId2"/>
    <p:sldId id="258" r:id="rId3"/>
    <p:sldId id="303" r:id="rId4"/>
    <p:sldId id="308" r:id="rId5"/>
    <p:sldId id="287" r:id="rId6"/>
    <p:sldId id="334" r:id="rId7"/>
    <p:sldId id="304" r:id="rId8"/>
    <p:sldId id="280" r:id="rId9"/>
    <p:sldId id="281" r:id="rId10"/>
    <p:sldId id="282" r:id="rId11"/>
    <p:sldId id="297" r:id="rId12"/>
    <p:sldId id="283" r:id="rId13"/>
    <p:sldId id="298" r:id="rId14"/>
    <p:sldId id="284" r:id="rId15"/>
    <p:sldId id="288" r:id="rId16"/>
    <p:sldId id="295" r:id="rId17"/>
    <p:sldId id="306" r:id="rId18"/>
    <p:sldId id="307" r:id="rId1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50635" autoAdjust="0"/>
  </p:normalViewPr>
  <p:slideViewPr>
    <p:cSldViewPr snapToGrid="0">
      <p:cViewPr varScale="1">
        <p:scale>
          <a:sx n="34" d="100"/>
          <a:sy n="34" d="100"/>
        </p:scale>
        <p:origin x="65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37962-4ACB-4308-BC56-B3E0D1486961}" type="datetimeFigureOut">
              <a:rPr lang="sv-SE" smtClean="0"/>
              <a:t>2023-12-14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EB2746-D143-4F14-BBBF-9F419B8E218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7312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elements of pricing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 terms of delivery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Local costs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Pickup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Port costs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Sea freight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Delivery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Customs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Fee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EB2746-D143-4F14-BBBF-9F419B8E2183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515752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B8B971-2B3C-4A95-8C94-6F8D280E87F4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36166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Arrival – Partner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Port costs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dirty="0"/>
              <a:t>THC, ISPS etc.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GB" dirty="0"/>
              <a:t>Corresponding as in port of departure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Delivery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dirty="0"/>
              <a:t>Country specific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GB" dirty="0"/>
              <a:t>Zone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GB" dirty="0"/>
              <a:t>Distance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GB" dirty="0"/>
              <a:t>Time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Pricing varies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dirty="0"/>
              <a:t>Per </a:t>
            </a:r>
            <a:r>
              <a:rPr lang="en-GB" dirty="0" err="1"/>
              <a:t>teu</a:t>
            </a:r>
            <a:endParaRPr lang="en-GB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dirty="0"/>
              <a:t>Per container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dirty="0"/>
              <a:t>Weight based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50620-1906-437D-BF73-4FB3704EA5AE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19023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Sjötrafik</a:t>
            </a:r>
          </a:p>
          <a:p>
            <a:r>
              <a:rPr lang="sv-SE" dirty="0"/>
              <a:t>För transport sjövägen beror tidsfristen på hur dina varor är packade på fartyget.</a:t>
            </a:r>
          </a:p>
          <a:p>
            <a:endParaRPr lang="sv-SE" dirty="0"/>
          </a:p>
          <a:p>
            <a:r>
              <a:rPr lang="sv-SE" dirty="0"/>
              <a:t>I container: 24 timmar innan godset lastas på det fartyg med vilket godset ska lämna EU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B8B971-2B3C-4A95-8C94-6F8D280E87F4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693857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50620-1906-437D-BF73-4FB3704EA5AE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08621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Pricing in different currencies and units</a:t>
            </a:r>
          </a:p>
          <a:p>
            <a:r>
              <a:rPr lang="en-GB" dirty="0"/>
              <a:t>Swedish costs SEK</a:t>
            </a:r>
          </a:p>
          <a:p>
            <a:r>
              <a:rPr lang="en-GB" dirty="0"/>
              <a:t>Pickup/Distribution</a:t>
            </a:r>
          </a:p>
          <a:p>
            <a:r>
              <a:rPr lang="en-GB" dirty="0"/>
              <a:t>Hauling</a:t>
            </a:r>
          </a:p>
          <a:p>
            <a:r>
              <a:rPr lang="en-GB" dirty="0"/>
              <a:t>THC FCL</a:t>
            </a:r>
          </a:p>
          <a:p>
            <a:r>
              <a:rPr lang="en-GB" dirty="0"/>
              <a:t>Per </a:t>
            </a:r>
            <a:r>
              <a:rPr lang="en-GB" dirty="0" err="1"/>
              <a:t>teu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50620-1906-437D-BF73-4FB3704EA5AE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159131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THC arrival port USD alt Country currency</a:t>
            </a:r>
          </a:p>
          <a:p>
            <a:r>
              <a:rPr lang="en-GB" dirty="0"/>
              <a:t>Per </a:t>
            </a:r>
            <a:r>
              <a:rPr lang="en-GB" dirty="0" err="1"/>
              <a:t>teu</a:t>
            </a:r>
            <a:endParaRPr lang="en-GB" dirty="0"/>
          </a:p>
          <a:p>
            <a:r>
              <a:rPr lang="en-GB" dirty="0"/>
              <a:t>Distribution The country's currency</a:t>
            </a:r>
          </a:p>
          <a:p>
            <a:r>
              <a:rPr lang="en-GB" dirty="0"/>
              <a:t>Collection The country's currency</a:t>
            </a:r>
          </a:p>
          <a:p>
            <a:r>
              <a:rPr lang="en-GB" dirty="0"/>
              <a:t>Price list?</a:t>
            </a:r>
          </a:p>
          <a:p>
            <a:r>
              <a:rPr lang="en-GB" dirty="0" err="1"/>
              <a:t>Fuelsurcharge</a:t>
            </a:r>
            <a:r>
              <a:rPr lang="en-GB" dirty="0"/>
              <a:t> The country's currency</a:t>
            </a:r>
          </a:p>
          <a:p>
            <a:r>
              <a:rPr lang="en-GB" dirty="0"/>
              <a:t>%</a:t>
            </a:r>
          </a:p>
          <a:p>
            <a:r>
              <a:rPr lang="en-GB" dirty="0"/>
              <a:t>Customs clearance The country's currency</a:t>
            </a:r>
          </a:p>
          <a:p>
            <a:r>
              <a:rPr lang="en-GB" dirty="0"/>
              <a:t>Per shipment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EB2746-D143-4F14-BBBF-9F419B8E2183}" type="slidenum">
              <a:rPr lang="sv-SE" smtClean="0"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22726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B2746-D143-4F14-BBBF-9F419B8E2183}" type="slidenum">
              <a:rPr lang="sv-SE" smtClean="0"/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122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Database for shipping rates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Sellers' tools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Based on price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Book with the right shipping company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dirty="0"/>
              <a:t>Database for prices with partners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Pickup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Delivery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THC port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Port costs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Export declaration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The fees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dirty="0"/>
              <a:t>Customer's terms of delivery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B2746-D143-4F14-BBBF-9F419B8E2183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24797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EB2746-D143-4F14-BBBF-9F419B8E2183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30487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224F7-D394-4928-A078-5218975F02C9}" type="slidenum">
              <a:rPr lang="sv-SE" smtClean="0"/>
              <a:t>4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00372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224F7-D394-4928-A078-5218975F02C9}" type="slidenum">
              <a:rPr lang="sv-SE" smtClean="0"/>
              <a:t>5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11190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224F7-D394-4928-A078-5218975F02C9}" type="slidenum">
              <a:rPr lang="sv-SE" smtClean="0"/>
              <a:t>6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58756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anteckningar 1">
            <a:extLst>
              <a:ext uri="{FF2B5EF4-FFF2-40B4-BE49-F238E27FC236}">
                <a16:creationId xmlns:a16="http://schemas.microsoft.com/office/drawing/2014/main" id="{01A5B0F6-6BC2-4445-979C-B653B22BCF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18504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29C0E-5F6C-4F39-B0AC-0296CA5549B9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5491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50620-1906-437D-BF73-4FB3704EA5AE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52348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B92D111-F311-492D-8081-DADF7496D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86DCA688-4D32-4189-996D-2A2DB173E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5C3B0FC-5280-4E26-9BDE-CCC040E5D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7D65-5A4B-422E-8E81-ED612E1A52AD}" type="datetimeFigureOut">
              <a:rPr lang="sv-SE" smtClean="0"/>
              <a:t>2023-12-14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295E772-12A9-4C84-9B47-B71C2034B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FD3F460-1353-42B3-B10E-521C40DE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FE59-8356-42EC-A3EA-996BE39C737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87685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EA3780D-4B98-4498-BE66-9DF35C25D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FBA1CCF8-0DE2-412F-B6B9-ACEDE1048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3B8E5D3-86D3-4236-91F7-AADB6FC3D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7D65-5A4B-422E-8E81-ED612E1A52AD}" type="datetimeFigureOut">
              <a:rPr lang="sv-SE" smtClean="0"/>
              <a:t>2023-12-14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2570347-9782-44A1-A1D8-49FCF1144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D89F458-42B2-4A84-90F8-28BBFCE77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FE59-8356-42EC-A3EA-996BE39C737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2193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9F6EAC6C-7CDA-4EE7-81F8-CAD086DD92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8627BC3A-6509-4823-A8BA-BA98D83A8E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4710B89-DEF5-44A2-8FA6-2F0B911D3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7D65-5A4B-422E-8E81-ED612E1A52AD}" type="datetimeFigureOut">
              <a:rPr lang="sv-SE" smtClean="0"/>
              <a:t>2023-12-14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04489B5-FB7F-441E-8F59-79A8607C6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FEBEDD7-D76C-4B2B-8482-C1AAB923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FE59-8356-42EC-A3EA-996BE39C737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3054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7FA1CDC-E54D-409D-AD90-3A75AD331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E81B0DD-16B5-47F5-914E-8EE9C61B6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C2322A3-6AFA-4AFF-BF2C-1BCC67080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7D65-5A4B-422E-8E81-ED612E1A52AD}" type="datetimeFigureOut">
              <a:rPr lang="sv-SE" smtClean="0"/>
              <a:t>2023-12-14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DACF2C4-AC99-44A7-BBCB-7B693EC8C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8653CE3-21CA-486A-9911-0E668A483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FE59-8356-42EC-A3EA-996BE39C737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6375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84273F8-2938-4814-B9F5-9BBCA6620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85D54845-95DD-4141-BCC8-F610BC43B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E190DC1-BB07-45A5-8689-E4428F15B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7D65-5A4B-422E-8E81-ED612E1A52AD}" type="datetimeFigureOut">
              <a:rPr lang="sv-SE" smtClean="0"/>
              <a:t>2023-12-14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11C433F-3EB1-4FCA-99CA-F084057D4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D26CB87-E005-49E2-B7B8-3B4BCA94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FE59-8356-42EC-A3EA-996BE39C737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5549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59D0708-4111-4FC9-8CFF-2A9B32ACE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7425558-2A58-45F3-A0E4-7B94E3DC8D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A5A8C42B-B8D1-40E6-89ED-76A14A823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7CFFC7DF-E0BC-4CFD-B69A-058AFE64A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7D65-5A4B-422E-8E81-ED612E1A52AD}" type="datetimeFigureOut">
              <a:rPr lang="sv-SE" smtClean="0"/>
              <a:t>2023-12-14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BD9214FD-99C9-4FA6-9BDF-EF9F22C00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CFE9D572-CA47-40DD-8E9F-62C657F37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FE59-8356-42EC-A3EA-996BE39C737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5911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47DCB19-96D9-4232-9856-36B58A8B3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6FD616C7-6D6C-4FCA-88DD-3EFB01C6D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2726803D-D9E4-43EF-B470-283A586BB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ED942378-4534-433D-AE4E-19DF410BAF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DCDF08BA-9D03-43C5-83F3-21D36CD344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BB130340-5607-4455-ACBF-84102788F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7D65-5A4B-422E-8E81-ED612E1A52AD}" type="datetimeFigureOut">
              <a:rPr lang="sv-SE" smtClean="0"/>
              <a:t>2023-12-14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71EA224F-680C-4509-8011-273971B40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B1B821A1-2742-4DD5-8AF8-3DA2193EA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FE59-8356-42EC-A3EA-996BE39C737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08497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6DBB8E9-3D49-41E0-BC7A-FA5B5C101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FFCED5A1-227F-469A-B79A-BA8295E94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7D65-5A4B-422E-8E81-ED612E1A52AD}" type="datetimeFigureOut">
              <a:rPr lang="sv-SE" smtClean="0"/>
              <a:t>2023-12-14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D81DF90A-4DA9-4404-B409-93136B15B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2F0A05F9-7991-4E66-A8F0-1DCE49F90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FE59-8356-42EC-A3EA-996BE39C737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9337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AC48C69E-7814-4AB4-B643-D339FC3F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7D65-5A4B-422E-8E81-ED612E1A52AD}" type="datetimeFigureOut">
              <a:rPr lang="sv-SE" smtClean="0"/>
              <a:t>2023-12-14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0427AEC3-274C-412B-9027-049AFA47A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13E51792-9688-488B-A836-9E419134D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FE59-8356-42EC-A3EA-996BE39C737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28796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6DD986-5BF1-46AC-9DD8-73AE41D8F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016B5F5-A500-40A8-9222-60BF82DD0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8B67DD5A-7C3B-4C63-A499-0D08E7647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F9AB910-917C-4EEB-8C40-2925C758E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7D65-5A4B-422E-8E81-ED612E1A52AD}" type="datetimeFigureOut">
              <a:rPr lang="sv-SE" smtClean="0"/>
              <a:t>2023-12-14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132A6E3-AA21-4805-B2CA-E582F01CA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7D4787F2-CCDB-4FE2-BC3D-E9B8049FD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FE59-8356-42EC-A3EA-996BE39C737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653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C96A333-929D-4167-9B9B-94D77F3D0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C4FB9388-B556-4727-9EE8-FCB1B6477E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D86EAA8C-4E43-45D5-A6BA-3F060A8B3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284D57F-8F32-4671-B0BB-8F3306098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7D65-5A4B-422E-8E81-ED612E1A52AD}" type="datetimeFigureOut">
              <a:rPr lang="sv-SE" smtClean="0"/>
              <a:t>2023-12-14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692715D5-45F4-46C2-9814-F5E89768D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F73F828F-500B-4509-9DE1-9093950DB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FE59-8356-42EC-A3EA-996BE39C737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98618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2DA6D336-5CE7-43CF-BA4B-C3BB4739F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55618F1-126F-4872-8897-125F9B6BB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E28DF59-D98F-4E36-B178-F702D1C66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57D65-5A4B-422E-8E81-ED612E1A52AD}" type="datetimeFigureOut">
              <a:rPr lang="sv-SE" smtClean="0"/>
              <a:t>2023-12-14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9414990-4C4D-4BDC-9BFC-0E5BF60038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1085925-5F6B-4650-8480-D845F6D69D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FFE59-8356-42EC-A3EA-996BE39C737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1810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>
            <a:extLst>
              <a:ext uri="{FF2B5EF4-FFF2-40B4-BE49-F238E27FC236}">
                <a16:creationId xmlns:a16="http://schemas.microsoft.com/office/drawing/2014/main" id="{9C0982E4-F12F-46CE-97DF-33802EF551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71" r="11726" b="1"/>
          <a:stretch/>
        </p:blipFill>
        <p:spPr>
          <a:xfrm>
            <a:off x="6338316" y="1904281"/>
            <a:ext cx="5074070" cy="4272681"/>
          </a:xfrm>
          <a:prstGeom prst="rect">
            <a:avLst/>
          </a:prstGeom>
        </p:spPr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D8B4F1E4-AE46-4167-A8F9-8C55EC757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sv-SE" dirty="0"/>
              <a:t>FCL sjötransport kostnader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6BF10DD-96C3-4E8E-AB9B-60ABBB0A2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5484" cy="4351338"/>
          </a:xfrm>
        </p:spPr>
        <p:txBody>
          <a:bodyPr>
            <a:normAutofit/>
          </a:bodyPr>
          <a:lstStyle/>
          <a:p>
            <a:r>
              <a:rPr lang="sv-SE" sz="2400" dirty="0"/>
              <a:t>Prissättningens delar</a:t>
            </a:r>
          </a:p>
          <a:p>
            <a:pPr lvl="1"/>
            <a:r>
              <a:rPr lang="sv-SE" dirty="0"/>
              <a:t>Leveransvillkoret</a:t>
            </a:r>
          </a:p>
          <a:p>
            <a:pPr lvl="1"/>
            <a:r>
              <a:rPr lang="sv-SE" dirty="0"/>
              <a:t>Lokala kostnader</a:t>
            </a:r>
          </a:p>
          <a:p>
            <a:pPr lvl="2"/>
            <a:r>
              <a:rPr lang="sv-SE" dirty="0"/>
              <a:t>Upphämtning</a:t>
            </a:r>
          </a:p>
          <a:p>
            <a:pPr lvl="1"/>
            <a:r>
              <a:rPr lang="sv-SE" dirty="0"/>
              <a:t>Hamnkostnader</a:t>
            </a:r>
          </a:p>
          <a:p>
            <a:pPr lvl="1"/>
            <a:r>
              <a:rPr lang="sv-SE" dirty="0"/>
              <a:t>Sjöfrakt</a:t>
            </a:r>
          </a:p>
          <a:p>
            <a:pPr lvl="1"/>
            <a:r>
              <a:rPr lang="sv-SE" dirty="0"/>
              <a:t>Leverans</a:t>
            </a:r>
          </a:p>
          <a:p>
            <a:pPr lvl="1"/>
            <a:r>
              <a:rPr lang="sv-SE" dirty="0"/>
              <a:t>Tull</a:t>
            </a:r>
          </a:p>
          <a:p>
            <a:pPr lvl="1"/>
            <a:r>
              <a:rPr lang="sv-SE" dirty="0"/>
              <a:t>Arvode</a:t>
            </a:r>
          </a:p>
        </p:txBody>
      </p:sp>
    </p:spTree>
    <p:extLst>
      <p:ext uri="{BB962C8B-B14F-4D97-AF65-F5344CB8AC3E}">
        <p14:creationId xmlns:p14="http://schemas.microsoft.com/office/powerpoint/2010/main" val="286595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74FA5901-9BDD-4514-9A79-B50807BA32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16" r="10045" b="-1"/>
          <a:stretch/>
        </p:blipFill>
        <p:spPr>
          <a:xfrm>
            <a:off x="7161780" y="2193925"/>
            <a:ext cx="4268220" cy="2925762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sv-SE" dirty="0"/>
              <a:t>FCL sjötransport kostnader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378265"/>
            <a:ext cx="6247380" cy="5114609"/>
          </a:xfrm>
        </p:spPr>
        <p:txBody>
          <a:bodyPr>
            <a:noAutofit/>
          </a:bodyPr>
          <a:lstStyle/>
          <a:p>
            <a:r>
              <a:rPr lang="sv-SE" sz="2400" dirty="0"/>
              <a:t>Sjöfrakt - Rederiet</a:t>
            </a:r>
          </a:p>
          <a:p>
            <a:pPr lvl="1"/>
            <a:r>
              <a:rPr lang="sv-SE" dirty="0"/>
              <a:t>Kostnad per </a:t>
            </a:r>
            <a:r>
              <a:rPr lang="sv-SE" dirty="0" err="1"/>
              <a:t>teu</a:t>
            </a:r>
            <a:endParaRPr lang="sv-SE" dirty="0"/>
          </a:p>
          <a:p>
            <a:pPr lvl="1"/>
            <a:r>
              <a:rPr lang="sv-SE" dirty="0"/>
              <a:t>Rederiavgift</a:t>
            </a:r>
          </a:p>
          <a:p>
            <a:pPr lvl="2"/>
            <a:r>
              <a:rPr lang="sv-SE" sz="2400" dirty="0"/>
              <a:t>Per B/L</a:t>
            </a:r>
          </a:p>
          <a:p>
            <a:r>
              <a:rPr lang="sv-SE" sz="2400" dirty="0"/>
              <a:t>Tillägg</a:t>
            </a:r>
          </a:p>
          <a:p>
            <a:pPr lvl="1"/>
            <a:r>
              <a:rPr lang="sv-SE" dirty="0"/>
              <a:t>BAF Bunker </a:t>
            </a:r>
            <a:r>
              <a:rPr lang="sv-SE" dirty="0" err="1"/>
              <a:t>adjustment</a:t>
            </a:r>
            <a:r>
              <a:rPr lang="sv-SE" dirty="0"/>
              <a:t> </a:t>
            </a:r>
            <a:r>
              <a:rPr lang="sv-SE" dirty="0" err="1"/>
              <a:t>factor</a:t>
            </a:r>
            <a:r>
              <a:rPr lang="sv-SE" dirty="0"/>
              <a:t> </a:t>
            </a:r>
          </a:p>
          <a:p>
            <a:pPr lvl="2"/>
            <a:r>
              <a:rPr lang="sv-SE" sz="2400" dirty="0"/>
              <a:t>Bränsletillägg</a:t>
            </a:r>
          </a:p>
          <a:p>
            <a:pPr lvl="2"/>
            <a:r>
              <a:rPr lang="sv-SE" sz="2400" dirty="0"/>
              <a:t>Per </a:t>
            </a:r>
            <a:r>
              <a:rPr lang="sv-SE" sz="2400" dirty="0" err="1"/>
              <a:t>teu</a:t>
            </a:r>
            <a:endParaRPr lang="sv-SE" sz="2400" dirty="0"/>
          </a:p>
          <a:p>
            <a:pPr lvl="2"/>
            <a:r>
              <a:rPr lang="sv-SE" sz="2400" dirty="0"/>
              <a:t>Rederi</a:t>
            </a:r>
          </a:p>
          <a:p>
            <a:pPr lvl="2"/>
            <a:r>
              <a:rPr lang="sv-SE" sz="2400" dirty="0"/>
              <a:t>Destination</a:t>
            </a:r>
          </a:p>
          <a:p>
            <a:pPr lvl="1"/>
            <a:r>
              <a:rPr lang="sv-SE" dirty="0"/>
              <a:t>CAF </a:t>
            </a:r>
            <a:r>
              <a:rPr lang="sv-SE" dirty="0" err="1"/>
              <a:t>Currency</a:t>
            </a:r>
            <a:r>
              <a:rPr lang="sv-SE" dirty="0"/>
              <a:t> </a:t>
            </a:r>
            <a:r>
              <a:rPr lang="sv-SE" dirty="0" err="1"/>
              <a:t>adjustmen</a:t>
            </a:r>
            <a:r>
              <a:rPr lang="sv-SE" dirty="0"/>
              <a:t> </a:t>
            </a:r>
            <a:r>
              <a:rPr lang="sv-SE" dirty="0" err="1"/>
              <a:t>factor</a:t>
            </a:r>
            <a:endParaRPr lang="sv-SE" dirty="0"/>
          </a:p>
          <a:p>
            <a:pPr lvl="2"/>
            <a:r>
              <a:rPr lang="sv-SE" sz="2400" dirty="0"/>
              <a:t>Valuta justering</a:t>
            </a:r>
          </a:p>
          <a:p>
            <a:pPr lvl="2"/>
            <a:r>
              <a:rPr lang="sv-SE" sz="2400" dirty="0"/>
              <a:t>% på sjöfrakten</a:t>
            </a:r>
          </a:p>
          <a:p>
            <a:pPr marL="457200" lvl="1" indent="0">
              <a:buNone/>
            </a:pPr>
            <a:endParaRPr lang="sv-SE" sz="1600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BCD7B5F-50F3-48D7-95E0-FFFBCD4F329C}" type="slidenum">
              <a:rPr lang="sv-SE" smtClean="0"/>
              <a:pPr>
                <a:spcAft>
                  <a:spcPts val="600"/>
                </a:spcAft>
              </a:pPr>
              <a:t>10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8556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FC690EFA-D97C-4B96-9E0D-DC7F8278DE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8" r="1963"/>
          <a:stretch/>
        </p:blipFill>
        <p:spPr>
          <a:xfrm>
            <a:off x="838200" y="1904281"/>
            <a:ext cx="6233160" cy="4272681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sv-SE" dirty="0"/>
              <a:t>FCL sjötransport kostnader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7552944" y="1825625"/>
            <a:ext cx="3800856" cy="4351338"/>
          </a:xfrm>
        </p:spPr>
        <p:txBody>
          <a:bodyPr>
            <a:normAutofit/>
          </a:bodyPr>
          <a:lstStyle/>
          <a:p>
            <a:r>
              <a:rPr lang="en-US" sz="2400" dirty="0" err="1"/>
              <a:t>Övrigt</a:t>
            </a:r>
            <a:endParaRPr lang="en-US" sz="2400" dirty="0"/>
          </a:p>
          <a:p>
            <a:pPr lvl="1"/>
            <a:r>
              <a:rPr lang="en-US" dirty="0"/>
              <a:t>Piracy Surcharge</a:t>
            </a:r>
          </a:p>
          <a:p>
            <a:pPr lvl="1"/>
            <a:r>
              <a:rPr lang="en-US" dirty="0"/>
              <a:t>Peak Season Surcharge</a:t>
            </a:r>
          </a:p>
          <a:p>
            <a:pPr lvl="1"/>
            <a:r>
              <a:rPr lang="en-US" dirty="0"/>
              <a:t>X-ray</a:t>
            </a:r>
          </a:p>
          <a:p>
            <a:pPr lvl="1"/>
            <a:r>
              <a:rPr lang="en-US" dirty="0"/>
              <a:t>Per TEU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BCD7B5F-50F3-48D7-95E0-FFFBCD4F329C}" type="slidenum">
              <a:rPr lang="sv-SE" smtClean="0"/>
              <a:pPr>
                <a:spcAft>
                  <a:spcPts val="600"/>
                </a:spcAft>
              </a:pPr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8545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 descr="En bild som visar bok, stack, stapel, lastbil&#10;&#10;Beskrivning genererad med mycket hög exakthet">
            <a:extLst>
              <a:ext uri="{FF2B5EF4-FFF2-40B4-BE49-F238E27FC236}">
                <a16:creationId xmlns:a16="http://schemas.microsoft.com/office/drawing/2014/main" id="{E5418454-0FBB-44C9-B177-AC0966CE4D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9" r="6307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5082283" y="290220"/>
            <a:ext cx="7109717" cy="1286160"/>
          </a:xfrm>
        </p:spPr>
        <p:txBody>
          <a:bodyPr anchor="b">
            <a:normAutofit/>
          </a:bodyPr>
          <a:lstStyle/>
          <a:p>
            <a:r>
              <a:rPr lang="sv-SE" dirty="0"/>
              <a:t>FCL sjötransport kostnader</a:t>
            </a:r>
            <a:endParaRPr lang="sv-SE" b="1" dirty="0"/>
          </a:p>
        </p:txBody>
      </p:sp>
      <p:sp>
        <p:nvSpPr>
          <p:cNvPr id="5" name="Platshållare för innehåll 4"/>
          <p:cNvSpPr>
            <a:spLocks noGrp="1"/>
          </p:cNvSpPr>
          <p:nvPr>
            <p:ph idx="1"/>
          </p:nvPr>
        </p:nvSpPr>
        <p:spPr>
          <a:xfrm>
            <a:off x="5465850" y="1811677"/>
            <a:ext cx="5887949" cy="3785419"/>
          </a:xfrm>
        </p:spPr>
        <p:txBody>
          <a:bodyPr>
            <a:normAutofit fontScale="85000" lnSpcReduction="20000"/>
          </a:bodyPr>
          <a:lstStyle/>
          <a:p>
            <a:r>
              <a:rPr lang="sv-SE" sz="2400" dirty="0"/>
              <a:t>Ankomst - Samarbetspartner</a:t>
            </a:r>
          </a:p>
          <a:p>
            <a:pPr lvl="1"/>
            <a:r>
              <a:rPr lang="sv-SE" dirty="0"/>
              <a:t>Hamnkostnader</a:t>
            </a:r>
          </a:p>
          <a:p>
            <a:pPr lvl="2"/>
            <a:r>
              <a:rPr lang="sv-SE" sz="2400" dirty="0"/>
              <a:t>THC, ISPS etc.</a:t>
            </a:r>
          </a:p>
          <a:p>
            <a:pPr lvl="3"/>
            <a:r>
              <a:rPr lang="sv-SE" sz="2200" dirty="0"/>
              <a:t>Motsvarande som i avgångshamn</a:t>
            </a:r>
          </a:p>
          <a:p>
            <a:pPr lvl="1"/>
            <a:r>
              <a:rPr lang="sv-SE" dirty="0"/>
              <a:t>Leverans</a:t>
            </a:r>
          </a:p>
          <a:p>
            <a:pPr lvl="2"/>
            <a:r>
              <a:rPr lang="sv-SE" sz="2400" dirty="0"/>
              <a:t>Landspecifikt</a:t>
            </a:r>
          </a:p>
          <a:p>
            <a:pPr lvl="3"/>
            <a:r>
              <a:rPr lang="sv-SE" sz="2400" dirty="0"/>
              <a:t>Zon</a:t>
            </a:r>
          </a:p>
          <a:p>
            <a:pPr lvl="3"/>
            <a:r>
              <a:rPr lang="sv-SE" sz="2400" dirty="0"/>
              <a:t>Avstånd</a:t>
            </a:r>
          </a:p>
          <a:p>
            <a:pPr lvl="3"/>
            <a:r>
              <a:rPr lang="sv-SE" sz="2400" dirty="0"/>
              <a:t>Tid</a:t>
            </a:r>
          </a:p>
          <a:p>
            <a:pPr lvl="1"/>
            <a:r>
              <a:rPr lang="sv-SE" dirty="0"/>
              <a:t>Prissättningen varierar</a:t>
            </a:r>
          </a:p>
          <a:p>
            <a:pPr lvl="2"/>
            <a:r>
              <a:rPr lang="sv-SE" dirty="0"/>
              <a:t>Per </a:t>
            </a:r>
            <a:r>
              <a:rPr lang="sv-SE" dirty="0" err="1"/>
              <a:t>teu</a:t>
            </a:r>
            <a:endParaRPr lang="sv-SE" dirty="0"/>
          </a:p>
          <a:p>
            <a:pPr lvl="2"/>
            <a:r>
              <a:rPr lang="sv-SE" dirty="0"/>
              <a:t>Per container</a:t>
            </a:r>
          </a:p>
          <a:p>
            <a:pPr lvl="2"/>
            <a:r>
              <a:rPr lang="sv-SE" dirty="0"/>
              <a:t>Viktbaserad</a:t>
            </a:r>
          </a:p>
          <a:p>
            <a:pPr lvl="2"/>
            <a:endParaRPr lang="sv-SE" dirty="0"/>
          </a:p>
          <a:p>
            <a:pPr marL="914400" lvl="2" indent="0">
              <a:buNone/>
            </a:pPr>
            <a:endParaRPr lang="sv-SE" dirty="0"/>
          </a:p>
          <a:p>
            <a:pPr marL="914400" lvl="2" indent="0">
              <a:buNone/>
            </a:pPr>
            <a:endParaRPr lang="sv-SE" dirty="0"/>
          </a:p>
        </p:txBody>
      </p:sp>
      <p:sp>
        <p:nvSpPr>
          <p:cNvPr id="2" name="Platshållare för bildnummer 1"/>
          <p:cNvSpPr>
            <a:spLocks noGrp="1"/>
          </p:cNvSpPr>
          <p:nvPr>
            <p:ph type="sldNum" sz="quarter" idx="12"/>
          </p:nvPr>
        </p:nvSpPr>
        <p:spPr>
          <a:xfrm>
            <a:off x="10167042" y="6356350"/>
            <a:ext cx="118675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7A31E01-15A8-4BC7-8A6E-2029D2EF04C1}" type="slidenum">
              <a:rPr lang="sv-SE" smtClean="0"/>
              <a:pPr>
                <a:spcAft>
                  <a:spcPts val="600"/>
                </a:spcAft>
              </a:pPr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76169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>
            <a:extLst>
              <a:ext uri="{FF2B5EF4-FFF2-40B4-BE49-F238E27FC236}">
                <a16:creationId xmlns:a16="http://schemas.microsoft.com/office/drawing/2014/main" id="{FCCC81F4-1CFC-49D3-8041-479FE931C7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465" r="-1" b="19"/>
          <a:stretch/>
        </p:blipFill>
        <p:spPr>
          <a:xfrm>
            <a:off x="617863" y="1983037"/>
            <a:ext cx="3487590" cy="2390659"/>
          </a:xfrm>
          <a:prstGeom prst="rect">
            <a:avLst/>
          </a:prstGeom>
        </p:spPr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0BC90890-332B-45EE-AC5C-F3B320F21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sv-SE" dirty="0"/>
              <a:t>FCL sjötransport kostnader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3525EF3-A8AB-406B-81EB-690341E2E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74" y="1435331"/>
            <a:ext cx="5350526" cy="5057544"/>
          </a:xfrm>
        </p:spPr>
        <p:txBody>
          <a:bodyPr>
            <a:normAutofit lnSpcReduction="10000"/>
          </a:bodyPr>
          <a:lstStyle/>
          <a:p>
            <a:r>
              <a:rPr lang="sv-SE" dirty="0"/>
              <a:t>Tull - Export</a:t>
            </a:r>
          </a:p>
          <a:p>
            <a:r>
              <a:rPr lang="sv-SE" sz="2600" dirty="0"/>
              <a:t>  </a:t>
            </a:r>
            <a:r>
              <a:rPr lang="sv-SE" sz="2400" dirty="0"/>
              <a:t>Exportdeklaration</a:t>
            </a:r>
          </a:p>
          <a:p>
            <a:pPr lvl="1"/>
            <a:r>
              <a:rPr lang="sv-SE" dirty="0"/>
              <a:t>Varuägaren</a:t>
            </a:r>
          </a:p>
          <a:p>
            <a:pPr lvl="1"/>
            <a:r>
              <a:rPr lang="sv-SE" dirty="0"/>
              <a:t>Ombud</a:t>
            </a:r>
          </a:p>
          <a:p>
            <a:pPr lvl="2"/>
            <a:r>
              <a:rPr lang="sv-SE" dirty="0"/>
              <a:t>Fullmakt</a:t>
            </a:r>
          </a:p>
          <a:p>
            <a:r>
              <a:rPr lang="sv-SE" dirty="0"/>
              <a:t>Tull import</a:t>
            </a:r>
          </a:p>
          <a:p>
            <a:pPr lvl="1"/>
            <a:r>
              <a:rPr lang="sv-SE" dirty="0"/>
              <a:t>Tulldeklaration</a:t>
            </a:r>
          </a:p>
          <a:p>
            <a:pPr lvl="1"/>
            <a:r>
              <a:rPr lang="sv-SE" dirty="0"/>
              <a:t>Betalningsansvar</a:t>
            </a:r>
          </a:p>
          <a:p>
            <a:pPr lvl="2"/>
            <a:r>
              <a:rPr lang="sv-SE" dirty="0"/>
              <a:t>Tullkredit</a:t>
            </a:r>
          </a:p>
          <a:p>
            <a:pPr lvl="2"/>
            <a:r>
              <a:rPr lang="sv-SE" dirty="0"/>
              <a:t>Betalningsförmedling</a:t>
            </a:r>
          </a:p>
          <a:p>
            <a:pPr lvl="1"/>
            <a:r>
              <a:rPr lang="sv-SE" dirty="0"/>
              <a:t>Storleken på arvodet avgörs av</a:t>
            </a:r>
          </a:p>
          <a:p>
            <a:pPr lvl="2"/>
            <a:r>
              <a:rPr lang="sv-SE" dirty="0"/>
              <a:t>Tidsåtgång</a:t>
            </a:r>
          </a:p>
          <a:p>
            <a:pPr lvl="2"/>
            <a:r>
              <a:rPr lang="sv-SE" dirty="0"/>
              <a:t>Komplexitet</a:t>
            </a:r>
          </a:p>
          <a:p>
            <a:pPr lvl="2"/>
            <a:endParaRPr lang="sv-SE" dirty="0"/>
          </a:p>
          <a:p>
            <a:pPr lvl="1"/>
            <a:endParaRPr lang="sv-SE" sz="2000" dirty="0"/>
          </a:p>
        </p:txBody>
      </p:sp>
    </p:spTree>
    <p:extLst>
      <p:ext uri="{BB962C8B-B14F-4D97-AF65-F5344CB8AC3E}">
        <p14:creationId xmlns:p14="http://schemas.microsoft.com/office/powerpoint/2010/main" val="1702844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sv-SE" dirty="0"/>
              <a:t>FCL sjötransport kostnader</a:t>
            </a:r>
            <a:endParaRPr lang="sv-SE" b="1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699760" y="1825625"/>
            <a:ext cx="5654040" cy="4351338"/>
          </a:xfrm>
        </p:spPr>
        <p:txBody>
          <a:bodyPr>
            <a:normAutofit lnSpcReduction="10000"/>
          </a:bodyPr>
          <a:lstStyle/>
          <a:p>
            <a:r>
              <a:rPr lang="sv-SE" sz="2400" dirty="0"/>
              <a:t>Speditionsarvoden – Speditören/Logistikföretaget</a:t>
            </a:r>
          </a:p>
          <a:p>
            <a:pPr lvl="2"/>
            <a:r>
              <a:rPr lang="sv-SE" sz="2400" dirty="0"/>
              <a:t>Administration, dokumentation, aviseringar</a:t>
            </a:r>
          </a:p>
          <a:p>
            <a:pPr lvl="1"/>
            <a:r>
              <a:rPr lang="sv-SE" dirty="0"/>
              <a:t>Sjötransporter</a:t>
            </a:r>
          </a:p>
          <a:p>
            <a:pPr lvl="2"/>
            <a:r>
              <a:rPr lang="sv-SE" sz="2400" dirty="0"/>
              <a:t>Varierar 300:- - 1000:- </a:t>
            </a:r>
          </a:p>
          <a:p>
            <a:pPr lvl="1"/>
            <a:r>
              <a:rPr lang="sv-SE" dirty="0"/>
              <a:t>Rederiavgift</a:t>
            </a:r>
          </a:p>
          <a:p>
            <a:pPr lvl="2"/>
            <a:r>
              <a:rPr lang="sv-SE" sz="2400" dirty="0"/>
              <a:t>400 – 800:-</a:t>
            </a:r>
          </a:p>
          <a:p>
            <a:pPr lvl="2"/>
            <a:r>
              <a:rPr lang="sv-SE" sz="2400" dirty="0"/>
              <a:t>Per B/L</a:t>
            </a:r>
          </a:p>
          <a:p>
            <a:pPr lvl="2"/>
            <a:r>
              <a:rPr lang="sv-SE" sz="2400" dirty="0"/>
              <a:t>Ett B/L kan innehålla flera containers</a:t>
            </a:r>
          </a:p>
          <a:p>
            <a:pPr lvl="3"/>
            <a:r>
              <a:rPr lang="sv-SE" sz="2200" dirty="0"/>
              <a:t>= En B/L avgift</a:t>
            </a:r>
          </a:p>
          <a:p>
            <a:pPr marL="457200" lvl="1" indent="0">
              <a:buNone/>
            </a:pPr>
            <a:endParaRPr lang="sv-SE" sz="2000" dirty="0"/>
          </a:p>
          <a:p>
            <a:pPr marL="457200" lvl="1" indent="0">
              <a:buNone/>
            </a:pPr>
            <a:endParaRPr lang="sv-SE" sz="2000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7A31E01-15A8-4BC7-8A6E-2029D2EF04C1}" type="slidenum">
              <a:rPr lang="sv-SE" smtClean="0"/>
              <a:pPr>
                <a:spcAft>
                  <a:spcPts val="600"/>
                </a:spcAft>
              </a:pPr>
              <a:t>14</a:t>
            </a:fld>
            <a:endParaRPr lang="sv-SE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BD8B6A12-573C-48A8-AAF5-15DD7D599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357" y="1925478"/>
            <a:ext cx="3515043" cy="351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288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FCL sjötransport kostnader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dirty="0"/>
              <a:t>Prissättning i olika valutor och enheter</a:t>
            </a:r>
          </a:p>
          <a:p>
            <a:pPr marL="0" indent="0">
              <a:buNone/>
            </a:pPr>
            <a:r>
              <a:rPr lang="sv-SE" dirty="0"/>
              <a:t>Svenska kostnader SEK</a:t>
            </a:r>
          </a:p>
          <a:p>
            <a:pPr marL="0" indent="0">
              <a:buNone/>
            </a:pPr>
            <a:r>
              <a:rPr lang="sv-SE" dirty="0"/>
              <a:t>Upphämtning/Distribution</a:t>
            </a:r>
          </a:p>
          <a:p>
            <a:r>
              <a:rPr lang="sv-SE" dirty="0"/>
              <a:t>Åkeri</a:t>
            </a:r>
          </a:p>
          <a:p>
            <a:pPr marL="0" indent="0">
              <a:buNone/>
            </a:pPr>
            <a:r>
              <a:rPr lang="sv-SE" dirty="0"/>
              <a:t>THC FCL </a:t>
            </a:r>
          </a:p>
          <a:p>
            <a:r>
              <a:rPr lang="sv-SE" dirty="0"/>
              <a:t>Per </a:t>
            </a:r>
            <a:r>
              <a:rPr lang="sv-SE" dirty="0" err="1"/>
              <a:t>teu</a:t>
            </a:r>
            <a:endParaRPr lang="sv-SE" dirty="0"/>
          </a:p>
        </p:txBody>
      </p:sp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E6AA8EEE-0939-4C48-8C3C-A4F69F34B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00850" y="1754188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dirty="0"/>
              <a:t>Speditionsarvode </a:t>
            </a:r>
          </a:p>
          <a:p>
            <a:pPr marL="0" indent="0">
              <a:buNone/>
            </a:pPr>
            <a:r>
              <a:rPr lang="sv-SE" dirty="0"/>
              <a:t>Exportklarering </a:t>
            </a:r>
          </a:p>
          <a:p>
            <a:pPr marL="0" indent="0">
              <a:buNone/>
            </a:pPr>
            <a:r>
              <a:rPr lang="sv-SE" dirty="0"/>
              <a:t>Tulldeklaration</a:t>
            </a:r>
          </a:p>
          <a:p>
            <a:r>
              <a:rPr lang="sv-SE" dirty="0"/>
              <a:t>Per uppdrag/sändning</a:t>
            </a:r>
          </a:p>
          <a:p>
            <a:pPr marL="0" indent="0">
              <a:buNone/>
            </a:pPr>
            <a:r>
              <a:rPr lang="sv-SE" dirty="0"/>
              <a:t>Rederiavgift </a:t>
            </a:r>
          </a:p>
          <a:p>
            <a:r>
              <a:rPr lang="sv-SE" dirty="0"/>
              <a:t>Per B/L=Sjöfraktsedel</a:t>
            </a:r>
          </a:p>
          <a:p>
            <a:pPr marL="0" indent="0">
              <a:buNone/>
            </a:pP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1E01-15A8-4BC7-8A6E-2029D2EF04C1}" type="slidenum">
              <a:rPr lang="sv-SE" smtClean="0"/>
              <a:t>15</a:t>
            </a:fld>
            <a:endParaRPr lang="sv-SE"/>
          </a:p>
        </p:txBody>
      </p:sp>
      <p:pic>
        <p:nvPicPr>
          <p:cNvPr id="2" name="Bildobjekt 1">
            <a:extLst>
              <a:ext uri="{FF2B5EF4-FFF2-40B4-BE49-F238E27FC236}">
                <a16:creationId xmlns:a16="http://schemas.microsoft.com/office/drawing/2014/main" id="{3D008D79-0BF0-4F53-9FBE-75929DF5F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700" y="4325143"/>
            <a:ext cx="4122680" cy="216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26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>
            <a:extLst>
              <a:ext uri="{FF2B5EF4-FFF2-40B4-BE49-F238E27FC236}">
                <a16:creationId xmlns:a16="http://schemas.microsoft.com/office/drawing/2014/main" id="{0A7950DC-FB4D-408D-A61C-FA16D4FF89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185" t="-5009" r="17636" b="5009"/>
          <a:stretch/>
        </p:blipFill>
        <p:spPr>
          <a:xfrm>
            <a:off x="1778746" y="5027612"/>
            <a:ext cx="1785842" cy="1743075"/>
          </a:xfrm>
          <a:prstGeom prst="rect">
            <a:avLst/>
          </a:prstGeom>
        </p:spPr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E2A8894C-3AB7-4063-9848-23531C76E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FCL sjötransport kostnader</a:t>
            </a:r>
          </a:p>
        </p:txBody>
      </p:sp>
      <p:sp>
        <p:nvSpPr>
          <p:cNvPr id="4" name="Platshållare för innehåll 4">
            <a:extLst>
              <a:ext uri="{FF2B5EF4-FFF2-40B4-BE49-F238E27FC236}">
                <a16:creationId xmlns:a16="http://schemas.microsoft.com/office/drawing/2014/main" id="{A756B5AD-B1D7-4399-8269-17C6534354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v-SE" dirty="0"/>
              <a:t>Sjöfrakt USD alt EUR</a:t>
            </a:r>
          </a:p>
          <a:p>
            <a:r>
              <a:rPr lang="sv-SE" dirty="0"/>
              <a:t>FCL per </a:t>
            </a:r>
            <a:r>
              <a:rPr lang="sv-SE" dirty="0" err="1"/>
              <a:t>teu</a:t>
            </a:r>
            <a:endParaRPr lang="sv-SE" dirty="0"/>
          </a:p>
          <a:p>
            <a:pPr marL="0" indent="0">
              <a:buNone/>
            </a:pPr>
            <a:r>
              <a:rPr lang="sv-SE" dirty="0"/>
              <a:t>BAF USD alt EUR</a:t>
            </a:r>
          </a:p>
          <a:p>
            <a:r>
              <a:rPr lang="sv-SE" dirty="0"/>
              <a:t>Per </a:t>
            </a:r>
            <a:r>
              <a:rPr lang="sv-SE" dirty="0" err="1"/>
              <a:t>teu</a:t>
            </a:r>
            <a:endParaRPr lang="sv-SE" dirty="0"/>
          </a:p>
          <a:p>
            <a:pPr marL="0" indent="0">
              <a:buNone/>
            </a:pPr>
            <a:r>
              <a:rPr lang="sv-SE" dirty="0"/>
              <a:t>CAF</a:t>
            </a:r>
          </a:p>
          <a:p>
            <a:r>
              <a:rPr lang="sv-SE" dirty="0"/>
              <a:t>% på sjöfrakten</a:t>
            </a:r>
          </a:p>
          <a:p>
            <a:pPr marL="0" indent="0">
              <a:buNone/>
            </a:pPr>
            <a:endParaRPr lang="sv-SE" dirty="0"/>
          </a:p>
        </p:txBody>
      </p:sp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5C4C2768-D94E-4865-BA80-F20923265F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v-SE" dirty="0"/>
              <a:t>THC ankomst hamn USD alt Landets valuta</a:t>
            </a:r>
          </a:p>
          <a:p>
            <a:r>
              <a:rPr lang="sv-SE" dirty="0"/>
              <a:t>Per </a:t>
            </a:r>
            <a:r>
              <a:rPr lang="sv-SE" dirty="0" err="1"/>
              <a:t>teu</a:t>
            </a:r>
            <a:endParaRPr lang="sv-SE" dirty="0"/>
          </a:p>
          <a:p>
            <a:pPr marL="0" indent="0">
              <a:buNone/>
            </a:pPr>
            <a:r>
              <a:rPr lang="sv-SE" dirty="0"/>
              <a:t>Distribution Landets valuta</a:t>
            </a:r>
          </a:p>
          <a:p>
            <a:pPr marL="0" indent="0">
              <a:buNone/>
            </a:pPr>
            <a:r>
              <a:rPr lang="sv-SE" dirty="0"/>
              <a:t>Upphämtning Landets valuta</a:t>
            </a:r>
          </a:p>
          <a:p>
            <a:r>
              <a:rPr lang="sv-SE" dirty="0"/>
              <a:t>Prislista?</a:t>
            </a:r>
          </a:p>
          <a:p>
            <a:pPr marL="0" indent="0">
              <a:buNone/>
            </a:pPr>
            <a:r>
              <a:rPr lang="sv-SE" dirty="0" err="1"/>
              <a:t>Fuelsurcharge</a:t>
            </a:r>
            <a:r>
              <a:rPr lang="sv-SE" dirty="0"/>
              <a:t> Landets valuta</a:t>
            </a:r>
          </a:p>
          <a:p>
            <a:pPr marL="0" indent="0">
              <a:buNone/>
            </a:pPr>
            <a:r>
              <a:rPr lang="sv-SE" dirty="0"/>
              <a:t>%</a:t>
            </a:r>
          </a:p>
          <a:p>
            <a:pPr marL="0" indent="0">
              <a:buNone/>
            </a:pPr>
            <a:r>
              <a:rPr lang="sv-SE" dirty="0"/>
              <a:t>Förtullning Landets valuta</a:t>
            </a:r>
          </a:p>
          <a:p>
            <a:r>
              <a:rPr lang="sv-SE" dirty="0"/>
              <a:t>Per sändning</a:t>
            </a:r>
          </a:p>
          <a:p>
            <a:endParaRPr lang="sv-SE" dirty="0"/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A3D867E6-CEF1-4C67-90FA-84686D4C5C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63" y="4649788"/>
            <a:ext cx="2247804" cy="1216025"/>
          </a:xfrm>
          <a:prstGeom prst="rect">
            <a:avLst/>
          </a:prstGeo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4788F0FF-0090-47EF-8548-DFBB60C7C70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2909"/>
          <a:stretch/>
        </p:blipFill>
        <p:spPr>
          <a:xfrm>
            <a:off x="3612213" y="4994275"/>
            <a:ext cx="1233488" cy="1743075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367F97BB-F993-49AA-A5F8-60409045FE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7500" y="4106863"/>
            <a:ext cx="2192317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5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CDE597B-B75B-437D-AA69-76A361DC6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FCL sjötransport kostnader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0B6C2F7-E5E9-48A8-B281-325D6B2EF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814" y="1537948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sv-SE" dirty="0"/>
          </a:p>
          <a:p>
            <a:r>
              <a:rPr lang="sv-SE" dirty="0"/>
              <a:t>Lönsamhet fördelas ut på flera poster</a:t>
            </a:r>
          </a:p>
          <a:p>
            <a:pPr lvl="1"/>
            <a:r>
              <a:rPr lang="sv-SE" dirty="0"/>
              <a:t>Sjöfrakten</a:t>
            </a:r>
          </a:p>
          <a:p>
            <a:pPr lvl="1"/>
            <a:r>
              <a:rPr lang="sv-SE" dirty="0"/>
              <a:t>Arvode</a:t>
            </a:r>
          </a:p>
          <a:p>
            <a:pPr lvl="1"/>
            <a:r>
              <a:rPr lang="sv-SE" dirty="0"/>
              <a:t>Leverans/upphämtning</a:t>
            </a:r>
          </a:p>
          <a:p>
            <a:pPr lvl="2"/>
            <a:r>
              <a:rPr lang="sv-SE" dirty="0"/>
              <a:t>Kostnader i utlandet</a:t>
            </a:r>
          </a:p>
          <a:p>
            <a:r>
              <a:rPr lang="sv-SE" dirty="0"/>
              <a:t>Hamnkostnader</a:t>
            </a:r>
          </a:p>
          <a:p>
            <a:pPr lvl="1"/>
            <a:r>
              <a:rPr lang="sv-SE" dirty="0"/>
              <a:t>Används ofta netto</a:t>
            </a:r>
          </a:p>
          <a:p>
            <a:pPr lvl="1"/>
            <a:r>
              <a:rPr lang="sv-SE" dirty="0"/>
              <a:t>Kostnaderna är samma för alla</a:t>
            </a:r>
          </a:p>
          <a:p>
            <a:pPr lvl="1"/>
            <a:r>
              <a:rPr lang="sv-SE" dirty="0"/>
              <a:t>De är baserade på hamnoperatören</a:t>
            </a:r>
          </a:p>
          <a:p>
            <a:pPr lvl="1"/>
            <a:r>
              <a:rPr lang="sv-SE" dirty="0"/>
              <a:t>Alla rederier och speditörer har samma kostnad</a:t>
            </a:r>
          </a:p>
          <a:p>
            <a:endParaRPr lang="sv-SE" dirty="0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3D72722C-5E46-4599-AA29-898AEBD16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1501" y="2061074"/>
            <a:ext cx="3832140" cy="255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703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objekt 1">
            <a:extLst>
              <a:ext uri="{FF2B5EF4-FFF2-40B4-BE49-F238E27FC236}">
                <a16:creationId xmlns:a16="http://schemas.microsoft.com/office/drawing/2014/main" id="{64034F11-7B40-4E5D-AA1D-BFBF8917CD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268520" y="1081183"/>
            <a:ext cx="6172920" cy="4641291"/>
          </a:xfrm>
          <a:prstGeom prst="rect">
            <a:avLst/>
          </a:prstGeom>
        </p:spPr>
      </p:pic>
      <p:pic>
        <p:nvPicPr>
          <p:cNvPr id="4" name="Bildobjekt 3">
            <a:extLst>
              <a:ext uri="{FF2B5EF4-FFF2-40B4-BE49-F238E27FC236}">
                <a16:creationId xmlns:a16="http://schemas.microsoft.com/office/drawing/2014/main" id="{3C8B0916-1EBF-493E-9081-0C55A0ADA3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267" r="35832"/>
          <a:stretch/>
        </p:blipFill>
        <p:spPr>
          <a:xfrm>
            <a:off x="6827520" y="1081183"/>
            <a:ext cx="4765040" cy="577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760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>
            <a:extLst>
              <a:ext uri="{FF2B5EF4-FFF2-40B4-BE49-F238E27FC236}">
                <a16:creationId xmlns:a16="http://schemas.microsoft.com/office/drawing/2014/main" id="{C6BC220D-9EA7-4062-BF5C-05736FD939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93"/>
          <a:stretch/>
        </p:blipFill>
        <p:spPr>
          <a:xfrm>
            <a:off x="838200" y="1904281"/>
            <a:ext cx="6233160" cy="4272681"/>
          </a:xfrm>
          <a:prstGeom prst="rect">
            <a:avLst/>
          </a:prstGeom>
        </p:spPr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F1C0E72B-6ADD-4145-A468-8760B60F1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sv-SE" dirty="0"/>
              <a:t>FCL sjötransport kostnader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37208C2-C9B5-44F7-B3E7-C019C2610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8892" y="1690688"/>
            <a:ext cx="4545874" cy="5538650"/>
          </a:xfrm>
        </p:spPr>
        <p:txBody>
          <a:bodyPr>
            <a:normAutofit/>
          </a:bodyPr>
          <a:lstStyle/>
          <a:p>
            <a:r>
              <a:rPr lang="sv-SE" sz="2000" dirty="0"/>
              <a:t>Databas för rederipriser</a:t>
            </a:r>
          </a:p>
          <a:p>
            <a:pPr lvl="1"/>
            <a:r>
              <a:rPr lang="sv-SE" sz="2000" dirty="0"/>
              <a:t>Säljarnas redskap</a:t>
            </a:r>
          </a:p>
          <a:p>
            <a:pPr lvl="1"/>
            <a:r>
              <a:rPr lang="sv-SE" sz="2000" dirty="0"/>
              <a:t>Baserar pris på</a:t>
            </a:r>
          </a:p>
          <a:p>
            <a:pPr lvl="1"/>
            <a:r>
              <a:rPr lang="sv-SE" sz="2000" dirty="0"/>
              <a:t>Boka med rätt rederi</a:t>
            </a:r>
          </a:p>
          <a:p>
            <a:r>
              <a:rPr lang="sv-SE" sz="2000" dirty="0"/>
              <a:t>Databas för priser hos samarbetspartners</a:t>
            </a:r>
          </a:p>
          <a:p>
            <a:pPr lvl="1"/>
            <a:r>
              <a:rPr lang="sv-SE" sz="2000" dirty="0"/>
              <a:t>Upphämtning </a:t>
            </a:r>
          </a:p>
          <a:p>
            <a:pPr lvl="1"/>
            <a:r>
              <a:rPr lang="sv-SE" sz="2000" dirty="0"/>
              <a:t>Leverans</a:t>
            </a:r>
          </a:p>
          <a:p>
            <a:pPr lvl="1"/>
            <a:r>
              <a:rPr lang="sv-SE" sz="2000" dirty="0"/>
              <a:t>THC hamn</a:t>
            </a:r>
          </a:p>
          <a:p>
            <a:pPr lvl="1"/>
            <a:r>
              <a:rPr lang="sv-SE" sz="2000" dirty="0"/>
              <a:t>Hamnkostnader</a:t>
            </a:r>
          </a:p>
          <a:p>
            <a:pPr lvl="1"/>
            <a:r>
              <a:rPr lang="sv-SE" sz="2000" dirty="0"/>
              <a:t>Exportdeklaration</a:t>
            </a:r>
          </a:p>
          <a:p>
            <a:pPr lvl="1"/>
            <a:r>
              <a:rPr lang="sv-SE" sz="2000" dirty="0"/>
              <a:t>Arvoden</a:t>
            </a:r>
          </a:p>
          <a:p>
            <a:r>
              <a:rPr lang="sv-SE" sz="2000" dirty="0"/>
              <a:t>Kundens leveransvillkor</a:t>
            </a:r>
          </a:p>
        </p:txBody>
      </p:sp>
    </p:spTree>
    <p:extLst>
      <p:ext uri="{BB962C8B-B14F-4D97-AF65-F5344CB8AC3E}">
        <p14:creationId xmlns:p14="http://schemas.microsoft.com/office/powerpoint/2010/main" val="2857775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sv-SE">
                <a:latin typeface="Calibri" panose="020F0502020204030204"/>
              </a:rPr>
              <a:t>Leveransvillkor/Incoterms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199" y="1825625"/>
            <a:ext cx="5672769" cy="4667250"/>
          </a:xfrm>
        </p:spPr>
        <p:txBody>
          <a:bodyPr>
            <a:normAutofit/>
          </a:bodyPr>
          <a:lstStyle/>
          <a:p>
            <a:r>
              <a:rPr lang="sv-SE" sz="2400" dirty="0"/>
              <a:t>Förhållandet mellan säljare och köpares skyldigheter för kostnader och risker för varor under transport</a:t>
            </a:r>
          </a:p>
          <a:p>
            <a:pPr marL="0" indent="0">
              <a:buNone/>
            </a:pPr>
            <a:endParaRPr lang="sv-SE" sz="2400" dirty="0"/>
          </a:p>
          <a:p>
            <a:r>
              <a:rPr lang="sv-SE" sz="2400" dirty="0"/>
              <a:t>Leveransvillkor måste kopplats med en hamn/plats</a:t>
            </a:r>
          </a:p>
          <a:p>
            <a:r>
              <a:rPr lang="sv-SE" sz="2400" dirty="0"/>
              <a:t>Kostnadsfördelning måste förtydligas genom transportavtal</a:t>
            </a:r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BD94C703-5B50-4CD5-BA7D-211D95BC26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518" r="14977" b="-2"/>
          <a:stretch/>
        </p:blipFill>
        <p:spPr>
          <a:xfrm>
            <a:off x="6903890" y="1904282"/>
            <a:ext cx="4508495" cy="379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71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00990" y="0"/>
            <a:ext cx="9204877" cy="1325563"/>
          </a:xfrm>
        </p:spPr>
        <p:txBody>
          <a:bodyPr>
            <a:normAutofit/>
          </a:bodyPr>
          <a:lstStyle/>
          <a:p>
            <a:r>
              <a:rPr lang="sv-SE" sz="3600" dirty="0">
                <a:latin typeface="+mn-lt"/>
              </a:rPr>
              <a:t>Leveransvillkor </a:t>
            </a:r>
            <a:r>
              <a:rPr lang="sv-SE" sz="3600" dirty="0" err="1">
                <a:latin typeface="+mn-lt"/>
              </a:rPr>
              <a:t>Incoterms</a:t>
            </a:r>
            <a:r>
              <a:rPr lang="sv-SE" sz="3600" dirty="0">
                <a:latin typeface="+mn-lt"/>
              </a:rPr>
              <a:t>  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661410" y="1073064"/>
            <a:ext cx="8229600" cy="5832648"/>
          </a:xfrm>
        </p:spPr>
        <p:txBody>
          <a:bodyPr>
            <a:normAutofit/>
          </a:bodyPr>
          <a:lstStyle/>
          <a:p>
            <a:r>
              <a:rPr lang="sv-SE" dirty="0"/>
              <a:t>E-villkor </a:t>
            </a:r>
          </a:p>
          <a:p>
            <a:pPr lvl="1"/>
            <a:r>
              <a:rPr lang="sv-SE" dirty="0"/>
              <a:t>Mottagaren har tar all risk och ansvar </a:t>
            </a:r>
            <a:r>
              <a:rPr lang="sv-SE" b="1" dirty="0"/>
              <a:t>inkl transport, lastning och dokumentation</a:t>
            </a:r>
          </a:p>
          <a:p>
            <a:r>
              <a:rPr lang="sv-SE" dirty="0"/>
              <a:t>F-villkor</a:t>
            </a:r>
          </a:p>
          <a:p>
            <a:pPr lvl="1"/>
            <a:r>
              <a:rPr lang="sv-SE" dirty="0"/>
              <a:t>Mottagaren har tar all risk, ansvar och frakt </a:t>
            </a:r>
            <a:r>
              <a:rPr lang="sv-SE" b="1" dirty="0"/>
              <a:t>exkl lastning och dokumentation</a:t>
            </a:r>
          </a:p>
          <a:p>
            <a:r>
              <a:rPr lang="sv-SE" dirty="0"/>
              <a:t>C-villkor</a:t>
            </a:r>
          </a:p>
          <a:p>
            <a:pPr lvl="1"/>
            <a:r>
              <a:rPr lang="sv-SE" dirty="0"/>
              <a:t>Säljaren har ansvaret för huvudfrakten till angiven destination tex hamn. Köparen har ansvar för ankomstkostnader </a:t>
            </a:r>
          </a:p>
          <a:p>
            <a:r>
              <a:rPr lang="sv-SE" dirty="0"/>
              <a:t>D-villkor</a:t>
            </a:r>
          </a:p>
          <a:p>
            <a:pPr lvl="1"/>
            <a:r>
              <a:rPr lang="sv-SE" dirty="0"/>
              <a:t>Säljaren har ansvar och risken för huvudfrakten och frakten fram till mottagarens dörr. </a:t>
            </a:r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1249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8200" y="281089"/>
            <a:ext cx="10515600" cy="1325563"/>
          </a:xfrm>
        </p:spPr>
        <p:txBody>
          <a:bodyPr>
            <a:normAutofit/>
          </a:bodyPr>
          <a:lstStyle/>
          <a:p>
            <a:r>
              <a:rPr lang="sv-SE" b="1" dirty="0">
                <a:solidFill>
                  <a:schemeClr val="tx2"/>
                </a:solidFill>
              </a:rPr>
              <a:t>Leveransvillkor/Incoterms</a:t>
            </a:r>
            <a:endParaRPr lang="sv-SE" dirty="0">
              <a:solidFill>
                <a:schemeClr val="tx2"/>
              </a:solidFill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sv-SE" dirty="0"/>
              <a:t>Samtliga transportslag</a:t>
            </a:r>
          </a:p>
          <a:p>
            <a:pPr marL="857250" lvl="1" indent="-457200"/>
            <a:r>
              <a:rPr lang="sv-SE" dirty="0"/>
              <a:t>EXW </a:t>
            </a:r>
          </a:p>
          <a:p>
            <a:pPr marL="1257300" lvl="2" indent="-457200"/>
            <a:r>
              <a:rPr lang="sv-SE" dirty="0"/>
              <a:t>Ex works</a:t>
            </a:r>
          </a:p>
          <a:p>
            <a:pPr marL="857250" lvl="1" indent="-457200"/>
            <a:r>
              <a:rPr lang="sv-SE" dirty="0"/>
              <a:t>FCA </a:t>
            </a:r>
          </a:p>
          <a:p>
            <a:pPr marL="1257300" lvl="2" indent="-457200"/>
            <a:r>
              <a:rPr lang="sv-SE" dirty="0" err="1"/>
              <a:t>Free</a:t>
            </a:r>
            <a:r>
              <a:rPr lang="sv-SE" dirty="0"/>
              <a:t> Carrier</a:t>
            </a:r>
          </a:p>
          <a:p>
            <a:pPr marL="857250" lvl="1" indent="-457200"/>
            <a:r>
              <a:rPr lang="sv-SE" dirty="0"/>
              <a:t>CPT </a:t>
            </a:r>
          </a:p>
          <a:p>
            <a:pPr marL="1257300" lvl="2" indent="-457200"/>
            <a:r>
              <a:rPr lang="sv-SE" dirty="0" err="1"/>
              <a:t>Carriage</a:t>
            </a:r>
            <a:r>
              <a:rPr lang="sv-SE" dirty="0"/>
              <a:t> Paid To</a:t>
            </a:r>
          </a:p>
          <a:p>
            <a:pPr marL="857250" lvl="1" indent="-457200"/>
            <a:r>
              <a:rPr lang="sv-SE" dirty="0"/>
              <a:t>CIP </a:t>
            </a:r>
          </a:p>
          <a:p>
            <a:pPr marL="1257300" lvl="2" indent="-457200"/>
            <a:r>
              <a:rPr lang="sv-SE" dirty="0" err="1"/>
              <a:t>Carriage</a:t>
            </a:r>
            <a:r>
              <a:rPr lang="sv-SE" dirty="0"/>
              <a:t> and Insurance </a:t>
            </a:r>
            <a:r>
              <a:rPr lang="sv-SE" dirty="0" err="1"/>
              <a:t>Paid</a:t>
            </a:r>
            <a:r>
              <a:rPr lang="sv-SE" dirty="0"/>
              <a:t> To</a:t>
            </a:r>
          </a:p>
          <a:p>
            <a:pPr marL="857250" lvl="1" indent="-457200"/>
            <a:endParaRPr lang="sv-SE" dirty="0"/>
          </a:p>
          <a:p>
            <a:pPr marL="1257300" lvl="2" indent="-457200"/>
            <a:endParaRPr lang="sv-SE" dirty="0"/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4368FD79-8D6F-466D-A951-890DC20EBB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857250" lvl="1" indent="-457200"/>
            <a:r>
              <a:rPr lang="en-US" dirty="0"/>
              <a:t>DPU </a:t>
            </a:r>
          </a:p>
          <a:p>
            <a:pPr marL="1257300" lvl="2" indent="-457200"/>
            <a:r>
              <a:rPr lang="en-US" dirty="0"/>
              <a:t>Delivery At Place Unloaded</a:t>
            </a:r>
          </a:p>
          <a:p>
            <a:pPr marL="857250" lvl="1" indent="-457200"/>
            <a:r>
              <a:rPr lang="en-US" dirty="0"/>
              <a:t>DAP </a:t>
            </a:r>
          </a:p>
          <a:p>
            <a:pPr marL="1257300" lvl="2" indent="-457200"/>
            <a:r>
              <a:rPr lang="en-US" dirty="0"/>
              <a:t>Delivery At Place</a:t>
            </a:r>
          </a:p>
          <a:p>
            <a:pPr marL="857250" lvl="1" indent="-457200"/>
            <a:r>
              <a:rPr lang="en-US" dirty="0"/>
              <a:t>DDP </a:t>
            </a:r>
          </a:p>
          <a:p>
            <a:pPr marL="1257300" lvl="2" indent="-457200"/>
            <a:r>
              <a:rPr lang="en-US" dirty="0"/>
              <a:t>Delivery Duty  Paid</a:t>
            </a:r>
          </a:p>
          <a:p>
            <a:pPr lvl="1"/>
            <a:endParaRPr lang="sv-S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2" r="8250" b="17128"/>
          <a:stretch/>
        </p:blipFill>
        <p:spPr bwMode="auto">
          <a:xfrm>
            <a:off x="5354358" y="5521090"/>
            <a:ext cx="5206139" cy="1210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ruta 4"/>
          <p:cNvSpPr txBox="1"/>
          <p:nvPr/>
        </p:nvSpPr>
        <p:spPr>
          <a:xfrm>
            <a:off x="838200" y="1240850"/>
            <a:ext cx="6048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dirty="0"/>
              <a:t>Användning av leveransvillkor</a:t>
            </a:r>
          </a:p>
        </p:txBody>
      </p:sp>
    </p:spTree>
    <p:extLst>
      <p:ext uri="{BB962C8B-B14F-4D97-AF65-F5344CB8AC3E}">
        <p14:creationId xmlns:p14="http://schemas.microsoft.com/office/powerpoint/2010/main" val="76502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b="1" dirty="0">
                <a:solidFill>
                  <a:schemeClr val="tx2"/>
                </a:solidFill>
              </a:rPr>
              <a:t>Leveransvillkor/Incoterms</a:t>
            </a:r>
            <a:endParaRPr lang="sv-SE" dirty="0">
              <a:solidFill>
                <a:schemeClr val="tx2"/>
              </a:solidFill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dirty="0"/>
              <a:t>Användning av leveransvillkor</a:t>
            </a:r>
          </a:p>
          <a:p>
            <a:pPr marL="457200" indent="-457200"/>
            <a:r>
              <a:rPr lang="sv-SE" dirty="0"/>
              <a:t>Sjötransport</a:t>
            </a:r>
          </a:p>
          <a:p>
            <a:pPr marL="857250" lvl="1" indent="-457200"/>
            <a:r>
              <a:rPr lang="sv-SE" dirty="0"/>
              <a:t>FAS </a:t>
            </a:r>
          </a:p>
          <a:p>
            <a:pPr marL="1257300" lvl="2" indent="-457200"/>
            <a:r>
              <a:rPr lang="sv-SE" dirty="0" err="1"/>
              <a:t>Free</a:t>
            </a:r>
            <a:r>
              <a:rPr lang="sv-SE" dirty="0"/>
              <a:t> Alongside Ship</a:t>
            </a:r>
          </a:p>
          <a:p>
            <a:pPr marL="857250" lvl="1" indent="-457200"/>
            <a:r>
              <a:rPr lang="sv-SE" dirty="0"/>
              <a:t>FOB </a:t>
            </a:r>
          </a:p>
          <a:p>
            <a:pPr marL="1257300" lvl="2" indent="-457200"/>
            <a:r>
              <a:rPr lang="sv-SE" dirty="0" err="1"/>
              <a:t>Free</a:t>
            </a:r>
            <a:r>
              <a:rPr lang="sv-SE" dirty="0"/>
              <a:t> on Board</a:t>
            </a:r>
          </a:p>
          <a:p>
            <a:pPr marL="857250" lvl="1" indent="-457200"/>
            <a:r>
              <a:rPr lang="sv-SE" dirty="0"/>
              <a:t>CFR </a:t>
            </a:r>
          </a:p>
          <a:p>
            <a:pPr marL="1257300" lvl="2" indent="-457200"/>
            <a:r>
              <a:rPr lang="sv-SE" dirty="0" err="1"/>
              <a:t>Cost</a:t>
            </a:r>
            <a:r>
              <a:rPr lang="sv-SE" dirty="0"/>
              <a:t> and Freight</a:t>
            </a:r>
          </a:p>
          <a:p>
            <a:pPr marL="857250" lvl="1" indent="-457200"/>
            <a:r>
              <a:rPr lang="sv-SE" dirty="0"/>
              <a:t>CIF </a:t>
            </a:r>
          </a:p>
          <a:p>
            <a:pPr marL="1257300" lvl="2" indent="-457200"/>
            <a:r>
              <a:rPr lang="sv-SE" dirty="0" err="1"/>
              <a:t>Cost</a:t>
            </a:r>
            <a:r>
              <a:rPr lang="sv-SE" dirty="0"/>
              <a:t> Insurance Freight</a:t>
            </a:r>
          </a:p>
          <a:p>
            <a:pPr marL="800100" lvl="2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93" y="3466533"/>
            <a:ext cx="2516113" cy="2085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2332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Ellips 29">
            <a:extLst>
              <a:ext uri="{FF2B5EF4-FFF2-40B4-BE49-F238E27FC236}">
                <a16:creationId xmlns:a16="http://schemas.microsoft.com/office/drawing/2014/main" id="{2379F141-4489-4DDD-927D-3FF9F651F439}"/>
              </a:ext>
            </a:extLst>
          </p:cNvPr>
          <p:cNvSpPr/>
          <p:nvPr/>
        </p:nvSpPr>
        <p:spPr>
          <a:xfrm>
            <a:off x="6486525" y="4897275"/>
            <a:ext cx="752434" cy="125587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Ellips 12">
            <a:extLst>
              <a:ext uri="{FF2B5EF4-FFF2-40B4-BE49-F238E27FC236}">
                <a16:creationId xmlns:a16="http://schemas.microsoft.com/office/drawing/2014/main" id="{959E86BD-AAAE-4056-9490-387204F37B34}"/>
              </a:ext>
            </a:extLst>
          </p:cNvPr>
          <p:cNvSpPr/>
          <p:nvPr/>
        </p:nvSpPr>
        <p:spPr>
          <a:xfrm>
            <a:off x="5153195" y="4897275"/>
            <a:ext cx="669976" cy="125587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AF31B7CB-036A-4D4D-B5E6-C6C055070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Leveransvillkor och kostnader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B5B5CE15-8BB2-4617-8E5E-83B03BB8D455}"/>
              </a:ext>
            </a:extLst>
          </p:cNvPr>
          <p:cNvSpPr/>
          <p:nvPr/>
        </p:nvSpPr>
        <p:spPr>
          <a:xfrm>
            <a:off x="1524000" y="4138374"/>
            <a:ext cx="1184910" cy="5943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350" dirty="0">
                <a:solidFill>
                  <a:schemeClr val="tx1"/>
                </a:solidFill>
              </a:rPr>
              <a:t>Upphämtning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F4B753BE-C383-4747-A511-F255729A90DA}"/>
              </a:ext>
            </a:extLst>
          </p:cNvPr>
          <p:cNvSpPr/>
          <p:nvPr/>
        </p:nvSpPr>
        <p:spPr>
          <a:xfrm>
            <a:off x="2759420" y="4138374"/>
            <a:ext cx="1184910" cy="5943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350" dirty="0">
                <a:solidFill>
                  <a:schemeClr val="tx1"/>
                </a:solidFill>
              </a:rPr>
              <a:t>THC/Hamn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890F1FC5-1F0F-4B39-90C2-A1F0E40AFC4C}"/>
              </a:ext>
            </a:extLst>
          </p:cNvPr>
          <p:cNvSpPr/>
          <p:nvPr/>
        </p:nvSpPr>
        <p:spPr>
          <a:xfrm>
            <a:off x="4013835" y="4138374"/>
            <a:ext cx="1184910" cy="5943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350" dirty="0">
                <a:solidFill>
                  <a:schemeClr val="tx1"/>
                </a:solidFill>
              </a:rPr>
              <a:t>Tull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C29A5728-D354-4DBF-B405-DD8FBABB8145}"/>
              </a:ext>
            </a:extLst>
          </p:cNvPr>
          <p:cNvSpPr/>
          <p:nvPr/>
        </p:nvSpPr>
        <p:spPr>
          <a:xfrm>
            <a:off x="5311140" y="4138374"/>
            <a:ext cx="1533525" cy="5943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350" dirty="0">
                <a:solidFill>
                  <a:schemeClr val="tx1"/>
                </a:solidFill>
              </a:rPr>
              <a:t>Huvudfrakt </a:t>
            </a:r>
          </a:p>
          <a:p>
            <a:pPr algn="ctr"/>
            <a:r>
              <a:rPr lang="sv-SE" sz="1350" dirty="0">
                <a:solidFill>
                  <a:schemeClr val="tx1"/>
                </a:solidFill>
              </a:rPr>
              <a:t>Hamn - Hamn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2453C13B-A1EC-4777-A3DF-684A89E32F4A}"/>
              </a:ext>
            </a:extLst>
          </p:cNvPr>
          <p:cNvSpPr/>
          <p:nvPr/>
        </p:nvSpPr>
        <p:spPr>
          <a:xfrm>
            <a:off x="6953250" y="4138374"/>
            <a:ext cx="1184910" cy="5943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350" dirty="0">
                <a:solidFill>
                  <a:schemeClr val="tx1"/>
                </a:solidFill>
              </a:rPr>
              <a:t>THC/Hamn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89DAB1C1-8769-4AE5-B9F2-BC5F414F6538}"/>
              </a:ext>
            </a:extLst>
          </p:cNvPr>
          <p:cNvSpPr/>
          <p:nvPr/>
        </p:nvSpPr>
        <p:spPr>
          <a:xfrm>
            <a:off x="8273415" y="4138374"/>
            <a:ext cx="1184910" cy="5943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350" dirty="0">
                <a:solidFill>
                  <a:schemeClr val="tx1"/>
                </a:solidFill>
              </a:rPr>
              <a:t>Tull</a:t>
            </a: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6BDF5832-45DA-4880-A6C2-4F8312B49284}"/>
              </a:ext>
            </a:extLst>
          </p:cNvPr>
          <p:cNvSpPr/>
          <p:nvPr/>
        </p:nvSpPr>
        <p:spPr>
          <a:xfrm>
            <a:off x="10255540" y="4105852"/>
            <a:ext cx="1184910" cy="5943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350" dirty="0">
                <a:solidFill>
                  <a:schemeClr val="tx1"/>
                </a:solidFill>
              </a:rPr>
              <a:t>Leverans</a:t>
            </a:r>
          </a:p>
        </p:txBody>
      </p:sp>
      <p:sp>
        <p:nvSpPr>
          <p:cNvPr id="2" name="Ellips 1">
            <a:extLst>
              <a:ext uri="{FF2B5EF4-FFF2-40B4-BE49-F238E27FC236}">
                <a16:creationId xmlns:a16="http://schemas.microsoft.com/office/drawing/2014/main" id="{0DD9BB1F-7370-4ABC-9FA5-607A298EC09C}"/>
              </a:ext>
            </a:extLst>
          </p:cNvPr>
          <p:cNvSpPr/>
          <p:nvPr/>
        </p:nvSpPr>
        <p:spPr>
          <a:xfrm>
            <a:off x="1652403" y="2083869"/>
            <a:ext cx="2113242" cy="758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350" dirty="0"/>
              <a:t>Avgångsort/land</a:t>
            </a:r>
          </a:p>
        </p:txBody>
      </p:sp>
      <p:sp>
        <p:nvSpPr>
          <p:cNvPr id="14" name="Ellips 13">
            <a:extLst>
              <a:ext uri="{FF2B5EF4-FFF2-40B4-BE49-F238E27FC236}">
                <a16:creationId xmlns:a16="http://schemas.microsoft.com/office/drawing/2014/main" id="{C5315B87-3378-4F5C-A3BF-2EF01DB1C718}"/>
              </a:ext>
            </a:extLst>
          </p:cNvPr>
          <p:cNvSpPr/>
          <p:nvPr/>
        </p:nvSpPr>
        <p:spPr>
          <a:xfrm>
            <a:off x="8138160" y="2125267"/>
            <a:ext cx="2327256" cy="758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350" dirty="0"/>
              <a:t>Mottagningsort/land</a:t>
            </a:r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2E104131-67D1-417C-8247-9326D8248E02}"/>
              </a:ext>
            </a:extLst>
          </p:cNvPr>
          <p:cNvSpPr/>
          <p:nvPr/>
        </p:nvSpPr>
        <p:spPr>
          <a:xfrm>
            <a:off x="1572769" y="3065707"/>
            <a:ext cx="1160907" cy="90812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350" dirty="0">
                <a:solidFill>
                  <a:schemeClr val="tx1"/>
                </a:solidFill>
              </a:rPr>
              <a:t>Varuägare</a:t>
            </a:r>
          </a:p>
          <a:p>
            <a:pPr algn="ctr"/>
            <a:r>
              <a:rPr lang="sv-SE" sz="1350" dirty="0">
                <a:solidFill>
                  <a:schemeClr val="tx1"/>
                </a:solidFill>
              </a:rPr>
              <a:t>Avsändare</a:t>
            </a:r>
          </a:p>
          <a:p>
            <a:pPr algn="ctr"/>
            <a:r>
              <a:rPr lang="sv-SE" sz="1350" dirty="0">
                <a:solidFill>
                  <a:schemeClr val="tx1"/>
                </a:solidFill>
              </a:rPr>
              <a:t>Säljare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F2BE530A-54B5-4B07-95D7-E644B8A4B73C}"/>
              </a:ext>
            </a:extLst>
          </p:cNvPr>
          <p:cNvSpPr/>
          <p:nvPr/>
        </p:nvSpPr>
        <p:spPr>
          <a:xfrm>
            <a:off x="9489510" y="3042701"/>
            <a:ext cx="1046417" cy="9996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350" dirty="0">
                <a:solidFill>
                  <a:schemeClr val="tx1"/>
                </a:solidFill>
              </a:rPr>
              <a:t>Varuägare</a:t>
            </a:r>
          </a:p>
          <a:p>
            <a:pPr algn="ctr"/>
            <a:r>
              <a:rPr lang="sv-SE" sz="1350" dirty="0">
                <a:solidFill>
                  <a:schemeClr val="tx1"/>
                </a:solidFill>
              </a:rPr>
              <a:t>Mottagare</a:t>
            </a:r>
          </a:p>
          <a:p>
            <a:pPr algn="ctr"/>
            <a:r>
              <a:rPr lang="sv-SE" sz="1350" dirty="0">
                <a:solidFill>
                  <a:schemeClr val="tx1"/>
                </a:solidFill>
              </a:rPr>
              <a:t>Köpare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E64AAB1B-38AA-4F2D-AACA-ECCA1BB2E56A}"/>
              </a:ext>
            </a:extLst>
          </p:cNvPr>
          <p:cNvSpPr/>
          <p:nvPr/>
        </p:nvSpPr>
        <p:spPr>
          <a:xfrm>
            <a:off x="5172573" y="2863375"/>
            <a:ext cx="1533525" cy="5943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350" dirty="0">
                <a:solidFill>
                  <a:schemeClr val="tx1"/>
                </a:solidFill>
              </a:rPr>
              <a:t>Avtal/</a:t>
            </a:r>
            <a:r>
              <a:rPr lang="sv-SE" sz="1350" dirty="0" err="1">
                <a:solidFill>
                  <a:schemeClr val="tx1"/>
                </a:solidFill>
              </a:rPr>
              <a:t>incoterms</a:t>
            </a:r>
            <a:endParaRPr lang="sv-SE" sz="1350" dirty="0">
              <a:solidFill>
                <a:schemeClr val="tx1"/>
              </a:solidFill>
            </a:endParaRPr>
          </a:p>
        </p:txBody>
      </p:sp>
      <p:cxnSp>
        <p:nvCxnSpPr>
          <p:cNvPr id="22" name="Rak pilkoppling 21">
            <a:extLst>
              <a:ext uri="{FF2B5EF4-FFF2-40B4-BE49-F238E27FC236}">
                <a16:creationId xmlns:a16="http://schemas.microsoft.com/office/drawing/2014/main" id="{C8016203-2FBB-4D9E-BB08-08A351583736}"/>
              </a:ext>
            </a:extLst>
          </p:cNvPr>
          <p:cNvCxnSpPr>
            <a:cxnSpLocks/>
          </p:cNvCxnSpPr>
          <p:nvPr/>
        </p:nvCxnSpPr>
        <p:spPr>
          <a:xfrm flipV="1">
            <a:off x="2708910" y="3042701"/>
            <a:ext cx="2267282" cy="640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ak pilkoppling 25">
            <a:extLst>
              <a:ext uri="{FF2B5EF4-FFF2-40B4-BE49-F238E27FC236}">
                <a16:creationId xmlns:a16="http://schemas.microsoft.com/office/drawing/2014/main" id="{3522DD83-4B8E-44C1-8791-6D3B78B5771C}"/>
              </a:ext>
            </a:extLst>
          </p:cNvPr>
          <p:cNvCxnSpPr>
            <a:cxnSpLocks/>
          </p:cNvCxnSpPr>
          <p:nvPr/>
        </p:nvCxnSpPr>
        <p:spPr>
          <a:xfrm flipH="1" flipV="1">
            <a:off x="6786811" y="3065706"/>
            <a:ext cx="2702699" cy="784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Bildobjekt 30">
            <a:extLst>
              <a:ext uri="{FF2B5EF4-FFF2-40B4-BE49-F238E27FC236}">
                <a16:creationId xmlns:a16="http://schemas.microsoft.com/office/drawing/2014/main" id="{AE409AFC-BA26-4291-9225-105352D159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567" b="27414"/>
          <a:stretch/>
        </p:blipFill>
        <p:spPr>
          <a:xfrm>
            <a:off x="4976193" y="1493951"/>
            <a:ext cx="2143125" cy="1029105"/>
          </a:xfrm>
          <a:prstGeom prst="rect">
            <a:avLst/>
          </a:prstGeom>
        </p:spPr>
      </p:pic>
      <p:sp>
        <p:nvSpPr>
          <p:cNvPr id="3" name="Pil: höger 2">
            <a:extLst>
              <a:ext uri="{FF2B5EF4-FFF2-40B4-BE49-F238E27FC236}">
                <a16:creationId xmlns:a16="http://schemas.microsoft.com/office/drawing/2014/main" id="{0EE089B0-6467-4A35-A62D-D3920A1CF78D}"/>
              </a:ext>
            </a:extLst>
          </p:cNvPr>
          <p:cNvSpPr/>
          <p:nvPr/>
        </p:nvSpPr>
        <p:spPr>
          <a:xfrm rot="16200000">
            <a:off x="2205308" y="5161400"/>
            <a:ext cx="1056735" cy="594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dirty="0"/>
              <a:t>FCA</a:t>
            </a:r>
          </a:p>
        </p:txBody>
      </p:sp>
      <p:sp>
        <p:nvSpPr>
          <p:cNvPr id="20" name="Pil: höger 19">
            <a:extLst>
              <a:ext uri="{FF2B5EF4-FFF2-40B4-BE49-F238E27FC236}">
                <a16:creationId xmlns:a16="http://schemas.microsoft.com/office/drawing/2014/main" id="{0AC9D512-856F-4C46-A80B-38E090417D49}"/>
              </a:ext>
            </a:extLst>
          </p:cNvPr>
          <p:cNvSpPr/>
          <p:nvPr/>
        </p:nvSpPr>
        <p:spPr>
          <a:xfrm rot="16200000">
            <a:off x="4542823" y="5286468"/>
            <a:ext cx="1056735" cy="344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dirty="0"/>
              <a:t>FCA</a:t>
            </a:r>
          </a:p>
        </p:txBody>
      </p:sp>
      <p:sp>
        <p:nvSpPr>
          <p:cNvPr id="21" name="Pil: höger 20">
            <a:extLst>
              <a:ext uri="{FF2B5EF4-FFF2-40B4-BE49-F238E27FC236}">
                <a16:creationId xmlns:a16="http://schemas.microsoft.com/office/drawing/2014/main" id="{96E0B962-36B1-415F-8D73-48F193B79A73}"/>
              </a:ext>
            </a:extLst>
          </p:cNvPr>
          <p:cNvSpPr/>
          <p:nvPr/>
        </p:nvSpPr>
        <p:spPr>
          <a:xfrm rot="16200000">
            <a:off x="6334400" y="5167902"/>
            <a:ext cx="1056735" cy="594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dirty="0"/>
              <a:t>CIF</a:t>
            </a:r>
          </a:p>
        </p:txBody>
      </p:sp>
      <p:sp>
        <p:nvSpPr>
          <p:cNvPr id="25" name="Pil: höger 24">
            <a:extLst>
              <a:ext uri="{FF2B5EF4-FFF2-40B4-BE49-F238E27FC236}">
                <a16:creationId xmlns:a16="http://schemas.microsoft.com/office/drawing/2014/main" id="{B91D1D8E-3FF2-4F1B-A9EB-F61957B0A56C}"/>
              </a:ext>
            </a:extLst>
          </p:cNvPr>
          <p:cNvSpPr/>
          <p:nvPr/>
        </p:nvSpPr>
        <p:spPr>
          <a:xfrm rot="16200000">
            <a:off x="9747418" y="5001199"/>
            <a:ext cx="1056735" cy="594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dirty="0"/>
              <a:t>DPU</a:t>
            </a:r>
          </a:p>
        </p:txBody>
      </p:sp>
      <p:sp>
        <p:nvSpPr>
          <p:cNvPr id="27" name="Pil: höger 26">
            <a:extLst>
              <a:ext uri="{FF2B5EF4-FFF2-40B4-BE49-F238E27FC236}">
                <a16:creationId xmlns:a16="http://schemas.microsoft.com/office/drawing/2014/main" id="{20F6CE65-636E-4D28-9B4B-4FA253F8D6F1}"/>
              </a:ext>
            </a:extLst>
          </p:cNvPr>
          <p:cNvSpPr/>
          <p:nvPr/>
        </p:nvSpPr>
        <p:spPr>
          <a:xfrm rot="16200000">
            <a:off x="10329751" y="5001199"/>
            <a:ext cx="1056735" cy="594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dirty="0"/>
              <a:t>DAP</a:t>
            </a:r>
          </a:p>
        </p:txBody>
      </p:sp>
      <p:sp>
        <p:nvSpPr>
          <p:cNvPr id="28" name="Pil: höger 27">
            <a:extLst>
              <a:ext uri="{FF2B5EF4-FFF2-40B4-BE49-F238E27FC236}">
                <a16:creationId xmlns:a16="http://schemas.microsoft.com/office/drawing/2014/main" id="{6285778E-912B-4916-B0F8-216F30CC3863}"/>
              </a:ext>
            </a:extLst>
          </p:cNvPr>
          <p:cNvSpPr/>
          <p:nvPr/>
        </p:nvSpPr>
        <p:spPr>
          <a:xfrm rot="16200000">
            <a:off x="10912083" y="5007650"/>
            <a:ext cx="1056735" cy="594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dirty="0"/>
              <a:t>DDP</a:t>
            </a:r>
          </a:p>
        </p:txBody>
      </p:sp>
      <p:sp>
        <p:nvSpPr>
          <p:cNvPr id="24" name="Pil: höger 23">
            <a:extLst>
              <a:ext uri="{FF2B5EF4-FFF2-40B4-BE49-F238E27FC236}">
                <a16:creationId xmlns:a16="http://schemas.microsoft.com/office/drawing/2014/main" id="{37168BC7-68CE-492D-ADE0-010189B6345A}"/>
              </a:ext>
            </a:extLst>
          </p:cNvPr>
          <p:cNvSpPr/>
          <p:nvPr/>
        </p:nvSpPr>
        <p:spPr>
          <a:xfrm rot="16200000">
            <a:off x="1044402" y="5128463"/>
            <a:ext cx="1056735" cy="594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dirty="0"/>
              <a:t>EXW</a:t>
            </a:r>
          </a:p>
        </p:txBody>
      </p:sp>
      <p:sp>
        <p:nvSpPr>
          <p:cNvPr id="12" name="Pil: höger 11">
            <a:extLst>
              <a:ext uri="{FF2B5EF4-FFF2-40B4-BE49-F238E27FC236}">
                <a16:creationId xmlns:a16="http://schemas.microsoft.com/office/drawing/2014/main" id="{2EE8FBF7-7CBB-459B-B73E-6CDE45CBB43E}"/>
              </a:ext>
            </a:extLst>
          </p:cNvPr>
          <p:cNvSpPr/>
          <p:nvPr/>
        </p:nvSpPr>
        <p:spPr>
          <a:xfrm>
            <a:off x="3070094" y="4999739"/>
            <a:ext cx="1841470" cy="400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9" name="Pil: höger 28">
            <a:extLst>
              <a:ext uri="{FF2B5EF4-FFF2-40B4-BE49-F238E27FC236}">
                <a16:creationId xmlns:a16="http://schemas.microsoft.com/office/drawing/2014/main" id="{2540B0FD-67B9-4D4C-820C-DD8C7C17F168}"/>
              </a:ext>
            </a:extLst>
          </p:cNvPr>
          <p:cNvSpPr/>
          <p:nvPr/>
        </p:nvSpPr>
        <p:spPr>
          <a:xfrm rot="16200000">
            <a:off x="4953501" y="5296144"/>
            <a:ext cx="1056735" cy="344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dirty="0"/>
              <a:t>FOB</a:t>
            </a:r>
          </a:p>
        </p:txBody>
      </p:sp>
    </p:spTree>
    <p:extLst>
      <p:ext uri="{BB962C8B-B14F-4D97-AF65-F5344CB8AC3E}">
        <p14:creationId xmlns:p14="http://schemas.microsoft.com/office/powerpoint/2010/main" val="175226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3" grpId="0" animBg="1"/>
      <p:bldP spid="18" grpId="0" animBg="1"/>
      <p:bldP spid="3" grpId="0" animBg="1"/>
      <p:bldP spid="20" grpId="0" animBg="1"/>
      <p:bldP spid="21" grpId="0" animBg="1"/>
      <p:bldP spid="25" grpId="0" animBg="1"/>
      <p:bldP spid="27" grpId="0" animBg="1"/>
      <p:bldP spid="28" grpId="0" animBg="1"/>
      <p:bldP spid="24" grpId="0" animBg="1"/>
      <p:bldP spid="12" grpId="0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FCL sjötransport kostnader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FCL sjötransporter</a:t>
            </a:r>
          </a:p>
          <a:p>
            <a:pPr lvl="1"/>
            <a:r>
              <a:rPr lang="sv-SE" dirty="0"/>
              <a:t>Upphämtning - Åkeri</a:t>
            </a: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D7B5F-50F3-48D7-95E0-FFFBCD4F329C}" type="slidenum">
              <a:rPr lang="sv-SE" smtClean="0"/>
              <a:t>8</a:t>
            </a:fld>
            <a:endParaRPr lang="sv-SE"/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 rotWithShape="1">
          <a:blip r:embed="rId3"/>
          <a:srcRect t="22616" b="22617"/>
          <a:stretch/>
        </p:blipFill>
        <p:spPr>
          <a:xfrm>
            <a:off x="7949593" y="4991758"/>
            <a:ext cx="3747108" cy="1364592"/>
          </a:xfrm>
          <a:prstGeom prst="rect">
            <a:avLst/>
          </a:prstGeom>
        </p:spPr>
      </p:pic>
      <p:pic>
        <p:nvPicPr>
          <p:cNvPr id="6" name="Bildobjekt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426" y="5197475"/>
            <a:ext cx="3533775" cy="1295400"/>
          </a:xfrm>
          <a:prstGeom prst="rect">
            <a:avLst/>
          </a:prstGeom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730750"/>
            <a:ext cx="2600325" cy="1762125"/>
          </a:xfrm>
          <a:prstGeom prst="rect">
            <a:avLst/>
          </a:prstGeom>
        </p:spPr>
      </p:pic>
      <p:graphicFrame>
        <p:nvGraphicFramePr>
          <p:cNvPr id="8" name="Objekt 7">
            <a:extLst>
              <a:ext uri="{FF2B5EF4-FFF2-40B4-BE49-F238E27FC236}">
                <a16:creationId xmlns:a16="http://schemas.microsoft.com/office/drawing/2014/main" id="{B823F905-D0C1-4C12-975E-8465308A37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67325" y="1578353"/>
          <a:ext cx="6686550" cy="3048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7772504" imgH="3543300" progId="Excel.Sheet.12">
                  <p:embed/>
                </p:oleObj>
              </mc:Choice>
              <mc:Fallback>
                <p:oleObj name="Worksheet" r:id="rId6" imgW="7772504" imgH="3543300" progId="Excel.Sheet.12">
                  <p:embed/>
                  <p:pic>
                    <p:nvPicPr>
                      <p:cNvPr id="8" name="Objekt 7">
                        <a:extLst>
                          <a:ext uri="{FF2B5EF4-FFF2-40B4-BE49-F238E27FC236}">
                            <a16:creationId xmlns:a16="http://schemas.microsoft.com/office/drawing/2014/main" id="{B823F905-D0C1-4C12-975E-8465308A37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67325" y="1578353"/>
                        <a:ext cx="6686550" cy="3048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7425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F7813262-8885-4BA1-A534-2BBCA00688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88" r="11328" b="-2"/>
          <a:stretch/>
        </p:blipFill>
        <p:spPr>
          <a:xfrm>
            <a:off x="6181620" y="1690688"/>
            <a:ext cx="5821840" cy="3990731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sv-SE" dirty="0"/>
              <a:t>FCL sjötransport kostnader</a:t>
            </a:r>
            <a:endParaRPr lang="sv-SE" b="1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233679" y="1371600"/>
            <a:ext cx="5776703" cy="5486399"/>
          </a:xfrm>
        </p:spPr>
        <p:txBody>
          <a:bodyPr>
            <a:normAutofit/>
          </a:bodyPr>
          <a:lstStyle/>
          <a:p>
            <a:r>
              <a:rPr lang="sv-SE" sz="2400" dirty="0"/>
              <a:t>Hamnkostnader – Tex Helsingborgs Hamn</a:t>
            </a:r>
          </a:p>
          <a:p>
            <a:pPr lvl="1"/>
            <a:r>
              <a:rPr lang="sv-SE" dirty="0"/>
              <a:t>THC per container</a:t>
            </a:r>
          </a:p>
          <a:p>
            <a:pPr lvl="2"/>
            <a:r>
              <a:rPr lang="sv-SE" sz="2200" dirty="0"/>
              <a:t>Terminal handling charge</a:t>
            </a:r>
          </a:p>
          <a:p>
            <a:pPr lvl="2"/>
            <a:r>
              <a:rPr lang="sv-SE" sz="2200" dirty="0"/>
              <a:t>Hantering av container i hamnen</a:t>
            </a:r>
          </a:p>
          <a:p>
            <a:r>
              <a:rPr lang="sv-SE" sz="2400" dirty="0"/>
              <a:t>Varuhamnsavgift</a:t>
            </a:r>
          </a:p>
          <a:p>
            <a:pPr lvl="1"/>
            <a:r>
              <a:rPr lang="sv-SE" dirty="0"/>
              <a:t>Per </a:t>
            </a:r>
            <a:r>
              <a:rPr lang="sv-SE" dirty="0" err="1"/>
              <a:t>teu</a:t>
            </a:r>
            <a:endParaRPr lang="sv-SE" dirty="0"/>
          </a:p>
          <a:p>
            <a:pPr lvl="1"/>
            <a:r>
              <a:rPr lang="sv-SE" dirty="0"/>
              <a:t>”Parkeringsavgift” för fartyg</a:t>
            </a:r>
          </a:p>
          <a:p>
            <a:r>
              <a:rPr lang="sv-SE" sz="2400" dirty="0"/>
              <a:t>ISPS</a:t>
            </a:r>
          </a:p>
          <a:p>
            <a:pPr lvl="1"/>
            <a:r>
              <a:rPr lang="en-US" dirty="0"/>
              <a:t>International Ship and Port Facility Security</a:t>
            </a:r>
          </a:p>
          <a:p>
            <a:pPr lvl="1"/>
            <a:r>
              <a:rPr lang="en-US" dirty="0"/>
              <a:t>Per container</a:t>
            </a:r>
            <a:endParaRPr lang="sv-SE" dirty="0"/>
          </a:p>
          <a:p>
            <a:pPr marL="1371600" lvl="3" indent="0">
              <a:buNone/>
            </a:pPr>
            <a:endParaRPr lang="sv-SE" sz="1400" dirty="0"/>
          </a:p>
          <a:p>
            <a:pPr lvl="2"/>
            <a:endParaRPr lang="sv-SE" sz="1400" dirty="0"/>
          </a:p>
          <a:p>
            <a:pPr marL="400050" lvl="1" indent="0">
              <a:buNone/>
            </a:pPr>
            <a:r>
              <a:rPr lang="sv-SE" sz="1400" dirty="0"/>
              <a:t>	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7A31E01-15A8-4BC7-8A6E-2029D2EF04C1}" type="slidenum">
              <a:rPr lang="sv-SE" smtClean="0"/>
              <a:pPr>
                <a:spcAft>
                  <a:spcPts val="600"/>
                </a:spcAft>
              </a:pPr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9980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724</Words>
  <Application>Microsoft Office PowerPoint</Application>
  <PresentationFormat>Widescreen</PresentationFormat>
  <Paragraphs>286</Paragraphs>
  <Slides>18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Office-tema</vt:lpstr>
      <vt:lpstr>Worksheet</vt:lpstr>
      <vt:lpstr>FCL sjötransport kostnader</vt:lpstr>
      <vt:lpstr>FCL sjötransport kostnader</vt:lpstr>
      <vt:lpstr>Leveransvillkor/Incoterms</vt:lpstr>
      <vt:lpstr>Leveransvillkor Incoterms  </vt:lpstr>
      <vt:lpstr>Leveransvillkor/Incoterms</vt:lpstr>
      <vt:lpstr>Leveransvillkor/Incoterms</vt:lpstr>
      <vt:lpstr>Leveransvillkor och kostnader</vt:lpstr>
      <vt:lpstr>FCL sjötransport kostnader</vt:lpstr>
      <vt:lpstr>FCL sjötransport kostnader</vt:lpstr>
      <vt:lpstr>FCL sjötransport kostnader</vt:lpstr>
      <vt:lpstr>FCL sjötransport kostnader</vt:lpstr>
      <vt:lpstr>FCL sjötransport kostnader</vt:lpstr>
      <vt:lpstr>FCL sjötransport kostnader</vt:lpstr>
      <vt:lpstr>FCL sjötransport kostnader</vt:lpstr>
      <vt:lpstr>FCL sjötransport kostnader</vt:lpstr>
      <vt:lpstr>FCL sjötransport kostnader</vt:lpstr>
      <vt:lpstr>FCL sjötransport kostnader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Ekonomisk hållbarhet FCL</dc:title>
  <dc:creator>Lisbeth Ledner</dc:creator>
  <cp:lastModifiedBy>Xingrong Zong</cp:lastModifiedBy>
  <cp:revision>16</cp:revision>
  <dcterms:created xsi:type="dcterms:W3CDTF">2021-01-05T13:37:51Z</dcterms:created>
  <dcterms:modified xsi:type="dcterms:W3CDTF">2023-12-14T01:46:43Z</dcterms:modified>
</cp:coreProperties>
</file>