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Geographic, Experiential, and Productivity Trends in Data Jobs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Nakonde Ronah Precious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datasets</a:t>
            </a:r>
          </a:p>
        </p:txBody>
      </p:sp>
      <p:sp>
        <p:nvSpPr>
          <p:cNvPr id="3" name="Content Placeholder 2"/>
          <p:cNvSpPr>
            <a:spLocks noGrp="1"/>
          </p:cNvSpPr>
          <p:nvPr>
            <p:ph idx="1"/>
          </p:nvPr>
        </p:nvSpPr>
        <p:spPr/>
        <p:txBody>
          <a:bodyPr/>
          <a:lstStyle/>
          <a:p>
            <a:pPr lvl="0" indent="0" marL="0">
              <a:buNone/>
            </a:pPr>
            <a:r>
              <a:rPr/>
              <a:t>This presentation examines trends in data jobs, particularly focusing on geographic and experiential factors and their impact on productivity. The study leverages data from Kaggle to address evolving job patterns in the data industry.</a:t>
            </a:r>
          </a:p>
          <a:p>
            <a:pPr lvl="0" indent="0" marL="0">
              <a:buNone/>
            </a:pPr>
            <a:r>
              <a:rPr/>
              <a:t>Two datasets were analyzed: one with data science job entries (9355 rows, 12 columns) and another with employee work patterns and productivity (1000 rows, 5 columns).</a:t>
            </a:r>
          </a:p>
          <a:p>
            <a:pPr lvl="0" indent="0" marL="0">
              <a:buNone/>
            </a:pPr>
            <a:r>
              <a:rPr/>
              <a:t>The first dataset provides insights into roles, salaries, locations, and employment types in data science.</a:t>
            </a:r>
          </a:p>
          <a:p>
            <a:pPr lvl="0" indent="0" marL="0">
              <a:buNone/>
            </a:pPr>
            <a:r>
              <a:rPr/>
              <a:t>The second dataset explores remote versus in-office employment, hours worked, productivity scores, and well-being scores.</a:t>
            </a:r>
          </a:p>
          <a:p>
            <a:pPr lvl="0" indent="0" marL="0">
              <a:buNone/>
            </a:pPr>
            <a:r>
              <a:rPr/>
              <a:t>The analysis aims to understand the impact of remote work on productivity and the broader implications for global job trends in tech.</a:t>
            </a:r>
          </a:p>
          <a:p>
            <a:pPr lvl="0" indent="0" marL="0">
              <a:buNone/>
            </a:pPr>
            <a:r>
              <a:rPr/>
              <a:t>My motivation for exploring data sets on job trends in data arises from the recent wave of layoffs in the tech industry during 2023-2024. This situation has sparked a debate among major tech CEOs, who argue that remote work diminishes productivity and that the same level of output can be achieved when employees are in the office. I aim to investigate whether this claim holds true by analyzing job trends in data science.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Jobs Data Overview</a:t>
            </a:r>
          </a:p>
        </p:txBody>
      </p:sp>
      <p:sp>
        <p:nvSpPr>
          <p:cNvPr id="4" name="Text Placeholder 3"/>
          <p:cNvSpPr>
            <a:spLocks noGrp="1"/>
          </p:cNvSpPr>
          <p:nvPr>
            <p:ph idx="2" sz="half" type="body"/>
          </p:nvPr>
        </p:nvSpPr>
        <p:spPr/>
        <p:txBody>
          <a:bodyPr/>
          <a:lstStyle/>
          <a:p>
            <a:pPr lvl="0" indent="0" marL="0">
              <a:buNone/>
            </a:pPr>
            <a:r>
              <a:rPr/>
              <a:t>This table shows that “Data Science and Research” is the category with the most opportunities, while “Cloud and Database” has the least.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job_category</a:t>
                      </a:r>
                    </a:p>
                  </a:txBody>
                  <a:tcPr/>
                </a:tc>
                <a:tc>
                  <a:txBody>
                    <a:bodyPr/>
                    <a:lstStyle/>
                    <a:p>
                      <a:pPr lvl="0" indent="0" marL="0">
                        <a:buNone/>
                      </a:pPr>
                      <a:r>
                        <a:rPr/>
                        <a:t>total_count</a:t>
                      </a:r>
                    </a:p>
                  </a:txBody>
                  <a:tcPr/>
                </a:tc>
              </a:tr>
              <a:tr h="0">
                <a:tc>
                  <a:txBody>
                    <a:bodyPr/>
                    <a:lstStyle/>
                    <a:p>
                      <a:pPr lvl="0" indent="0" marL="0">
                        <a:buNone/>
                      </a:pPr>
                      <a:r>
                        <a:rPr/>
                        <a:t>Data Science and Research</a:t>
                      </a:r>
                    </a:p>
                  </a:txBody>
                </a:tc>
                <a:tc>
                  <a:txBody>
                    <a:bodyPr/>
                    <a:lstStyle/>
                    <a:p>
                      <a:pPr lvl="0" indent="0" marL="0">
                        <a:buNone/>
                      </a:pPr>
                    </a:p>
                    <a:p>
                      <a:pPr lvl="0" indent="0" marL="0">
                        <a:buNone/>
                      </a:pPr>
                      <a:r>
                        <a:rPr/>
                        <a:t>   </a:t>
                      </a:r>
                    </a:p>
                  </a:txBody>
                </a:tc>
              </a:tr>
              <a:tr h="0">
                <a:tc>
                  <a:txBody>
                    <a:bodyPr/>
                    <a:lstStyle/>
                    <a:p>
                      <a:pPr lvl="0" indent="0" marL="0">
                        <a:buNone/>
                      </a:pPr>
                      <a:r>
                        <a:rPr/>
                        <a:t>Data Engineering</a:t>
                      </a:r>
                    </a:p>
                  </a:txBody>
                </a:tc>
                <a:tc>
                  <a:txBody>
                    <a:bodyPr/>
                    <a:lstStyle/>
                    <a:p>
                      <a:pPr lvl="0" indent="0" marL="0">
                        <a:buNone/>
                      </a:pPr>
                    </a:p>
                    <a:p>
                      <a:pPr lvl="0" indent="0" marL="0">
                        <a:buNone/>
                      </a:pPr>
                      <a:r>
                        <a:rPr/>
                        <a:t>   </a:t>
                      </a:r>
                    </a:p>
                  </a:txBody>
                </a:tc>
              </a:tr>
              <a:tr h="0">
                <a:tc>
                  <a:txBody>
                    <a:bodyPr/>
                    <a:lstStyle/>
                    <a:p>
                      <a:pPr lvl="0" indent="0" marL="0">
                        <a:buNone/>
                      </a:pPr>
                      <a:r>
                        <a:rPr/>
                        <a:t>Data Analysis</a:t>
                      </a:r>
                    </a:p>
                  </a:txBody>
                </a:tc>
                <a:tc>
                  <a:txBody>
                    <a:bodyPr/>
                    <a:lstStyle/>
                    <a:p>
                      <a:pPr lvl="0" indent="0" marL="0">
                        <a:buNone/>
                      </a:pPr>
                    </a:p>
                    <a:p>
                      <a:pPr lvl="0" indent="0" marL="0">
                        <a:buNone/>
                      </a:pPr>
                      <a:r>
                        <a:rPr/>
                        <a:t>   </a:t>
                      </a:r>
                    </a:p>
                  </a:txBody>
                </a:tc>
              </a:tr>
              <a:tr h="0">
                <a:tc>
                  <a:txBody>
                    <a:bodyPr/>
                    <a:lstStyle/>
                    <a:p>
                      <a:pPr lvl="0" indent="0" marL="0">
                        <a:buNone/>
                      </a:pPr>
                      <a:r>
                        <a:rPr/>
                        <a:t>Machine Learning and AI</a:t>
                      </a:r>
                    </a:p>
                  </a:txBody>
                </a:tc>
                <a:tc>
                  <a:txBody>
                    <a:bodyPr/>
                    <a:lstStyle/>
                    <a:p>
                      <a:pPr lvl="0" indent="0" marL="0">
                        <a:buNone/>
                      </a:pPr>
                    </a:p>
                    <a:p>
                      <a:pPr lvl="0" indent="0" marL="0">
                        <a:buNone/>
                      </a:pPr>
                      <a:r>
                        <a:rPr/>
                        <a:t>   </a:t>
                      </a:r>
                    </a:p>
                  </a:txBody>
                </a:tc>
              </a:tr>
              <a:tr h="0">
                <a:tc>
                  <a:txBody>
                    <a:bodyPr/>
                    <a:lstStyle/>
                    <a:p>
                      <a:pPr lvl="0" indent="0" marL="0">
                        <a:buNone/>
                      </a:pPr>
                      <a:r>
                        <a:rPr/>
                        <a:t>Leadership and Management</a:t>
                      </a:r>
                    </a:p>
                  </a:txBody>
                </a:tc>
                <a:tc>
                  <a:txBody>
                    <a:bodyPr/>
                    <a:lstStyle/>
                    <a:p>
                      <a:pPr lvl="0" indent="0" marL="0">
                        <a:buNone/>
                      </a:pPr>
                    </a:p>
                    <a:p>
                      <a:pPr lvl="0" indent="0" marL="0">
                        <a:buNone/>
                      </a:pPr>
                      <a:r>
                        <a:rPr/>
                        <a:t>   </a:t>
                      </a:r>
                    </a:p>
                  </a:txBody>
                </a:tc>
              </a:tr>
              <a:tr h="0">
                <a:tc>
                  <a:txBody>
                    <a:bodyPr/>
                    <a:lstStyle/>
                    <a:p>
                      <a:pPr lvl="0" indent="0" marL="0">
                        <a:buNone/>
                      </a:pPr>
                      <a:r>
                        <a:rPr/>
                        <a:t>BI and Visualization</a:t>
                      </a:r>
                    </a:p>
                  </a:txBody>
                </a:tc>
                <a:tc>
                  <a:txBody>
                    <a:bodyPr/>
                    <a:lstStyle/>
                    <a:p>
                      <a:pPr lvl="0" indent="0" marL="0">
                        <a:buNone/>
                      </a:pPr>
                    </a:p>
                    <a:p>
                      <a:pPr lvl="0" indent="0" marL="0">
                        <a:buNone/>
                      </a:pPr>
                      <a:r>
                        <a:rPr/>
                        <a:t>   </a:t>
                      </a:r>
                    </a:p>
                  </a:txBody>
                </a:tc>
              </a:tr>
              <a:tr h="0">
                <a:tc>
                  <a:txBody>
                    <a:bodyPr/>
                    <a:lstStyle/>
                    <a:p>
                      <a:pPr lvl="0" indent="0" marL="0">
                        <a:buNone/>
                      </a:pPr>
                      <a:r>
                        <a:rPr/>
                        <a:t>Data Architecture and Modeling</a:t>
                      </a:r>
                    </a:p>
                  </a:txBody>
                </a:tc>
                <a:tc>
                  <a:txBody>
                    <a:bodyPr/>
                    <a:lstStyle/>
                    <a:p>
                      <a:pPr lvl="0" indent="0" marL="0">
                        <a:buNone/>
                      </a:pPr>
                    </a:p>
                    <a:p>
                      <a:pPr lvl="0" indent="0" marL="0">
                        <a:buNone/>
                      </a:pPr>
                      <a:r>
                        <a:rPr/>
                        <a:t>   </a:t>
                      </a:r>
                    </a:p>
                  </a:txBody>
                </a:tc>
              </a:tr>
              <a:tr h="0">
                <a:tc>
                  <a:txBody>
                    <a:bodyPr/>
                    <a:lstStyle/>
                    <a:p>
                      <a:pPr lvl="0" indent="0" marL="0">
                        <a:buNone/>
                      </a:pPr>
                      <a:r>
                        <a:rPr/>
                        <a:t>Data Management and Strategy</a:t>
                      </a:r>
                    </a:p>
                  </a:txBody>
                </a:tc>
                <a:tc>
                  <a:txBody>
                    <a:bodyPr/>
                    <a:lstStyle/>
                    <a:p>
                      <a:pPr lvl="0" indent="0" marL="0">
                        <a:buNone/>
                      </a:pPr>
                    </a:p>
                    <a:p>
                      <a:pPr lvl="0" indent="0" marL="0">
                        <a:buNone/>
                      </a:pPr>
                      <a:r>
                        <a:rPr/>
                        <a:t>   </a:t>
                      </a:r>
                    </a:p>
                  </a:txBody>
                </a:tc>
              </a:tr>
              <a:tr h="0">
                <a:tc>
                  <a:txBody>
                    <a:bodyPr/>
                    <a:lstStyle/>
                    <a:p>
                      <a:pPr lvl="0" indent="0" marL="0">
                        <a:buNone/>
                      </a:pPr>
                      <a:r>
                        <a:rPr/>
                        <a:t>Data Quality and Operations</a:t>
                      </a:r>
                    </a:p>
                  </a:txBody>
                </a:tc>
                <a:tc>
                  <a:txBody>
                    <a:bodyPr/>
                    <a:lstStyle/>
                    <a:p>
                      <a:pPr lvl="0" indent="0" marL="0">
                        <a:buNone/>
                      </a:pPr>
                    </a:p>
                    <a:p>
                      <a:pPr lvl="0" indent="0" marL="0">
                        <a:buNone/>
                      </a:pPr>
                      <a:r>
                        <a:rPr/>
                        <a:t>   </a:t>
                      </a:r>
                    </a:p>
                  </a:txBody>
                </a:tc>
              </a:tr>
              <a:tr h="0">
                <a:tc>
                  <a:txBody>
                    <a:bodyPr/>
                    <a:lstStyle/>
                    <a:p>
                      <a:pPr lvl="0" indent="0" marL="0">
                        <a:buNone/>
                      </a:pPr>
                      <a:r>
                        <a:rPr/>
                        <a:t>Cloud and Database</a:t>
                      </a:r>
                    </a:p>
                  </a:txBody>
                </a:tc>
                <a:tc>
                  <a:txBody>
                    <a:bodyPr/>
                    <a:lstStyle/>
                    <a:p>
                      <a:pPr lvl="0" indent="0" marL="0">
                        <a:buNone/>
                      </a:pPr>
                    </a:p>
                    <a:p>
                      <a:pPr lvl="0" indent="0" marL="0">
                        <a:buNone/>
                      </a:pPr>
                      <a:r>
                        <a:rPr/>
                        <a:t>   </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Distribution of Work Settings Amongst Job Categories</a:t>
            </a:r>
          </a:p>
        </p:txBody>
      </p:sp>
      <p:pic>
        <p:nvPicPr>
          <p:cNvPr descr="Geographic,-Experiential,-and-Productivity-Trends-in-Data-Jobs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Salary Distribution by Experience level and Work Setting</a:t>
            </a:r>
          </a:p>
        </p:txBody>
      </p:sp>
      <p:pic>
        <p:nvPicPr>
          <p:cNvPr descr="Geographic,-Experiential,-and-Productivity-Trends-in-Data-Jobs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Salary Heatmap by Company Location and Work Setting</a:t>
            </a:r>
          </a:p>
        </p:txBody>
      </p:sp>
      <p:pic>
        <p:nvPicPr>
          <p:cNvPr descr="Geographic,-Experiential,-and-Productivity-Trends-in-Data-Jobs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Relationship Between Hours Worked and Productivity</a:t>
            </a:r>
          </a:p>
        </p:txBody>
      </p:sp>
      <p:pic>
        <p:nvPicPr>
          <p:cNvPr descr="Geographic,-Experiential,-and-Productivity-Trends-in-Data-Jobs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Score Distribution by Employment Type</a:t>
            </a:r>
          </a:p>
        </p:txBody>
      </p:sp>
      <p:pic>
        <p:nvPicPr>
          <p:cNvPr descr="Geographic,-Experiential,-and-Productivity-Trends-in-Data-Jobs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Score Distribution by Employment Type</a:t>
            </a:r>
          </a:p>
        </p:txBody>
      </p:sp>
      <p:pic>
        <p:nvPicPr>
          <p:cNvPr descr="Geographic,-Experiential,-and-Productivity-Trends-in-Data-Jobs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Geographic, Experiential, and Productivity Trends in Data Jobs</dc:title>
  <dc:creator>Nakonde Ronah Precious</dc:creator>
  <cp:keywords/>
  <dcterms:created xsi:type="dcterms:W3CDTF">2024-12-15T21:23:31Z</dcterms:created>
  <dcterms:modified xsi:type="dcterms:W3CDTF">2024-12-15T21:23:31Z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