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5"/>
    <p:sldMasterId id="2147483696" r:id="rId6"/>
  </p:sldMasterIdLst>
  <p:notesMasterIdLst>
    <p:notesMasterId r:id="rId30"/>
  </p:notesMasterIdLst>
  <p:handoutMasterIdLst>
    <p:handoutMasterId r:id="rId31"/>
  </p:handoutMasterIdLst>
  <p:sldIdLst>
    <p:sldId id="290" r:id="rId7"/>
    <p:sldId id="319" r:id="rId8"/>
    <p:sldId id="291" r:id="rId9"/>
    <p:sldId id="306" r:id="rId10"/>
    <p:sldId id="354" r:id="rId11"/>
    <p:sldId id="355" r:id="rId12"/>
    <p:sldId id="356" r:id="rId13"/>
    <p:sldId id="357" r:id="rId14"/>
    <p:sldId id="309" r:id="rId15"/>
    <p:sldId id="260" r:id="rId16"/>
    <p:sldId id="320" r:id="rId17"/>
    <p:sldId id="294" r:id="rId18"/>
    <p:sldId id="284" r:id="rId19"/>
    <p:sldId id="295" r:id="rId20"/>
    <p:sldId id="352" r:id="rId21"/>
    <p:sldId id="310" r:id="rId22"/>
    <p:sldId id="331" r:id="rId23"/>
    <p:sldId id="266" r:id="rId24"/>
    <p:sldId id="269" r:id="rId25"/>
    <p:sldId id="353" r:id="rId26"/>
    <p:sldId id="359" r:id="rId27"/>
    <p:sldId id="317" r:id="rId28"/>
    <p:sldId id="35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ónai Bertalan" initials="RB" lastIdx="1" clrIdx="0">
    <p:extLst>
      <p:ext uri="{19B8F6BF-5375-455C-9EA6-DF929625EA0E}">
        <p15:presenceInfo xmlns:p15="http://schemas.microsoft.com/office/powerpoint/2012/main" userId="S-1-5-21-3511503484-3473048197-3872628699-510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78358" autoAdjust="0"/>
  </p:normalViewPr>
  <p:slideViewPr>
    <p:cSldViewPr snapToGrid="0" snapToObjects="1">
      <p:cViewPr varScale="1">
        <p:scale>
          <a:sx n="68" d="100"/>
          <a:sy n="68" d="100"/>
        </p:scale>
        <p:origin x="111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commentAuthors" Target="commentAuthor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1F1ED9-1821-4BB2-9D38-00F3765FC411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4851718-20C2-4DB0-8AFD-46886BE2BF70}">
      <dgm:prSet/>
      <dgm:spPr>
        <a:gradFill rotWithShape="0">
          <a:gsLst>
            <a:gs pos="11000">
              <a:schemeClr val="accent1">
                <a:hueOff val="0"/>
                <a:satOff val="0"/>
                <a:alphaOff val="0"/>
                <a:tint val="65000"/>
                <a:lumMod val="96000"/>
                <a:lumOff val="4000"/>
              </a:schemeClr>
            </a:gs>
            <a:gs pos="100000">
              <a:schemeClr val="tx1"/>
            </a:gs>
          </a:gsLst>
        </a:gradFill>
      </dgm:spPr>
      <dgm:t>
        <a:bodyPr/>
        <a:lstStyle/>
        <a:p>
          <a:r>
            <a:rPr lang="en-US" b="1" dirty="0">
              <a:solidFill>
                <a:schemeClr val="bg1"/>
              </a:solidFill>
            </a:rPr>
            <a:t>http://datascientistbudapest.com</a:t>
          </a:r>
          <a:endParaRPr lang="hu-HU" b="1" dirty="0">
            <a:solidFill>
              <a:schemeClr val="bg1"/>
            </a:solidFill>
          </a:endParaRPr>
        </a:p>
      </dgm:t>
    </dgm:pt>
    <dgm:pt modelId="{84E04E5E-B6EB-4701-BCC3-B193001F550E}" type="parTrans" cxnId="{227086F1-E342-4482-A2CD-4B07C9B068D0}">
      <dgm:prSet/>
      <dgm:spPr/>
      <dgm:t>
        <a:bodyPr/>
        <a:lstStyle/>
        <a:p>
          <a:endParaRPr lang="hu-HU"/>
        </a:p>
      </dgm:t>
    </dgm:pt>
    <dgm:pt modelId="{ED947353-9C26-442B-90D0-A96ED1200285}" type="sibTrans" cxnId="{227086F1-E342-4482-A2CD-4B07C9B068D0}">
      <dgm:prSet/>
      <dgm:spPr/>
      <dgm:t>
        <a:bodyPr/>
        <a:lstStyle/>
        <a:p>
          <a:endParaRPr lang="hu-HU"/>
        </a:p>
      </dgm:t>
    </dgm:pt>
    <dgm:pt modelId="{F77BA03C-CB91-4C06-8BFF-1DEF62968483}" type="pres">
      <dgm:prSet presAssocID="{F61F1ED9-1821-4BB2-9D38-00F3765FC411}" presName="linear" presStyleCnt="0">
        <dgm:presLayoutVars>
          <dgm:animLvl val="lvl"/>
          <dgm:resizeHandles val="exact"/>
        </dgm:presLayoutVars>
      </dgm:prSet>
      <dgm:spPr/>
    </dgm:pt>
    <dgm:pt modelId="{41BA7F3A-ADCD-4231-8312-7789780C0237}" type="pres">
      <dgm:prSet presAssocID="{24851718-20C2-4DB0-8AFD-46886BE2BF70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1AFB64C-88EA-4E0E-B387-7C847FB7A77D}" type="presOf" srcId="{24851718-20C2-4DB0-8AFD-46886BE2BF70}" destId="{41BA7F3A-ADCD-4231-8312-7789780C0237}" srcOrd="0" destOrd="0" presId="urn:microsoft.com/office/officeart/2005/8/layout/vList2"/>
    <dgm:cxn modelId="{8618D18F-4E03-42E5-A5D7-CB18F679D8C9}" type="presOf" srcId="{F61F1ED9-1821-4BB2-9D38-00F3765FC411}" destId="{F77BA03C-CB91-4C06-8BFF-1DEF62968483}" srcOrd="0" destOrd="0" presId="urn:microsoft.com/office/officeart/2005/8/layout/vList2"/>
    <dgm:cxn modelId="{227086F1-E342-4482-A2CD-4B07C9B068D0}" srcId="{F61F1ED9-1821-4BB2-9D38-00F3765FC411}" destId="{24851718-20C2-4DB0-8AFD-46886BE2BF70}" srcOrd="0" destOrd="0" parTransId="{84E04E5E-B6EB-4701-BCC3-B193001F550E}" sibTransId="{ED947353-9C26-442B-90D0-A96ED1200285}"/>
    <dgm:cxn modelId="{DFB2CECF-5151-44A3-933A-4B1A1C266B92}" type="presParOf" srcId="{F77BA03C-CB91-4C06-8BFF-1DEF62968483}" destId="{41BA7F3A-ADCD-4231-8312-7789780C023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5D44B6-0606-4462-9D73-30526D770BD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A6A14D0-4C6F-480B-A854-15CA52E1606C}">
      <dgm:prSet/>
      <dgm:spPr/>
      <dgm:t>
        <a:bodyPr/>
        <a:lstStyle/>
        <a:p>
          <a:pPr algn="ctr" rtl="0"/>
          <a:r>
            <a:rPr lang="en-US" dirty="0"/>
            <a:t>Main </a:t>
          </a:r>
          <a:r>
            <a:rPr lang="hu-HU" dirty="0"/>
            <a:t>T</a:t>
          </a:r>
          <a:r>
            <a:rPr lang="en-US" dirty="0" err="1"/>
            <a:t>opics</a:t>
          </a:r>
          <a:endParaRPr lang="en-GB" dirty="0"/>
        </a:p>
      </dgm:t>
    </dgm:pt>
    <dgm:pt modelId="{4355C770-FFDF-472F-8F34-981B802DD5EB}" type="parTrans" cxnId="{9E2A2E15-02E4-4D19-A374-9D6EB49A501F}">
      <dgm:prSet/>
      <dgm:spPr/>
      <dgm:t>
        <a:bodyPr/>
        <a:lstStyle/>
        <a:p>
          <a:endParaRPr lang="en-US"/>
        </a:p>
      </dgm:t>
    </dgm:pt>
    <dgm:pt modelId="{EEA878D4-0FE1-4400-B8BE-C4881189D620}" type="sibTrans" cxnId="{9E2A2E15-02E4-4D19-A374-9D6EB49A501F}">
      <dgm:prSet/>
      <dgm:spPr/>
      <dgm:t>
        <a:bodyPr/>
        <a:lstStyle/>
        <a:p>
          <a:endParaRPr lang="en-US"/>
        </a:p>
      </dgm:t>
    </dgm:pt>
    <dgm:pt modelId="{D713D987-9DE6-48CA-8225-A47591B7CF08}" type="pres">
      <dgm:prSet presAssocID="{445D44B6-0606-4462-9D73-30526D770BD5}" presName="linear" presStyleCnt="0">
        <dgm:presLayoutVars>
          <dgm:animLvl val="lvl"/>
          <dgm:resizeHandles val="exact"/>
        </dgm:presLayoutVars>
      </dgm:prSet>
      <dgm:spPr/>
    </dgm:pt>
    <dgm:pt modelId="{C649649A-FC50-414B-9980-4BA6AFD3A32E}" type="pres">
      <dgm:prSet presAssocID="{2A6A14D0-4C6F-480B-A854-15CA52E1606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9E2A2E15-02E4-4D19-A374-9D6EB49A501F}" srcId="{445D44B6-0606-4462-9D73-30526D770BD5}" destId="{2A6A14D0-4C6F-480B-A854-15CA52E1606C}" srcOrd="0" destOrd="0" parTransId="{4355C770-FFDF-472F-8F34-981B802DD5EB}" sibTransId="{EEA878D4-0FE1-4400-B8BE-C4881189D620}"/>
    <dgm:cxn modelId="{63EB154E-0CC2-4353-ABB7-132507DF6541}" type="presOf" srcId="{445D44B6-0606-4462-9D73-30526D770BD5}" destId="{D713D987-9DE6-48CA-8225-A47591B7CF08}" srcOrd="0" destOrd="0" presId="urn:microsoft.com/office/officeart/2005/8/layout/vList2"/>
    <dgm:cxn modelId="{D8700B87-0F1E-4F54-8E23-CF3B5F679FAE}" type="presOf" srcId="{2A6A14D0-4C6F-480B-A854-15CA52E1606C}" destId="{C649649A-FC50-414B-9980-4BA6AFD3A32E}" srcOrd="0" destOrd="0" presId="urn:microsoft.com/office/officeart/2005/8/layout/vList2"/>
    <dgm:cxn modelId="{0CA060F6-29CB-4D2C-B7C1-C7F7B74354F7}" type="presParOf" srcId="{D713D987-9DE6-48CA-8225-A47591B7CF08}" destId="{C649649A-FC50-414B-9980-4BA6AFD3A32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8C2703-B756-4808-A96B-93D4E65C6B4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C8427D19-3D64-415E-826D-F76ADC5F65F1}">
      <dgm:prSet/>
      <dgm:spPr/>
      <dgm:t>
        <a:bodyPr/>
        <a:lstStyle/>
        <a:p>
          <a:r>
            <a:rPr lang="hu-HU" dirty="0"/>
            <a:t>Power BI </a:t>
          </a:r>
          <a:r>
            <a:rPr lang="en-US" dirty="0"/>
            <a:t>demo with AdventureWorksDW2017</a:t>
          </a:r>
          <a:endParaRPr lang="hu-HU" dirty="0"/>
        </a:p>
      </dgm:t>
    </dgm:pt>
    <dgm:pt modelId="{406C78D4-2019-4BE9-A7A7-A71E44A60ED2}" type="parTrans" cxnId="{7532F5AE-F24D-4A97-96A9-B2608FDA82A2}">
      <dgm:prSet/>
      <dgm:spPr/>
      <dgm:t>
        <a:bodyPr/>
        <a:lstStyle/>
        <a:p>
          <a:endParaRPr lang="hu-HU"/>
        </a:p>
      </dgm:t>
    </dgm:pt>
    <dgm:pt modelId="{FA2A233A-09BE-46F6-B1CE-9FCB8AF46E02}" type="sibTrans" cxnId="{7532F5AE-F24D-4A97-96A9-B2608FDA82A2}">
      <dgm:prSet/>
      <dgm:spPr/>
      <dgm:t>
        <a:bodyPr/>
        <a:lstStyle/>
        <a:p>
          <a:endParaRPr lang="hu-HU"/>
        </a:p>
      </dgm:t>
    </dgm:pt>
    <dgm:pt modelId="{04D5213E-D218-4E04-B3D0-F5831C26FD51}">
      <dgm:prSet custT="1"/>
      <dgm:spPr/>
      <dgm:t>
        <a:bodyPr/>
        <a:lstStyle/>
        <a:p>
          <a:r>
            <a:rPr lang="hu-HU" sz="27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Investors Exchange (IEX) Developer API</a:t>
          </a:r>
          <a:r>
            <a:rPr lang="hu-HU" sz="2700" b="0" i="0" kern="1200" dirty="0">
              <a:solidFill>
                <a:schemeClr val="bg1"/>
              </a:solidFill>
            </a:rPr>
            <a:t> </a:t>
          </a:r>
          <a:r>
            <a:rPr lang="en-US" sz="2700" kern="1200" dirty="0"/>
            <a:t>accessed with Python script demo report </a:t>
          </a:r>
          <a:endParaRPr lang="hu-HU" sz="2700" kern="1200" dirty="0"/>
        </a:p>
      </dgm:t>
    </dgm:pt>
    <dgm:pt modelId="{9556C2B9-FC93-4679-9A12-B2C2007FE7CB}" type="parTrans" cxnId="{A06AF9F4-756C-4BB1-9408-8D37754F9BC1}">
      <dgm:prSet/>
      <dgm:spPr/>
      <dgm:t>
        <a:bodyPr/>
        <a:lstStyle/>
        <a:p>
          <a:endParaRPr lang="hu-HU"/>
        </a:p>
      </dgm:t>
    </dgm:pt>
    <dgm:pt modelId="{26F7E064-B145-4264-9ADC-522E564D1BCA}" type="sibTrans" cxnId="{A06AF9F4-756C-4BB1-9408-8D37754F9BC1}">
      <dgm:prSet/>
      <dgm:spPr/>
      <dgm:t>
        <a:bodyPr/>
        <a:lstStyle/>
        <a:p>
          <a:endParaRPr lang="hu-HU"/>
        </a:p>
      </dgm:t>
    </dgm:pt>
    <dgm:pt modelId="{D7BD3169-820B-40C8-AAA5-787D69A6F9F7}">
      <dgm:prSet/>
      <dgm:spPr/>
      <dgm:t>
        <a:bodyPr/>
        <a:lstStyle/>
        <a:p>
          <a:r>
            <a:rPr lang="en-US" dirty="0"/>
            <a:t>Programming languages used in Power BI </a:t>
          </a:r>
          <a:br>
            <a:rPr lang="en-US" dirty="0"/>
          </a:br>
          <a:r>
            <a:rPr lang="hu-HU" dirty="0"/>
            <a:t>(SQL, M, DAX</a:t>
          </a:r>
          <a:r>
            <a:rPr lang="en-US" dirty="0"/>
            <a:t> and </a:t>
          </a:r>
          <a:r>
            <a:rPr lang="en-US" b="1" dirty="0"/>
            <a:t>Python</a:t>
          </a:r>
          <a:r>
            <a:rPr lang="hu-HU" dirty="0"/>
            <a:t>)</a:t>
          </a:r>
        </a:p>
      </dgm:t>
    </dgm:pt>
    <dgm:pt modelId="{8D9E92A1-5E47-428B-AFCB-B0ADD3914621}" type="parTrans" cxnId="{4F5E82A0-8EE1-4423-B6AC-6021E228685A}">
      <dgm:prSet/>
      <dgm:spPr/>
      <dgm:t>
        <a:bodyPr/>
        <a:lstStyle/>
        <a:p>
          <a:endParaRPr lang="hu-HU"/>
        </a:p>
      </dgm:t>
    </dgm:pt>
    <dgm:pt modelId="{AC37E553-6594-401B-B53C-AD82CD1657D4}" type="sibTrans" cxnId="{4F5E82A0-8EE1-4423-B6AC-6021E228685A}">
      <dgm:prSet/>
      <dgm:spPr/>
      <dgm:t>
        <a:bodyPr/>
        <a:lstStyle/>
        <a:p>
          <a:endParaRPr lang="hu-HU"/>
        </a:p>
      </dgm:t>
    </dgm:pt>
    <dgm:pt modelId="{295C1C20-AC6C-4B5B-B57C-188F61C125CB}" type="pres">
      <dgm:prSet presAssocID="{878C2703-B756-4808-A96B-93D4E65C6B4B}" presName="linear" presStyleCnt="0">
        <dgm:presLayoutVars>
          <dgm:animLvl val="lvl"/>
          <dgm:resizeHandles val="exact"/>
        </dgm:presLayoutVars>
      </dgm:prSet>
      <dgm:spPr/>
    </dgm:pt>
    <dgm:pt modelId="{59F21842-D3E1-4E75-9AC1-C2B225C8BE53}" type="pres">
      <dgm:prSet presAssocID="{C8427D19-3D64-415E-826D-F76ADC5F65F1}" presName="parentText" presStyleLbl="node1" presStyleIdx="0" presStyleCnt="3" custScaleY="95672">
        <dgm:presLayoutVars>
          <dgm:chMax val="0"/>
          <dgm:bulletEnabled val="1"/>
        </dgm:presLayoutVars>
      </dgm:prSet>
      <dgm:spPr/>
    </dgm:pt>
    <dgm:pt modelId="{B3C4C368-7F10-4DE4-B6BE-338B66B34332}" type="pres">
      <dgm:prSet presAssocID="{FA2A233A-09BE-46F6-B1CE-9FCB8AF46E02}" presName="spacer" presStyleCnt="0"/>
      <dgm:spPr/>
    </dgm:pt>
    <dgm:pt modelId="{2ED8162F-87D2-4BF7-B784-8F3412B90241}" type="pres">
      <dgm:prSet presAssocID="{04D5213E-D218-4E04-B3D0-F5831C26FD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517750-0C20-4FF5-A5E0-2DBD6A0EB9F0}" type="pres">
      <dgm:prSet presAssocID="{26F7E064-B145-4264-9ADC-522E564D1BCA}" presName="spacer" presStyleCnt="0"/>
      <dgm:spPr/>
    </dgm:pt>
    <dgm:pt modelId="{AC18D49D-5B40-4CD2-9DA4-4C520A5F263B}" type="pres">
      <dgm:prSet presAssocID="{D7BD3169-820B-40C8-AAA5-787D69A6F9F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1A9AE66-36F2-455D-B703-81B7BAF63EFB}" type="presOf" srcId="{D7BD3169-820B-40C8-AAA5-787D69A6F9F7}" destId="{AC18D49D-5B40-4CD2-9DA4-4C520A5F263B}" srcOrd="0" destOrd="0" presId="urn:microsoft.com/office/officeart/2005/8/layout/vList2"/>
    <dgm:cxn modelId="{2FF90F98-F4F2-4855-A4F0-EC5A3A045DAF}" type="presOf" srcId="{878C2703-B756-4808-A96B-93D4E65C6B4B}" destId="{295C1C20-AC6C-4B5B-B57C-188F61C125CB}" srcOrd="0" destOrd="0" presId="urn:microsoft.com/office/officeart/2005/8/layout/vList2"/>
    <dgm:cxn modelId="{4F5E82A0-8EE1-4423-B6AC-6021E228685A}" srcId="{878C2703-B756-4808-A96B-93D4E65C6B4B}" destId="{D7BD3169-820B-40C8-AAA5-787D69A6F9F7}" srcOrd="2" destOrd="0" parTransId="{8D9E92A1-5E47-428B-AFCB-B0ADD3914621}" sibTransId="{AC37E553-6594-401B-B53C-AD82CD1657D4}"/>
    <dgm:cxn modelId="{8460B5A1-D328-4345-8577-506B7B0BB36F}" type="presOf" srcId="{04D5213E-D218-4E04-B3D0-F5831C26FD51}" destId="{2ED8162F-87D2-4BF7-B784-8F3412B90241}" srcOrd="0" destOrd="0" presId="urn:microsoft.com/office/officeart/2005/8/layout/vList2"/>
    <dgm:cxn modelId="{7532F5AE-F24D-4A97-96A9-B2608FDA82A2}" srcId="{878C2703-B756-4808-A96B-93D4E65C6B4B}" destId="{C8427D19-3D64-415E-826D-F76ADC5F65F1}" srcOrd="0" destOrd="0" parTransId="{406C78D4-2019-4BE9-A7A7-A71E44A60ED2}" sibTransId="{FA2A233A-09BE-46F6-B1CE-9FCB8AF46E02}"/>
    <dgm:cxn modelId="{A06AF9F4-756C-4BB1-9408-8D37754F9BC1}" srcId="{878C2703-B756-4808-A96B-93D4E65C6B4B}" destId="{04D5213E-D218-4E04-B3D0-F5831C26FD51}" srcOrd="1" destOrd="0" parTransId="{9556C2B9-FC93-4679-9A12-B2C2007FE7CB}" sibTransId="{26F7E064-B145-4264-9ADC-522E564D1BCA}"/>
    <dgm:cxn modelId="{E68D27FC-BDDA-4108-AA1C-03B10C79A317}" type="presOf" srcId="{C8427D19-3D64-415E-826D-F76ADC5F65F1}" destId="{59F21842-D3E1-4E75-9AC1-C2B225C8BE53}" srcOrd="0" destOrd="0" presId="urn:microsoft.com/office/officeart/2005/8/layout/vList2"/>
    <dgm:cxn modelId="{0EA7F91C-FF67-4C2F-834D-6E8B647E43FC}" type="presParOf" srcId="{295C1C20-AC6C-4B5B-B57C-188F61C125CB}" destId="{59F21842-D3E1-4E75-9AC1-C2B225C8BE53}" srcOrd="0" destOrd="0" presId="urn:microsoft.com/office/officeart/2005/8/layout/vList2"/>
    <dgm:cxn modelId="{3AA53283-1C27-4914-AB23-1BF479D2874D}" type="presParOf" srcId="{295C1C20-AC6C-4B5B-B57C-188F61C125CB}" destId="{B3C4C368-7F10-4DE4-B6BE-338B66B34332}" srcOrd="1" destOrd="0" presId="urn:microsoft.com/office/officeart/2005/8/layout/vList2"/>
    <dgm:cxn modelId="{596C0BC8-8410-4405-94B3-9135E50C3712}" type="presParOf" srcId="{295C1C20-AC6C-4B5B-B57C-188F61C125CB}" destId="{2ED8162F-87D2-4BF7-B784-8F3412B90241}" srcOrd="2" destOrd="0" presId="urn:microsoft.com/office/officeart/2005/8/layout/vList2"/>
    <dgm:cxn modelId="{63154DBA-3D01-4E00-81DD-6E3D6F980E59}" type="presParOf" srcId="{295C1C20-AC6C-4B5B-B57C-188F61C125CB}" destId="{D1517750-0C20-4FF5-A5E0-2DBD6A0EB9F0}" srcOrd="3" destOrd="0" presId="urn:microsoft.com/office/officeart/2005/8/layout/vList2"/>
    <dgm:cxn modelId="{C145CC82-0670-4511-8FF2-E505ED88D9D4}" type="presParOf" srcId="{295C1C20-AC6C-4B5B-B57C-188F61C125CB}" destId="{AC18D49D-5B40-4CD2-9DA4-4C520A5F26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9EB248-A431-4B2A-80C7-A749D0EA4ED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D33DC8-4502-45DA-804E-17DA0724B814}" type="pres">
      <dgm:prSet presAssocID="{449EB248-A431-4B2A-80C7-A749D0EA4ED1}" presName="diagram" presStyleCnt="0">
        <dgm:presLayoutVars>
          <dgm:dir/>
          <dgm:resizeHandles val="exact"/>
        </dgm:presLayoutVars>
      </dgm:prSet>
      <dgm:spPr/>
    </dgm:pt>
  </dgm:ptLst>
  <dgm:cxnLst>
    <dgm:cxn modelId="{56B51113-5AF1-4018-85E2-CB5082DD4D2E}" type="presOf" srcId="{449EB248-A431-4B2A-80C7-A749D0EA4ED1}" destId="{EFD33DC8-4502-45DA-804E-17DA0724B814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40FEA8-625E-47E3-BFEE-F0904B901B2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2689855B-0341-49C4-998B-AEB6DB1F5BFA}">
      <dgm:prSet/>
      <dgm:spPr/>
      <dgm:t>
        <a:bodyPr/>
        <a:lstStyle/>
        <a:p>
          <a:r>
            <a:rPr lang="hu-HU" dirty="0"/>
            <a:t>A Power BI program</a:t>
          </a:r>
          <a:r>
            <a:rPr lang="en-US" dirty="0" err="1"/>
            <a:t>ming</a:t>
          </a:r>
          <a:r>
            <a:rPr lang="en-US" dirty="0"/>
            <a:t> languages</a:t>
          </a:r>
          <a:endParaRPr lang="hu-HU" dirty="0"/>
        </a:p>
      </dgm:t>
    </dgm:pt>
    <dgm:pt modelId="{F55AEFE0-D86A-47C8-9B7D-B2B068CF2BCD}" type="parTrans" cxnId="{CFC4B2D9-9E2D-430E-B098-18E69CC64739}">
      <dgm:prSet/>
      <dgm:spPr/>
      <dgm:t>
        <a:bodyPr/>
        <a:lstStyle/>
        <a:p>
          <a:endParaRPr lang="hu-HU"/>
        </a:p>
      </dgm:t>
    </dgm:pt>
    <dgm:pt modelId="{2EE3E349-7CD4-4233-B803-312D2B4FBC44}" type="sibTrans" cxnId="{CFC4B2D9-9E2D-430E-B098-18E69CC64739}">
      <dgm:prSet/>
      <dgm:spPr/>
      <dgm:t>
        <a:bodyPr/>
        <a:lstStyle/>
        <a:p>
          <a:endParaRPr lang="hu-HU"/>
        </a:p>
      </dgm:t>
    </dgm:pt>
    <dgm:pt modelId="{C29E6811-D20F-4D55-9308-8E88729DDC8D}" type="pres">
      <dgm:prSet presAssocID="{9840FEA8-625E-47E3-BFEE-F0904B901B2B}" presName="linear" presStyleCnt="0">
        <dgm:presLayoutVars>
          <dgm:animLvl val="lvl"/>
          <dgm:resizeHandles val="exact"/>
        </dgm:presLayoutVars>
      </dgm:prSet>
      <dgm:spPr/>
    </dgm:pt>
    <dgm:pt modelId="{0AE9B5CA-5ED2-4697-8162-3EADBAC2B06B}" type="pres">
      <dgm:prSet presAssocID="{2689855B-0341-49C4-998B-AEB6DB1F5BFA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BB084D7A-84A9-4583-8F54-3F57417DBEB6}" type="presOf" srcId="{2689855B-0341-49C4-998B-AEB6DB1F5BFA}" destId="{0AE9B5CA-5ED2-4697-8162-3EADBAC2B06B}" srcOrd="0" destOrd="0" presId="urn:microsoft.com/office/officeart/2005/8/layout/vList2"/>
    <dgm:cxn modelId="{12FC48C3-4CC5-4ADB-AD56-69ACF4815877}" type="presOf" srcId="{9840FEA8-625E-47E3-BFEE-F0904B901B2B}" destId="{C29E6811-D20F-4D55-9308-8E88729DDC8D}" srcOrd="0" destOrd="0" presId="urn:microsoft.com/office/officeart/2005/8/layout/vList2"/>
    <dgm:cxn modelId="{CFC4B2D9-9E2D-430E-B098-18E69CC64739}" srcId="{9840FEA8-625E-47E3-BFEE-F0904B901B2B}" destId="{2689855B-0341-49C4-998B-AEB6DB1F5BFA}" srcOrd="0" destOrd="0" parTransId="{F55AEFE0-D86A-47C8-9B7D-B2B068CF2BCD}" sibTransId="{2EE3E349-7CD4-4233-B803-312D2B4FBC44}"/>
    <dgm:cxn modelId="{87E1974D-B4AB-4F32-A110-B2306964846C}" type="presParOf" srcId="{C29E6811-D20F-4D55-9308-8E88729DDC8D}" destId="{0AE9B5CA-5ED2-4697-8162-3EADBAC2B06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D50F8E7-519D-46BE-B800-C2D56F03B7B4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56645359-A7F4-4353-AA3D-27BE5BDA4ADD}">
      <dgm:prSet/>
      <dgm:spPr/>
      <dgm:t>
        <a:bodyPr/>
        <a:lstStyle/>
        <a:p>
          <a:r>
            <a:rPr lang="en-US"/>
            <a:t>DB</a:t>
          </a:r>
          <a:endParaRPr lang="hu-HU"/>
        </a:p>
      </dgm:t>
    </dgm:pt>
    <dgm:pt modelId="{9792B076-B6F5-4B79-83E4-0957552F130B}" type="parTrans" cxnId="{67A2D0EA-9432-4726-8BBC-B0C260EA4D85}">
      <dgm:prSet/>
      <dgm:spPr/>
      <dgm:t>
        <a:bodyPr/>
        <a:lstStyle/>
        <a:p>
          <a:endParaRPr lang="hu-HU"/>
        </a:p>
      </dgm:t>
    </dgm:pt>
    <dgm:pt modelId="{107754EE-52A1-44B5-8537-E460B9601D17}" type="sibTrans" cxnId="{67A2D0EA-9432-4726-8BBC-B0C260EA4D85}">
      <dgm:prSet/>
      <dgm:spPr/>
      <dgm:t>
        <a:bodyPr/>
        <a:lstStyle/>
        <a:p>
          <a:endParaRPr lang="hu-HU"/>
        </a:p>
      </dgm:t>
    </dgm:pt>
    <dgm:pt modelId="{FD3007D4-7B85-410D-9CAC-80CF057E9556}">
      <dgm:prSet/>
      <dgm:spPr/>
      <dgm:t>
        <a:bodyPr/>
        <a:lstStyle/>
        <a:p>
          <a:r>
            <a:rPr lang="en-US" dirty="0"/>
            <a:t>Query Editor</a:t>
          </a:r>
          <a:endParaRPr lang="hu-HU" dirty="0"/>
        </a:p>
      </dgm:t>
    </dgm:pt>
    <dgm:pt modelId="{4C065249-2397-492F-949C-CAA18E66F3E1}" type="parTrans" cxnId="{248C9A08-E0E8-4A79-A69D-B1D0235E8624}">
      <dgm:prSet/>
      <dgm:spPr/>
      <dgm:t>
        <a:bodyPr/>
        <a:lstStyle/>
        <a:p>
          <a:endParaRPr lang="hu-HU"/>
        </a:p>
      </dgm:t>
    </dgm:pt>
    <dgm:pt modelId="{C85EC92B-498E-4188-8F4F-26B3F5C8D912}" type="sibTrans" cxnId="{248C9A08-E0E8-4A79-A69D-B1D0235E8624}">
      <dgm:prSet/>
      <dgm:spPr/>
      <dgm:t>
        <a:bodyPr/>
        <a:lstStyle/>
        <a:p>
          <a:endParaRPr lang="hu-HU"/>
        </a:p>
      </dgm:t>
    </dgm:pt>
    <dgm:pt modelId="{9ECFEF61-E992-45BF-9C78-BF112B69C388}">
      <dgm:prSet/>
      <dgm:spPr/>
      <dgm:t>
        <a:bodyPr/>
        <a:lstStyle/>
        <a:p>
          <a:r>
            <a:rPr lang="en-US"/>
            <a:t>DAX</a:t>
          </a:r>
          <a:endParaRPr lang="hu-HU"/>
        </a:p>
      </dgm:t>
    </dgm:pt>
    <dgm:pt modelId="{33A28D57-E341-48DD-B8AA-F986AAE73C8C}" type="parTrans" cxnId="{3701D2C0-6B1F-445F-8B49-279D264628AC}">
      <dgm:prSet/>
      <dgm:spPr/>
      <dgm:t>
        <a:bodyPr/>
        <a:lstStyle/>
        <a:p>
          <a:endParaRPr lang="hu-HU"/>
        </a:p>
      </dgm:t>
    </dgm:pt>
    <dgm:pt modelId="{0C3DF58F-FCAF-4473-AE89-F23291FFE6E4}" type="sibTrans" cxnId="{3701D2C0-6B1F-445F-8B49-279D264628AC}">
      <dgm:prSet/>
      <dgm:spPr/>
      <dgm:t>
        <a:bodyPr/>
        <a:lstStyle/>
        <a:p>
          <a:endParaRPr lang="hu-HU"/>
        </a:p>
      </dgm:t>
    </dgm:pt>
    <dgm:pt modelId="{82A65D12-40C6-479F-A749-33974AAFBE18}" type="pres">
      <dgm:prSet presAssocID="{DD50F8E7-519D-46BE-B800-C2D56F03B7B4}" presName="Name0" presStyleCnt="0">
        <dgm:presLayoutVars>
          <dgm:dir/>
          <dgm:resizeHandles val="exact"/>
        </dgm:presLayoutVars>
      </dgm:prSet>
      <dgm:spPr/>
    </dgm:pt>
    <dgm:pt modelId="{95DC9927-6A74-4B6B-8320-2AA2DEBDBB6F}" type="pres">
      <dgm:prSet presAssocID="{DD50F8E7-519D-46BE-B800-C2D56F03B7B4}" presName="arrow" presStyleLbl="bgShp" presStyleIdx="0" presStyleCnt="1"/>
      <dgm:spPr/>
    </dgm:pt>
    <dgm:pt modelId="{E7BB233C-4974-4067-B029-3A8D411895C3}" type="pres">
      <dgm:prSet presAssocID="{DD50F8E7-519D-46BE-B800-C2D56F03B7B4}" presName="points" presStyleCnt="0"/>
      <dgm:spPr/>
    </dgm:pt>
    <dgm:pt modelId="{026E3AD3-FCFA-46EF-B089-E25F06FC5B40}" type="pres">
      <dgm:prSet presAssocID="{56645359-A7F4-4353-AA3D-27BE5BDA4ADD}" presName="compositeA" presStyleCnt="0"/>
      <dgm:spPr/>
    </dgm:pt>
    <dgm:pt modelId="{7530AEA1-9620-48A2-8172-3240F753C8B0}" type="pres">
      <dgm:prSet presAssocID="{56645359-A7F4-4353-AA3D-27BE5BDA4ADD}" presName="textA" presStyleLbl="revTx" presStyleIdx="0" presStyleCnt="3">
        <dgm:presLayoutVars>
          <dgm:bulletEnabled val="1"/>
        </dgm:presLayoutVars>
      </dgm:prSet>
      <dgm:spPr/>
    </dgm:pt>
    <dgm:pt modelId="{3ECEAC32-A46E-4142-9D95-DC2108F9B0FE}" type="pres">
      <dgm:prSet presAssocID="{56645359-A7F4-4353-AA3D-27BE5BDA4ADD}" presName="circleA" presStyleLbl="node1" presStyleIdx="0" presStyleCnt="3"/>
      <dgm:spPr/>
    </dgm:pt>
    <dgm:pt modelId="{60C7F1CD-D5BC-4D07-84D5-CF6F3EFA6609}" type="pres">
      <dgm:prSet presAssocID="{56645359-A7F4-4353-AA3D-27BE5BDA4ADD}" presName="spaceA" presStyleCnt="0"/>
      <dgm:spPr/>
    </dgm:pt>
    <dgm:pt modelId="{1D979811-66BC-40F2-B67A-EEF0B6B40864}" type="pres">
      <dgm:prSet presAssocID="{107754EE-52A1-44B5-8537-E460B9601D17}" presName="space" presStyleCnt="0"/>
      <dgm:spPr/>
    </dgm:pt>
    <dgm:pt modelId="{5E9E1B45-95D3-4934-ABE2-E84109253303}" type="pres">
      <dgm:prSet presAssocID="{FD3007D4-7B85-410D-9CAC-80CF057E9556}" presName="compositeB" presStyleCnt="0"/>
      <dgm:spPr/>
    </dgm:pt>
    <dgm:pt modelId="{F2FFE6F8-A1CE-4A5F-8F1D-3738B331EC5B}" type="pres">
      <dgm:prSet presAssocID="{FD3007D4-7B85-410D-9CAC-80CF057E9556}" presName="textB" presStyleLbl="revTx" presStyleIdx="1" presStyleCnt="3" custLinFactY="-50000" custLinFactNeighborX="1130" custLinFactNeighborY="-100000">
        <dgm:presLayoutVars>
          <dgm:bulletEnabled val="1"/>
        </dgm:presLayoutVars>
      </dgm:prSet>
      <dgm:spPr/>
    </dgm:pt>
    <dgm:pt modelId="{2604D186-4F9B-497C-AA3E-6B80A991515F}" type="pres">
      <dgm:prSet presAssocID="{FD3007D4-7B85-410D-9CAC-80CF057E9556}" presName="circleB" presStyleLbl="node1" presStyleIdx="1" presStyleCnt="3"/>
      <dgm:spPr/>
    </dgm:pt>
    <dgm:pt modelId="{F0848107-8C7E-4AEC-A4E1-03109AEB8C3E}" type="pres">
      <dgm:prSet presAssocID="{FD3007D4-7B85-410D-9CAC-80CF057E9556}" presName="spaceB" presStyleCnt="0"/>
      <dgm:spPr/>
    </dgm:pt>
    <dgm:pt modelId="{83CFA0F0-5C71-44F2-B443-942EB2612B60}" type="pres">
      <dgm:prSet presAssocID="{C85EC92B-498E-4188-8F4F-26B3F5C8D912}" presName="space" presStyleCnt="0"/>
      <dgm:spPr/>
    </dgm:pt>
    <dgm:pt modelId="{86ED90C1-2824-489F-A9AE-CBEC25738427}" type="pres">
      <dgm:prSet presAssocID="{9ECFEF61-E992-45BF-9C78-BF112B69C388}" presName="compositeA" presStyleCnt="0"/>
      <dgm:spPr/>
    </dgm:pt>
    <dgm:pt modelId="{5F2583B0-EBCA-45D1-897F-DA8740D62835}" type="pres">
      <dgm:prSet presAssocID="{9ECFEF61-E992-45BF-9C78-BF112B69C388}" presName="textA" presStyleLbl="revTx" presStyleIdx="2" presStyleCnt="3">
        <dgm:presLayoutVars>
          <dgm:bulletEnabled val="1"/>
        </dgm:presLayoutVars>
      </dgm:prSet>
      <dgm:spPr/>
    </dgm:pt>
    <dgm:pt modelId="{9BBEABF5-07ED-4842-AB9F-B3F9A176F181}" type="pres">
      <dgm:prSet presAssocID="{9ECFEF61-E992-45BF-9C78-BF112B69C388}" presName="circleA" presStyleLbl="node1" presStyleIdx="2" presStyleCnt="3"/>
      <dgm:spPr/>
    </dgm:pt>
    <dgm:pt modelId="{14DC6110-196E-409B-91F3-A440F539E655}" type="pres">
      <dgm:prSet presAssocID="{9ECFEF61-E992-45BF-9C78-BF112B69C388}" presName="spaceA" presStyleCnt="0"/>
      <dgm:spPr/>
    </dgm:pt>
  </dgm:ptLst>
  <dgm:cxnLst>
    <dgm:cxn modelId="{248C9A08-E0E8-4A79-A69D-B1D0235E8624}" srcId="{DD50F8E7-519D-46BE-B800-C2D56F03B7B4}" destId="{FD3007D4-7B85-410D-9CAC-80CF057E9556}" srcOrd="1" destOrd="0" parTransId="{4C065249-2397-492F-949C-CAA18E66F3E1}" sibTransId="{C85EC92B-498E-4188-8F4F-26B3F5C8D912}"/>
    <dgm:cxn modelId="{59BCDB44-EE32-42E9-9A12-213771F78B6B}" type="presOf" srcId="{56645359-A7F4-4353-AA3D-27BE5BDA4ADD}" destId="{7530AEA1-9620-48A2-8172-3240F753C8B0}" srcOrd="0" destOrd="0" presId="urn:microsoft.com/office/officeart/2005/8/layout/hProcess11"/>
    <dgm:cxn modelId="{BD996572-DBFD-4C9E-BE37-8B94667E20F9}" type="presOf" srcId="{FD3007D4-7B85-410D-9CAC-80CF057E9556}" destId="{F2FFE6F8-A1CE-4A5F-8F1D-3738B331EC5B}" srcOrd="0" destOrd="0" presId="urn:microsoft.com/office/officeart/2005/8/layout/hProcess11"/>
    <dgm:cxn modelId="{8F098775-BB07-4FEB-ADFF-3CC01C230A32}" type="presOf" srcId="{DD50F8E7-519D-46BE-B800-C2D56F03B7B4}" destId="{82A65D12-40C6-479F-A749-33974AAFBE18}" srcOrd="0" destOrd="0" presId="urn:microsoft.com/office/officeart/2005/8/layout/hProcess11"/>
    <dgm:cxn modelId="{38383C95-F9C7-4194-8587-B82065866413}" type="presOf" srcId="{9ECFEF61-E992-45BF-9C78-BF112B69C388}" destId="{5F2583B0-EBCA-45D1-897F-DA8740D62835}" srcOrd="0" destOrd="0" presId="urn:microsoft.com/office/officeart/2005/8/layout/hProcess11"/>
    <dgm:cxn modelId="{3701D2C0-6B1F-445F-8B49-279D264628AC}" srcId="{DD50F8E7-519D-46BE-B800-C2D56F03B7B4}" destId="{9ECFEF61-E992-45BF-9C78-BF112B69C388}" srcOrd="2" destOrd="0" parTransId="{33A28D57-E341-48DD-B8AA-F986AAE73C8C}" sibTransId="{0C3DF58F-FCAF-4473-AE89-F23291FFE6E4}"/>
    <dgm:cxn modelId="{67A2D0EA-9432-4726-8BBC-B0C260EA4D85}" srcId="{DD50F8E7-519D-46BE-B800-C2D56F03B7B4}" destId="{56645359-A7F4-4353-AA3D-27BE5BDA4ADD}" srcOrd="0" destOrd="0" parTransId="{9792B076-B6F5-4B79-83E4-0957552F130B}" sibTransId="{107754EE-52A1-44B5-8537-E460B9601D17}"/>
    <dgm:cxn modelId="{4B7EAA44-54EB-4DD2-B416-3E159C33A443}" type="presParOf" srcId="{82A65D12-40C6-479F-A749-33974AAFBE18}" destId="{95DC9927-6A74-4B6B-8320-2AA2DEBDBB6F}" srcOrd="0" destOrd="0" presId="urn:microsoft.com/office/officeart/2005/8/layout/hProcess11"/>
    <dgm:cxn modelId="{0D70AF1E-7D2C-4D76-949C-3C6F90C2F5FD}" type="presParOf" srcId="{82A65D12-40C6-479F-A749-33974AAFBE18}" destId="{E7BB233C-4974-4067-B029-3A8D411895C3}" srcOrd="1" destOrd="0" presId="urn:microsoft.com/office/officeart/2005/8/layout/hProcess11"/>
    <dgm:cxn modelId="{5A2F36EB-C9C2-4F0F-B016-5145D234F7B2}" type="presParOf" srcId="{E7BB233C-4974-4067-B029-3A8D411895C3}" destId="{026E3AD3-FCFA-46EF-B089-E25F06FC5B40}" srcOrd="0" destOrd="0" presId="urn:microsoft.com/office/officeart/2005/8/layout/hProcess11"/>
    <dgm:cxn modelId="{3C494481-DA63-4201-80D6-48C5FB245A93}" type="presParOf" srcId="{026E3AD3-FCFA-46EF-B089-E25F06FC5B40}" destId="{7530AEA1-9620-48A2-8172-3240F753C8B0}" srcOrd="0" destOrd="0" presId="urn:microsoft.com/office/officeart/2005/8/layout/hProcess11"/>
    <dgm:cxn modelId="{DE9F7147-3A57-4C62-AD3C-8A22753A2697}" type="presParOf" srcId="{026E3AD3-FCFA-46EF-B089-E25F06FC5B40}" destId="{3ECEAC32-A46E-4142-9D95-DC2108F9B0FE}" srcOrd="1" destOrd="0" presId="urn:microsoft.com/office/officeart/2005/8/layout/hProcess11"/>
    <dgm:cxn modelId="{286170C1-C437-4376-93D3-3177CD99CC00}" type="presParOf" srcId="{026E3AD3-FCFA-46EF-B089-E25F06FC5B40}" destId="{60C7F1CD-D5BC-4D07-84D5-CF6F3EFA6609}" srcOrd="2" destOrd="0" presId="urn:microsoft.com/office/officeart/2005/8/layout/hProcess11"/>
    <dgm:cxn modelId="{0BBE2616-761F-46EC-9049-8E4BA5D082E0}" type="presParOf" srcId="{E7BB233C-4974-4067-B029-3A8D411895C3}" destId="{1D979811-66BC-40F2-B67A-EEF0B6B40864}" srcOrd="1" destOrd="0" presId="urn:microsoft.com/office/officeart/2005/8/layout/hProcess11"/>
    <dgm:cxn modelId="{02253E34-35F3-4C11-96F1-EC93A924FDBD}" type="presParOf" srcId="{E7BB233C-4974-4067-B029-3A8D411895C3}" destId="{5E9E1B45-95D3-4934-ABE2-E84109253303}" srcOrd="2" destOrd="0" presId="urn:microsoft.com/office/officeart/2005/8/layout/hProcess11"/>
    <dgm:cxn modelId="{3CACD489-6F1C-4D1B-8E8B-52306302B83C}" type="presParOf" srcId="{5E9E1B45-95D3-4934-ABE2-E84109253303}" destId="{F2FFE6F8-A1CE-4A5F-8F1D-3738B331EC5B}" srcOrd="0" destOrd="0" presId="urn:microsoft.com/office/officeart/2005/8/layout/hProcess11"/>
    <dgm:cxn modelId="{31843B74-BF1D-48AB-B60A-24CFD791F469}" type="presParOf" srcId="{5E9E1B45-95D3-4934-ABE2-E84109253303}" destId="{2604D186-4F9B-497C-AA3E-6B80A991515F}" srcOrd="1" destOrd="0" presId="urn:microsoft.com/office/officeart/2005/8/layout/hProcess11"/>
    <dgm:cxn modelId="{A084479A-141D-4728-9407-20B90EC3BAD1}" type="presParOf" srcId="{5E9E1B45-95D3-4934-ABE2-E84109253303}" destId="{F0848107-8C7E-4AEC-A4E1-03109AEB8C3E}" srcOrd="2" destOrd="0" presId="urn:microsoft.com/office/officeart/2005/8/layout/hProcess11"/>
    <dgm:cxn modelId="{D54FA46B-2BEA-4F3D-8A4D-DB1939C12227}" type="presParOf" srcId="{E7BB233C-4974-4067-B029-3A8D411895C3}" destId="{83CFA0F0-5C71-44F2-B443-942EB2612B60}" srcOrd="3" destOrd="0" presId="urn:microsoft.com/office/officeart/2005/8/layout/hProcess11"/>
    <dgm:cxn modelId="{086DB99D-FB47-459B-A1A8-40A64541A840}" type="presParOf" srcId="{E7BB233C-4974-4067-B029-3A8D411895C3}" destId="{86ED90C1-2824-489F-A9AE-CBEC25738427}" srcOrd="4" destOrd="0" presId="urn:microsoft.com/office/officeart/2005/8/layout/hProcess11"/>
    <dgm:cxn modelId="{2DEBC964-67CA-4D7F-BBFA-006267992BC3}" type="presParOf" srcId="{86ED90C1-2824-489F-A9AE-CBEC25738427}" destId="{5F2583B0-EBCA-45D1-897F-DA8740D62835}" srcOrd="0" destOrd="0" presId="urn:microsoft.com/office/officeart/2005/8/layout/hProcess11"/>
    <dgm:cxn modelId="{475E7A49-E2AD-49A7-91F7-F5118A3412A9}" type="presParOf" srcId="{86ED90C1-2824-489F-A9AE-CBEC25738427}" destId="{9BBEABF5-07ED-4842-AB9F-B3F9A176F181}" srcOrd="1" destOrd="0" presId="urn:microsoft.com/office/officeart/2005/8/layout/hProcess11"/>
    <dgm:cxn modelId="{D2CD50DE-AA5D-4C10-8FEB-7577727C970E}" type="presParOf" srcId="{86ED90C1-2824-489F-A9AE-CBEC25738427}" destId="{14DC6110-196E-409B-91F3-A440F539E655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62B77A2-91A7-4B9C-8D55-CE9C279896A8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85E26-620E-4378-9974-730A0D70899A}">
      <dgm:prSet/>
      <dgm:spPr/>
      <dgm:t>
        <a:bodyPr/>
        <a:lstStyle/>
        <a:p>
          <a:pPr rtl="0"/>
          <a:r>
            <a:rPr lang="hu-HU" dirty="0"/>
            <a:t>Ronai.bertalan@grape.hu</a:t>
          </a:r>
          <a:endParaRPr lang="en-GB" dirty="0"/>
        </a:p>
      </dgm:t>
    </dgm:pt>
    <dgm:pt modelId="{5684E8E0-42E1-471E-BDA4-5EC6BB2B2934}" type="sibTrans" cxnId="{7CFAD64E-5945-4E7C-80D6-3318B6F54939}">
      <dgm:prSet/>
      <dgm:spPr/>
      <dgm:t>
        <a:bodyPr/>
        <a:lstStyle/>
        <a:p>
          <a:endParaRPr lang="en-US"/>
        </a:p>
      </dgm:t>
    </dgm:pt>
    <dgm:pt modelId="{7FDB7456-0C5B-4015-A63A-3D9465FE72DE}" type="parTrans" cxnId="{7CFAD64E-5945-4E7C-80D6-3318B6F54939}">
      <dgm:prSet/>
      <dgm:spPr/>
      <dgm:t>
        <a:bodyPr/>
        <a:lstStyle/>
        <a:p>
          <a:endParaRPr lang="en-US"/>
        </a:p>
      </dgm:t>
    </dgm:pt>
    <dgm:pt modelId="{13013BA7-F11C-41BA-972F-CF82A637D263}" type="pres">
      <dgm:prSet presAssocID="{A62B77A2-91A7-4B9C-8D55-CE9C279896A8}" presName="linear" presStyleCnt="0">
        <dgm:presLayoutVars>
          <dgm:animLvl val="lvl"/>
          <dgm:resizeHandles val="exact"/>
        </dgm:presLayoutVars>
      </dgm:prSet>
      <dgm:spPr/>
    </dgm:pt>
    <dgm:pt modelId="{F3534F11-2631-4428-8025-FAB0E80FEAE3}" type="pres">
      <dgm:prSet presAssocID="{59285E26-620E-4378-9974-730A0D70899A}" presName="parentText" presStyleLbl="node1" presStyleIdx="0" presStyleCnt="1" custLinFactY="38418" custLinFactNeighborY="100000">
        <dgm:presLayoutVars>
          <dgm:chMax val="0"/>
          <dgm:bulletEnabled val="1"/>
        </dgm:presLayoutVars>
      </dgm:prSet>
      <dgm:spPr/>
    </dgm:pt>
  </dgm:ptLst>
  <dgm:cxnLst>
    <dgm:cxn modelId="{072AC40D-C5F0-45B8-8233-7DA3EA1B6AD3}" type="presOf" srcId="{A62B77A2-91A7-4B9C-8D55-CE9C279896A8}" destId="{13013BA7-F11C-41BA-972F-CF82A637D263}" srcOrd="0" destOrd="0" presId="urn:microsoft.com/office/officeart/2005/8/layout/vList2"/>
    <dgm:cxn modelId="{7CFAD64E-5945-4E7C-80D6-3318B6F54939}" srcId="{A62B77A2-91A7-4B9C-8D55-CE9C279896A8}" destId="{59285E26-620E-4378-9974-730A0D70899A}" srcOrd="0" destOrd="0" parTransId="{7FDB7456-0C5B-4015-A63A-3D9465FE72DE}" sibTransId="{5684E8E0-42E1-471E-BDA4-5EC6BB2B2934}"/>
    <dgm:cxn modelId="{EB0F7493-6D77-4414-B4F8-FEA21CF91996}" type="presOf" srcId="{59285E26-620E-4378-9974-730A0D70899A}" destId="{F3534F11-2631-4428-8025-FAB0E80FEAE3}" srcOrd="0" destOrd="0" presId="urn:microsoft.com/office/officeart/2005/8/layout/vList2"/>
    <dgm:cxn modelId="{B78C5B6C-7C7E-4088-AEAE-0154D8B7E5E2}" type="presParOf" srcId="{13013BA7-F11C-41BA-972F-CF82A637D263}" destId="{F3534F11-2631-4428-8025-FAB0E80FEA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62B77A2-91A7-4B9C-8D55-CE9C2798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285E26-620E-4378-9974-730A0D70899A}">
      <dgm:prSet/>
      <dgm:spPr/>
      <dgm:t>
        <a:bodyPr/>
        <a:lstStyle/>
        <a:p>
          <a:pPr rtl="0"/>
          <a:r>
            <a:rPr lang="hu-HU" dirty="0">
              <a:solidFill>
                <a:schemeClr val="tx1"/>
              </a:solidFill>
            </a:rPr>
            <a:t>Ronai.bertalan@grape.hu</a:t>
          </a:r>
          <a:endParaRPr lang="en-GB" dirty="0">
            <a:solidFill>
              <a:schemeClr val="tx1"/>
            </a:solidFill>
          </a:endParaRPr>
        </a:p>
      </dgm:t>
    </dgm:pt>
    <dgm:pt modelId="{5684E8E0-42E1-471E-BDA4-5EC6BB2B2934}" type="sibTrans" cxnId="{7CFAD64E-5945-4E7C-80D6-3318B6F54939}">
      <dgm:prSet/>
      <dgm:spPr/>
      <dgm:t>
        <a:bodyPr/>
        <a:lstStyle/>
        <a:p>
          <a:endParaRPr lang="en-US"/>
        </a:p>
      </dgm:t>
    </dgm:pt>
    <dgm:pt modelId="{7FDB7456-0C5B-4015-A63A-3D9465FE72DE}" type="parTrans" cxnId="{7CFAD64E-5945-4E7C-80D6-3318B6F54939}">
      <dgm:prSet/>
      <dgm:spPr/>
      <dgm:t>
        <a:bodyPr/>
        <a:lstStyle/>
        <a:p>
          <a:endParaRPr lang="en-US"/>
        </a:p>
      </dgm:t>
    </dgm:pt>
    <dgm:pt modelId="{13013BA7-F11C-41BA-972F-CF82A637D263}" type="pres">
      <dgm:prSet presAssocID="{A62B77A2-91A7-4B9C-8D55-CE9C279896A8}" presName="linear" presStyleCnt="0">
        <dgm:presLayoutVars>
          <dgm:animLvl val="lvl"/>
          <dgm:resizeHandles val="exact"/>
        </dgm:presLayoutVars>
      </dgm:prSet>
      <dgm:spPr/>
    </dgm:pt>
    <dgm:pt modelId="{F3534F11-2631-4428-8025-FAB0E80FEAE3}" type="pres">
      <dgm:prSet presAssocID="{59285E26-620E-4378-9974-730A0D70899A}" presName="parentText" presStyleLbl="node1" presStyleIdx="0" presStyleCnt="1" custLinFactNeighborY="12331">
        <dgm:presLayoutVars>
          <dgm:chMax val="0"/>
          <dgm:bulletEnabled val="1"/>
        </dgm:presLayoutVars>
      </dgm:prSet>
      <dgm:spPr/>
    </dgm:pt>
  </dgm:ptLst>
  <dgm:cxnLst>
    <dgm:cxn modelId="{072AC40D-C5F0-45B8-8233-7DA3EA1B6AD3}" type="presOf" srcId="{A62B77A2-91A7-4B9C-8D55-CE9C279896A8}" destId="{13013BA7-F11C-41BA-972F-CF82A637D263}" srcOrd="0" destOrd="0" presId="urn:microsoft.com/office/officeart/2005/8/layout/vList2"/>
    <dgm:cxn modelId="{7CFAD64E-5945-4E7C-80D6-3318B6F54939}" srcId="{A62B77A2-91A7-4B9C-8D55-CE9C279896A8}" destId="{59285E26-620E-4378-9974-730A0D70899A}" srcOrd="0" destOrd="0" parTransId="{7FDB7456-0C5B-4015-A63A-3D9465FE72DE}" sibTransId="{5684E8E0-42E1-471E-BDA4-5EC6BB2B2934}"/>
    <dgm:cxn modelId="{EB0F7493-6D77-4414-B4F8-FEA21CF91996}" type="presOf" srcId="{59285E26-620E-4378-9974-730A0D70899A}" destId="{F3534F11-2631-4428-8025-FAB0E80FEAE3}" srcOrd="0" destOrd="0" presId="urn:microsoft.com/office/officeart/2005/8/layout/vList2"/>
    <dgm:cxn modelId="{B78C5B6C-7C7E-4088-AEAE-0154D8B7E5E2}" type="presParOf" srcId="{13013BA7-F11C-41BA-972F-CF82A637D263}" destId="{F3534F11-2631-4428-8025-FAB0E80FEAE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BA7F3A-ADCD-4231-8312-7789780C0237}">
      <dsp:nvSpPr>
        <dsp:cNvPr id="0" name=""/>
        <dsp:cNvSpPr/>
      </dsp:nvSpPr>
      <dsp:spPr>
        <a:xfrm>
          <a:off x="0" y="192399"/>
          <a:ext cx="8596668" cy="936000"/>
        </a:xfrm>
        <a:prstGeom prst="roundRect">
          <a:avLst/>
        </a:prstGeom>
        <a:gradFill rotWithShape="0">
          <a:gsLst>
            <a:gs pos="11000">
              <a:schemeClr val="accent1">
                <a:hueOff val="0"/>
                <a:satOff val="0"/>
                <a:alphaOff val="0"/>
                <a:tint val="65000"/>
                <a:lumMod val="96000"/>
                <a:lumOff val="4000"/>
              </a:schemeClr>
            </a:gs>
            <a:gs pos="100000">
              <a:schemeClr val="tx1"/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b="1" kern="1200" dirty="0">
              <a:solidFill>
                <a:schemeClr val="bg1"/>
              </a:solidFill>
            </a:rPr>
            <a:t>http://datascientistbudapest.com</a:t>
          </a:r>
          <a:endParaRPr lang="hu-HU" sz="4000" b="1" kern="1200" dirty="0">
            <a:solidFill>
              <a:schemeClr val="bg1"/>
            </a:solidFill>
          </a:endParaRPr>
        </a:p>
      </dsp:txBody>
      <dsp:txXfrm>
        <a:off x="45692" y="238091"/>
        <a:ext cx="8505284" cy="8446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9649A-FC50-414B-9980-4BA6AFD3A32E}">
      <dsp:nvSpPr>
        <dsp:cNvPr id="0" name=""/>
        <dsp:cNvSpPr/>
      </dsp:nvSpPr>
      <dsp:spPr>
        <a:xfrm>
          <a:off x="0" y="2758"/>
          <a:ext cx="8596668" cy="912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 dirty="0"/>
            <a:t>Main </a:t>
          </a:r>
          <a:r>
            <a:rPr lang="hu-HU" sz="3900" kern="1200" dirty="0"/>
            <a:t>T</a:t>
          </a:r>
          <a:r>
            <a:rPr lang="en-US" sz="3900" kern="1200" dirty="0" err="1"/>
            <a:t>opics</a:t>
          </a:r>
          <a:endParaRPr lang="en-GB" sz="3900" kern="1200" dirty="0"/>
        </a:p>
      </dsp:txBody>
      <dsp:txXfrm>
        <a:off x="44549" y="47307"/>
        <a:ext cx="8507570" cy="823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21842-D3E1-4E75-9AC1-C2B225C8BE53}">
      <dsp:nvSpPr>
        <dsp:cNvPr id="0" name=""/>
        <dsp:cNvSpPr/>
      </dsp:nvSpPr>
      <dsp:spPr>
        <a:xfrm>
          <a:off x="0" y="77127"/>
          <a:ext cx="8596668" cy="982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/>
            <a:t>Power BI </a:t>
          </a:r>
          <a:r>
            <a:rPr lang="en-US" sz="2700" kern="1200" dirty="0"/>
            <a:t>demo with AdventureWorksDW2017</a:t>
          </a:r>
          <a:endParaRPr lang="hu-HU" sz="2700" kern="1200" dirty="0"/>
        </a:p>
      </dsp:txBody>
      <dsp:txXfrm>
        <a:off x="47949" y="125076"/>
        <a:ext cx="8500770" cy="886342"/>
      </dsp:txXfrm>
    </dsp:sp>
    <dsp:sp modelId="{2ED8162F-87D2-4BF7-B784-8F3412B90241}">
      <dsp:nvSpPr>
        <dsp:cNvPr id="0" name=""/>
        <dsp:cNvSpPr/>
      </dsp:nvSpPr>
      <dsp:spPr>
        <a:xfrm>
          <a:off x="0" y="1137128"/>
          <a:ext cx="8596668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700" kern="1200" dirty="0">
              <a:solidFill>
                <a:prstClr val="white"/>
              </a:solidFill>
              <a:latin typeface="Trebuchet MS" panose="020B0603020202020204"/>
              <a:ea typeface="+mn-ea"/>
              <a:cs typeface="+mn-cs"/>
            </a:rPr>
            <a:t>Investors Exchange (IEX) Developer API</a:t>
          </a:r>
          <a:r>
            <a:rPr lang="hu-HU" sz="2700" b="0" i="0" kern="1200" dirty="0">
              <a:solidFill>
                <a:schemeClr val="bg1"/>
              </a:solidFill>
            </a:rPr>
            <a:t> </a:t>
          </a:r>
          <a:r>
            <a:rPr lang="en-US" sz="2700" kern="1200" dirty="0"/>
            <a:t>accessed with Python script demo report </a:t>
          </a:r>
          <a:endParaRPr lang="hu-HU" sz="2700" kern="1200" dirty="0"/>
        </a:p>
      </dsp:txBody>
      <dsp:txXfrm>
        <a:off x="50118" y="1187246"/>
        <a:ext cx="8496432" cy="926439"/>
      </dsp:txXfrm>
    </dsp:sp>
    <dsp:sp modelId="{AC18D49D-5B40-4CD2-9DA4-4C520A5F263B}">
      <dsp:nvSpPr>
        <dsp:cNvPr id="0" name=""/>
        <dsp:cNvSpPr/>
      </dsp:nvSpPr>
      <dsp:spPr>
        <a:xfrm>
          <a:off x="0" y="2241563"/>
          <a:ext cx="8596668" cy="10266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Programming languages used in Power BI </a:t>
          </a:r>
          <a:br>
            <a:rPr lang="en-US" sz="2700" kern="1200" dirty="0"/>
          </a:br>
          <a:r>
            <a:rPr lang="hu-HU" sz="2700" kern="1200" dirty="0"/>
            <a:t>(SQL, M, DAX</a:t>
          </a:r>
          <a:r>
            <a:rPr lang="en-US" sz="2700" kern="1200" dirty="0"/>
            <a:t> and </a:t>
          </a:r>
          <a:r>
            <a:rPr lang="en-US" sz="2700" b="1" kern="1200" dirty="0"/>
            <a:t>Python</a:t>
          </a:r>
          <a:r>
            <a:rPr lang="hu-HU" sz="2700" kern="1200" dirty="0"/>
            <a:t>)</a:t>
          </a:r>
        </a:p>
      </dsp:txBody>
      <dsp:txXfrm>
        <a:off x="50118" y="2291681"/>
        <a:ext cx="8496432" cy="926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E9B5CA-5ED2-4697-8162-3EADBAC2B06B}">
      <dsp:nvSpPr>
        <dsp:cNvPr id="0" name=""/>
        <dsp:cNvSpPr/>
      </dsp:nvSpPr>
      <dsp:spPr>
        <a:xfrm>
          <a:off x="0" y="1633"/>
          <a:ext cx="7133226" cy="702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000" kern="1200" dirty="0"/>
            <a:t>A Power BI program</a:t>
          </a:r>
          <a:r>
            <a:rPr lang="en-US" sz="3000" kern="1200" dirty="0" err="1"/>
            <a:t>ming</a:t>
          </a:r>
          <a:r>
            <a:rPr lang="en-US" sz="3000" kern="1200" dirty="0"/>
            <a:t> languages</a:t>
          </a:r>
          <a:endParaRPr lang="hu-HU" sz="3000" kern="1200" dirty="0"/>
        </a:p>
      </dsp:txBody>
      <dsp:txXfrm>
        <a:off x="34269" y="35902"/>
        <a:ext cx="7064688" cy="633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DC9927-6A74-4B6B-8320-2AA2DEBDBB6F}">
      <dsp:nvSpPr>
        <dsp:cNvPr id="0" name=""/>
        <dsp:cNvSpPr/>
      </dsp:nvSpPr>
      <dsp:spPr>
        <a:xfrm>
          <a:off x="0" y="1072154"/>
          <a:ext cx="7184276" cy="1429539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30AEA1-9620-48A2-8172-3240F753C8B0}">
      <dsp:nvSpPr>
        <dsp:cNvPr id="0" name=""/>
        <dsp:cNvSpPr/>
      </dsp:nvSpPr>
      <dsp:spPr>
        <a:xfrm>
          <a:off x="3157" y="0"/>
          <a:ext cx="2083720" cy="142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DB</a:t>
          </a:r>
          <a:endParaRPr lang="hu-HU" sz="3500" kern="1200"/>
        </a:p>
      </dsp:txBody>
      <dsp:txXfrm>
        <a:off x="3157" y="0"/>
        <a:ext cx="2083720" cy="1429539"/>
      </dsp:txXfrm>
    </dsp:sp>
    <dsp:sp modelId="{3ECEAC32-A46E-4142-9D95-DC2108F9B0FE}">
      <dsp:nvSpPr>
        <dsp:cNvPr id="0" name=""/>
        <dsp:cNvSpPr/>
      </dsp:nvSpPr>
      <dsp:spPr>
        <a:xfrm>
          <a:off x="866325" y="1608232"/>
          <a:ext cx="357384" cy="357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FE6F8-A1CE-4A5F-8F1D-3738B331EC5B}">
      <dsp:nvSpPr>
        <dsp:cNvPr id="0" name=""/>
        <dsp:cNvSpPr/>
      </dsp:nvSpPr>
      <dsp:spPr>
        <a:xfrm>
          <a:off x="2214609" y="0"/>
          <a:ext cx="2083720" cy="142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t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Query Editor</a:t>
          </a:r>
          <a:endParaRPr lang="hu-HU" sz="3500" kern="1200" dirty="0"/>
        </a:p>
      </dsp:txBody>
      <dsp:txXfrm>
        <a:off x="2214609" y="0"/>
        <a:ext cx="2083720" cy="1429539"/>
      </dsp:txXfrm>
    </dsp:sp>
    <dsp:sp modelId="{2604D186-4F9B-497C-AA3E-6B80A991515F}">
      <dsp:nvSpPr>
        <dsp:cNvPr id="0" name=""/>
        <dsp:cNvSpPr/>
      </dsp:nvSpPr>
      <dsp:spPr>
        <a:xfrm>
          <a:off x="3054231" y="1608232"/>
          <a:ext cx="357384" cy="357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2583B0-EBCA-45D1-897F-DA8740D62835}">
      <dsp:nvSpPr>
        <dsp:cNvPr id="0" name=""/>
        <dsp:cNvSpPr/>
      </dsp:nvSpPr>
      <dsp:spPr>
        <a:xfrm>
          <a:off x="4378970" y="0"/>
          <a:ext cx="2083720" cy="14295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920" tIns="248920" rIns="248920" bIns="248920" numCol="1" spcCol="1270" anchor="b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DAX</a:t>
          </a:r>
          <a:endParaRPr lang="hu-HU" sz="3500" kern="1200"/>
        </a:p>
      </dsp:txBody>
      <dsp:txXfrm>
        <a:off x="4378970" y="0"/>
        <a:ext cx="2083720" cy="1429539"/>
      </dsp:txXfrm>
    </dsp:sp>
    <dsp:sp modelId="{9BBEABF5-07ED-4842-AB9F-B3F9A176F181}">
      <dsp:nvSpPr>
        <dsp:cNvPr id="0" name=""/>
        <dsp:cNvSpPr/>
      </dsp:nvSpPr>
      <dsp:spPr>
        <a:xfrm>
          <a:off x="5242138" y="1608232"/>
          <a:ext cx="357384" cy="35738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34F11-2631-4428-8025-FAB0E80FEAE3}">
      <dsp:nvSpPr>
        <dsp:cNvPr id="0" name=""/>
        <dsp:cNvSpPr/>
      </dsp:nvSpPr>
      <dsp:spPr>
        <a:xfrm>
          <a:off x="0" y="2478321"/>
          <a:ext cx="418403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/>
            <a:t>Ronai.bertalan@grape.hu</a:t>
          </a:r>
          <a:endParaRPr lang="en-GB" sz="2600" kern="1200" dirty="0"/>
        </a:p>
      </dsp:txBody>
      <dsp:txXfrm>
        <a:off x="29700" y="2508021"/>
        <a:ext cx="4124635" cy="549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34F11-2631-4428-8025-FAB0E80FEAE3}">
      <dsp:nvSpPr>
        <dsp:cNvPr id="0" name=""/>
        <dsp:cNvSpPr/>
      </dsp:nvSpPr>
      <dsp:spPr>
        <a:xfrm>
          <a:off x="0" y="1711207"/>
          <a:ext cx="4184035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kern="1200" dirty="0">
              <a:solidFill>
                <a:schemeClr val="tx1"/>
              </a:solidFill>
            </a:rPr>
            <a:t>Ronai.bertalan@grape.hu</a:t>
          </a:r>
          <a:endParaRPr lang="en-GB" sz="2600" kern="1200" dirty="0">
            <a:solidFill>
              <a:schemeClr val="tx1"/>
            </a:solidFill>
          </a:endParaRPr>
        </a:p>
      </dsp:txBody>
      <dsp:txXfrm>
        <a:off x="29700" y="1740907"/>
        <a:ext cx="4124635" cy="549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E03A6A-FB29-48A7-B897-A3A88FF866C6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0BB98-FEF7-4BF3-9482-03A9612494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75613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1B7CF-F30F-498F-9B2B-0A93E93E5BB6}" type="datetimeFigureOut">
              <a:rPr lang="en-GB" smtClean="0"/>
              <a:t>09/11/2018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9E5D2-5839-4FFB-A57E-0EA8938493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0589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en-us/blog/pythonblogepisode1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sql/advanced-analytics/tutorials/run-python-using-t-sql?view=sql-server-2017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ocs.microsoft.com/en-us/sql/advanced-analytics/tutorials/train-score-using-python-in-tsql?view=sql-server-2017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noProof="0" dirty="0"/>
              <a:t>https://www.linkedin.com/in/ronaibertalan/</a:t>
            </a:r>
            <a:endParaRPr lang="hu-HU" baseline="0" noProof="0" dirty="0"/>
          </a:p>
          <a:p>
            <a:endParaRPr lang="hu-HU" baseline="0" noProof="0" dirty="0"/>
          </a:p>
          <a:p>
            <a:r>
              <a:rPr lang="en-US" baseline="0" noProof="0" dirty="0"/>
              <a:t>https://grape.hu/en/</a:t>
            </a:r>
            <a:endParaRPr lang="hu-HU" baseline="0" noProof="0" dirty="0"/>
          </a:p>
          <a:p>
            <a:endParaRPr lang="hu-HU" baseline="0" noProof="0" dirty="0"/>
          </a:p>
          <a:p>
            <a:r>
              <a:rPr lang="en-US" baseline="0" noProof="0" dirty="0"/>
              <a:t>https://www.linkedin.com/company/grape</a:t>
            </a:r>
          </a:p>
          <a:p>
            <a:endParaRPr lang="en-US" baseline="0" noProof="0" dirty="0"/>
          </a:p>
          <a:p>
            <a:r>
              <a:rPr lang="en-US" baseline="0" noProof="0" dirty="0"/>
              <a:t>Hungarian Python meetup group</a:t>
            </a:r>
            <a:br>
              <a:rPr lang="en-US" baseline="0" noProof="0" dirty="0"/>
            </a:br>
            <a:r>
              <a:rPr lang="en-US" baseline="0" noProof="0" dirty="0"/>
              <a:t>https://</a:t>
            </a:r>
            <a:r>
              <a:rPr lang="en-US" baseline="0" noProof="0" dirty="0" err="1"/>
              <a:t>www.meetup.com</a:t>
            </a:r>
            <a:r>
              <a:rPr lang="en-US" baseline="0" noProof="0" dirty="0"/>
              <a:t>/</a:t>
            </a:r>
            <a:r>
              <a:rPr lang="en-US" baseline="0" noProof="0" dirty="0" err="1"/>
              <a:t>budapest-py</a:t>
            </a:r>
            <a:r>
              <a:rPr lang="en-US" baseline="0" noProof="0" dirty="0"/>
              <a:t>/events/255415841/</a:t>
            </a:r>
          </a:p>
          <a:p>
            <a:endParaRPr lang="en-US" baseline="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14AF2C-D2B0-4ACB-AA25-CCD97A5AF9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8024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PBI</a:t>
            </a:r>
            <a:r>
              <a:rPr lang="en-US" dirty="0"/>
              <a:t> is capable of doing complex </a:t>
            </a:r>
            <a:r>
              <a:rPr lang="en-US" dirty="0" err="1"/>
              <a:t>ETL</a:t>
            </a:r>
            <a:r>
              <a:rPr lang="en-US" dirty="0"/>
              <a:t> tasks.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4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After</a:t>
            </a:r>
            <a:r>
              <a:rPr lang="hu-HU" dirty="0"/>
              <a:t> </a:t>
            </a:r>
            <a:r>
              <a:rPr lang="hu-HU" dirty="0" err="1"/>
              <a:t>setting</a:t>
            </a:r>
            <a:r>
              <a:rPr lang="hu-HU" dirty="0"/>
              <a:t> </a:t>
            </a:r>
            <a:r>
              <a:rPr lang="hu-HU" dirty="0" err="1"/>
              <a:t>up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relationships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filter context flows </a:t>
            </a:r>
            <a:r>
              <a:rPr lang="hu-HU" dirty="0" err="1"/>
              <a:t>downhill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lookup</a:t>
            </a:r>
            <a:r>
              <a:rPr lang="hu-HU" dirty="0"/>
              <a:t>/</a:t>
            </a:r>
            <a:r>
              <a:rPr lang="hu-HU" dirty="0" err="1"/>
              <a:t>dimension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Fact</a:t>
            </a:r>
            <a:r>
              <a:rPr lang="hu-HU" dirty="0"/>
              <a:t> </a:t>
            </a:r>
            <a:r>
              <a:rPr lang="hu-HU" dirty="0" err="1"/>
              <a:t>tables</a:t>
            </a:r>
            <a:r>
              <a:rPr lang="hu-HU" dirty="0"/>
              <a:t>. </a:t>
            </a:r>
          </a:p>
          <a:p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create</a:t>
            </a:r>
            <a:r>
              <a:rPr lang="hu-HU" dirty="0"/>
              <a:t> a </a:t>
            </a:r>
            <a:r>
              <a:rPr lang="hu-HU" dirty="0" err="1"/>
              <a:t>slicer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of </a:t>
            </a:r>
            <a:r>
              <a:rPr lang="hu-HU" dirty="0" err="1"/>
              <a:t>these</a:t>
            </a:r>
            <a:r>
              <a:rPr lang="hu-HU" dirty="0"/>
              <a:t> </a:t>
            </a:r>
            <a:r>
              <a:rPr lang="hu-HU" dirty="0" err="1"/>
              <a:t>columns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give</a:t>
            </a:r>
            <a:r>
              <a:rPr lang="hu-HU" dirty="0"/>
              <a:t> </a:t>
            </a:r>
            <a:r>
              <a:rPr lang="hu-HU" dirty="0" err="1"/>
              <a:t>interactivity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reports</a:t>
            </a:r>
            <a:r>
              <a:rPr lang="hu-HU" dirty="0"/>
              <a:t>. Also the users can add slicers </a:t>
            </a:r>
            <a:r>
              <a:rPr lang="en-US" dirty="0"/>
              <a:t>to </a:t>
            </a:r>
            <a:r>
              <a:rPr lang="hu-HU" dirty="0"/>
              <a:t>the reports in less than a minute.</a:t>
            </a:r>
            <a:endParaRPr lang="en-US" dirty="0"/>
          </a:p>
          <a:p>
            <a:r>
              <a:rPr lang="en-US" dirty="0"/>
              <a:t>It is very useful because the users know the domain the best so they are better at asking the right questions.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544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Same </a:t>
            </a:r>
            <a:r>
              <a:rPr lang="en-US" dirty="0" err="1"/>
              <a:t>starchema</a:t>
            </a:r>
            <a:r>
              <a:rPr lang="en-US" dirty="0"/>
              <a:t> from the relationship view of a Power BI report</a:t>
            </a:r>
            <a:endParaRPr lang="hu-HU" dirty="0"/>
          </a:p>
          <a:p>
            <a:pPr marL="0" indent="0">
              <a:buNone/>
            </a:pPr>
            <a:r>
              <a:rPr lang="hu-HU" dirty="0"/>
              <a:t>The screenshot above describes a starchema which becomes a snowflake on the  Customer</a:t>
            </a:r>
            <a:r>
              <a:rPr lang="en-US" dirty="0"/>
              <a:t> - </a:t>
            </a:r>
            <a:r>
              <a:rPr lang="hu-HU" dirty="0"/>
              <a:t>Geography relationship.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68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This</a:t>
            </a:r>
            <a:r>
              <a:rPr lang="hu-HU" dirty="0"/>
              <a:t> </a:t>
            </a:r>
            <a:r>
              <a:rPr lang="hu-HU" dirty="0" err="1"/>
              <a:t>options</a:t>
            </a:r>
            <a:r>
              <a:rPr lang="hu-HU" dirty="0"/>
              <a:t> </a:t>
            </a:r>
            <a:r>
              <a:rPr lang="hu-HU" dirty="0" err="1"/>
              <a:t>page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most important. I personally like to manage the relationships manually and prefer not to use Auto Date/Time.</a:t>
            </a:r>
            <a:endParaRPr lang="en-US" dirty="0"/>
          </a:p>
          <a:p>
            <a:endParaRPr lang="hu-HU" dirty="0"/>
          </a:p>
          <a:p>
            <a:r>
              <a:rPr lang="hu-HU" b="1" dirty="0"/>
              <a:t>Memo to start with the iexfinance </a:t>
            </a:r>
            <a:r>
              <a:rPr lang="en-US" b="1" dirty="0"/>
              <a:t>Python </a:t>
            </a:r>
            <a:r>
              <a:rPr lang="hu-HU" b="1" dirty="0"/>
              <a:t>demo</a:t>
            </a:r>
            <a:r>
              <a:rPr lang="en-US" b="1" dirty="0"/>
              <a:t>.</a:t>
            </a:r>
            <a:endParaRPr lang="hu-H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031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point</a:t>
            </a:r>
            <a:r>
              <a:rPr lang="hu-HU" dirty="0"/>
              <a:t> is </a:t>
            </a:r>
            <a:r>
              <a:rPr lang="hu-HU" dirty="0" err="1"/>
              <a:t>that</a:t>
            </a:r>
            <a:r>
              <a:rPr lang="hu-HU" dirty="0"/>
              <a:t> DAX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 </a:t>
            </a:r>
            <a:r>
              <a:rPr lang="hu-HU" dirty="0" err="1"/>
              <a:t>differ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Python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.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310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Check out Art </a:t>
            </a:r>
            <a:r>
              <a:rPr lang="en-US" dirty="0" err="1"/>
              <a:t>Tennick’s</a:t>
            </a:r>
            <a:r>
              <a:rPr lang="en-US" dirty="0"/>
              <a:t> LinkedIn page if you are interested in other Power BI – Python demos </a:t>
            </a:r>
          </a:p>
          <a:p>
            <a:r>
              <a:rPr lang="en-US" dirty="0"/>
              <a:t>https://</a:t>
            </a:r>
            <a:r>
              <a:rPr lang="en-US" dirty="0" err="1"/>
              <a:t>www.linkedin.com</a:t>
            </a:r>
            <a:r>
              <a:rPr lang="en-US" dirty="0"/>
              <a:t>/in/</a:t>
            </a:r>
            <a:r>
              <a:rPr lang="en-US" dirty="0" err="1"/>
              <a:t>arttennick</a:t>
            </a:r>
            <a:r>
              <a:rPr lang="en-US" dirty="0"/>
              <a:t>/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5765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Prediction level is mostly reached by data science.</a:t>
            </a:r>
            <a:endParaRPr lang="en-US" dirty="0"/>
          </a:p>
          <a:p>
            <a:r>
              <a:rPr lang="en-US" dirty="0"/>
              <a:t>My conclusion based my advanced Power BI and beginner Python skills is that for BI tasks I recommend Power BI and Python for serious statistics, predicting, ML tasks.</a:t>
            </a:r>
          </a:p>
          <a:p>
            <a:r>
              <a:rPr lang="en-US" dirty="0"/>
              <a:t>I would not use Python for creating a basic chart.</a:t>
            </a:r>
          </a:p>
          <a:p>
            <a:r>
              <a:rPr lang="en-US" dirty="0"/>
              <a:t>Picture source: 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sogeti_nl</a:t>
            </a:r>
            <a:r>
              <a:rPr lang="en-US" dirty="0"/>
              <a:t>/bi-symposium-pyramid-28603122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597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If you have demo reports about combining Python and Power BI please post them to the datascientistbudapest Facebook page or my LinkedIn page.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have recommendations to improve my demo report, please let me know.</a:t>
            </a:r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509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https://www.slideshare.net/HugoBowneAnderson/what-data-scientists-really-do-according-to-50-data-scientists?fbclid=IwAR30NQSq_pgpt0hSGWmI9cQStd3kl-a2ww-FP1zNkMjZubjrExcScIbvgFU</a:t>
            </a:r>
          </a:p>
          <a:p>
            <a:endParaRPr lang="hu-HU" dirty="0"/>
          </a:p>
          <a:p>
            <a:r>
              <a:rPr lang="hu-HU" dirty="0"/>
              <a:t>Python Data Scientist track</a:t>
            </a:r>
            <a:endParaRPr lang="en-US" dirty="0"/>
          </a:p>
          <a:p>
            <a:r>
              <a:rPr lang="hu-HU" dirty="0"/>
              <a:t>https://www.datacamp.com/home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Tell them about that lots of info are on the notes so they should download it from </a:t>
            </a:r>
            <a:r>
              <a:rPr lang="en-US" dirty="0" err="1"/>
              <a:t>Github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78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Prediction level is reached by data science.</a:t>
            </a:r>
            <a:endParaRPr lang="en-US" dirty="0"/>
          </a:p>
          <a:p>
            <a:endParaRPr lang="en-US" dirty="0"/>
          </a:p>
          <a:p>
            <a:r>
              <a:rPr lang="en-US" dirty="0"/>
              <a:t>Picture source: https://</a:t>
            </a:r>
            <a:r>
              <a:rPr lang="en-US" dirty="0" err="1"/>
              <a:t>www.slideshare.net</a:t>
            </a:r>
            <a:r>
              <a:rPr lang="en-US" dirty="0"/>
              <a:t>/</a:t>
            </a:r>
            <a:r>
              <a:rPr lang="en-US" dirty="0" err="1"/>
              <a:t>sogeti_nl</a:t>
            </a:r>
            <a:r>
              <a:rPr lang="en-US" dirty="0"/>
              <a:t>/bi-symposium-pyramid-28603122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258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three</a:t>
            </a:r>
            <a:r>
              <a:rPr lang="hu-HU" dirty="0"/>
              <a:t> most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reporting</a:t>
            </a:r>
            <a:r>
              <a:rPr lang="hu-HU" dirty="0"/>
              <a:t> </a:t>
            </a:r>
            <a:r>
              <a:rPr lang="hu-HU" dirty="0" err="1"/>
              <a:t>tools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leaders</a:t>
            </a:r>
            <a:r>
              <a:rPr lang="hu-HU" dirty="0"/>
              <a:t> </a:t>
            </a:r>
            <a:r>
              <a:rPr lang="hu-HU" dirty="0" err="1"/>
              <a:t>square</a:t>
            </a:r>
            <a:r>
              <a:rPr lang="hu-HU" dirty="0"/>
              <a:t>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564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https://powerbi.microsoft.com/en-us/blog/power-bi-desktop-august-2018-feature-summary/</a:t>
            </a:r>
          </a:p>
          <a:p>
            <a:endParaRPr lang="hu-HU" dirty="0"/>
          </a:p>
          <a:p>
            <a:r>
              <a:rPr lang="hu-HU" dirty="0">
                <a:hlinkClick r:id="rId3"/>
              </a:rPr>
              <a:t>https://powerbi.microsoft.com/en-us/blog/pythonblogepisode1/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18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think the best way to install Python is to use Anaconda. My preferable install path is c:\Anaconda.    - This note is for </a:t>
            </a:r>
            <a:r>
              <a:rPr lang="en-US" dirty="0" err="1"/>
              <a:t>PBI</a:t>
            </a:r>
            <a:r>
              <a:rPr lang="en-US" dirty="0"/>
              <a:t> </a:t>
            </a:r>
            <a:r>
              <a:rPr lang="en-US" dirty="0" err="1"/>
              <a:t>Devs</a:t>
            </a:r>
            <a:r>
              <a:rPr lang="en-US" dirty="0"/>
              <a:t> of course.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127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u="sng" dirty="0">
                <a:hlinkClick r:id="rId3"/>
              </a:rPr>
              <a:t>https://docs.microsoft.com/en-us/sql/advanced-analytics/tutorials/run-python-using-t-sql?view=sql-server-2017</a:t>
            </a:r>
            <a:endParaRPr lang="hu-HU" u="sng" dirty="0"/>
          </a:p>
          <a:p>
            <a:endParaRPr lang="hu-HU" u="sng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u="sng" dirty="0">
                <a:hlinkClick r:id="rId4"/>
              </a:rPr>
              <a:t>https://docs.microsoft.com/en-us/sql/advanced-analytics/tutorials/train-score-using-python-in-tsql?view=sql-server-2017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86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creating two new calculated columns, Full Name and </a:t>
            </a:r>
            <a:r>
              <a:rPr lang="en-US" dirty="0" err="1"/>
              <a:t>LastNameUpper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904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Memo to start the AdventureWorks demo</a:t>
            </a:r>
            <a:r>
              <a:rPr lang="en-US" dirty="0"/>
              <a:t> – will not be publicly shared</a:t>
            </a:r>
          </a:p>
          <a:p>
            <a:endParaRPr lang="en-US" dirty="0"/>
          </a:p>
          <a:p>
            <a:r>
              <a:rPr lang="hu-HU" dirty="0"/>
              <a:t>https://pypi.org/project/iexfinance/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69E5D2-5839-4FFB-A57E-0EA89384931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917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A607C-2AFE-41A9-9E5A-3EC88E00BF0D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D2BDD-9EB6-43DC-8E32-089DAA66E986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1080E-46EE-450D-9B08-82DE3FD00E05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61AC-B902-4CDB-A247-41F28CA21424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28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D1CB5-4786-44CB-ABBC-E7C261B58B4E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38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062B-019B-4FE9-88EC-B783C8E46DB8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2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2D091-1856-44C1-B67E-34BDCC8095E4}" type="datetime1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08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84476-0DAF-4D0D-B7D0-042B65DA2958}" type="datetime1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89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1BFBD-39FF-4D58-B644-E12D78FB44EE}" type="datetime1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41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7C249-06C5-45F7-9C6C-596BBAB291E3}" type="datetime1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03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7CB7D-FEC8-4BC3-87C0-565EEC73B77B}" type="datetime1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13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6B32-2C57-4933-AD2C-E82650473046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C7462-E629-4058-96DA-D744331AF37C}" type="datetime1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474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36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33141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65804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92555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EC196-CBD8-490D-8A90-A29846E80DC5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69440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BE9A2-272D-4DCF-9109-03DB9DC643B7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21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00D41-49DE-4FC2-BE5C-00F766B6A5B2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7F36F-804E-40D3-BAFF-6840919DF2EF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02FCF-7069-46C5-A777-195C93741EE8}" type="datetime1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2BB7F-132D-4D6F-A09B-A7D293DD5860}" type="datetime1">
              <a:rPr lang="en-US" smtClean="0"/>
              <a:t>11/9/2018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B9D82-0A81-4F63-8625-844BA52536F3}" type="datetime1">
              <a:rPr lang="en-US" smtClean="0"/>
              <a:t>11/9/2018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BC190-81D3-4107-B036-2615A568B401}" type="datetime1">
              <a:rPr lang="en-US" smtClean="0"/>
              <a:t>11/9/2018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9E0CD-7F9B-4ED4-A5FD-BFB0BDEC582A}" type="datetime1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000F1-4BA6-4D51-8F37-0A72C11E79FA}" type="datetime1">
              <a:rPr lang="en-US" smtClean="0"/>
              <a:t>11/9/2018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570C-6ADA-4FF3-B5F9-88B517AAB13E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3570C-6ADA-4FF3-B5F9-88B517AAB13E}" type="datetime1">
              <a:rPr lang="en-US" smtClean="0"/>
              <a:t>11/9/2018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3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2.xml"/><Relationship Id="rId1" Type="http://schemas.openxmlformats.org/officeDocument/2006/relationships/customXml" Target="../../customXml/item4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hyperlink" Target="https://docs.microsoft.com/en-us/power-bi/desktop-latest-update-archive" TargetMode="External"/><Relationship Id="rId2" Type="http://schemas.openxmlformats.org/officeDocument/2006/relationships/slideLayout" Target="../slideLayouts/slideLayout19.xml"/><Relationship Id="rId1" Type="http://schemas.openxmlformats.org/officeDocument/2006/relationships/video" Target="https://www.youtube.com/embed/W_Nb73Od_AI" TargetMode="External"/><Relationship Id="rId6" Type="http://schemas.openxmlformats.org/officeDocument/2006/relationships/hyperlink" Target="https://docs.microsoft.com/en-us/power-bi/desktop-latest-update" TargetMode="External"/><Relationship Id="rId5" Type="http://schemas.openxmlformats.org/officeDocument/2006/relationships/hyperlink" Target="https://www.microsoft.com/hu-hu/store/p/power-bi-desktop/9ntxr16hnw1t" TargetMode="External"/><Relationship Id="rId4" Type="http://schemas.openxmlformats.org/officeDocument/2006/relationships/hyperlink" Target="https://powerbi.microsoft.com/en-us/desktop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13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4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lideshare.net/HugoBowneAnderson/what-data-scientists-really-do-according-to-50-data-scientists?fbclid=IwAR30NQSq_pgpt0hSGWmI9cQStd3kl-a2ww-FP1zNkMjZubjrExcScIbvgFU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customXml" Target="../../customXml/item2.xml"/><Relationship Id="rId6" Type="http://schemas.openxmlformats.org/officeDocument/2006/relationships/hyperlink" Target="https://info.microsoft.com/ww-landing-gartner-bi-analytics-mq-2018.html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7217" y="0"/>
            <a:ext cx="10069617" cy="3704631"/>
          </a:xfrm>
        </p:spPr>
        <p:txBody>
          <a:bodyPr anchor="ctr">
            <a:normAutofit/>
          </a:bodyPr>
          <a:lstStyle/>
          <a:p>
            <a:pPr algn="ctr">
              <a:lnSpc>
                <a:spcPct val="114000"/>
              </a:lnSpc>
            </a:pP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Combine Python with </a:t>
            </a:r>
            <a:r>
              <a:rPr lang="hu-HU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BI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Rónai Bertalan</a:t>
            </a:r>
            <a:br>
              <a:rPr lang="en-US" sz="32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BI DEVELOPER</a:t>
            </a:r>
          </a:p>
        </p:txBody>
      </p:sp>
      <p:sp>
        <p:nvSpPr>
          <p:cNvPr id="14" name="Subtitle 2"/>
          <p:cNvSpPr txBox="1">
            <a:spLocks/>
          </p:cNvSpPr>
          <p:nvPr/>
        </p:nvSpPr>
        <p:spPr>
          <a:xfrm>
            <a:off x="2859978" y="3291171"/>
            <a:ext cx="6522245" cy="1265117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dirty="0">
                <a:latin typeface="Segoe UI" panose="020B0502040204020203" pitchFamily="34" charset="0"/>
                <a:ea typeface="Tahoma" panose="020B0604030504040204" pitchFamily="34" charset="0"/>
                <a:cs typeface="Segoe UI" panose="020B0502040204020203" pitchFamily="34" charset="0"/>
              </a:rPr>
              <a:t>Grape Solutions Zrt.</a:t>
            </a:r>
            <a:endParaRPr lang="hu-HU" sz="1800" dirty="0">
              <a:latin typeface="Segoe UI" panose="020B0502040204020203" pitchFamily="34" charset="0"/>
              <a:ea typeface="Tahom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\\grpdc02\Sales\Balázs\cégismertetők\képek\oldalsáv vékony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" y="5404235"/>
            <a:ext cx="6070899" cy="1453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482" y="4090067"/>
            <a:ext cx="2025368" cy="5715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695944" y="2685232"/>
            <a:ext cx="2044292" cy="630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81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Hasznos linkek:</a:t>
            </a:r>
            <a:endParaRPr lang="en-GB"/>
          </a:p>
        </p:txBody>
      </p:sp>
      <p:pic>
        <p:nvPicPr>
          <p:cNvPr id="5" name="W_Nb73Od_AI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314327" y="1341120"/>
            <a:ext cx="7402958" cy="4164164"/>
          </a:xfrm>
          <a:prstGeom prst="rect">
            <a:avLst/>
          </a:prstGeom>
          <a:ln>
            <a:noFill/>
          </a:ln>
          <a:effectLst/>
          <a:scene3d>
            <a:camera prst="orthographicFront"/>
            <a:lightRig rig="balanced" dir="t"/>
          </a:scene3d>
          <a:sp3d prstMaterial="softEdge">
            <a:bevelT w="203200" h="101600" prst="cross"/>
            <a:contourClr>
              <a:srgbClr val="FFFFFF"/>
            </a:contourClr>
          </a:sp3d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3051" y="950887"/>
            <a:ext cx="3631276" cy="4554397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hu-HU" sz="1800" dirty="0">
                <a:solidFill>
                  <a:schemeClr val="tx1"/>
                </a:solidFill>
                <a:hlinkClick r:id="rId4"/>
              </a:rPr>
              <a:t>A Power BI Desktop </a:t>
            </a:r>
            <a:r>
              <a:rPr lang="en-US" sz="1800" dirty="0">
                <a:solidFill>
                  <a:schemeClr val="tx1"/>
                </a:solidFill>
                <a:hlinkClick r:id="rId4"/>
              </a:rPr>
              <a:t>download</a:t>
            </a:r>
            <a:endParaRPr lang="hu-HU" sz="1800" dirty="0">
              <a:solidFill>
                <a:schemeClr val="tx1"/>
              </a:solidFill>
            </a:endParaRPr>
          </a:p>
          <a:p>
            <a:r>
              <a:rPr lang="en-US" sz="1800" dirty="0"/>
              <a:t>New version in every month</a:t>
            </a:r>
            <a:endParaRPr lang="hu-HU" sz="1800" dirty="0"/>
          </a:p>
          <a:p>
            <a:r>
              <a:rPr lang="hu-HU" sz="1800" dirty="0">
                <a:hlinkClick r:id="rId5"/>
              </a:rPr>
              <a:t>Power BI App</a:t>
            </a:r>
            <a:r>
              <a:rPr lang="en-US" sz="1800" dirty="0">
                <a:hlinkClick r:id="rId5"/>
              </a:rPr>
              <a:t> from </a:t>
            </a:r>
            <a:r>
              <a:rPr lang="hu-HU" sz="1800" dirty="0">
                <a:hlinkClick r:id="rId5"/>
              </a:rPr>
              <a:t>Windows Store </a:t>
            </a:r>
            <a:r>
              <a:rPr lang="hu-HU" sz="1800" dirty="0"/>
              <a:t>(</a:t>
            </a:r>
            <a:r>
              <a:rPr lang="en-US" sz="1800" dirty="0"/>
              <a:t>updates automatically</a:t>
            </a:r>
            <a:r>
              <a:rPr lang="hu-HU" sz="1800" dirty="0"/>
              <a:t>)</a:t>
            </a:r>
          </a:p>
          <a:p>
            <a:endParaRPr lang="hu-HU" sz="1800" dirty="0"/>
          </a:p>
          <a:p>
            <a:r>
              <a:rPr lang="en-GB" sz="1800" dirty="0">
                <a:hlinkClick r:id="rId6"/>
              </a:rPr>
              <a:t>What's new in the latest Power BI Desktop update?</a:t>
            </a:r>
            <a:r>
              <a:rPr lang="hu-HU" sz="1800" dirty="0">
                <a:hlinkClick r:id="rId6"/>
              </a:rPr>
              <a:t> </a:t>
            </a:r>
            <a:endParaRPr lang="hu-HU" sz="1800" dirty="0"/>
          </a:p>
          <a:p>
            <a:endParaRPr lang="hu-HU" sz="1800" dirty="0"/>
          </a:p>
          <a:p>
            <a:r>
              <a:rPr lang="en-GB" sz="1800" dirty="0">
                <a:hlinkClick r:id="rId7"/>
              </a:rPr>
              <a:t>Previous monthly updates to Power BI Desktop</a:t>
            </a:r>
            <a:endParaRPr lang="en-GB" sz="1800" dirty="0"/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56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542" y="117068"/>
            <a:ext cx="10515600" cy="1325563"/>
          </a:xfrm>
        </p:spPr>
        <p:txBody>
          <a:bodyPr/>
          <a:lstStyle/>
          <a:p>
            <a:r>
              <a:rPr lang="en-US" sz="4900" dirty="0"/>
              <a:t>Power BI development steps</a:t>
            </a:r>
            <a:endParaRPr lang="hu-HU" sz="4900" dirty="0"/>
          </a:p>
        </p:txBody>
      </p:sp>
      <p:pic>
        <p:nvPicPr>
          <p:cNvPr id="4" name="Picture 3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41338"/>
            <a:ext cx="11136920" cy="4807553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136342" y="1838579"/>
            <a:ext cx="2219417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Get Data</a:t>
            </a: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2054" name="Picture 6" descr="Képtalálat a következőre: „import data icon”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2361" y="1929978"/>
            <a:ext cx="594559" cy="613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ounded Rectangle 16"/>
          <p:cNvSpPr/>
          <p:nvPr/>
        </p:nvSpPr>
        <p:spPr>
          <a:xfrm>
            <a:off x="3874686" y="1838579"/>
            <a:ext cx="3585838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Column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Filtering, ordering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Row and column manipulation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sz="2000" dirty="0">
              <a:solidFill>
                <a:schemeClr val="tx1"/>
              </a:solidFill>
            </a:endParaRPr>
          </a:p>
        </p:txBody>
      </p:sp>
      <p:pic>
        <p:nvPicPr>
          <p:cNvPr id="2056" name="Picture 8" descr="Képtalálat a következőre: „data manipulation icon”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122" y="2183205"/>
            <a:ext cx="732191" cy="73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8034291" y="1838579"/>
            <a:ext cx="3124940" cy="166900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Relationships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Calculated columns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Hierarchies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7484" y="2725253"/>
            <a:ext cx="680854" cy="750685"/>
          </a:xfrm>
          <a:prstGeom prst="rect">
            <a:avLst/>
          </a:prstGeom>
        </p:spPr>
      </p:pic>
      <p:sp>
        <p:nvSpPr>
          <p:cNvPr id="22" name="Rounded Rectangle 21"/>
          <p:cNvSpPr/>
          <p:nvPr/>
        </p:nvSpPr>
        <p:spPr>
          <a:xfrm>
            <a:off x="1545335" y="3780728"/>
            <a:ext cx="3518930" cy="217761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Reports and D</a:t>
            </a:r>
            <a:r>
              <a:rPr lang="hu-HU" sz="2000" dirty="0">
                <a:solidFill>
                  <a:schemeClr val="tx1"/>
                </a:solidFill>
              </a:rPr>
              <a:t>ashboard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651236" y="3781971"/>
            <a:ext cx="3102147" cy="2176375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hu-HU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	Publish</a:t>
            </a:r>
          </a:p>
        </p:txBody>
      </p:sp>
      <p:pic>
        <p:nvPicPr>
          <p:cNvPr id="24" name="Picture 4" descr="Képtalálat a következőre: „reports icon”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45" y="3979212"/>
            <a:ext cx="789888" cy="7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05504" y="3869172"/>
            <a:ext cx="999697" cy="72750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2341" y="3858744"/>
            <a:ext cx="951775" cy="115481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36092" y="3858744"/>
            <a:ext cx="940652" cy="115481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14116" y="4189490"/>
            <a:ext cx="39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  <a:endParaRPr lang="hu-HU" dirty="0"/>
          </a:p>
        </p:txBody>
      </p:sp>
      <p:sp>
        <p:nvSpPr>
          <p:cNvPr id="25" name="Right Arrow 24"/>
          <p:cNvSpPr/>
          <p:nvPr/>
        </p:nvSpPr>
        <p:spPr>
          <a:xfrm>
            <a:off x="3415680" y="2416031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Right Arrow 30"/>
          <p:cNvSpPr/>
          <p:nvPr/>
        </p:nvSpPr>
        <p:spPr>
          <a:xfrm>
            <a:off x="7540446" y="2430764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Right Arrow 31"/>
          <p:cNvSpPr/>
          <p:nvPr/>
        </p:nvSpPr>
        <p:spPr>
          <a:xfrm>
            <a:off x="11239153" y="2416031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Right Arrow 32"/>
          <p:cNvSpPr/>
          <p:nvPr/>
        </p:nvSpPr>
        <p:spPr>
          <a:xfrm>
            <a:off x="1063078" y="4341478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Right Arrow 33"/>
          <p:cNvSpPr/>
          <p:nvPr/>
        </p:nvSpPr>
        <p:spPr>
          <a:xfrm>
            <a:off x="5160299" y="4341478"/>
            <a:ext cx="430262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687" y="-11509"/>
            <a:ext cx="2025368" cy="571500"/>
          </a:xfrm>
          <a:prstGeom prst="rect">
            <a:avLst/>
          </a:prstGeom>
        </p:spPr>
      </p:pic>
      <p:sp>
        <p:nvSpPr>
          <p:cNvPr id="26" name="Rounded Rectangle 25"/>
          <p:cNvSpPr/>
          <p:nvPr/>
        </p:nvSpPr>
        <p:spPr>
          <a:xfrm>
            <a:off x="9095013" y="4035036"/>
            <a:ext cx="2521235" cy="1669002"/>
          </a:xfrm>
          <a:prstGeom prst="roundRect">
            <a:avLst/>
          </a:prstGeom>
          <a:blipFill>
            <a:blip r:embed="rId13"/>
            <a:tile tx="0" ty="0" sx="100000" sy="100000" flip="none" algn="tl"/>
          </a:blip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Check visuals and business values!</a:t>
            </a:r>
          </a:p>
        </p:txBody>
      </p:sp>
    </p:spTree>
    <p:extLst>
      <p:ext uri="{BB962C8B-B14F-4D97-AF65-F5344CB8AC3E}">
        <p14:creationId xmlns:p14="http://schemas.microsoft.com/office/powerpoint/2010/main" val="196938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87945" y="292959"/>
            <a:ext cx="8651081" cy="5275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50" b="1" dirty="0" err="1"/>
              <a:t>Starschema</a:t>
            </a:r>
            <a:r>
              <a:rPr lang="en-US" sz="4050" b="1" dirty="0"/>
              <a:t> model  - Filter context flow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45" y="1194707"/>
            <a:ext cx="7914852" cy="530874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61741" y="656949"/>
            <a:ext cx="343577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Fact tables</a:t>
            </a:r>
          </a:p>
          <a:p>
            <a:r>
              <a:rPr lang="en-US" sz="2000" dirty="0"/>
              <a:t>Business events.</a:t>
            </a:r>
          </a:p>
          <a:p>
            <a:endParaRPr lang="en-US" sz="3200" dirty="0"/>
          </a:p>
          <a:p>
            <a:r>
              <a:rPr lang="en-US" sz="3200" u="sng" dirty="0"/>
              <a:t>Dimensions</a:t>
            </a:r>
            <a:endParaRPr lang="en-US" sz="3200" dirty="0"/>
          </a:p>
          <a:p>
            <a:r>
              <a:rPr lang="en-US" sz="2000" dirty="0"/>
              <a:t>Attributes describing business events.</a:t>
            </a:r>
            <a:endParaRPr lang="hu-H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8661741" y="3642260"/>
            <a:ext cx="3364796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hu-HU" dirty="0" err="1"/>
              <a:t>Tabular</a:t>
            </a:r>
            <a:r>
              <a:rPr lang="hu-HU" dirty="0"/>
              <a:t> model</a:t>
            </a:r>
            <a:r>
              <a:rPr lang="en-US" dirty="0"/>
              <a:t>s don’t have to strictly follow this model.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74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0522"/>
            <a:ext cx="4004839" cy="801981"/>
          </a:xfrm>
        </p:spPr>
        <p:txBody>
          <a:bodyPr/>
          <a:lstStyle/>
          <a:p>
            <a:r>
              <a:rPr lang="en-US" dirty="0"/>
              <a:t>Data model</a:t>
            </a:r>
            <a:r>
              <a:rPr lang="hu-HU" dirty="0"/>
              <a:t> in PBI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9712"/>
            <a:ext cx="4004839" cy="4796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Filter context flows downhill to the Fact tables</a:t>
            </a:r>
            <a:r>
              <a:rPr lang="hu-HU" sz="2000" dirty="0"/>
              <a:t>. </a:t>
            </a:r>
          </a:p>
          <a:p>
            <a:pPr marL="0" indent="0">
              <a:buNone/>
            </a:pPr>
            <a:endParaRPr lang="hu-HU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 column can be used as a slicer on a report.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4839" y="0"/>
            <a:ext cx="80826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701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196" y="80835"/>
            <a:ext cx="11698707" cy="1014316"/>
          </a:xfrm>
        </p:spPr>
        <p:txBody>
          <a:bodyPr>
            <a:noAutofit/>
          </a:bodyPr>
          <a:lstStyle/>
          <a:p>
            <a:r>
              <a:rPr lang="en-US" sz="5400" dirty="0"/>
              <a:t>Power BI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6" y="1828799"/>
            <a:ext cx="7964609" cy="401244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hu-HU" dirty="0"/>
              <a:t>Power BI </a:t>
            </a:r>
            <a:r>
              <a:rPr lang="en-US" dirty="0"/>
              <a:t>(Cloud) </a:t>
            </a:r>
            <a:r>
              <a:rPr lang="hu-HU" dirty="0"/>
              <a:t>Service</a:t>
            </a:r>
          </a:p>
          <a:p>
            <a:r>
              <a:rPr lang="hu-HU" dirty="0"/>
              <a:t>Power BI Desktop</a:t>
            </a:r>
            <a:r>
              <a:rPr lang="en-US" dirty="0"/>
              <a:t> (free)</a:t>
            </a:r>
            <a:endParaRPr lang="hu-HU" dirty="0"/>
          </a:p>
          <a:p>
            <a:r>
              <a:rPr lang="hu-HU" dirty="0"/>
              <a:t>Power BI Report Server </a:t>
            </a:r>
          </a:p>
          <a:p>
            <a:r>
              <a:rPr lang="hu-HU" dirty="0" err="1"/>
              <a:t>Power</a:t>
            </a:r>
            <a:r>
              <a:rPr lang="hu-HU" dirty="0"/>
              <a:t> BI Mobile (Windows </a:t>
            </a:r>
            <a:r>
              <a:rPr lang="hu-HU" dirty="0" err="1"/>
              <a:t>Phone</a:t>
            </a:r>
            <a:r>
              <a:rPr lang="hu-HU" dirty="0"/>
              <a:t>/</a:t>
            </a:r>
            <a:r>
              <a:rPr lang="hu-HU" dirty="0" err="1"/>
              <a:t>Android</a:t>
            </a:r>
            <a:r>
              <a:rPr lang="hu-HU" dirty="0"/>
              <a:t>/iPhone)</a:t>
            </a:r>
          </a:p>
          <a:p>
            <a:r>
              <a:rPr lang="hu-HU" dirty="0"/>
              <a:t>Power BI Embedded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701" y="1233261"/>
            <a:ext cx="7080174" cy="30363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32" y="6217699"/>
            <a:ext cx="2025368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5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8912"/>
            <a:ext cx="8596668" cy="647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Power BI Desktop Configuration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73200" y="1817649"/>
            <a:ext cx="5265605" cy="494940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/>
          </p:nvPr>
        </p:nvGraphicFramePr>
        <p:xfrm>
          <a:off x="8108796" y="1172817"/>
          <a:ext cx="2330412" cy="13302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>
          <a:xfrm>
            <a:off x="829734" y="926732"/>
            <a:ext cx="8596668" cy="647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hu-HU" dirty="0"/>
              <a:t>Global and locale settings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3585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997" y="1039132"/>
            <a:ext cx="8596668" cy="737507"/>
          </a:xfrm>
        </p:spPr>
        <p:txBody>
          <a:bodyPr/>
          <a:lstStyle/>
          <a:p>
            <a:pPr algn="ctr"/>
            <a:r>
              <a:rPr lang="hu-HU" dirty="0"/>
              <a:t>Power Query / Query editor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9997" y="1639229"/>
            <a:ext cx="8596668" cy="3799967"/>
          </a:xfrm>
        </p:spPr>
        <p:txBody>
          <a:bodyPr/>
          <a:lstStyle/>
          <a:p>
            <a:r>
              <a:rPr lang="hu-HU" dirty="0" err="1"/>
              <a:t>Connect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dozens</a:t>
            </a:r>
            <a:r>
              <a:rPr lang="hu-HU" dirty="0"/>
              <a:t> of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source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!</a:t>
            </a:r>
          </a:p>
          <a:p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manage</a:t>
            </a:r>
            <a:r>
              <a:rPr lang="hu-HU" dirty="0"/>
              <a:t> ETL  (</a:t>
            </a:r>
            <a:r>
              <a:rPr lang="hu-HU" dirty="0" err="1"/>
              <a:t>Extract</a:t>
            </a:r>
            <a:r>
              <a:rPr lang="hu-HU" dirty="0"/>
              <a:t> </a:t>
            </a:r>
            <a:r>
              <a:rPr lang="hu-HU" dirty="0" err="1"/>
              <a:t>Transform</a:t>
            </a:r>
            <a:r>
              <a:rPr lang="hu-HU" dirty="0"/>
              <a:t> </a:t>
            </a:r>
            <a:r>
              <a:rPr lang="hu-HU" dirty="0" err="1"/>
              <a:t>Load</a:t>
            </a:r>
            <a:r>
              <a:rPr lang="hu-HU" dirty="0"/>
              <a:t>) </a:t>
            </a:r>
            <a:r>
              <a:rPr lang="hu-HU" dirty="0" err="1"/>
              <a:t>tasks</a:t>
            </a:r>
            <a:r>
              <a:rPr lang="hu-HU" dirty="0"/>
              <a:t>, </a:t>
            </a:r>
            <a:r>
              <a:rPr lang="hu-HU" dirty="0" err="1"/>
              <a:t>query</a:t>
            </a:r>
            <a:r>
              <a:rPr lang="hu-HU" dirty="0"/>
              <a:t> editor in </a:t>
            </a:r>
            <a:r>
              <a:rPr lang="hu-HU" dirty="0" err="1"/>
              <a:t>Power</a:t>
            </a:r>
            <a:r>
              <a:rPr lang="hu-HU" dirty="0"/>
              <a:t> BI is </a:t>
            </a:r>
            <a:r>
              <a:rPr lang="hu-HU" dirty="0" err="1"/>
              <a:t>mostly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same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in Microsoft Excel. 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graphical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,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writing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in a 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called</a:t>
            </a:r>
            <a:r>
              <a:rPr lang="hu-HU" dirty="0"/>
              <a:t> M.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see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in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advanceed</a:t>
            </a:r>
            <a:r>
              <a:rPr lang="hu-HU" dirty="0"/>
              <a:t> </a:t>
            </a:r>
            <a:r>
              <a:rPr lang="hu-HU" dirty="0" err="1"/>
              <a:t>query</a:t>
            </a:r>
            <a:r>
              <a:rPr lang="hu-HU" dirty="0"/>
              <a:t> editor and in </a:t>
            </a:r>
            <a:r>
              <a:rPr lang="hu-HU" dirty="0" err="1"/>
              <a:t>the</a:t>
            </a:r>
            <a:r>
              <a:rPr lang="hu-HU" dirty="0"/>
              <a:t> formula bar.</a:t>
            </a:r>
          </a:p>
          <a:p>
            <a:pPr marL="0" indent="0">
              <a:buNone/>
            </a:pPr>
            <a:r>
              <a:rPr lang="hu-HU" dirty="0"/>
              <a:t> </a:t>
            </a:r>
            <a:endParaRPr lang="en-GB" dirty="0"/>
          </a:p>
          <a:p>
            <a:r>
              <a:rPr lang="hu-HU" dirty="0" err="1"/>
              <a:t>There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many</a:t>
            </a:r>
            <a:r>
              <a:rPr lang="hu-HU" dirty="0"/>
              <a:t> more </a:t>
            </a:r>
            <a:r>
              <a:rPr lang="hu-HU" dirty="0" err="1"/>
              <a:t>functions</a:t>
            </a:r>
            <a:r>
              <a:rPr lang="hu-HU" dirty="0"/>
              <a:t> in M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use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using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GUI.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AFFF8FB-6BAC-424D-84D0-0E537275F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7261649"/>
              </p:ext>
            </p:extLst>
          </p:nvPr>
        </p:nvGraphicFramePr>
        <p:xfrm>
          <a:off x="1687389" y="333866"/>
          <a:ext cx="7133226" cy="705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56AE8EE-24D7-404F-A0A5-AB1F59D34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5633" y="2652252"/>
            <a:ext cx="72009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17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053737" y="1053581"/>
            <a:ext cx="8646854" cy="33616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100" kern="1200" cap="all" spc="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hu-HU" sz="1800" b="1">
                <a:latin typeface="Arial" panose="020B0604020202020204" pitchFamily="34" charset="0"/>
                <a:cs typeface="Arial" panose="020B0604020202020204" pitchFamily="34" charset="0"/>
              </a:rPr>
              <a:t>M – Power Query, Query Editor</a:t>
            </a:r>
            <a:endParaRPr lang="en-GB" sz="1800"/>
          </a:p>
          <a:p>
            <a:endParaRPr lang="hu-HU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hu-HU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53737" y="1450980"/>
            <a:ext cx="99277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Useful functions in the Query Editor:</a:t>
            </a:r>
          </a:p>
          <a:p>
            <a:endParaRPr lang="hu-HU" dirty="0"/>
          </a:p>
          <a:p>
            <a:r>
              <a:rPr lang="hu-HU" dirty="0"/>
              <a:t>Replace values – Handle Null values    Replace  M, F with Male, Female</a:t>
            </a:r>
          </a:p>
          <a:p>
            <a:endParaRPr lang="hu-HU" dirty="0"/>
          </a:p>
          <a:p>
            <a:r>
              <a:rPr lang="hu-HU" dirty="0"/>
              <a:t>Replace Errors – </a:t>
            </a:r>
          </a:p>
          <a:p>
            <a:endParaRPr lang="hu-HU" dirty="0"/>
          </a:p>
          <a:p>
            <a:r>
              <a:rPr lang="hu-HU" dirty="0"/>
              <a:t>UNPIVOT – for example when you have the years in different columns </a:t>
            </a:r>
            <a:br>
              <a:rPr lang="hu-HU" dirty="0"/>
            </a:br>
            <a:r>
              <a:rPr lang="hu-HU" dirty="0"/>
              <a:t>(Practice 1 in lab)</a:t>
            </a:r>
          </a:p>
          <a:p>
            <a:endParaRPr lang="hu-HU" dirty="0"/>
          </a:p>
          <a:p>
            <a:r>
              <a:rPr lang="hu-HU" dirty="0"/>
              <a:t>Date from Datetime data type , add Year, Month etc colums from Date</a:t>
            </a:r>
            <a:endParaRPr lang="en-GB" dirty="0"/>
          </a:p>
          <a:p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8" name="Picture 7"/>
          <p:cNvPicPr/>
          <p:nvPr/>
        </p:nvPicPr>
        <p:blipFill>
          <a:blip r:embed="rId2"/>
          <a:stretch>
            <a:fillRect/>
          </a:stretch>
        </p:blipFill>
        <p:spPr>
          <a:xfrm>
            <a:off x="8777151" y="823021"/>
            <a:ext cx="3937363" cy="21597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332" y="2768726"/>
            <a:ext cx="21336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87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1938" y="1244600"/>
            <a:ext cx="10660062" cy="4800600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6974" y="1800230"/>
            <a:ext cx="103307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b="1" dirty="0"/>
              <a:t>DAX data types</a:t>
            </a:r>
            <a:endParaRPr lang="en-GB" b="1" dirty="0"/>
          </a:p>
          <a:p>
            <a:pPr lvl="0"/>
            <a:r>
              <a:rPr lang="hu-HU" dirty="0"/>
              <a:t>Whole Number (Integer)       stores a 64 bit value</a:t>
            </a:r>
            <a:endParaRPr lang="en-GB" dirty="0"/>
          </a:p>
          <a:p>
            <a:pPr lvl="0"/>
            <a:r>
              <a:rPr lang="hu-HU" dirty="0"/>
              <a:t>Decimal Number (Float)</a:t>
            </a:r>
            <a:endParaRPr lang="en-GB" dirty="0"/>
          </a:p>
          <a:p>
            <a:pPr lvl="0"/>
            <a:r>
              <a:rPr lang="hu-HU" dirty="0"/>
              <a:t>Currency (Currency), a fixed decimal number internally stored as an integer.</a:t>
            </a:r>
            <a:endParaRPr lang="en-GB" dirty="0"/>
          </a:p>
          <a:p>
            <a:pPr lvl="0"/>
            <a:r>
              <a:rPr lang="hu-HU" dirty="0"/>
              <a:t>Date (DateTime)</a:t>
            </a:r>
            <a:endParaRPr lang="en-GB" dirty="0"/>
          </a:p>
          <a:p>
            <a:pPr lvl="0"/>
            <a:r>
              <a:rPr lang="hu-HU" dirty="0"/>
              <a:t>Boolean (TRUE/FALSE)</a:t>
            </a:r>
            <a:endParaRPr lang="en-GB" dirty="0"/>
          </a:p>
          <a:p>
            <a:pPr lvl="0"/>
            <a:r>
              <a:rPr lang="hu-HU" dirty="0"/>
              <a:t>Text (String)</a:t>
            </a:r>
            <a:endParaRPr lang="en-GB" dirty="0"/>
          </a:p>
          <a:p>
            <a:pPr lvl="0"/>
            <a:r>
              <a:rPr lang="hu-HU" dirty="0"/>
              <a:t>Binary large object (Blob)</a:t>
            </a:r>
          </a:p>
          <a:p>
            <a:pPr lvl="0"/>
            <a:endParaRPr lang="hu-HU" dirty="0"/>
          </a:p>
          <a:p>
            <a:pPr lvl="0"/>
            <a:endParaRPr lang="en-GB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648433"/>
            <a:ext cx="9780104" cy="351000"/>
            <a:chOff x="0" y="8888"/>
            <a:chExt cx="9522339" cy="351000"/>
          </a:xfrm>
        </p:grpSpPr>
        <p:sp>
          <p:nvSpPr>
            <p:cNvPr id="10" name="Rounded Rectangle 9"/>
            <p:cNvSpPr/>
            <p:nvPr/>
          </p:nvSpPr>
          <p:spPr>
            <a:xfrm>
              <a:off x="0" y="8888"/>
              <a:ext cx="9522339" cy="3510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/>
            <p:cNvSpPr txBox="1"/>
            <p:nvPr/>
          </p:nvSpPr>
          <p:spPr>
            <a:xfrm>
              <a:off x="17134" y="26022"/>
              <a:ext cx="9488071" cy="31673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lvl="0" algn="ctr" defTabSz="6667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hu-HU" sz="1500" kern="1200" baseline="0" dirty="0"/>
                <a:t>DAX </a:t>
              </a:r>
              <a:r>
                <a:rPr lang="en-US" sz="1500" kern="1200" baseline="0" dirty="0"/>
                <a:t>Data Types </a:t>
              </a:r>
              <a:endParaRPr lang="en-GB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504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167741"/>
          </a:xfrm>
        </p:spPr>
        <p:txBody>
          <a:bodyPr/>
          <a:lstStyle/>
          <a:p>
            <a:r>
              <a:rPr lang="hu-HU" dirty="0"/>
              <a:t>DAX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31938" y="1244600"/>
            <a:ext cx="10660062" cy="4800600"/>
          </a:xfrm>
        </p:spPr>
        <p:txBody>
          <a:bodyPr/>
          <a:lstStyle/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hu-HU"/>
          </a:p>
          <a:p>
            <a:pPr marL="0" indent="0">
              <a:buNone/>
            </a:pP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251678" y="1149531"/>
            <a:ext cx="103307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First evaluates the filter context, then computes the values.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in Canada = CALCULATE([</a:t>
            </a:r>
            <a:r>
              <a:rPr lang="en-GB" dirty="0" err="1"/>
              <a:t>SalesAmount</a:t>
            </a:r>
            <a:r>
              <a:rPr lang="en-GB" dirty="0"/>
              <a:t>];Geography[Region]="Canada")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in Berlin </a:t>
            </a:r>
            <a:r>
              <a:rPr lang="hu-HU" dirty="0"/>
              <a:t>capital city</a:t>
            </a:r>
            <a:r>
              <a:rPr lang="en-GB" dirty="0"/>
              <a:t>= CALCULATE([</a:t>
            </a:r>
            <a:r>
              <a:rPr lang="en-GB" dirty="0" err="1"/>
              <a:t>SalesAmount</a:t>
            </a:r>
            <a:r>
              <a:rPr lang="en-GB" dirty="0"/>
              <a:t>];Geography[Region]="</a:t>
            </a:r>
            <a:r>
              <a:rPr lang="en-GB" dirty="0" err="1"/>
              <a:t>Germany";Geography</a:t>
            </a:r>
            <a:r>
              <a:rPr lang="en-GB" dirty="0"/>
              <a:t>[</a:t>
            </a:r>
            <a:r>
              <a:rPr lang="en-GB" dirty="0" err="1"/>
              <a:t>StateProvince</a:t>
            </a:r>
            <a:r>
              <a:rPr lang="en-GB" dirty="0"/>
              <a:t>]="Hamburg";</a:t>
            </a:r>
            <a:br>
              <a:rPr lang="hu-HU" dirty="0"/>
            </a:br>
            <a:r>
              <a:rPr lang="en-GB" dirty="0"/>
              <a:t>Geography[City]="Berlin")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of Bikes and Accessories =</a:t>
            </a:r>
            <a:br>
              <a:rPr lang="hu-HU" dirty="0"/>
            </a:br>
            <a:r>
              <a:rPr lang="en-GB" dirty="0"/>
              <a:t>CALCULATE([</a:t>
            </a:r>
            <a:r>
              <a:rPr lang="en-GB" dirty="0" err="1"/>
              <a:t>SalesAmount</a:t>
            </a:r>
            <a:r>
              <a:rPr lang="en-GB" dirty="0"/>
              <a:t>];'Product'[</a:t>
            </a:r>
            <a:r>
              <a:rPr lang="en-GB" dirty="0" err="1"/>
              <a:t>ProductCategory</a:t>
            </a:r>
            <a:r>
              <a:rPr lang="en-GB" dirty="0"/>
              <a:t>]="Bikes" || 'Product'[</a:t>
            </a:r>
            <a:r>
              <a:rPr lang="en-GB" dirty="0" err="1"/>
              <a:t>ProductCategory</a:t>
            </a:r>
            <a:r>
              <a:rPr lang="en-GB" dirty="0"/>
              <a:t>]="Accessories" )</a:t>
            </a:r>
            <a:endParaRPr lang="hu-HU" dirty="0"/>
          </a:p>
          <a:p>
            <a:endParaRPr lang="hu-HU" dirty="0"/>
          </a:p>
          <a:p>
            <a:r>
              <a:rPr lang="en-GB" dirty="0"/>
              <a:t>Sales under the Queen =</a:t>
            </a:r>
            <a:br>
              <a:rPr lang="hu-HU" dirty="0"/>
            </a:br>
            <a:r>
              <a:rPr lang="en-GB" dirty="0"/>
              <a:t>CALCULATE([</a:t>
            </a:r>
            <a:r>
              <a:rPr lang="en-GB" dirty="0" err="1"/>
              <a:t>SalesAmount</a:t>
            </a:r>
            <a:r>
              <a:rPr lang="en-GB" dirty="0"/>
              <a:t>];Geography[Region]="Canada" || Geography[Region]="Australia" || Geography[Region]="United Kingdom" )</a:t>
            </a:r>
          </a:p>
        </p:txBody>
      </p:sp>
    </p:spTree>
    <p:extLst>
      <p:ext uri="{BB962C8B-B14F-4D97-AF65-F5344CB8AC3E}">
        <p14:creationId xmlns:p14="http://schemas.microsoft.com/office/powerpoint/2010/main" val="95257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BAC0857-7DB8-46B3-A139-1B374C160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2006883"/>
              </p:ext>
            </p:extLst>
          </p:nvPr>
        </p:nvGraphicFramePr>
        <p:xfrm>
          <a:off x="796588" y="18585"/>
          <a:ext cx="8596668" cy="132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F76D7-4121-479A-8928-1DFFCB9E8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81762"/>
            <a:ext cx="8596668" cy="48596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data scientists really do, according to 50 data scientists from </a:t>
            </a:r>
          </a:p>
          <a:p>
            <a:pPr marL="0" indent="0">
              <a:buNone/>
            </a:pPr>
            <a:r>
              <a:rPr lang="en-US" dirty="0"/>
              <a:t>Hugo Bowne-Anderson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4C3FF-0F81-4477-A920-2FA77993C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What data scientists really do, according to 50 data scientists from &#10;Hugo Bowne-Anderson">
            <a:hlinkClick r:id="rId8"/>
            <a:extLst>
              <a:ext uri="{FF2B5EF4-FFF2-40B4-BE49-F238E27FC236}">
                <a16:creationId xmlns:a16="http://schemas.microsoft.com/office/drawing/2014/main" id="{89674A43-1643-4CF8-88C1-7DBD3B2EBF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6447" y="1933615"/>
            <a:ext cx="7919506" cy="37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4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3FB0-7EB5-4148-9CB4-AFE72474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500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General rule about transformation and applying business logic</a:t>
            </a: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DF47-88E0-4A34-8875-C0BA1371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E6913D-C101-4F90-9A74-4E0E55AE7DC1}"/>
              </a:ext>
            </a:extLst>
          </p:cNvPr>
          <p:cNvSpPr txBox="1"/>
          <p:nvPr/>
        </p:nvSpPr>
        <p:spPr>
          <a:xfrm>
            <a:off x="892098" y="1506300"/>
            <a:ext cx="8207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regard of performance and maintainability:</a:t>
            </a:r>
            <a:br>
              <a:rPr lang="en-US" dirty="0"/>
            </a:br>
            <a:r>
              <a:rPr lang="en-US" dirty="0"/>
              <a:t>it is better to do the transformations such as creating full name or</a:t>
            </a:r>
            <a:br>
              <a:rPr lang="hu-HU" dirty="0"/>
            </a:br>
            <a:r>
              <a:rPr lang="en-US" dirty="0"/>
              <a:t>a ratio of two numerical values in the source database.</a:t>
            </a:r>
            <a:br>
              <a:rPr lang="en-US" dirty="0"/>
            </a:br>
            <a:r>
              <a:rPr lang="en-US" dirty="0"/>
              <a:t>Therefore SQL skills are important to have.</a:t>
            </a:r>
            <a:endParaRPr lang="hu-HU" dirty="0"/>
          </a:p>
          <a:p>
            <a:pPr lvl="0"/>
            <a:endParaRPr lang="hu-HU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4EE65A2-DAF7-4861-AD53-2C87DAB7B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63057"/>
              </p:ext>
            </p:extLst>
          </p:nvPr>
        </p:nvGraphicFramePr>
        <p:xfrm>
          <a:off x="892098" y="2827100"/>
          <a:ext cx="7184276" cy="3573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75428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271831-3E8F-48C2-8E20-B7AC7B05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" y="0"/>
            <a:ext cx="9551304" cy="72280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6A48F8-35C5-428C-A310-9C138DAAD30F}"/>
              </a:ext>
            </a:extLst>
          </p:cNvPr>
          <p:cNvSpPr txBox="1"/>
          <p:nvPr/>
        </p:nvSpPr>
        <p:spPr>
          <a:xfrm rot="10800000" flipV="1">
            <a:off x="2046914" y="1349105"/>
            <a:ext cx="3438570" cy="369332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/>
              <a:t>Power BI</a:t>
            </a:r>
            <a:endParaRPr lang="hu-H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9AE1B0-EE98-44CF-A725-9996D733AD39}"/>
              </a:ext>
            </a:extLst>
          </p:cNvPr>
          <p:cNvSpPr txBox="1"/>
          <p:nvPr/>
        </p:nvSpPr>
        <p:spPr>
          <a:xfrm rot="10800000" flipV="1">
            <a:off x="5485484" y="1349106"/>
            <a:ext cx="3550858" cy="369332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86706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65" y="1270000"/>
            <a:ext cx="8596668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hu-HU" dirty="0" err="1"/>
              <a:t>Please</a:t>
            </a:r>
            <a:r>
              <a:rPr lang="hu-HU" dirty="0"/>
              <a:t> </a:t>
            </a:r>
            <a:r>
              <a:rPr lang="hu-HU" dirty="0" err="1"/>
              <a:t>experiment</a:t>
            </a:r>
            <a:r>
              <a:rPr lang="hu-HU" dirty="0"/>
              <a:t> </a:t>
            </a:r>
            <a:r>
              <a:rPr lang="hu-HU" dirty="0" err="1"/>
              <a:t>combining</a:t>
            </a:r>
            <a:r>
              <a:rPr lang="hu-HU" dirty="0"/>
              <a:t> Python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Power</a:t>
            </a:r>
            <a:r>
              <a:rPr lang="hu-HU" dirty="0"/>
              <a:t> BI and post </a:t>
            </a:r>
            <a:r>
              <a:rPr lang="hu-HU" dirty="0" err="1"/>
              <a:t>your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! </a:t>
            </a:r>
            <a:br>
              <a:rPr lang="hu-HU" dirty="0"/>
            </a:b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20559219"/>
              </p:ext>
            </p:extLst>
          </p:nvPr>
        </p:nvGraphicFramePr>
        <p:xfrm>
          <a:off x="2883650" y="889137"/>
          <a:ext cx="4184035" cy="3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1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465" y="127000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Thanks Python friends!</a:t>
            </a:r>
            <a:endParaRPr lang="en-GB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2883650" y="889137"/>
          <a:ext cx="4184035" cy="388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8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3271831-3E8F-48C2-8E20-B7AC7B05C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74" y="0"/>
            <a:ext cx="9551304" cy="7228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1808C9-350E-4393-8C6E-2E5FC79177E8}"/>
              </a:ext>
            </a:extLst>
          </p:cNvPr>
          <p:cNvSpPr txBox="1"/>
          <p:nvPr/>
        </p:nvSpPr>
        <p:spPr>
          <a:xfrm>
            <a:off x="4337109" y="1039298"/>
            <a:ext cx="2424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Intelligence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42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\grpdc02\Sales\Balázs\cégismertetők\képek\oldalsáv vékony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-2084387"/>
            <a:ext cx="496570" cy="1118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/>
          </p:cNvPicPr>
          <p:nvPr>
            <p:custDataLst>
              <p:custData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6632" y="6217699"/>
            <a:ext cx="2025368" cy="571500"/>
          </a:xfrm>
          <a:prstGeom prst="rect">
            <a:avLst/>
          </a:prstGeom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657225" y="2447927"/>
            <a:ext cx="5810251" cy="3681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4000"/>
              </a:lnSpc>
              <a:spcBef>
                <a:spcPts val="300"/>
              </a:spcBef>
              <a:spcAft>
                <a:spcPts val="1200"/>
              </a:spcAft>
            </a:pPr>
            <a:endParaRPr lang="hu-H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629000" y="129395"/>
            <a:ext cx="8651081" cy="828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4050"/>
              <a:t>The Gartner BI Landscape</a:t>
            </a:r>
            <a:endParaRPr lang="en-US" sz="4050" dirty="0"/>
          </a:p>
        </p:txBody>
      </p:sp>
      <p:pic>
        <p:nvPicPr>
          <p:cNvPr id="2" name="Picture 1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830786"/>
            <a:ext cx="6187712" cy="592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65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00"/>
            <a:ext cx="8596668" cy="1320800"/>
          </a:xfrm>
        </p:spPr>
        <p:txBody>
          <a:bodyPr/>
          <a:lstStyle/>
          <a:p>
            <a:r>
              <a:rPr lang="en-US" b="1" dirty="0">
                <a:highlight>
                  <a:srgbClr val="008000"/>
                </a:highlight>
              </a:rPr>
              <a:t>In the 2018 August release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Microsoft added Python compatibility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825" y="2002502"/>
            <a:ext cx="7161973" cy="4245898"/>
          </a:xfrm>
        </p:spPr>
        <p:txBody>
          <a:bodyPr>
            <a:normAutofit/>
          </a:bodyPr>
          <a:lstStyle/>
          <a:p>
            <a:r>
              <a:rPr lang="en-US" dirty="0"/>
              <a:t>2018 August Feature Summary</a:t>
            </a:r>
          </a:p>
          <a:p>
            <a:r>
              <a:rPr lang="en-US" dirty="0"/>
              <a:t>Python Episode 1 – A New hope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5</a:t>
            </a:fld>
            <a:endParaRPr lang="en-US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97358316-3B1C-4AB8-A684-93F1F5F8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5" y="2784201"/>
            <a:ext cx="7442835" cy="38124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D657CC-B07C-4547-A123-40AF6EDB2D09}"/>
              </a:ext>
            </a:extLst>
          </p:cNvPr>
          <p:cNvCxnSpPr>
            <a:cxnSpLocks/>
          </p:cNvCxnSpPr>
          <p:nvPr/>
        </p:nvCxnSpPr>
        <p:spPr>
          <a:xfrm flipH="1">
            <a:off x="2147582" y="4278385"/>
            <a:ext cx="1577130" cy="105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18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8000"/>
                </a:highlight>
              </a:rPr>
              <a:t>In the 2018 August release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Microsoft added Python compatibility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7161973" cy="42458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Python Developers can connect to the data source in Python,</a:t>
            </a:r>
            <a:br>
              <a:rPr lang="en-US" dirty="0"/>
            </a:br>
            <a:r>
              <a:rPr lang="en-US" dirty="0"/>
              <a:t>transform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en-US" dirty="0"/>
              <a:t>in pandas and use the Python visuals.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BI Developers should only use Python code when they can’t solve the task by the other </a:t>
            </a:r>
            <a:r>
              <a:rPr lang="hu-HU" dirty="0"/>
              <a:t>languages or </a:t>
            </a:r>
            <a:r>
              <a:rPr lang="en-US" dirty="0"/>
              <a:t>features.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Using the GUI of Power BI you can save time coding in Python and add interactivity to reports.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Users need to have Python installed to see Python visuals</a:t>
            </a:r>
            <a:br>
              <a:rPr lang="en-US" dirty="0"/>
            </a:br>
            <a:r>
              <a:rPr lang="en-US" dirty="0"/>
              <a:t>and to refresh data if Python was used in the query editor.</a:t>
            </a:r>
          </a:p>
          <a:p>
            <a:pPr marL="0" indent="0">
              <a:buNone/>
            </a:pPr>
            <a:r>
              <a:rPr lang="en-US" dirty="0" err="1"/>
              <a:t>plt.savefig</a:t>
            </a:r>
            <a:r>
              <a:rPr lang="en-US" dirty="0"/>
              <a:t>() as alternate solution.</a:t>
            </a:r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5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highlight>
                  <a:srgbClr val="008000"/>
                </a:highlight>
              </a:rPr>
              <a:t>You can run Python scripts on</a:t>
            </a:r>
            <a:br>
              <a:rPr lang="en-US" b="1" dirty="0">
                <a:highlight>
                  <a:srgbClr val="008000"/>
                </a:highlight>
              </a:rPr>
            </a:br>
            <a:r>
              <a:rPr lang="en-US" b="1" dirty="0">
                <a:highlight>
                  <a:srgbClr val="008000"/>
                </a:highlight>
              </a:rPr>
              <a:t>SQL Server 2017 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8"/>
            <a:ext cx="7161973" cy="44760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Run Python using T-SQL Tutorial</a:t>
            </a:r>
            <a:endParaRPr lang="hu-HU" dirty="0"/>
          </a:p>
          <a:p>
            <a:pPr marL="0" indent="0">
              <a:buNone/>
            </a:pPr>
            <a:r>
              <a:rPr lang="en-US" dirty="0"/>
              <a:t>Machine Learning Tutorial in Python using SQL Server</a:t>
            </a:r>
          </a:p>
          <a:p>
            <a:pPr marL="0" indent="0">
              <a:buNone/>
            </a:pPr>
            <a:br>
              <a:rPr lang="en-US" dirty="0"/>
            </a:b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7</a:t>
            </a:fld>
            <a:endParaRPr lang="en-US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19010C0-B43E-422D-AAFF-92F368DFE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039891"/>
            <a:ext cx="8007708" cy="35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2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A15D7-0006-4869-AA03-B88945D47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51"/>
            <a:ext cx="9369915" cy="617034"/>
          </a:xfrm>
          <a:solidFill>
            <a:schemeClr val="accent1">
              <a:alpha val="88000"/>
            </a:schemeClr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highlight>
                  <a:srgbClr val="008000"/>
                </a:highlight>
              </a:rPr>
              <a:t>You can run Python scripts on SQL Server 2017 </a:t>
            </a:r>
            <a:endParaRPr lang="hu-HU" b="1" dirty="0">
              <a:highlight>
                <a:srgbClr val="0080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0D5A5-E3E2-4E27-9C6A-55A9E32C3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605883"/>
            <a:ext cx="7808744" cy="58006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Run Python using T-SQL Tutorial </a:t>
            </a:r>
            <a:r>
              <a:rPr lang="en-US" dirty="0" err="1"/>
              <a:t>LastNameUpper</a:t>
            </a:r>
            <a:r>
              <a:rPr lang="en-US" dirty="0"/>
              <a:t>, Full Name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hu-HU" dirty="0"/>
              <a:t>execute sp_execute_external_script </a:t>
            </a:r>
          </a:p>
          <a:p>
            <a:pPr marL="0" indent="0">
              <a:buNone/>
            </a:pPr>
            <a:r>
              <a:rPr lang="hu-HU" dirty="0"/>
              <a:t>@language = N'Python', </a:t>
            </a:r>
          </a:p>
          <a:p>
            <a:pPr marL="0" indent="0">
              <a:buNone/>
            </a:pPr>
            <a:r>
              <a:rPr lang="hu-HU" dirty="0"/>
              <a:t>@script = N'</a:t>
            </a:r>
          </a:p>
          <a:p>
            <a:pPr marL="0" indent="0">
              <a:buNone/>
            </a:pPr>
            <a:r>
              <a:rPr lang="hu-HU" dirty="0"/>
              <a:t>import pandas as pd</a:t>
            </a:r>
          </a:p>
          <a:p>
            <a:pPr marL="0" indent="0">
              <a:buNone/>
            </a:pPr>
            <a:r>
              <a:rPr lang="hu-HU" dirty="0"/>
              <a:t>MyOutput = MyInput</a:t>
            </a:r>
          </a:p>
          <a:p>
            <a:pPr marL="0" indent="0">
              <a:buNone/>
            </a:pPr>
            <a:r>
              <a:rPr lang="hu-HU" dirty="0"/>
              <a:t>MyOutput=pd.DataFrame(MyInput)   </a:t>
            </a:r>
          </a:p>
          <a:p>
            <a:pPr marL="0" indent="0">
              <a:buNone/>
            </a:pPr>
            <a:r>
              <a:rPr lang="hu-HU" dirty="0"/>
              <a:t>MyOutput.columns=["CustomerKey","FirstName","LastName"]</a:t>
            </a:r>
          </a:p>
          <a:p>
            <a:pPr marL="0" indent="0">
              <a:buNone/>
            </a:pPr>
            <a:r>
              <a:rPr lang="hu-HU" dirty="0"/>
              <a:t>MyOutput["LastNameUpper"]=MyOutput["LastName"].apply(lambda x: x.upper())</a:t>
            </a:r>
          </a:p>
          <a:p>
            <a:pPr marL="0" indent="0">
              <a:buNone/>
            </a:pPr>
            <a:r>
              <a:rPr lang="hu-HU" dirty="0"/>
              <a:t>MyOutput["Full Name"]=MyOutput["FirstName"] + " " + MyOutput["LastName"]</a:t>
            </a:r>
          </a:p>
          <a:p>
            <a:pPr marL="0" indent="0">
              <a:buNone/>
            </a:pPr>
            <a:r>
              <a:rPr lang="hu-HU" dirty="0"/>
              <a:t>',</a:t>
            </a:r>
          </a:p>
          <a:p>
            <a:pPr marL="0" indent="0">
              <a:buNone/>
            </a:pPr>
            <a:r>
              <a:rPr lang="hu-HU" dirty="0"/>
              <a:t>@input_data_1_name = N'MyInput',</a:t>
            </a:r>
          </a:p>
          <a:p>
            <a:pPr marL="0" indent="0">
              <a:buNone/>
            </a:pPr>
            <a:r>
              <a:rPr lang="hu-HU" dirty="0"/>
              <a:t>@input_data_1 = N'SELECT TOP 100 [CustomerKey],[FirstName],LastName FROM [AdventureWorksDW2017].[dbo].[DimCustomer] as [LastName]',</a:t>
            </a:r>
          </a:p>
          <a:p>
            <a:pPr marL="0" indent="0">
              <a:buNone/>
            </a:pPr>
            <a:r>
              <a:rPr lang="hu-HU" dirty="0"/>
              <a:t>@output_data_1_name = N'MyOutput'</a:t>
            </a:r>
          </a:p>
          <a:p>
            <a:pPr marL="0" indent="0">
              <a:buNone/>
            </a:pPr>
            <a:r>
              <a:rPr lang="hu-HU" dirty="0"/>
              <a:t>WITH RESULT SETS ( ("CustomerKey" int, "FirstName" nvarchar(max), "LastName" nvarchar(max), "LastNameUpper" nvarchar(max), "Full Name" nvarchar(max)));</a:t>
            </a:r>
          </a:p>
          <a:p>
            <a:pPr marL="0" indent="0">
              <a:buNone/>
            </a:pPr>
            <a:r>
              <a:rPr lang="hu-HU" dirty="0"/>
              <a:t>GO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41FA8-2E46-48F4-8079-BFF7CB86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8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3B0B235-CCF1-498E-A573-C1A1EE528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1384254"/>
            <a:ext cx="52578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22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54914135"/>
              </p:ext>
            </p:extLst>
          </p:nvPr>
        </p:nvGraphicFramePr>
        <p:xfrm>
          <a:off x="677334" y="609600"/>
          <a:ext cx="8596668" cy="918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6DCBB0-E02D-4291-81E4-FB83951029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9827326"/>
              </p:ext>
            </p:extLst>
          </p:nvPr>
        </p:nvGraphicFramePr>
        <p:xfrm>
          <a:off x="766544" y="2174488"/>
          <a:ext cx="8596668" cy="3345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195335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2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3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4.xml><?xml version="1.0" encoding="utf-8"?>
<Control xmlns="http://schemas.microsoft.com/VisualStudio/2011/storyboarding/control">
  <Id Name="eaa78524-c993-405f-86d2-c43aee670cc8" Revision="1" Stencil="System.MyShapes" StencilVersion="1.0"/>
</Control>
</file>

<file path=customXml/itemProps1.xml><?xml version="1.0" encoding="utf-8"?>
<ds:datastoreItem xmlns:ds="http://schemas.openxmlformats.org/officeDocument/2006/customXml" ds:itemID="{0585F1EE-DB1E-4691-B02A-6A63928739B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F7F25AA-A82D-4084-A43D-7FB0BFB4AF90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AD60445-FCBE-443B-AF24-7513F0A635D6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E59BBDCF-4BF6-4059-8A47-BCB200D78E8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7351</TotalTime>
  <Words>1337</Words>
  <Application>Microsoft Office PowerPoint</Application>
  <PresentationFormat>Widescreen</PresentationFormat>
  <Paragraphs>238</Paragraphs>
  <Slides>23</Slides>
  <Notes>17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Tahoma</vt:lpstr>
      <vt:lpstr>Trebuchet MS</vt:lpstr>
      <vt:lpstr>Wingdings 3</vt:lpstr>
      <vt:lpstr>Custom Design</vt:lpstr>
      <vt:lpstr>Facet</vt:lpstr>
      <vt:lpstr>Combine Python with Power BI  Rónai Bertalan BI DEVELOPER</vt:lpstr>
      <vt:lpstr>PowerPoint Presentation</vt:lpstr>
      <vt:lpstr>PowerPoint Presentation</vt:lpstr>
      <vt:lpstr>PowerPoint Presentation</vt:lpstr>
      <vt:lpstr>In the 2018 August release Microsoft added Python compatibility</vt:lpstr>
      <vt:lpstr>In the 2018 August release Microsoft added Python compatibility</vt:lpstr>
      <vt:lpstr>You can run Python scripts on SQL Server 2017 </vt:lpstr>
      <vt:lpstr>You can run Python scripts on SQL Server 2017 </vt:lpstr>
      <vt:lpstr>PowerPoint Presentation</vt:lpstr>
      <vt:lpstr>Hasznos linkek:</vt:lpstr>
      <vt:lpstr>Power BI development steps</vt:lpstr>
      <vt:lpstr>PowerPoint Presentation</vt:lpstr>
      <vt:lpstr>Data model in PBI</vt:lpstr>
      <vt:lpstr>Power BI products</vt:lpstr>
      <vt:lpstr>Power BI Desktop Configuration</vt:lpstr>
      <vt:lpstr>Power Query / Query editor</vt:lpstr>
      <vt:lpstr>PowerPoint Presentation</vt:lpstr>
      <vt:lpstr>PowerPoint Presentation</vt:lpstr>
      <vt:lpstr>DAX</vt:lpstr>
      <vt:lpstr>General rule about transformation and applying business logic</vt:lpstr>
      <vt:lpstr>PowerPoint Presentation</vt:lpstr>
      <vt:lpstr>Please experiment combining Python with Power BI and post your results!  </vt:lpstr>
      <vt:lpstr>Thanks Python friends!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Rónai Bertalan</cp:lastModifiedBy>
  <cp:revision>235</cp:revision>
  <dcterms:created xsi:type="dcterms:W3CDTF">2016-09-04T11:54:55Z</dcterms:created>
  <dcterms:modified xsi:type="dcterms:W3CDTF">2018-11-09T10:54:53Z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