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haroni" panose="02010803020104030203" pitchFamily="2" charset="-79"/>
      <p:bold r:id="rId13"/>
    </p:embeddedFont>
    <p:embeddedFont>
      <p:font typeface="Barlow Condensed" panose="020F0502020204030204" pitchFamily="34" charset="0"/>
      <p:regular r:id="rId14"/>
      <p:bold r:id="rId15"/>
      <p:italic r:id="rId16"/>
      <p:boldItalic r:id="rId17"/>
    </p:embeddedFont>
    <p:embeddedFont>
      <p:font typeface="Barlow Condensed Bold" pitchFamily="2" charset="77"/>
      <p:regular r:id="rId18"/>
      <p:bold r:id="rId19"/>
    </p:embeddedFont>
    <p:embeddedFont>
      <p:font typeface="Barlow Condensed Semi-Bold" pitchFamily="2" charset="77"/>
      <p:regular r:id="rId20"/>
      <p:bold r:id="rId21"/>
    </p:embeddedFont>
    <p:embeddedFont>
      <p:font typeface="Calibri" panose="020F0502020204030204" pitchFamily="34" charset="0"/>
      <p:regular r:id="rId22"/>
      <p:bold r:id="rId23"/>
      <p:italic r:id="rId24"/>
      <p:boldItalic r:id="rId25"/>
    </p:embeddedFont>
    <p:embeddedFont>
      <p:font typeface="Castellar" panose="020A0402060406010301" pitchFamily="18" charset="77"/>
      <p:regular r:id="rId26"/>
    </p:embeddedFont>
    <p:embeddedFont>
      <p:font typeface="Passion One" panose="02000506080000020004" pitchFamily="2" charset="77"/>
      <p:regular r:id="rId27"/>
    </p:embeddedFont>
    <p:embeddedFont>
      <p:font typeface="Passion One Bold" panose="02000506050000020004" pitchFamily="2" charset="77"/>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3" autoAdjust="0"/>
  </p:normalViewPr>
  <p:slideViewPr>
    <p:cSldViewPr>
      <p:cViewPr varScale="1">
        <p:scale>
          <a:sx n="71" d="100"/>
          <a:sy n="71" d="100"/>
        </p:scale>
        <p:origin x="7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8287995" cy="10287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909383" cy="10287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0A4A24E7-888C-481F-1C5A-0F2544F06493}"/>
              </a:ext>
            </a:extLst>
          </p:cNvPr>
          <p:cNvPicPr>
            <a:picLocks noChangeAspect="1"/>
          </p:cNvPicPr>
          <p:nvPr/>
        </p:nvPicPr>
        <p:blipFill>
          <a:blip r:embed="rId3"/>
          <a:stretch>
            <a:fillRect/>
          </a:stretch>
        </p:blipFill>
        <p:spPr>
          <a:xfrm>
            <a:off x="560648" y="1612782"/>
            <a:ext cx="6309774" cy="8350249"/>
          </a:xfrm>
          <a:prstGeom prst="rect">
            <a:avLst/>
          </a:prstGeom>
        </p:spPr>
      </p:pic>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740841" y="1612782"/>
            <a:ext cx="2343401" cy="175945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59051859-2575-021B-B290-253EF76A6B27}"/>
              </a:ext>
            </a:extLst>
          </p:cNvPr>
          <p:cNvSpPr txBox="1"/>
          <p:nvPr/>
        </p:nvSpPr>
        <p:spPr>
          <a:xfrm>
            <a:off x="560648" y="190500"/>
            <a:ext cx="11631352" cy="923330"/>
          </a:xfrm>
          <a:prstGeom prst="rect">
            <a:avLst/>
          </a:prstGeom>
          <a:noFill/>
        </p:spPr>
        <p:txBody>
          <a:bodyPr wrap="square" rtlCol="0">
            <a:spAutoFit/>
          </a:bodyPr>
          <a:lstStyle/>
          <a:p>
            <a:r>
              <a:rPr lang="en-US" sz="5400" b="1" dirty="0">
                <a:solidFill>
                  <a:schemeClr val="accent4">
                    <a:lumMod val="75000"/>
                  </a:schemeClr>
                </a:solidFill>
                <a:latin typeface="Aharoni" panose="020F0502020204030204" pitchFamily="34" charset="0"/>
                <a:cs typeface="Aharoni" panose="020F0502020204030204" pitchFamily="34" charset="0"/>
              </a:rPr>
              <a:t>Online Quiz System : Using JavaFX</a:t>
            </a:r>
          </a:p>
        </p:txBody>
      </p:sp>
      <p:sp>
        <p:nvSpPr>
          <p:cNvPr id="4" name="TextBox 3">
            <a:extLst>
              <a:ext uri="{FF2B5EF4-FFF2-40B4-BE49-F238E27FC236}">
                <a16:creationId xmlns:a16="http://schemas.microsoft.com/office/drawing/2014/main" id="{DB2E1C64-0C6A-4728-B45B-E98465A54EC6}"/>
              </a:ext>
            </a:extLst>
          </p:cNvPr>
          <p:cNvSpPr txBox="1"/>
          <p:nvPr/>
        </p:nvSpPr>
        <p:spPr>
          <a:xfrm>
            <a:off x="7162800" y="3924300"/>
            <a:ext cx="6309774" cy="2554545"/>
          </a:xfrm>
          <a:prstGeom prst="rect">
            <a:avLst/>
          </a:prstGeom>
          <a:noFill/>
        </p:spPr>
        <p:txBody>
          <a:bodyPr wrap="square" rtlCol="0">
            <a:spAutoFit/>
          </a:bodyPr>
          <a:lstStyle/>
          <a:p>
            <a:r>
              <a:rPr lang="en-US" sz="3200" b="1" dirty="0">
                <a:solidFill>
                  <a:srgbClr val="FF0000"/>
                </a:solidFill>
                <a:latin typeface="Aharoni" panose="02010803020104030203" pitchFamily="2" charset="-79"/>
                <a:cs typeface="Aharoni" panose="02010803020104030203" pitchFamily="2" charset="-79"/>
              </a:rPr>
              <a:t>Group Members :-</a:t>
            </a:r>
          </a:p>
          <a:p>
            <a:r>
              <a:rPr lang="en-US" sz="3200" b="1" dirty="0">
                <a:solidFill>
                  <a:srgbClr val="FF0000"/>
                </a:solidFill>
                <a:latin typeface="Aharoni" panose="02010803020104030203" pitchFamily="2" charset="-79"/>
                <a:cs typeface="Aharoni" panose="02010803020104030203" pitchFamily="2" charset="-79"/>
              </a:rPr>
              <a:t>            Ronak Shah</a:t>
            </a:r>
          </a:p>
          <a:p>
            <a:r>
              <a:rPr lang="en-US" sz="3200" b="1" dirty="0">
                <a:solidFill>
                  <a:srgbClr val="FF0000"/>
                </a:solidFill>
                <a:latin typeface="Aharoni" panose="02010803020104030203" pitchFamily="2" charset="-79"/>
                <a:cs typeface="Aharoni" panose="02010803020104030203" pitchFamily="2" charset="-79"/>
              </a:rPr>
              <a:t>            Harsh Sangani</a:t>
            </a:r>
          </a:p>
          <a:p>
            <a:r>
              <a:rPr lang="en-US" sz="3200" b="1" dirty="0">
                <a:solidFill>
                  <a:srgbClr val="FF0000"/>
                </a:solidFill>
                <a:latin typeface="Aharoni" panose="02010803020104030203" pitchFamily="2" charset="-79"/>
                <a:cs typeface="Aharoni" panose="02010803020104030203" pitchFamily="2" charset="-79"/>
              </a:rPr>
              <a:t>            Shiva Kranti </a:t>
            </a:r>
            <a:r>
              <a:rPr lang="en-US" sz="3200" b="1" dirty="0" err="1">
                <a:solidFill>
                  <a:srgbClr val="FF0000"/>
                </a:solidFill>
                <a:latin typeface="Aharoni" panose="02010803020104030203" pitchFamily="2" charset="-79"/>
                <a:cs typeface="Aharoni" panose="02010803020104030203" pitchFamily="2" charset="-79"/>
              </a:rPr>
              <a:t>Maddhuri</a:t>
            </a:r>
            <a:r>
              <a:rPr lang="en-US" sz="3200" b="1" dirty="0">
                <a:solidFill>
                  <a:srgbClr val="FF0000"/>
                </a:solidFill>
                <a:latin typeface="Aharoni" panose="02010803020104030203" pitchFamily="2" charset="-79"/>
                <a:cs typeface="Aharoni" panose="02010803020104030203" pitchFamily="2" charset="-79"/>
              </a:rPr>
              <a:t> </a:t>
            </a:r>
          </a:p>
          <a:p>
            <a:r>
              <a:rPr lang="en-US" sz="3200" b="1" dirty="0">
                <a:solidFill>
                  <a:srgbClr val="FF0000"/>
                </a:solidFill>
                <a:latin typeface="Aharoni" panose="02010803020104030203" pitchFamily="2" charset="-79"/>
                <a:cs typeface="Aharoni" panose="02010803020104030203" pitchFamily="2" charset="-79"/>
              </a:rPr>
              <a:t>                                         </a:t>
            </a:r>
          </a:p>
        </p:txBody>
      </p:sp>
      <p:sp>
        <p:nvSpPr>
          <p:cNvPr id="5" name="TextBox 4">
            <a:extLst>
              <a:ext uri="{FF2B5EF4-FFF2-40B4-BE49-F238E27FC236}">
                <a16:creationId xmlns:a16="http://schemas.microsoft.com/office/drawing/2014/main" id="{0870D3C7-A30F-ABD6-FCD7-E2A9B0E4C410}"/>
              </a:ext>
            </a:extLst>
          </p:cNvPr>
          <p:cNvSpPr txBox="1"/>
          <p:nvPr/>
        </p:nvSpPr>
        <p:spPr>
          <a:xfrm>
            <a:off x="7315200" y="8191500"/>
            <a:ext cx="4572000" cy="923330"/>
          </a:xfrm>
          <a:prstGeom prst="rect">
            <a:avLst/>
          </a:prstGeom>
          <a:noFill/>
        </p:spPr>
        <p:txBody>
          <a:bodyPr wrap="square" rtlCol="0">
            <a:spAutoFit/>
          </a:bodyPr>
          <a:lstStyle/>
          <a:p>
            <a:r>
              <a:rPr lang="en-US" sz="5400" dirty="0" err="1">
                <a:solidFill>
                  <a:srgbClr val="7030A0"/>
                </a:solidFill>
                <a:latin typeface="Castellar" panose="020A0402060406010301" pitchFamily="18" charset="77"/>
              </a:rPr>
              <a:t>QuizSavvy</a:t>
            </a:r>
            <a:endParaRPr lang="en-US" sz="5400" dirty="0">
              <a:solidFill>
                <a:srgbClr val="7030A0"/>
              </a:solidFill>
              <a:latin typeface="Castellar" panose="020A0402060406010301" pitchFamily="18" charset="77"/>
            </a:endParaRPr>
          </a:p>
        </p:txBody>
      </p:sp>
    </p:spTree>
    <p:extLst>
      <p:ext uri="{BB962C8B-B14F-4D97-AF65-F5344CB8AC3E}">
        <p14:creationId xmlns:p14="http://schemas.microsoft.com/office/powerpoint/2010/main" val="224685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D8AD"/>
        </a:solidFill>
        <a:effectLst/>
      </p:bgPr>
    </p:bg>
    <p:spTree>
      <p:nvGrpSpPr>
        <p:cNvPr id="1" name=""/>
        <p:cNvGrpSpPr/>
        <p:nvPr/>
      </p:nvGrpSpPr>
      <p:grpSpPr>
        <a:xfrm>
          <a:off x="0" y="0"/>
          <a:ext cx="0" cy="0"/>
          <a:chOff x="0" y="0"/>
          <a:chExt cx="0" cy="0"/>
        </a:xfrm>
      </p:grpSpPr>
      <p:sp>
        <p:nvSpPr>
          <p:cNvPr id="2" name="Freeform 2"/>
          <p:cNvSpPr/>
          <p:nvPr/>
        </p:nvSpPr>
        <p:spPr>
          <a:xfrm rot="12545" flipH="1">
            <a:off x="1162792" y="459903"/>
            <a:ext cx="15962416" cy="2157185"/>
          </a:xfrm>
          <a:custGeom>
            <a:avLst/>
            <a:gdLst/>
            <a:ahLst/>
            <a:cxnLst/>
            <a:rect l="l" t="t" r="r" b="b"/>
            <a:pathLst>
              <a:path w="15962416" h="2157185">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a:p>
        </p:txBody>
      </p:sp>
      <p:grpSp>
        <p:nvGrpSpPr>
          <p:cNvPr id="3" name="Group 3"/>
          <p:cNvGrpSpPr/>
          <p:nvPr/>
        </p:nvGrpSpPr>
        <p:grpSpPr>
          <a:xfrm>
            <a:off x="1912142" y="3177335"/>
            <a:ext cx="14463715" cy="6090490"/>
            <a:chOff x="0" y="0"/>
            <a:chExt cx="3809373" cy="1604080"/>
          </a:xfrm>
        </p:grpSpPr>
        <p:sp>
          <p:nvSpPr>
            <p:cNvPr id="4" name="Freeform 4"/>
            <p:cNvSpPr/>
            <p:nvPr/>
          </p:nvSpPr>
          <p:spPr>
            <a:xfrm>
              <a:off x="0" y="0"/>
              <a:ext cx="3809374" cy="1604080"/>
            </a:xfrm>
            <a:custGeom>
              <a:avLst/>
              <a:gdLst/>
              <a:ahLst/>
              <a:cxnLst/>
              <a:rect l="l" t="t" r="r" b="b"/>
              <a:pathLst>
                <a:path w="3809374" h="1604080">
                  <a:moveTo>
                    <a:pt x="27299" y="0"/>
                  </a:moveTo>
                  <a:lnTo>
                    <a:pt x="3782075" y="0"/>
                  </a:lnTo>
                  <a:cubicBezTo>
                    <a:pt x="3797152" y="0"/>
                    <a:pt x="3809374" y="12222"/>
                    <a:pt x="3809374" y="27299"/>
                  </a:cubicBezTo>
                  <a:lnTo>
                    <a:pt x="3809374" y="1576781"/>
                  </a:lnTo>
                  <a:cubicBezTo>
                    <a:pt x="3809374" y="1591858"/>
                    <a:pt x="3797152" y="1604080"/>
                    <a:pt x="3782075" y="1604080"/>
                  </a:cubicBezTo>
                  <a:lnTo>
                    <a:pt x="27299" y="1604080"/>
                  </a:lnTo>
                  <a:cubicBezTo>
                    <a:pt x="12222" y="1604080"/>
                    <a:pt x="0" y="1591858"/>
                    <a:pt x="0" y="1576781"/>
                  </a:cubicBezTo>
                  <a:lnTo>
                    <a:pt x="0" y="27299"/>
                  </a:lnTo>
                  <a:cubicBezTo>
                    <a:pt x="0" y="12222"/>
                    <a:pt x="12222" y="0"/>
                    <a:pt x="27299" y="0"/>
                  </a:cubicBezTo>
                  <a:close/>
                </a:path>
              </a:pathLst>
            </a:custGeom>
            <a:solidFill>
              <a:srgbClr val="222222"/>
            </a:solidFill>
          </p:spPr>
          <p:txBody>
            <a:bodyPr/>
            <a:lstStyle/>
            <a:p>
              <a:endParaRPr lang="en-US"/>
            </a:p>
          </p:txBody>
        </p:sp>
        <p:sp>
          <p:nvSpPr>
            <p:cNvPr id="5" name="TextBox 5"/>
            <p:cNvSpPr txBox="1"/>
            <p:nvPr/>
          </p:nvSpPr>
          <p:spPr>
            <a:xfrm>
              <a:off x="0" y="-123825"/>
              <a:ext cx="3809373" cy="1727905"/>
            </a:xfrm>
            <a:prstGeom prst="rect">
              <a:avLst/>
            </a:prstGeom>
          </p:spPr>
          <p:txBody>
            <a:bodyPr lIns="88900" tIns="88900" rIns="88900" bIns="88900" rtlCol="0" anchor="t"/>
            <a:lstStyle/>
            <a:p>
              <a:pPr>
                <a:lnSpc>
                  <a:spcPts val="4563"/>
                </a:lnSpc>
              </a:pPr>
              <a:endParaRPr dirty="0"/>
            </a:p>
            <a:p>
              <a:pPr marL="604515" lvl="1" indent="-302257">
                <a:lnSpc>
                  <a:spcPts val="4563"/>
                </a:lnSpc>
                <a:buFont typeface="Arial"/>
                <a:buChar char="•"/>
              </a:pPr>
              <a:r>
                <a:rPr lang="en-US" sz="2799" spc="50" dirty="0">
                  <a:solidFill>
                    <a:srgbClr val="FFFFFF"/>
                  </a:solidFill>
                  <a:latin typeface="Barlow Condensed"/>
                </a:rPr>
                <a:t>Harsh Sangani: Creation of project, setting up JavaFX application, implementation of the Quiz Login Page and representation of the User History tab along with the Quiz Scoring System. </a:t>
              </a:r>
            </a:p>
            <a:p>
              <a:pPr>
                <a:lnSpc>
                  <a:spcPts val="4563"/>
                </a:lnSpc>
              </a:pPr>
              <a:endParaRPr lang="en-US" sz="2799" spc="50" dirty="0">
                <a:solidFill>
                  <a:srgbClr val="FFFFFF"/>
                </a:solidFill>
                <a:latin typeface="Barlow Condensed"/>
              </a:endParaRPr>
            </a:p>
            <a:p>
              <a:pPr marL="604515" lvl="1" indent="-302257">
                <a:lnSpc>
                  <a:spcPts val="4563"/>
                </a:lnSpc>
                <a:buFont typeface="Arial"/>
                <a:buChar char="•"/>
              </a:pPr>
              <a:r>
                <a:rPr lang="en-US" sz="2799" spc="50" dirty="0">
                  <a:solidFill>
                    <a:srgbClr val="FFFFFF"/>
                  </a:solidFill>
                  <a:latin typeface="Barlow Condensed"/>
                </a:rPr>
                <a:t>Shiva Kranti </a:t>
              </a:r>
              <a:r>
                <a:rPr lang="en-US" sz="2799" spc="50" dirty="0" err="1">
                  <a:solidFill>
                    <a:srgbClr val="FFFFFF"/>
                  </a:solidFill>
                  <a:latin typeface="Barlow Condensed"/>
                </a:rPr>
                <a:t>Maddhuri</a:t>
              </a:r>
              <a:r>
                <a:rPr lang="en-US" sz="2799" spc="50" dirty="0">
                  <a:solidFill>
                    <a:srgbClr val="FFFFFF"/>
                  </a:solidFill>
                  <a:latin typeface="Barlow Condensed"/>
                </a:rPr>
                <a:t>: Develop the quiz logic to handle the quiz genres &amp; integrating it with the database, </a:t>
              </a:r>
              <a:r>
                <a:rPr lang="en-US" sz="2799" spc="50" dirty="0" err="1">
                  <a:solidFill>
                    <a:srgbClr val="FFFFFF"/>
                  </a:solidFill>
                  <a:latin typeface="Barlow Condensed"/>
                </a:rPr>
                <a:t>MySql</a:t>
              </a:r>
              <a:r>
                <a:rPr lang="en-US" sz="2799" spc="50" dirty="0">
                  <a:solidFill>
                    <a:srgbClr val="FFFFFF"/>
                  </a:solidFill>
                  <a:latin typeface="Barlow Condensed"/>
                </a:rPr>
                <a:t>.</a:t>
              </a:r>
            </a:p>
            <a:p>
              <a:pPr marL="302258" lvl="1">
                <a:lnSpc>
                  <a:spcPts val="4563"/>
                </a:lnSpc>
              </a:pPr>
              <a:endParaRPr lang="en-US" sz="2799" spc="50" dirty="0">
                <a:solidFill>
                  <a:srgbClr val="FFFFFF"/>
                </a:solidFill>
                <a:latin typeface="Barlow Condensed"/>
              </a:endParaRPr>
            </a:p>
            <a:p>
              <a:pPr marL="604515" lvl="1" indent="-302257">
                <a:lnSpc>
                  <a:spcPts val="4563"/>
                </a:lnSpc>
                <a:buFont typeface="Arial"/>
                <a:buChar char="•"/>
              </a:pPr>
              <a:r>
                <a:rPr lang="en-US" sz="2799" spc="50" dirty="0">
                  <a:solidFill>
                    <a:srgbClr val="FFFFFF"/>
                  </a:solidFill>
                  <a:latin typeface="Barlow Condensed"/>
                </a:rPr>
                <a:t>Ronak Shah: Developing the entire Admin route for the Quiz System &amp; integrating it with the database, </a:t>
              </a:r>
              <a:r>
                <a:rPr lang="en-US" sz="2799" spc="50" dirty="0" err="1">
                  <a:solidFill>
                    <a:srgbClr val="FFFFFF"/>
                  </a:solidFill>
                  <a:latin typeface="Barlow Condensed"/>
                </a:rPr>
                <a:t>MySql</a:t>
              </a:r>
              <a:r>
                <a:rPr lang="en-US" sz="2799" spc="50" dirty="0">
                  <a:solidFill>
                    <a:srgbClr val="FFFFFF"/>
                  </a:solidFill>
                  <a:latin typeface="Barlow Condensed"/>
                </a:rPr>
                <a:t>.</a:t>
              </a:r>
            </a:p>
          </p:txBody>
        </p:sp>
      </p:grpSp>
      <p:sp>
        <p:nvSpPr>
          <p:cNvPr id="6" name="TextBox 6"/>
          <p:cNvSpPr txBox="1"/>
          <p:nvPr/>
        </p:nvSpPr>
        <p:spPr>
          <a:xfrm rot="8137">
            <a:off x="1877288" y="1139109"/>
            <a:ext cx="14460779" cy="962194"/>
          </a:xfrm>
          <a:prstGeom prst="rect">
            <a:avLst/>
          </a:prstGeom>
        </p:spPr>
        <p:txBody>
          <a:bodyPr lIns="0" tIns="0" rIns="0" bIns="0" rtlCol="0" anchor="t">
            <a:spAutoFit/>
          </a:bodyPr>
          <a:lstStyle/>
          <a:p>
            <a:pPr algn="ctr">
              <a:lnSpc>
                <a:spcPts val="6602"/>
              </a:lnSpc>
            </a:pPr>
            <a:r>
              <a:rPr lang="en-US" sz="8253" spc="247">
                <a:solidFill>
                  <a:srgbClr val="F59701"/>
                </a:solidFill>
                <a:latin typeface="Passion One Bold"/>
              </a:rPr>
              <a:t>CONTRIBUTIONS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5"/>
        </a:solidFill>
        <a:effectLst/>
      </p:bgPr>
    </p:bg>
    <p:spTree>
      <p:nvGrpSpPr>
        <p:cNvPr id="1" name=""/>
        <p:cNvGrpSpPr/>
        <p:nvPr/>
      </p:nvGrpSpPr>
      <p:grpSpPr>
        <a:xfrm>
          <a:off x="0" y="0"/>
          <a:ext cx="0" cy="0"/>
          <a:chOff x="0" y="0"/>
          <a:chExt cx="0" cy="0"/>
        </a:xfrm>
      </p:grpSpPr>
      <p:sp>
        <p:nvSpPr>
          <p:cNvPr id="11" name="Freeform 11"/>
          <p:cNvSpPr/>
          <p:nvPr/>
        </p:nvSpPr>
        <p:spPr>
          <a:xfrm rot="-29474">
            <a:off x="4426865" y="362075"/>
            <a:ext cx="8992875" cy="1733172"/>
          </a:xfrm>
          <a:custGeom>
            <a:avLst/>
            <a:gdLst/>
            <a:ahLst/>
            <a:cxnLst/>
            <a:rect l="l" t="t" r="r" b="b"/>
            <a:pathLst>
              <a:path w="8992875" h="1733172">
                <a:moveTo>
                  <a:pt x="0" y="0"/>
                </a:moveTo>
                <a:lnTo>
                  <a:pt x="8992875" y="0"/>
                </a:lnTo>
                <a:lnTo>
                  <a:pt x="8992875" y="1733172"/>
                </a:lnTo>
                <a:lnTo>
                  <a:pt x="0" y="17331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481512" y="3051151"/>
            <a:ext cx="9023317" cy="1338434"/>
          </a:xfrm>
          <a:prstGeom prst="rect">
            <a:avLst/>
          </a:prstGeom>
        </p:spPr>
        <p:txBody>
          <a:bodyPr lIns="0" tIns="0" rIns="0" bIns="0" rtlCol="0" anchor="t">
            <a:spAutoFit/>
          </a:bodyPr>
          <a:lstStyle/>
          <a:p>
            <a:pPr algn="r">
              <a:lnSpc>
                <a:spcPts val="8874"/>
              </a:lnSpc>
            </a:pPr>
            <a:r>
              <a:rPr lang="en-US" sz="12677" spc="253" dirty="0">
                <a:solidFill>
                  <a:srgbClr val="D18225"/>
                </a:solidFill>
                <a:latin typeface="Passion One Bold"/>
              </a:rPr>
              <a:t>LET'S PLAY</a:t>
            </a:r>
          </a:p>
        </p:txBody>
      </p:sp>
      <p:sp>
        <p:nvSpPr>
          <p:cNvPr id="13" name="TextBox 13"/>
          <p:cNvSpPr txBox="1"/>
          <p:nvPr/>
        </p:nvSpPr>
        <p:spPr>
          <a:xfrm>
            <a:off x="9829800" y="2855055"/>
            <a:ext cx="6869340" cy="1212896"/>
          </a:xfrm>
          <a:prstGeom prst="rect">
            <a:avLst/>
          </a:prstGeom>
        </p:spPr>
        <p:txBody>
          <a:bodyPr wrap="square" lIns="0" tIns="0" rIns="0" bIns="0" rtlCol="0" anchor="t">
            <a:spAutoFit/>
          </a:bodyPr>
          <a:lstStyle/>
          <a:p>
            <a:pPr>
              <a:lnSpc>
                <a:spcPts val="8874"/>
              </a:lnSpc>
            </a:pPr>
            <a:r>
              <a:rPr lang="en-US" sz="9600" spc="253" dirty="0" err="1">
                <a:solidFill>
                  <a:srgbClr val="653A22"/>
                </a:solidFill>
                <a:latin typeface="Passion One Bold"/>
              </a:rPr>
              <a:t>QuizSavvy</a:t>
            </a:r>
            <a:r>
              <a:rPr lang="en-US" sz="9600" spc="253" dirty="0">
                <a:solidFill>
                  <a:srgbClr val="653A22"/>
                </a:solidFill>
                <a:latin typeface="Passion One Bold"/>
              </a:rPr>
              <a:t>!</a:t>
            </a:r>
          </a:p>
        </p:txBody>
      </p:sp>
      <p:sp>
        <p:nvSpPr>
          <p:cNvPr id="14" name="TextBox 14"/>
          <p:cNvSpPr txBox="1"/>
          <p:nvPr/>
        </p:nvSpPr>
        <p:spPr>
          <a:xfrm rot="-4413">
            <a:off x="4965520" y="1039600"/>
            <a:ext cx="7915565" cy="684803"/>
          </a:xfrm>
          <a:prstGeom prst="rect">
            <a:avLst/>
          </a:prstGeom>
        </p:spPr>
        <p:txBody>
          <a:bodyPr lIns="0" tIns="0" rIns="0" bIns="0" rtlCol="0" anchor="t">
            <a:spAutoFit/>
          </a:bodyPr>
          <a:lstStyle/>
          <a:p>
            <a:pPr algn="ctr">
              <a:lnSpc>
                <a:spcPts val="5199"/>
              </a:lnSpc>
            </a:pPr>
            <a:r>
              <a:rPr lang="en-US" sz="7200" spc="155" dirty="0">
                <a:solidFill>
                  <a:srgbClr val="FFF4E5"/>
                </a:solidFill>
                <a:latin typeface="Barlow Condensed Semi-Bold"/>
              </a:rPr>
              <a:t>THANK YOU!</a:t>
            </a:r>
          </a:p>
        </p:txBody>
      </p:sp>
      <p:pic>
        <p:nvPicPr>
          <p:cNvPr id="17" name="Picture 16">
            <a:extLst>
              <a:ext uri="{FF2B5EF4-FFF2-40B4-BE49-F238E27FC236}">
                <a16:creationId xmlns:a16="http://schemas.microsoft.com/office/drawing/2014/main" id="{9D5638C8-A67D-D521-B407-1924AB6FB6F9}"/>
              </a:ext>
            </a:extLst>
          </p:cNvPr>
          <p:cNvPicPr>
            <a:picLocks noChangeAspect="1"/>
          </p:cNvPicPr>
          <p:nvPr/>
        </p:nvPicPr>
        <p:blipFill>
          <a:blip r:embed="rId4"/>
          <a:stretch>
            <a:fillRect/>
          </a:stretch>
        </p:blipFill>
        <p:spPr>
          <a:xfrm>
            <a:off x="5334000" y="4389585"/>
            <a:ext cx="8229600" cy="57069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4"/>
          <p:cNvSpPr txBox="1"/>
          <p:nvPr/>
        </p:nvSpPr>
        <p:spPr>
          <a:xfrm>
            <a:off x="8933692" y="1181100"/>
            <a:ext cx="7812016" cy="1042515"/>
          </a:xfrm>
          <a:prstGeom prst="rect">
            <a:avLst/>
          </a:prstGeom>
        </p:spPr>
        <p:txBody>
          <a:bodyPr lIns="0" tIns="0" rIns="0" bIns="0" rtlCol="0" anchor="t">
            <a:spAutoFit/>
          </a:bodyPr>
          <a:lstStyle/>
          <a:p>
            <a:pPr>
              <a:lnSpc>
                <a:spcPts val="7267"/>
              </a:lnSpc>
            </a:pPr>
            <a:r>
              <a:rPr lang="en-US" sz="9084" spc="272" dirty="0">
                <a:solidFill>
                  <a:srgbClr val="653A22"/>
                </a:solidFill>
                <a:latin typeface="Passion One Bold"/>
              </a:rPr>
              <a:t>INTRODUCTION</a:t>
            </a:r>
          </a:p>
        </p:txBody>
      </p:sp>
      <p:pic>
        <p:nvPicPr>
          <p:cNvPr id="6" name="Picture 5">
            <a:extLst>
              <a:ext uri="{FF2B5EF4-FFF2-40B4-BE49-F238E27FC236}">
                <a16:creationId xmlns:a16="http://schemas.microsoft.com/office/drawing/2014/main" id="{E570FB4A-B062-9EAD-52C0-EC06D3C4E334}"/>
              </a:ext>
            </a:extLst>
          </p:cNvPr>
          <p:cNvPicPr>
            <a:picLocks noChangeAspect="1"/>
          </p:cNvPicPr>
          <p:nvPr/>
        </p:nvPicPr>
        <p:blipFill>
          <a:blip r:embed="rId3"/>
          <a:stretch>
            <a:fillRect/>
          </a:stretch>
        </p:blipFill>
        <p:spPr>
          <a:xfrm>
            <a:off x="533400" y="469342"/>
            <a:ext cx="6686550" cy="9169958"/>
          </a:xfrm>
          <a:prstGeom prst="rect">
            <a:avLst/>
          </a:prstGeom>
        </p:spPr>
      </p:pic>
      <p:sp>
        <p:nvSpPr>
          <p:cNvPr id="7" name="TextBox 6">
            <a:extLst>
              <a:ext uri="{FF2B5EF4-FFF2-40B4-BE49-F238E27FC236}">
                <a16:creationId xmlns:a16="http://schemas.microsoft.com/office/drawing/2014/main" id="{45837733-D26D-30ED-204F-92EB827AE7AB}"/>
              </a:ext>
            </a:extLst>
          </p:cNvPr>
          <p:cNvSpPr txBox="1"/>
          <p:nvPr/>
        </p:nvSpPr>
        <p:spPr>
          <a:xfrm>
            <a:off x="7620000" y="3009900"/>
            <a:ext cx="10439400" cy="6370975"/>
          </a:xfrm>
          <a:prstGeom prst="rect">
            <a:avLst/>
          </a:prstGeom>
          <a:noFill/>
        </p:spPr>
        <p:txBody>
          <a:bodyPr wrap="square" rtlCol="0">
            <a:spAutoFit/>
          </a:bodyPr>
          <a:lstStyle/>
          <a:p>
            <a:pPr algn="l"/>
            <a:r>
              <a:rPr lang="en-US" sz="2400" b="1" dirty="0" err="1">
                <a:solidFill>
                  <a:schemeClr val="accent6">
                    <a:lumMod val="50000"/>
                  </a:schemeClr>
                </a:solidFill>
                <a:effectLst/>
                <a:latin typeface="Aharoni" panose="02010803020104030203" pitchFamily="2" charset="-79"/>
                <a:cs typeface="Aharoni" panose="02010803020104030203" pitchFamily="2" charset="-79"/>
              </a:rPr>
              <a:t>OnlineQuizSystem</a:t>
            </a:r>
            <a:r>
              <a:rPr lang="en-US" sz="2400" b="1" dirty="0">
                <a:solidFill>
                  <a:schemeClr val="accent6">
                    <a:lumMod val="50000"/>
                  </a:schemeClr>
                </a:solidFill>
                <a:effectLst/>
                <a:latin typeface="Aharoni" panose="02010803020104030203" pitchFamily="2" charset="-79"/>
                <a:cs typeface="Aharoni" panose="02010803020104030203" pitchFamily="2" charset="-79"/>
              </a:rPr>
              <a:t> is an intelligent prototype developed as a multiple choice question examination system which is built as a Web based application scalable to run on both intranet and internet. </a:t>
            </a:r>
            <a:r>
              <a:rPr lang="en-US" sz="2400" b="1" dirty="0" err="1">
                <a:solidFill>
                  <a:schemeClr val="accent6">
                    <a:lumMod val="50000"/>
                  </a:schemeClr>
                </a:solidFill>
                <a:effectLst/>
                <a:latin typeface="Aharoni" panose="02010803020104030203" pitchFamily="2" charset="-79"/>
                <a:cs typeface="Aharoni" panose="02010803020104030203" pitchFamily="2" charset="-79"/>
              </a:rPr>
              <a:t>OnlineQuizSystem</a:t>
            </a:r>
            <a:r>
              <a:rPr lang="en-US" sz="2400" b="1" dirty="0">
                <a:solidFill>
                  <a:schemeClr val="accent6">
                    <a:lumMod val="50000"/>
                  </a:schemeClr>
                </a:solidFill>
                <a:effectLst/>
                <a:latin typeface="Aharoni" panose="02010803020104030203" pitchFamily="2" charset="-79"/>
                <a:cs typeface="Aharoni" panose="02010803020104030203" pitchFamily="2" charset="-79"/>
              </a:rPr>
              <a:t> is intelligent enough and </a:t>
            </a:r>
          </a:p>
          <a:p>
            <a:pPr algn="l"/>
            <a:r>
              <a:rPr lang="en-US" sz="2400" b="1" dirty="0">
                <a:solidFill>
                  <a:schemeClr val="accent6">
                    <a:lumMod val="50000"/>
                  </a:schemeClr>
                </a:solidFill>
                <a:effectLst/>
                <a:latin typeface="Aharoni" panose="02010803020104030203" pitchFamily="2" charset="-79"/>
                <a:cs typeface="Aharoni" panose="02010803020104030203" pitchFamily="2" charset="-79"/>
              </a:rPr>
              <a:t>equipped with a level of automation to guide the students to get proficiency/become subject matter experts by taking the tests.</a:t>
            </a:r>
          </a:p>
          <a:p>
            <a:pPr algn="l"/>
            <a:endParaRPr lang="en-US" sz="2400" b="1" dirty="0">
              <a:solidFill>
                <a:schemeClr val="accent6">
                  <a:lumMod val="50000"/>
                </a:schemeClr>
              </a:solidFill>
              <a:effectLst/>
              <a:latin typeface="Aharoni" panose="02010803020104030203" pitchFamily="2" charset="-79"/>
              <a:cs typeface="Aharoni" panose="02010803020104030203" pitchFamily="2" charset="-79"/>
            </a:endParaRPr>
          </a:p>
          <a:p>
            <a:pPr algn="l"/>
            <a:r>
              <a:rPr lang="en-US" sz="2400" b="1" dirty="0">
                <a:solidFill>
                  <a:schemeClr val="accent6">
                    <a:lumMod val="50000"/>
                  </a:schemeClr>
                </a:solidFill>
                <a:effectLst/>
                <a:latin typeface="Aharoni" panose="02010803020104030203" pitchFamily="2" charset="-79"/>
                <a:cs typeface="Aharoni" panose="02010803020104030203" pitchFamily="2" charset="-79"/>
              </a:rPr>
              <a:t>The core underlying automation of the </a:t>
            </a:r>
            <a:r>
              <a:rPr lang="en-US" sz="2400" b="1" dirty="0" err="1">
                <a:solidFill>
                  <a:schemeClr val="accent6">
                    <a:lumMod val="50000"/>
                  </a:schemeClr>
                </a:solidFill>
                <a:effectLst/>
                <a:latin typeface="Aharoni" panose="02010803020104030203" pitchFamily="2" charset="-79"/>
                <a:cs typeface="Aharoni" panose="02010803020104030203" pitchFamily="2" charset="-79"/>
              </a:rPr>
              <a:t>OnlineQuizSystem</a:t>
            </a:r>
            <a:r>
              <a:rPr lang="en-US" sz="2400" b="1" dirty="0">
                <a:solidFill>
                  <a:schemeClr val="accent6">
                    <a:lumMod val="50000"/>
                  </a:schemeClr>
                </a:solidFill>
                <a:effectLst/>
                <a:latin typeface="Aharoni" panose="02010803020104030203" pitchFamily="2" charset="-79"/>
                <a:cs typeface="Aharoni" panose="02010803020104030203" pitchFamily="2" charset="-79"/>
              </a:rPr>
              <a:t> will generates questions and options on the fly basis and captures the answers from students into the database. It ensures that students will have the Mock Tests for practice, and can get the results displayed </a:t>
            </a:r>
          </a:p>
          <a:p>
            <a:pPr algn="l"/>
            <a:r>
              <a:rPr lang="en-US" sz="2400" b="1" dirty="0">
                <a:solidFill>
                  <a:schemeClr val="accent6">
                    <a:lumMod val="50000"/>
                  </a:schemeClr>
                </a:solidFill>
                <a:effectLst/>
                <a:latin typeface="Aharoni" panose="02010803020104030203" pitchFamily="2" charset="-79"/>
                <a:cs typeface="Aharoni" panose="02010803020104030203" pitchFamily="2" charset="-79"/>
              </a:rPr>
              <a:t>in their panel.</a:t>
            </a:r>
          </a:p>
          <a:p>
            <a:pPr algn="l"/>
            <a:endParaRPr lang="en-US" sz="2400" b="1" dirty="0">
              <a:solidFill>
                <a:schemeClr val="accent6">
                  <a:lumMod val="50000"/>
                </a:schemeClr>
              </a:solidFill>
              <a:effectLst/>
              <a:latin typeface="Aharoni" panose="02010803020104030203" pitchFamily="2" charset="-79"/>
              <a:cs typeface="Aharoni" panose="02010803020104030203" pitchFamily="2" charset="-79"/>
            </a:endParaRPr>
          </a:p>
          <a:p>
            <a:pPr algn="l"/>
            <a:r>
              <a:rPr lang="en-US" sz="2400" b="1" dirty="0">
                <a:solidFill>
                  <a:schemeClr val="accent6">
                    <a:lumMod val="50000"/>
                  </a:schemeClr>
                </a:solidFill>
                <a:effectLst/>
                <a:latin typeface="Aharoni" panose="02010803020104030203" pitchFamily="2" charset="-79"/>
                <a:cs typeface="Aharoni" panose="02010803020104030203" pitchFamily="2" charset="-79"/>
              </a:rPr>
              <a:t>The </a:t>
            </a:r>
            <a:r>
              <a:rPr lang="en-US" sz="2400" b="1" dirty="0" err="1">
                <a:solidFill>
                  <a:schemeClr val="accent6">
                    <a:lumMod val="50000"/>
                  </a:schemeClr>
                </a:solidFill>
                <a:effectLst/>
                <a:latin typeface="Aharoni" panose="02010803020104030203" pitchFamily="2" charset="-79"/>
                <a:cs typeface="Aharoni" panose="02010803020104030203" pitchFamily="2" charset="-79"/>
              </a:rPr>
              <a:t>OnlineQuizSystem</a:t>
            </a:r>
            <a:r>
              <a:rPr lang="en-US" sz="2400" b="1" dirty="0">
                <a:solidFill>
                  <a:schemeClr val="accent6">
                    <a:lumMod val="50000"/>
                  </a:schemeClr>
                </a:solidFill>
                <a:effectLst/>
                <a:latin typeface="Aharoni" panose="02010803020104030203" pitchFamily="2" charset="-79"/>
                <a:cs typeface="Aharoni" panose="02010803020104030203" pitchFamily="2" charset="-79"/>
              </a:rPr>
              <a:t> is designed for three major roles. Those are </a:t>
            </a:r>
          </a:p>
          <a:p>
            <a:pPr algn="l"/>
            <a:r>
              <a:rPr lang="en-US" sz="2400" b="1" dirty="0">
                <a:solidFill>
                  <a:schemeClr val="accent6">
                    <a:lumMod val="50000"/>
                  </a:schemeClr>
                </a:solidFill>
                <a:effectLst/>
                <a:latin typeface="Aharoni" panose="02010803020104030203" pitchFamily="2" charset="-79"/>
                <a:cs typeface="Aharoni" panose="02010803020104030203" pitchFamily="2" charset="-79"/>
              </a:rPr>
              <a:t>An administrator who controls all the levels of roles and creates the tests.</a:t>
            </a:r>
          </a:p>
          <a:p>
            <a:pPr algn="l"/>
            <a:r>
              <a:rPr lang="en-US" sz="2400" b="1" dirty="0">
                <a:solidFill>
                  <a:schemeClr val="accent6">
                    <a:lumMod val="50000"/>
                  </a:schemeClr>
                </a:solidFill>
                <a:effectLst/>
                <a:latin typeface="Aharoni" panose="02010803020104030203" pitchFamily="2" charset="-79"/>
                <a:cs typeface="Aharoni" panose="02010803020104030203" pitchFamily="2" charset="-79"/>
              </a:rPr>
              <a:t>A Student who is an end user for the tests.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rgbClr val="F7D8AD"/>
          </a:fgClr>
          <a:bgClr>
            <a:schemeClr val="bg1"/>
          </a:bgClr>
        </a:pattFill>
        <a:effectLst/>
      </p:bgPr>
    </p:bg>
    <p:spTree>
      <p:nvGrpSpPr>
        <p:cNvPr id="1" name=""/>
        <p:cNvGrpSpPr/>
        <p:nvPr/>
      </p:nvGrpSpPr>
      <p:grpSpPr>
        <a:xfrm>
          <a:off x="0" y="0"/>
          <a:ext cx="0" cy="0"/>
          <a:chOff x="0" y="0"/>
          <a:chExt cx="0" cy="0"/>
        </a:xfrm>
      </p:grpSpPr>
      <p:grpSp>
        <p:nvGrpSpPr>
          <p:cNvPr id="2" name="Group 2"/>
          <p:cNvGrpSpPr/>
          <p:nvPr/>
        </p:nvGrpSpPr>
        <p:grpSpPr>
          <a:xfrm rot="-374432">
            <a:off x="12702981" y="9213595"/>
            <a:ext cx="3884787" cy="623620"/>
            <a:chOff x="0" y="0"/>
            <a:chExt cx="1023154" cy="164246"/>
          </a:xfrm>
        </p:grpSpPr>
        <p:sp>
          <p:nvSpPr>
            <p:cNvPr id="3" name="Freeform 3"/>
            <p:cNvSpPr/>
            <p:nvPr/>
          </p:nvSpPr>
          <p:spPr>
            <a:xfrm>
              <a:off x="0" y="0"/>
              <a:ext cx="1023154" cy="164246"/>
            </a:xfrm>
            <a:custGeom>
              <a:avLst/>
              <a:gdLst/>
              <a:ahLst/>
              <a:cxnLst/>
              <a:rect l="l" t="t" r="r" b="b"/>
              <a:pathLst>
                <a:path w="1023154" h="164246">
                  <a:moveTo>
                    <a:pt x="511577" y="0"/>
                  </a:moveTo>
                  <a:cubicBezTo>
                    <a:pt x="229041" y="0"/>
                    <a:pt x="0" y="36768"/>
                    <a:pt x="0" y="82123"/>
                  </a:cubicBezTo>
                  <a:cubicBezTo>
                    <a:pt x="0" y="127478"/>
                    <a:pt x="229041" y="164246"/>
                    <a:pt x="511577" y="164246"/>
                  </a:cubicBezTo>
                  <a:cubicBezTo>
                    <a:pt x="794113" y="164246"/>
                    <a:pt x="1023154" y="127478"/>
                    <a:pt x="1023154" y="82123"/>
                  </a:cubicBezTo>
                  <a:cubicBezTo>
                    <a:pt x="1023154" y="36768"/>
                    <a:pt x="794113" y="0"/>
                    <a:pt x="511577" y="0"/>
                  </a:cubicBezTo>
                  <a:close/>
                </a:path>
              </a:pathLst>
            </a:custGeom>
            <a:solidFill>
              <a:srgbClr val="EDC26E"/>
            </a:solidFill>
          </p:spPr>
          <p:txBody>
            <a:bodyPr/>
            <a:lstStyle/>
            <a:p>
              <a:endParaRPr lang="en-US"/>
            </a:p>
          </p:txBody>
        </p:sp>
        <p:sp>
          <p:nvSpPr>
            <p:cNvPr id="4" name="TextBox 4"/>
            <p:cNvSpPr txBox="1"/>
            <p:nvPr/>
          </p:nvSpPr>
          <p:spPr>
            <a:xfrm>
              <a:off x="95921" y="-41752"/>
              <a:ext cx="831313" cy="190600"/>
            </a:xfrm>
            <a:prstGeom prst="rect">
              <a:avLst/>
            </a:prstGeom>
          </p:spPr>
          <p:txBody>
            <a:bodyPr lIns="50800" tIns="50800" rIns="50800" bIns="50800" rtlCol="0" anchor="ctr"/>
            <a:lstStyle/>
            <a:p>
              <a:pPr algn="ctr">
                <a:lnSpc>
                  <a:spcPts val="2520"/>
                </a:lnSpc>
              </a:pPr>
              <a:endParaRPr/>
            </a:p>
          </p:txBody>
        </p:sp>
      </p:grpSp>
      <p:sp>
        <p:nvSpPr>
          <p:cNvPr id="6" name="Freeform 6"/>
          <p:cNvSpPr/>
          <p:nvPr/>
        </p:nvSpPr>
        <p:spPr>
          <a:xfrm rot="-21586">
            <a:off x="921015" y="475996"/>
            <a:ext cx="15962416" cy="2157185"/>
          </a:xfrm>
          <a:custGeom>
            <a:avLst/>
            <a:gdLst/>
            <a:ahLst/>
            <a:cxnLst/>
            <a:rect l="l" t="t" r="r" b="b"/>
            <a:pathLst>
              <a:path w="15962416" h="2157185">
                <a:moveTo>
                  <a:pt x="0" y="0"/>
                </a:moveTo>
                <a:lnTo>
                  <a:pt x="15962416" y="0"/>
                </a:lnTo>
                <a:lnTo>
                  <a:pt x="15962416" y="2157185"/>
                </a:lnTo>
                <a:lnTo>
                  <a:pt x="0" y="2157185"/>
                </a:lnTo>
                <a:lnTo>
                  <a:pt x="0"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a:p>
        </p:txBody>
      </p:sp>
      <p:sp>
        <p:nvSpPr>
          <p:cNvPr id="7" name="TextBox 7"/>
          <p:cNvSpPr txBox="1"/>
          <p:nvPr/>
        </p:nvSpPr>
        <p:spPr>
          <a:xfrm rot="-25995">
            <a:off x="1976184" y="1841804"/>
            <a:ext cx="14410547" cy="1009014"/>
          </a:xfrm>
          <a:prstGeom prst="rect">
            <a:avLst/>
          </a:prstGeom>
        </p:spPr>
        <p:txBody>
          <a:bodyPr lIns="0" tIns="0" rIns="0" bIns="0" rtlCol="0" anchor="t">
            <a:spAutoFit/>
          </a:bodyPr>
          <a:lstStyle/>
          <a:p>
            <a:pPr algn="ctr">
              <a:lnSpc>
                <a:spcPts val="7039"/>
              </a:lnSpc>
            </a:pPr>
            <a:r>
              <a:rPr lang="en-US" sz="8799" spc="263" dirty="0">
                <a:solidFill>
                  <a:srgbClr val="FFF4E5"/>
                </a:solidFill>
                <a:latin typeface="Passion One Bold"/>
              </a:rPr>
              <a:t>OBJECTIVE OF THE PROJECT</a:t>
            </a:r>
          </a:p>
        </p:txBody>
      </p:sp>
      <p:sp>
        <p:nvSpPr>
          <p:cNvPr id="8" name="TextBox 8"/>
          <p:cNvSpPr txBox="1"/>
          <p:nvPr/>
        </p:nvSpPr>
        <p:spPr>
          <a:xfrm>
            <a:off x="1219200" y="3390900"/>
            <a:ext cx="12281533" cy="8143832"/>
          </a:xfrm>
          <a:prstGeom prst="rect">
            <a:avLst/>
          </a:prstGeom>
        </p:spPr>
        <p:txBody>
          <a:bodyPr lIns="0" tIns="0" rIns="0" bIns="0" rtlCol="0" anchor="t">
            <a:spAutoFit/>
          </a:bodyPr>
          <a:lstStyle/>
          <a:p>
            <a:r>
              <a:rPr lang="en-US" sz="3600" b="1" dirty="0">
                <a:solidFill>
                  <a:schemeClr val="accent6">
                    <a:lumMod val="50000"/>
                  </a:schemeClr>
                </a:solidFill>
                <a:latin typeface="Arial" panose="020B0604020202020204" pitchFamily="34" charset="0"/>
                <a:cs typeface="Arial" panose="020B0604020202020204" pitchFamily="34" charset="0"/>
              </a:rPr>
              <a:t>O</a:t>
            </a:r>
            <a:r>
              <a:rPr lang="en-US" sz="3600" b="1" dirty="0">
                <a:solidFill>
                  <a:schemeClr val="accent6">
                    <a:lumMod val="50000"/>
                  </a:schemeClr>
                </a:solidFill>
                <a:effectLst/>
                <a:latin typeface="Arial" panose="020B0604020202020204" pitchFamily="34" charset="0"/>
                <a:cs typeface="Arial" panose="020B0604020202020204" pitchFamily="34" charset="0"/>
              </a:rPr>
              <a:t>ur idea is to create a comprehensive Online Quiz System that integrates various components to provide a seamless and engaging quiz-taking experience for users. This system will offer a solution to the problem of traditional, manual quiz administration, making it more efficient and accessible.</a:t>
            </a:r>
          </a:p>
          <a:p>
            <a:endParaRPr lang="en-US" sz="3600" b="1" dirty="0">
              <a:solidFill>
                <a:schemeClr val="accent6">
                  <a:lumMod val="50000"/>
                </a:schemeClr>
              </a:solidFill>
              <a:latin typeface="Arial" panose="020B0604020202020204" pitchFamily="34" charset="0"/>
              <a:cs typeface="Arial" panose="020B0604020202020204" pitchFamily="34" charset="0"/>
            </a:endParaRPr>
          </a:p>
          <a:p>
            <a:r>
              <a:rPr lang="en-US" sz="3600" b="1" dirty="0">
                <a:solidFill>
                  <a:schemeClr val="accent6">
                    <a:lumMod val="50000"/>
                  </a:schemeClr>
                </a:solidFill>
                <a:effectLst/>
                <a:latin typeface="Arial" panose="020B0604020202020204" pitchFamily="34" charset="0"/>
                <a:cs typeface="Arial" panose="020B0604020202020204" pitchFamily="34" charset="0"/>
              </a:rPr>
              <a:t>The idea to solve the problem of providing a convenient online quiz experience is to develop the "Online Quiz System." This system will involve the creation of a user-friendly platform using Java and JavaFX, with a strong emphasis on object-oriented design principles.</a:t>
            </a:r>
          </a:p>
          <a:p>
            <a:endParaRPr lang="en-US" sz="3200" b="1" dirty="0">
              <a:solidFill>
                <a:srgbClr val="000000"/>
              </a:solidFill>
              <a:effectLst/>
              <a:latin typeface="Arial" panose="020B0604020202020204" pitchFamily="34" charset="0"/>
              <a:cs typeface="Arial" panose="020B0604020202020204" pitchFamily="34" charset="0"/>
            </a:endParaRPr>
          </a:p>
          <a:p>
            <a:endParaRPr lang="en-US" sz="2800" b="1" dirty="0">
              <a:solidFill>
                <a:srgbClr val="000000"/>
              </a:solidFill>
              <a:effectLst/>
              <a:latin typeface="Helvetica" pitchFamily="2" charset="0"/>
            </a:endParaRPr>
          </a:p>
          <a:p>
            <a:pPr>
              <a:lnSpc>
                <a:spcPts val="4550"/>
              </a:lnSpc>
            </a:pPr>
            <a:endParaRPr lang="en-US" sz="3500" b="1" spc="70" dirty="0">
              <a:solidFill>
                <a:srgbClr val="222222"/>
              </a:solidFill>
              <a:latin typeface="Passion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5"/>
        </a:solidFill>
        <a:effectLst/>
      </p:bgPr>
    </p:bg>
    <p:spTree>
      <p:nvGrpSpPr>
        <p:cNvPr id="1" name=""/>
        <p:cNvGrpSpPr/>
        <p:nvPr/>
      </p:nvGrpSpPr>
      <p:grpSpPr>
        <a:xfrm>
          <a:off x="0" y="0"/>
          <a:ext cx="0" cy="0"/>
          <a:chOff x="0" y="0"/>
          <a:chExt cx="0" cy="0"/>
        </a:xfrm>
      </p:grpSpPr>
      <p:sp>
        <p:nvSpPr>
          <p:cNvPr id="21" name="TextBox 21"/>
          <p:cNvSpPr txBox="1"/>
          <p:nvPr/>
        </p:nvSpPr>
        <p:spPr>
          <a:xfrm>
            <a:off x="586202" y="530613"/>
            <a:ext cx="7514686" cy="1233673"/>
          </a:xfrm>
          <a:prstGeom prst="rect">
            <a:avLst/>
          </a:prstGeom>
        </p:spPr>
        <p:txBody>
          <a:bodyPr lIns="0" tIns="0" rIns="0" bIns="0" rtlCol="0" anchor="t">
            <a:spAutoFit/>
          </a:bodyPr>
          <a:lstStyle/>
          <a:p>
            <a:pPr algn="ctr">
              <a:lnSpc>
                <a:spcPts val="8244"/>
              </a:lnSpc>
            </a:pPr>
            <a:r>
              <a:rPr lang="en-US" sz="11777" spc="235" dirty="0">
                <a:solidFill>
                  <a:srgbClr val="D18225"/>
                </a:solidFill>
                <a:latin typeface="Passion One Bold"/>
              </a:rPr>
              <a:t>PROBLEM</a:t>
            </a:r>
          </a:p>
        </p:txBody>
      </p:sp>
      <p:sp>
        <p:nvSpPr>
          <p:cNvPr id="22" name="TextBox 22"/>
          <p:cNvSpPr txBox="1"/>
          <p:nvPr/>
        </p:nvSpPr>
        <p:spPr>
          <a:xfrm>
            <a:off x="735238" y="1791405"/>
            <a:ext cx="7514686" cy="1233673"/>
          </a:xfrm>
          <a:prstGeom prst="rect">
            <a:avLst/>
          </a:prstGeom>
        </p:spPr>
        <p:txBody>
          <a:bodyPr lIns="0" tIns="0" rIns="0" bIns="0" rtlCol="0" anchor="t">
            <a:spAutoFit/>
          </a:bodyPr>
          <a:lstStyle/>
          <a:p>
            <a:pPr algn="ctr">
              <a:lnSpc>
                <a:spcPts val="8244"/>
              </a:lnSpc>
            </a:pPr>
            <a:r>
              <a:rPr lang="en-US" sz="11777" spc="235" dirty="0">
                <a:solidFill>
                  <a:srgbClr val="653A22"/>
                </a:solidFill>
                <a:latin typeface="Passion One Bold"/>
              </a:rPr>
              <a:t>STATEMENT</a:t>
            </a:r>
          </a:p>
        </p:txBody>
      </p:sp>
      <p:sp>
        <p:nvSpPr>
          <p:cNvPr id="23" name="TextBox 23"/>
          <p:cNvSpPr txBox="1"/>
          <p:nvPr/>
        </p:nvSpPr>
        <p:spPr>
          <a:xfrm>
            <a:off x="1319028" y="2900362"/>
            <a:ext cx="6347105" cy="5909310"/>
          </a:xfrm>
          <a:prstGeom prst="rect">
            <a:avLst/>
          </a:prstGeom>
        </p:spPr>
        <p:txBody>
          <a:bodyPr lIns="0" tIns="0" rIns="0" bIns="0" rtlCol="0" anchor="t">
            <a:spAutoFit/>
          </a:bodyPr>
          <a:lstStyle/>
          <a:p>
            <a:r>
              <a:rPr lang="en-US" sz="2400" b="1" dirty="0">
                <a:solidFill>
                  <a:schemeClr val="accent6">
                    <a:lumMod val="50000"/>
                  </a:schemeClr>
                </a:solidFill>
                <a:effectLst/>
                <a:latin typeface="Arial" panose="020B0604020202020204" pitchFamily="34" charset="0"/>
                <a:cs typeface="Arial" panose="020B0604020202020204" pitchFamily="34" charset="0"/>
              </a:rPr>
              <a:t>The problem we plan to solve with our project, the "Online Quiz System," is to address the need for a convenient and user-friendly platform that allows individuals to take quizzes on various</a:t>
            </a:r>
          </a:p>
          <a:p>
            <a:r>
              <a:rPr lang="en-US" sz="2400" b="1" dirty="0">
                <a:solidFill>
                  <a:schemeClr val="accent6">
                    <a:lumMod val="50000"/>
                  </a:schemeClr>
                </a:solidFill>
                <a:effectLst/>
                <a:latin typeface="Arial" panose="020B0604020202020204" pitchFamily="34" charset="0"/>
                <a:cs typeface="Arial" panose="020B0604020202020204" pitchFamily="34" charset="0"/>
              </a:rPr>
              <a:t>genres and receive immediate feedback on their performance. In traditional learning and assessment settings, conducting quizzes and providing prompt feedback can be a time-consuming and resource intensive task. Our solution aims to streamline and modernize this process by providing an online platform where users can easily access and engage in quizzes,</a:t>
            </a:r>
          </a:p>
          <a:p>
            <a:r>
              <a:rPr lang="en-US" sz="2400" b="1" dirty="0">
                <a:solidFill>
                  <a:schemeClr val="accent6">
                    <a:lumMod val="50000"/>
                  </a:schemeClr>
                </a:solidFill>
                <a:effectLst/>
                <a:latin typeface="Arial" panose="020B0604020202020204" pitchFamily="34" charset="0"/>
                <a:cs typeface="Arial" panose="020B0604020202020204" pitchFamily="34" charset="0"/>
              </a:rPr>
              <a:t>thereby enhancing the learning and assessment experience.</a:t>
            </a:r>
          </a:p>
        </p:txBody>
      </p:sp>
      <p:sp>
        <p:nvSpPr>
          <p:cNvPr id="24" name="AutoShape 2">
            <a:extLst>
              <a:ext uri="{FF2B5EF4-FFF2-40B4-BE49-F238E27FC236}">
                <a16:creationId xmlns:a16="http://schemas.microsoft.com/office/drawing/2014/main" id="{2F38119E-EB17-217C-2626-EA83246D6EF6}"/>
              </a:ext>
            </a:extLst>
          </p:cNvPr>
          <p:cNvSpPr>
            <a:spLocks noChangeAspect="1" noChangeArrowheads="1"/>
          </p:cNvSpPr>
          <p:nvPr/>
        </p:nvSpPr>
        <p:spPr bwMode="auto">
          <a:xfrm>
            <a:off x="8991600" y="2095500"/>
            <a:ext cx="3200400" cy="320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5">
            <a:extLst>
              <a:ext uri="{FF2B5EF4-FFF2-40B4-BE49-F238E27FC236}">
                <a16:creationId xmlns:a16="http://schemas.microsoft.com/office/drawing/2014/main" id="{8ADBCC30-FEC4-6E10-9650-C760A648BF98}"/>
              </a:ext>
            </a:extLst>
          </p:cNvPr>
          <p:cNvPicPr>
            <a:picLocks noChangeAspect="1"/>
          </p:cNvPicPr>
          <p:nvPr/>
        </p:nvPicPr>
        <p:blipFill>
          <a:blip r:embed="rId2"/>
          <a:stretch>
            <a:fillRect/>
          </a:stretch>
        </p:blipFill>
        <p:spPr>
          <a:xfrm>
            <a:off x="8965790" y="556308"/>
            <a:ext cx="8275442" cy="83429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D8AD"/>
        </a:solidFill>
        <a:effectLst/>
      </p:bgPr>
    </p:bg>
    <p:spTree>
      <p:nvGrpSpPr>
        <p:cNvPr id="1" name=""/>
        <p:cNvGrpSpPr/>
        <p:nvPr/>
      </p:nvGrpSpPr>
      <p:grpSpPr>
        <a:xfrm>
          <a:off x="0" y="0"/>
          <a:ext cx="0" cy="0"/>
          <a:chOff x="0" y="0"/>
          <a:chExt cx="0" cy="0"/>
        </a:xfrm>
      </p:grpSpPr>
      <p:sp>
        <p:nvSpPr>
          <p:cNvPr id="2" name="Freeform 2"/>
          <p:cNvSpPr/>
          <p:nvPr/>
        </p:nvSpPr>
        <p:spPr>
          <a:xfrm rot="12545" flipH="1">
            <a:off x="1162792" y="459903"/>
            <a:ext cx="15962416" cy="2157185"/>
          </a:xfrm>
          <a:custGeom>
            <a:avLst/>
            <a:gdLst/>
            <a:ahLst/>
            <a:cxnLst/>
            <a:rect l="l" t="t" r="r" b="b"/>
            <a:pathLst>
              <a:path w="15962416" h="2157185">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a:p>
        </p:txBody>
      </p:sp>
      <p:grpSp>
        <p:nvGrpSpPr>
          <p:cNvPr id="3" name="Group 3"/>
          <p:cNvGrpSpPr/>
          <p:nvPr/>
        </p:nvGrpSpPr>
        <p:grpSpPr>
          <a:xfrm>
            <a:off x="1158909" y="3600450"/>
            <a:ext cx="6866516" cy="6501907"/>
            <a:chOff x="0" y="0"/>
            <a:chExt cx="1808465" cy="1712436"/>
          </a:xfrm>
        </p:grpSpPr>
        <p:sp>
          <p:nvSpPr>
            <p:cNvPr id="4" name="Freeform 4"/>
            <p:cNvSpPr/>
            <p:nvPr/>
          </p:nvSpPr>
          <p:spPr>
            <a:xfrm>
              <a:off x="0" y="0"/>
              <a:ext cx="1808465" cy="1712436"/>
            </a:xfrm>
            <a:custGeom>
              <a:avLst/>
              <a:gdLst/>
              <a:ahLst/>
              <a:cxnLst/>
              <a:rect l="l" t="t" r="r" b="b"/>
              <a:pathLst>
                <a:path w="1808465" h="1712436">
                  <a:moveTo>
                    <a:pt x="57502" y="0"/>
                  </a:moveTo>
                  <a:lnTo>
                    <a:pt x="1750963" y="0"/>
                  </a:lnTo>
                  <a:cubicBezTo>
                    <a:pt x="1782720" y="0"/>
                    <a:pt x="1808465" y="25744"/>
                    <a:pt x="1808465" y="57502"/>
                  </a:cubicBezTo>
                  <a:lnTo>
                    <a:pt x="1808465" y="1654934"/>
                  </a:lnTo>
                  <a:cubicBezTo>
                    <a:pt x="1808465" y="1670185"/>
                    <a:pt x="1802407" y="1684811"/>
                    <a:pt x="1791623" y="1695594"/>
                  </a:cubicBezTo>
                  <a:cubicBezTo>
                    <a:pt x="1780839" y="1706378"/>
                    <a:pt x="1766214" y="1712436"/>
                    <a:pt x="1750963" y="1712436"/>
                  </a:cubicBezTo>
                  <a:lnTo>
                    <a:pt x="57502" y="1712436"/>
                  </a:lnTo>
                  <a:cubicBezTo>
                    <a:pt x="25744" y="1712436"/>
                    <a:pt x="0" y="1686692"/>
                    <a:pt x="0" y="1654934"/>
                  </a:cubicBezTo>
                  <a:lnTo>
                    <a:pt x="0" y="57502"/>
                  </a:lnTo>
                  <a:cubicBezTo>
                    <a:pt x="0" y="25744"/>
                    <a:pt x="25744" y="0"/>
                    <a:pt x="57502" y="0"/>
                  </a:cubicBezTo>
                  <a:close/>
                </a:path>
              </a:pathLst>
            </a:custGeom>
            <a:solidFill>
              <a:srgbClr val="222222"/>
            </a:solidFill>
          </p:spPr>
          <p:txBody>
            <a:bodyPr/>
            <a:lstStyle/>
            <a:p>
              <a:endParaRPr lang="en-US"/>
            </a:p>
          </p:txBody>
        </p:sp>
        <p:sp>
          <p:nvSpPr>
            <p:cNvPr id="5" name="TextBox 5"/>
            <p:cNvSpPr txBox="1"/>
            <p:nvPr/>
          </p:nvSpPr>
          <p:spPr>
            <a:xfrm>
              <a:off x="0" y="-28575"/>
              <a:ext cx="1808465" cy="1741011"/>
            </a:xfrm>
            <a:prstGeom prst="rect">
              <a:avLst/>
            </a:prstGeom>
          </p:spPr>
          <p:txBody>
            <a:bodyPr lIns="50800" tIns="50800" rIns="50800" bIns="50800" rtlCol="0" anchor="t"/>
            <a:lstStyle/>
            <a:p>
              <a:pPr algn="ctr">
                <a:lnSpc>
                  <a:spcPts val="4095"/>
                </a:lnSpc>
              </a:pPr>
              <a:r>
                <a:rPr lang="en-US" sz="3199" dirty="0">
                  <a:solidFill>
                    <a:srgbClr val="FFFFFF"/>
                  </a:solidFill>
                  <a:latin typeface="Barlow Condensed Bold"/>
                </a:rPr>
                <a:t>CHALLENGES</a:t>
              </a:r>
            </a:p>
            <a:p>
              <a:pPr algn="ctr">
                <a:lnSpc>
                  <a:spcPts val="3327"/>
                </a:lnSpc>
              </a:pPr>
              <a:endParaRPr lang="en-US" sz="3199" dirty="0">
                <a:solidFill>
                  <a:srgbClr val="FFFFFF"/>
                </a:solidFill>
                <a:latin typeface="Barlow Condensed Bold"/>
              </a:endParaRPr>
            </a:p>
            <a:p>
              <a:pPr marL="561336" lvl="1" indent="-280668">
                <a:lnSpc>
                  <a:spcPts val="3327"/>
                </a:lnSpc>
                <a:buFont typeface="Arial"/>
                <a:buChar char="•"/>
              </a:pPr>
              <a:r>
                <a:rPr lang="en-US" sz="2599" dirty="0">
                  <a:solidFill>
                    <a:srgbClr val="FFFFFF"/>
                  </a:solidFill>
                  <a:latin typeface="Barlow Condensed Semi-Bold"/>
                </a:rPr>
                <a:t>Quiz Rules Implementation:</a:t>
              </a:r>
              <a:r>
                <a:rPr lang="en-US" sz="2599" dirty="0">
                  <a:solidFill>
                    <a:srgbClr val="FFFFFF"/>
                  </a:solidFill>
                  <a:latin typeface="Barlow Condensed"/>
                </a:rPr>
                <a:t> Ensuring accurate quiz logic for complex rules.</a:t>
              </a:r>
            </a:p>
            <a:p>
              <a:pPr marL="561336" lvl="1" indent="-280668">
                <a:lnSpc>
                  <a:spcPts val="3327"/>
                </a:lnSpc>
                <a:buFont typeface="Arial"/>
                <a:buChar char="•"/>
              </a:pPr>
              <a:r>
                <a:rPr lang="en-US" sz="2599" dirty="0">
                  <a:solidFill>
                    <a:srgbClr val="FFFFFF"/>
                  </a:solidFill>
                  <a:latin typeface="Barlow Condensed Semi-Bold"/>
                </a:rPr>
                <a:t>GUI Design:</a:t>
              </a:r>
              <a:r>
                <a:rPr lang="en-US" sz="2599" dirty="0">
                  <a:solidFill>
                    <a:srgbClr val="FFFFFF"/>
                  </a:solidFill>
                  <a:latin typeface="Barlow Condensed"/>
                </a:rPr>
                <a:t> Designing an intuitive and visually appealing user interface.</a:t>
              </a:r>
            </a:p>
            <a:p>
              <a:pPr marL="561336" lvl="1" indent="-280668">
                <a:lnSpc>
                  <a:spcPts val="3327"/>
                </a:lnSpc>
                <a:buFont typeface="Arial"/>
                <a:buChar char="•"/>
              </a:pPr>
              <a:r>
                <a:rPr lang="en-US" sz="2599" dirty="0">
                  <a:solidFill>
                    <a:srgbClr val="FFFFFF"/>
                  </a:solidFill>
                  <a:latin typeface="Barlow Condensed Semi-Bold"/>
                </a:rPr>
                <a:t>User Experience:</a:t>
              </a:r>
              <a:r>
                <a:rPr lang="en-US" sz="2599" dirty="0">
                  <a:solidFill>
                    <a:srgbClr val="FFFFFF"/>
                  </a:solidFill>
                  <a:latin typeface="Barlow Condensed"/>
                </a:rPr>
                <a:t> Catering to both beginners and experienced users.</a:t>
              </a:r>
            </a:p>
            <a:p>
              <a:pPr marL="561336" lvl="1" indent="-280668">
                <a:lnSpc>
                  <a:spcPts val="3327"/>
                </a:lnSpc>
                <a:buFont typeface="Arial"/>
                <a:buChar char="•"/>
              </a:pPr>
              <a:r>
                <a:rPr lang="en-US" sz="2599" dirty="0">
                  <a:solidFill>
                    <a:srgbClr val="FFFFFF"/>
                  </a:solidFill>
                  <a:latin typeface="Barlow Condensed Semi-Bold"/>
                </a:rPr>
                <a:t>Comprehensive Testing: </a:t>
              </a:r>
              <a:r>
                <a:rPr lang="en-US" sz="2599" dirty="0">
                  <a:solidFill>
                    <a:srgbClr val="FFFFFF"/>
                  </a:solidFill>
                  <a:latin typeface="Barlow Condensed"/>
                </a:rPr>
                <a:t>Ensuring bug-free and quality quiz play.</a:t>
              </a:r>
            </a:p>
            <a:p>
              <a:pPr>
                <a:lnSpc>
                  <a:spcPts val="3327"/>
                </a:lnSpc>
              </a:pPr>
              <a:endParaRPr lang="en-US" sz="2599" dirty="0">
                <a:solidFill>
                  <a:srgbClr val="FFFFFF"/>
                </a:solidFill>
                <a:latin typeface="Barlow Condensed"/>
              </a:endParaRPr>
            </a:p>
            <a:p>
              <a:pPr>
                <a:lnSpc>
                  <a:spcPts val="3327"/>
                </a:lnSpc>
              </a:pPr>
              <a:endParaRPr lang="en-US" sz="2599" dirty="0">
                <a:solidFill>
                  <a:srgbClr val="FFFFFF"/>
                </a:solidFill>
                <a:latin typeface="Barlow Condensed"/>
              </a:endParaRPr>
            </a:p>
          </p:txBody>
        </p:sp>
      </p:grpSp>
      <p:grpSp>
        <p:nvGrpSpPr>
          <p:cNvPr id="6" name="Group 6"/>
          <p:cNvGrpSpPr/>
          <p:nvPr/>
        </p:nvGrpSpPr>
        <p:grpSpPr>
          <a:xfrm>
            <a:off x="9996850" y="3600450"/>
            <a:ext cx="6856991" cy="6501907"/>
            <a:chOff x="0" y="0"/>
            <a:chExt cx="1805956" cy="1712436"/>
          </a:xfrm>
        </p:grpSpPr>
        <p:sp>
          <p:nvSpPr>
            <p:cNvPr id="7" name="Freeform 7"/>
            <p:cNvSpPr/>
            <p:nvPr/>
          </p:nvSpPr>
          <p:spPr>
            <a:xfrm>
              <a:off x="0" y="0"/>
              <a:ext cx="1805956" cy="1712436"/>
            </a:xfrm>
            <a:custGeom>
              <a:avLst/>
              <a:gdLst/>
              <a:ahLst/>
              <a:cxnLst/>
              <a:rect l="l" t="t" r="r" b="b"/>
              <a:pathLst>
                <a:path w="1805956" h="1712436">
                  <a:moveTo>
                    <a:pt x="57582" y="0"/>
                  </a:moveTo>
                  <a:lnTo>
                    <a:pt x="1748375" y="0"/>
                  </a:lnTo>
                  <a:cubicBezTo>
                    <a:pt x="1763646" y="0"/>
                    <a:pt x="1778292" y="6067"/>
                    <a:pt x="1789091" y="16865"/>
                  </a:cubicBezTo>
                  <a:cubicBezTo>
                    <a:pt x="1799890" y="27664"/>
                    <a:pt x="1805956" y="42310"/>
                    <a:pt x="1805956" y="57582"/>
                  </a:cubicBezTo>
                  <a:lnTo>
                    <a:pt x="1805956" y="1654855"/>
                  </a:lnTo>
                  <a:cubicBezTo>
                    <a:pt x="1805956" y="1670126"/>
                    <a:pt x="1799890" y="1684772"/>
                    <a:pt x="1789091" y="1695571"/>
                  </a:cubicBezTo>
                  <a:cubicBezTo>
                    <a:pt x="1778292" y="1706370"/>
                    <a:pt x="1763646" y="1712436"/>
                    <a:pt x="1748375" y="1712436"/>
                  </a:cubicBezTo>
                  <a:lnTo>
                    <a:pt x="57582" y="1712436"/>
                  </a:lnTo>
                  <a:cubicBezTo>
                    <a:pt x="25780" y="1712436"/>
                    <a:pt x="0" y="1686656"/>
                    <a:pt x="0" y="1654855"/>
                  </a:cubicBezTo>
                  <a:lnTo>
                    <a:pt x="0" y="57582"/>
                  </a:lnTo>
                  <a:cubicBezTo>
                    <a:pt x="0" y="42310"/>
                    <a:pt x="6067" y="27664"/>
                    <a:pt x="16865" y="16865"/>
                  </a:cubicBezTo>
                  <a:cubicBezTo>
                    <a:pt x="27664" y="6067"/>
                    <a:pt x="42310" y="0"/>
                    <a:pt x="57582" y="0"/>
                  </a:cubicBezTo>
                  <a:close/>
                </a:path>
              </a:pathLst>
            </a:custGeom>
            <a:solidFill>
              <a:srgbClr val="222222"/>
            </a:solidFill>
          </p:spPr>
          <p:txBody>
            <a:bodyPr/>
            <a:lstStyle/>
            <a:p>
              <a:endParaRPr lang="en-US"/>
            </a:p>
          </p:txBody>
        </p:sp>
        <p:sp>
          <p:nvSpPr>
            <p:cNvPr id="8" name="TextBox 8"/>
            <p:cNvSpPr txBox="1"/>
            <p:nvPr/>
          </p:nvSpPr>
          <p:spPr>
            <a:xfrm>
              <a:off x="0" y="-28575"/>
              <a:ext cx="1805956" cy="1741011"/>
            </a:xfrm>
            <a:prstGeom prst="rect">
              <a:avLst/>
            </a:prstGeom>
          </p:spPr>
          <p:txBody>
            <a:bodyPr lIns="50800" tIns="50800" rIns="50800" bIns="50800" rtlCol="0" anchor="t"/>
            <a:lstStyle/>
            <a:p>
              <a:pPr algn="ctr">
                <a:lnSpc>
                  <a:spcPts val="4095"/>
                </a:lnSpc>
              </a:pPr>
              <a:r>
                <a:rPr lang="en-US" sz="3199" dirty="0">
                  <a:solidFill>
                    <a:srgbClr val="FFFFFF"/>
                  </a:solidFill>
                  <a:latin typeface="Barlow Condensed Bold"/>
                </a:rPr>
                <a:t>SOLUTIONS</a:t>
              </a:r>
            </a:p>
            <a:p>
              <a:pPr algn="ctr">
                <a:lnSpc>
                  <a:spcPts val="2304"/>
                </a:lnSpc>
              </a:pPr>
              <a:endParaRPr lang="en-US" sz="3199" dirty="0">
                <a:solidFill>
                  <a:srgbClr val="FFFFFF"/>
                </a:solidFill>
                <a:latin typeface="Barlow Condensed Bold"/>
              </a:endParaRPr>
            </a:p>
            <a:p>
              <a:pPr marL="561336" lvl="1" indent="-280668">
                <a:lnSpc>
                  <a:spcPts val="3327"/>
                </a:lnSpc>
                <a:buFont typeface="Arial"/>
                <a:buChar char="•"/>
              </a:pPr>
              <a:r>
                <a:rPr lang="en-US" sz="2599" dirty="0">
                  <a:solidFill>
                    <a:srgbClr val="FFFFFF"/>
                  </a:solidFill>
                  <a:latin typeface="Barlow Condensed Semi-Bold"/>
                </a:rPr>
                <a:t>Robust Logic:</a:t>
              </a:r>
              <a:r>
                <a:rPr lang="en-US" sz="2599" dirty="0">
                  <a:solidFill>
                    <a:srgbClr val="FFFFFF"/>
                  </a:solidFill>
                  <a:latin typeface="Barlow Condensed"/>
                </a:rPr>
                <a:t> Develop detailed algorithms for all quiz rules.</a:t>
              </a:r>
            </a:p>
            <a:p>
              <a:pPr marL="561336" lvl="1" indent="-280668">
                <a:lnSpc>
                  <a:spcPts val="3327"/>
                </a:lnSpc>
                <a:buFont typeface="Arial"/>
                <a:buChar char="•"/>
              </a:pPr>
              <a:r>
                <a:rPr lang="en-US" sz="2599" dirty="0">
                  <a:solidFill>
                    <a:srgbClr val="FFFFFF"/>
                  </a:solidFill>
                  <a:latin typeface="Barlow Condensed Semi-Bold"/>
                </a:rPr>
                <a:t>JavaFX Utilization:</a:t>
              </a:r>
              <a:r>
                <a:rPr lang="en-US" sz="2599" dirty="0">
                  <a:solidFill>
                    <a:srgbClr val="FFFFFF"/>
                  </a:solidFill>
                  <a:latin typeface="Barlow Condensed"/>
                </a:rPr>
                <a:t> Employ JavaFX for responsive and clear GUI.</a:t>
              </a:r>
            </a:p>
            <a:p>
              <a:pPr marL="561336" lvl="1" indent="-280668">
                <a:lnSpc>
                  <a:spcPts val="3327"/>
                </a:lnSpc>
                <a:buFont typeface="Arial"/>
                <a:buChar char="•"/>
              </a:pPr>
              <a:r>
                <a:rPr lang="en-US" sz="2599" dirty="0">
                  <a:solidFill>
                    <a:srgbClr val="FFFFFF"/>
                  </a:solidFill>
                  <a:latin typeface="Barlow Condensed Semi-Bold"/>
                </a:rPr>
                <a:t>Adjustable Various Quiz Genres:</a:t>
              </a:r>
              <a:r>
                <a:rPr lang="en-US" sz="2599" dirty="0">
                  <a:solidFill>
                    <a:srgbClr val="FFFFFF"/>
                  </a:solidFill>
                  <a:latin typeface="Barlow Condensed"/>
                </a:rPr>
                <a:t> Include genres for various quiz types.</a:t>
              </a:r>
            </a:p>
            <a:p>
              <a:pPr marL="561336" lvl="1" indent="-280668">
                <a:lnSpc>
                  <a:spcPts val="3327"/>
                </a:lnSpc>
                <a:buFont typeface="Arial"/>
                <a:buChar char="•"/>
              </a:pPr>
              <a:r>
                <a:rPr lang="en-US" sz="2599" dirty="0">
                  <a:solidFill>
                    <a:srgbClr val="FFFFFF"/>
                  </a:solidFill>
                  <a:latin typeface="Barlow Condensed Bold"/>
                </a:rPr>
                <a:t>Rigorous Testing:</a:t>
              </a:r>
              <a:r>
                <a:rPr lang="en-US" sz="2599" dirty="0">
                  <a:solidFill>
                    <a:srgbClr val="FFFFFF"/>
                  </a:solidFill>
                  <a:latin typeface="Barlow Condensed"/>
                </a:rPr>
                <a:t> Implement unit, integration, and user testing.</a:t>
              </a:r>
            </a:p>
          </p:txBody>
        </p:sp>
      </p:grpSp>
      <p:sp>
        <p:nvSpPr>
          <p:cNvPr id="9" name="TextBox 9"/>
          <p:cNvSpPr txBox="1"/>
          <p:nvPr/>
        </p:nvSpPr>
        <p:spPr>
          <a:xfrm rot="8137">
            <a:off x="1877288" y="615572"/>
            <a:ext cx="14460779" cy="2009268"/>
          </a:xfrm>
          <a:prstGeom prst="rect">
            <a:avLst/>
          </a:prstGeom>
        </p:spPr>
        <p:txBody>
          <a:bodyPr lIns="0" tIns="0" rIns="0" bIns="0" rtlCol="0" anchor="t">
            <a:spAutoFit/>
          </a:bodyPr>
          <a:lstStyle/>
          <a:p>
            <a:pPr algn="ctr">
              <a:lnSpc>
                <a:spcPts val="6602"/>
              </a:lnSpc>
            </a:pPr>
            <a:r>
              <a:rPr lang="en-US" sz="8253" spc="247" dirty="0">
                <a:solidFill>
                  <a:srgbClr val="F59701"/>
                </a:solidFill>
                <a:latin typeface="Passion One Bold"/>
              </a:rPr>
              <a:t>CHALLENGES AND SOLUTIONS IN Quiz System DEVELOPMENT</a:t>
            </a:r>
          </a:p>
          <a:p>
            <a:pPr algn="ctr">
              <a:lnSpc>
                <a:spcPts val="122"/>
              </a:lnSpc>
            </a:pPr>
            <a:endParaRPr lang="en-US" sz="8253" spc="247" dirty="0">
              <a:solidFill>
                <a:srgbClr val="F59701"/>
              </a:solidFill>
              <a:latin typeface="Passion One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D8AD"/>
        </a:solidFill>
        <a:effectLst/>
      </p:bgPr>
    </p:bg>
    <p:spTree>
      <p:nvGrpSpPr>
        <p:cNvPr id="1" name=""/>
        <p:cNvGrpSpPr/>
        <p:nvPr/>
      </p:nvGrpSpPr>
      <p:grpSpPr>
        <a:xfrm>
          <a:off x="0" y="0"/>
          <a:ext cx="0" cy="0"/>
          <a:chOff x="0" y="0"/>
          <a:chExt cx="0" cy="0"/>
        </a:xfrm>
      </p:grpSpPr>
      <p:sp>
        <p:nvSpPr>
          <p:cNvPr id="2" name="Freeform 2"/>
          <p:cNvSpPr/>
          <p:nvPr/>
        </p:nvSpPr>
        <p:spPr>
          <a:xfrm rot="12545" flipH="1">
            <a:off x="1162792" y="459903"/>
            <a:ext cx="15962416" cy="2157185"/>
          </a:xfrm>
          <a:custGeom>
            <a:avLst/>
            <a:gdLst/>
            <a:ahLst/>
            <a:cxnLst/>
            <a:rect l="l" t="t" r="r" b="b"/>
            <a:pathLst>
              <a:path w="15962416" h="2157185">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a:p>
        </p:txBody>
      </p:sp>
      <p:grpSp>
        <p:nvGrpSpPr>
          <p:cNvPr id="3" name="Group 3"/>
          <p:cNvGrpSpPr/>
          <p:nvPr/>
        </p:nvGrpSpPr>
        <p:grpSpPr>
          <a:xfrm>
            <a:off x="1875820" y="3177335"/>
            <a:ext cx="14463715" cy="6090490"/>
            <a:chOff x="0" y="0"/>
            <a:chExt cx="3809373" cy="1604080"/>
          </a:xfrm>
        </p:grpSpPr>
        <p:sp>
          <p:nvSpPr>
            <p:cNvPr id="4" name="Freeform 4"/>
            <p:cNvSpPr/>
            <p:nvPr/>
          </p:nvSpPr>
          <p:spPr>
            <a:xfrm>
              <a:off x="0" y="0"/>
              <a:ext cx="3809374" cy="1604080"/>
            </a:xfrm>
            <a:custGeom>
              <a:avLst/>
              <a:gdLst/>
              <a:ahLst/>
              <a:cxnLst/>
              <a:rect l="l" t="t" r="r" b="b"/>
              <a:pathLst>
                <a:path w="3809374" h="1604080">
                  <a:moveTo>
                    <a:pt x="27299" y="0"/>
                  </a:moveTo>
                  <a:lnTo>
                    <a:pt x="3782075" y="0"/>
                  </a:lnTo>
                  <a:cubicBezTo>
                    <a:pt x="3797152" y="0"/>
                    <a:pt x="3809374" y="12222"/>
                    <a:pt x="3809374" y="27299"/>
                  </a:cubicBezTo>
                  <a:lnTo>
                    <a:pt x="3809374" y="1576781"/>
                  </a:lnTo>
                  <a:cubicBezTo>
                    <a:pt x="3809374" y="1591858"/>
                    <a:pt x="3797152" y="1604080"/>
                    <a:pt x="3782075" y="1604080"/>
                  </a:cubicBezTo>
                  <a:lnTo>
                    <a:pt x="27299" y="1604080"/>
                  </a:lnTo>
                  <a:cubicBezTo>
                    <a:pt x="12222" y="1604080"/>
                    <a:pt x="0" y="1591858"/>
                    <a:pt x="0" y="1576781"/>
                  </a:cubicBezTo>
                  <a:lnTo>
                    <a:pt x="0" y="27299"/>
                  </a:lnTo>
                  <a:cubicBezTo>
                    <a:pt x="0" y="12222"/>
                    <a:pt x="12222" y="0"/>
                    <a:pt x="27299" y="0"/>
                  </a:cubicBezTo>
                  <a:close/>
                </a:path>
              </a:pathLst>
            </a:custGeom>
            <a:solidFill>
              <a:srgbClr val="222222"/>
            </a:solidFill>
          </p:spPr>
          <p:txBody>
            <a:bodyPr/>
            <a:lstStyle/>
            <a:p>
              <a:endParaRPr lang="en-US"/>
            </a:p>
          </p:txBody>
        </p:sp>
        <p:sp>
          <p:nvSpPr>
            <p:cNvPr id="5" name="TextBox 5"/>
            <p:cNvSpPr txBox="1"/>
            <p:nvPr/>
          </p:nvSpPr>
          <p:spPr>
            <a:xfrm>
              <a:off x="0" y="-190500"/>
              <a:ext cx="3809373" cy="1794580"/>
            </a:xfrm>
            <a:prstGeom prst="rect">
              <a:avLst/>
            </a:prstGeom>
          </p:spPr>
          <p:txBody>
            <a:bodyPr lIns="114300" tIns="114300" rIns="114300" bIns="114300" rtlCol="0" anchor="t"/>
            <a:lstStyle/>
            <a:p>
              <a:pPr>
                <a:lnSpc>
                  <a:spcPts val="5235"/>
                </a:lnSpc>
              </a:pPr>
              <a:endParaRPr dirty="0"/>
            </a:p>
            <a:p>
              <a:pPr marL="604515" lvl="1" indent="-302257">
                <a:lnSpc>
                  <a:spcPts val="5235"/>
                </a:lnSpc>
                <a:buFont typeface="Arial"/>
                <a:buChar char="•"/>
              </a:pPr>
              <a:r>
                <a:rPr lang="en-US" sz="2799" spc="50" dirty="0">
                  <a:solidFill>
                    <a:srgbClr val="FFFFFF"/>
                  </a:solidFill>
                  <a:latin typeface="Barlow Condensed"/>
                </a:rPr>
                <a:t>Object Oriented Design</a:t>
              </a:r>
            </a:p>
            <a:p>
              <a:pPr marL="604515" lvl="1" indent="-302257">
                <a:lnSpc>
                  <a:spcPts val="5235"/>
                </a:lnSpc>
                <a:buFont typeface="Arial"/>
                <a:buChar char="•"/>
              </a:pPr>
              <a:r>
                <a:rPr lang="en-US" sz="2799" spc="50" dirty="0">
                  <a:solidFill>
                    <a:srgbClr val="FFFFFF"/>
                  </a:solidFill>
                  <a:latin typeface="Barlow Condensed"/>
                </a:rPr>
                <a:t>JavaFX for GUI</a:t>
              </a:r>
            </a:p>
            <a:p>
              <a:pPr marL="604515" lvl="1" indent="-302257">
                <a:lnSpc>
                  <a:spcPts val="5235"/>
                </a:lnSpc>
                <a:buFont typeface="Arial"/>
                <a:buChar char="•"/>
              </a:pPr>
              <a:r>
                <a:rPr lang="en-US" sz="2799" spc="50" dirty="0">
                  <a:solidFill>
                    <a:srgbClr val="FFFFFF"/>
                  </a:solidFill>
                  <a:latin typeface="Barlow Condensed"/>
                </a:rPr>
                <a:t>Event Driven Programming</a:t>
              </a:r>
            </a:p>
            <a:p>
              <a:pPr marL="604515" lvl="1" indent="-302257">
                <a:lnSpc>
                  <a:spcPts val="5235"/>
                </a:lnSpc>
                <a:buFont typeface="Arial"/>
                <a:buChar char="•"/>
              </a:pPr>
              <a:r>
                <a:rPr lang="en-US" sz="2799" spc="50" dirty="0">
                  <a:solidFill>
                    <a:srgbClr val="FFFFFF"/>
                  </a:solidFill>
                  <a:latin typeface="Barlow Condensed"/>
                </a:rPr>
                <a:t>Class Definition</a:t>
              </a:r>
            </a:p>
            <a:p>
              <a:pPr marL="604515" lvl="1" indent="-302257">
                <a:lnSpc>
                  <a:spcPts val="5235"/>
                </a:lnSpc>
                <a:buFont typeface="Arial"/>
                <a:buChar char="•"/>
              </a:pPr>
              <a:r>
                <a:rPr lang="en-US" sz="2799" spc="50" dirty="0">
                  <a:solidFill>
                    <a:srgbClr val="FFFFFF"/>
                  </a:solidFill>
                  <a:latin typeface="Barlow Condensed"/>
                </a:rPr>
                <a:t>Quiz Logic and Rules</a:t>
              </a:r>
            </a:p>
            <a:p>
              <a:pPr marL="604515" lvl="1" indent="-302257">
                <a:lnSpc>
                  <a:spcPts val="5235"/>
                </a:lnSpc>
                <a:buFont typeface="Arial"/>
                <a:buChar char="•"/>
              </a:pPr>
              <a:r>
                <a:rPr lang="en-US" sz="2799" spc="50" dirty="0">
                  <a:solidFill>
                    <a:srgbClr val="FFFFFF"/>
                  </a:solidFill>
                  <a:latin typeface="Barlow Condensed"/>
                </a:rPr>
                <a:t>Resource Management</a:t>
              </a:r>
            </a:p>
            <a:p>
              <a:pPr marL="604515" lvl="1" indent="-302257">
                <a:lnSpc>
                  <a:spcPts val="5235"/>
                </a:lnSpc>
                <a:buFont typeface="Arial"/>
                <a:buChar char="•"/>
              </a:pPr>
              <a:r>
                <a:rPr lang="en-US" sz="2799" spc="50" dirty="0">
                  <a:solidFill>
                    <a:srgbClr val="FFFFFF"/>
                  </a:solidFill>
                  <a:latin typeface="Barlow Condensed"/>
                </a:rPr>
                <a:t>Inheritance &amp; Polymorphism</a:t>
              </a:r>
            </a:p>
            <a:p>
              <a:pPr marL="604515" lvl="1" indent="-302257">
                <a:lnSpc>
                  <a:spcPts val="5235"/>
                </a:lnSpc>
                <a:buFont typeface="Arial"/>
                <a:buChar char="•"/>
              </a:pPr>
              <a:r>
                <a:rPr lang="en-US" sz="2799" spc="50" dirty="0">
                  <a:solidFill>
                    <a:srgbClr val="FFFFFF"/>
                  </a:solidFill>
                  <a:latin typeface="Barlow Condensed"/>
                </a:rPr>
                <a:t>Array Lists</a:t>
              </a:r>
            </a:p>
            <a:p>
              <a:pPr>
                <a:lnSpc>
                  <a:spcPts val="5235"/>
                </a:lnSpc>
              </a:pPr>
              <a:endParaRPr lang="en-US" sz="2799" spc="50" dirty="0">
                <a:solidFill>
                  <a:srgbClr val="FFFFFF"/>
                </a:solidFill>
                <a:latin typeface="Barlow Condensed"/>
              </a:endParaRPr>
            </a:p>
          </p:txBody>
        </p:sp>
      </p:grpSp>
      <p:sp>
        <p:nvSpPr>
          <p:cNvPr id="6" name="TextBox 6"/>
          <p:cNvSpPr txBox="1"/>
          <p:nvPr/>
        </p:nvSpPr>
        <p:spPr>
          <a:xfrm rot="8137">
            <a:off x="1877288" y="1139109"/>
            <a:ext cx="14460779" cy="962194"/>
          </a:xfrm>
          <a:prstGeom prst="rect">
            <a:avLst/>
          </a:prstGeom>
        </p:spPr>
        <p:txBody>
          <a:bodyPr lIns="0" tIns="0" rIns="0" bIns="0" rtlCol="0" anchor="t">
            <a:spAutoFit/>
          </a:bodyPr>
          <a:lstStyle/>
          <a:p>
            <a:pPr algn="ctr">
              <a:lnSpc>
                <a:spcPts val="6602"/>
              </a:lnSpc>
            </a:pPr>
            <a:r>
              <a:rPr lang="en-US" sz="8253" spc="247">
                <a:solidFill>
                  <a:srgbClr val="F59701"/>
                </a:solidFill>
                <a:latin typeface="Passion One Bold"/>
              </a:rPr>
              <a:t>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D8AD"/>
        </a:solidFill>
        <a:effectLst/>
      </p:bgPr>
    </p:bg>
    <p:spTree>
      <p:nvGrpSpPr>
        <p:cNvPr id="1" name=""/>
        <p:cNvGrpSpPr/>
        <p:nvPr/>
      </p:nvGrpSpPr>
      <p:grpSpPr>
        <a:xfrm>
          <a:off x="0" y="0"/>
          <a:ext cx="0" cy="0"/>
          <a:chOff x="0" y="0"/>
          <a:chExt cx="0" cy="0"/>
        </a:xfrm>
      </p:grpSpPr>
      <p:sp>
        <p:nvSpPr>
          <p:cNvPr id="2" name="Freeform 2"/>
          <p:cNvSpPr/>
          <p:nvPr/>
        </p:nvSpPr>
        <p:spPr>
          <a:xfrm rot="12545" flipH="1">
            <a:off x="1162792" y="459903"/>
            <a:ext cx="15962416" cy="2157185"/>
          </a:xfrm>
          <a:custGeom>
            <a:avLst/>
            <a:gdLst/>
            <a:ahLst/>
            <a:cxnLst/>
            <a:rect l="l" t="t" r="r" b="b"/>
            <a:pathLst>
              <a:path w="15962416" h="2157185">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a:p>
        </p:txBody>
      </p:sp>
      <p:grpSp>
        <p:nvGrpSpPr>
          <p:cNvPr id="3" name="Group 3"/>
          <p:cNvGrpSpPr/>
          <p:nvPr/>
        </p:nvGrpSpPr>
        <p:grpSpPr>
          <a:xfrm>
            <a:off x="1875820" y="3177335"/>
            <a:ext cx="14463715" cy="6090490"/>
            <a:chOff x="0" y="0"/>
            <a:chExt cx="3809373" cy="1604080"/>
          </a:xfrm>
        </p:grpSpPr>
        <p:sp>
          <p:nvSpPr>
            <p:cNvPr id="4" name="Freeform 4"/>
            <p:cNvSpPr/>
            <p:nvPr/>
          </p:nvSpPr>
          <p:spPr>
            <a:xfrm>
              <a:off x="0" y="0"/>
              <a:ext cx="3809374" cy="1604080"/>
            </a:xfrm>
            <a:custGeom>
              <a:avLst/>
              <a:gdLst/>
              <a:ahLst/>
              <a:cxnLst/>
              <a:rect l="l" t="t" r="r" b="b"/>
              <a:pathLst>
                <a:path w="3809374" h="1604080">
                  <a:moveTo>
                    <a:pt x="27299" y="0"/>
                  </a:moveTo>
                  <a:lnTo>
                    <a:pt x="3782075" y="0"/>
                  </a:lnTo>
                  <a:cubicBezTo>
                    <a:pt x="3797152" y="0"/>
                    <a:pt x="3809374" y="12222"/>
                    <a:pt x="3809374" y="27299"/>
                  </a:cubicBezTo>
                  <a:lnTo>
                    <a:pt x="3809374" y="1576781"/>
                  </a:lnTo>
                  <a:cubicBezTo>
                    <a:pt x="3809374" y="1591858"/>
                    <a:pt x="3797152" y="1604080"/>
                    <a:pt x="3782075" y="1604080"/>
                  </a:cubicBezTo>
                  <a:lnTo>
                    <a:pt x="27299" y="1604080"/>
                  </a:lnTo>
                  <a:cubicBezTo>
                    <a:pt x="12222" y="1604080"/>
                    <a:pt x="0" y="1591858"/>
                    <a:pt x="0" y="1576781"/>
                  </a:cubicBezTo>
                  <a:lnTo>
                    <a:pt x="0" y="27299"/>
                  </a:lnTo>
                  <a:cubicBezTo>
                    <a:pt x="0" y="12222"/>
                    <a:pt x="12222" y="0"/>
                    <a:pt x="27299" y="0"/>
                  </a:cubicBezTo>
                  <a:close/>
                </a:path>
              </a:pathLst>
            </a:custGeom>
            <a:solidFill>
              <a:srgbClr val="222222"/>
            </a:solidFill>
          </p:spPr>
          <p:txBody>
            <a:bodyPr/>
            <a:lstStyle/>
            <a:p>
              <a:endParaRPr lang="en-US"/>
            </a:p>
          </p:txBody>
        </p:sp>
        <p:sp>
          <p:nvSpPr>
            <p:cNvPr id="5" name="TextBox 5"/>
            <p:cNvSpPr txBox="1"/>
            <p:nvPr/>
          </p:nvSpPr>
          <p:spPr>
            <a:xfrm>
              <a:off x="0" y="180975"/>
              <a:ext cx="3809373" cy="1423105"/>
            </a:xfrm>
            <a:prstGeom prst="rect">
              <a:avLst/>
            </a:prstGeom>
          </p:spPr>
          <p:txBody>
            <a:bodyPr lIns="0" tIns="0" rIns="0" bIns="0" rtlCol="0" anchor="t"/>
            <a:lstStyle/>
            <a:p>
              <a:pPr>
                <a:lnSpc>
                  <a:spcPts val="1399"/>
                </a:lnSpc>
              </a:pPr>
              <a:endParaRPr dirty="0"/>
            </a:p>
            <a:p>
              <a:pPr marL="604515" lvl="1" indent="-302257">
                <a:lnSpc>
                  <a:spcPts val="6999"/>
                </a:lnSpc>
                <a:buFont typeface="Arial"/>
                <a:buChar char="•"/>
              </a:pPr>
              <a:r>
                <a:rPr lang="en-US" sz="2799" spc="50" dirty="0">
                  <a:solidFill>
                    <a:srgbClr val="FFFFFF"/>
                  </a:solidFill>
                  <a:latin typeface="Barlow Condensed"/>
                </a:rPr>
                <a:t>Java: The primary programming language used in the project. </a:t>
              </a:r>
            </a:p>
            <a:p>
              <a:pPr marL="604515" lvl="1" indent="-302257">
                <a:lnSpc>
                  <a:spcPts val="6999"/>
                </a:lnSpc>
                <a:buFont typeface="Arial"/>
                <a:buChar char="•"/>
              </a:pPr>
              <a:r>
                <a:rPr lang="en-US" sz="2799" spc="50" dirty="0">
                  <a:solidFill>
                    <a:srgbClr val="FFFFFF"/>
                  </a:solidFill>
                  <a:latin typeface="Barlow Condensed"/>
                </a:rPr>
                <a:t>JavaFX: Used to create the Graphical User Interface(GUI) of the project. </a:t>
              </a:r>
            </a:p>
            <a:p>
              <a:pPr marL="604515" lvl="1" indent="-302257">
                <a:lnSpc>
                  <a:spcPts val="6999"/>
                </a:lnSpc>
                <a:buFont typeface="Arial"/>
                <a:buChar char="•"/>
              </a:pPr>
              <a:r>
                <a:rPr lang="en-US" sz="2799" spc="50" dirty="0">
                  <a:solidFill>
                    <a:srgbClr val="FFFFFF"/>
                  </a:solidFill>
                  <a:latin typeface="Barlow Condensed"/>
                </a:rPr>
                <a:t>FXML: Used to define the layout of the Quiz system through Scene Builder.</a:t>
              </a:r>
            </a:p>
            <a:p>
              <a:pPr marL="604515" lvl="1" indent="-302257">
                <a:lnSpc>
                  <a:spcPts val="6999"/>
                </a:lnSpc>
                <a:buFont typeface="Arial"/>
                <a:buChar char="•"/>
              </a:pPr>
              <a:r>
                <a:rPr lang="en-US" sz="2799" spc="50" dirty="0">
                  <a:solidFill>
                    <a:srgbClr val="FFFFFF"/>
                  </a:solidFill>
                  <a:latin typeface="Barlow Condensed"/>
                </a:rPr>
                <a:t>Eclipse: Used as the environment for the project. </a:t>
              </a:r>
            </a:p>
            <a:p>
              <a:pPr marL="604515" lvl="1" indent="-302257">
                <a:lnSpc>
                  <a:spcPts val="6999"/>
                </a:lnSpc>
                <a:buFont typeface="Arial"/>
                <a:buChar char="•"/>
              </a:pPr>
              <a:r>
                <a:rPr lang="en-US" sz="2799" spc="50" dirty="0">
                  <a:solidFill>
                    <a:srgbClr val="FFFFFF"/>
                  </a:solidFill>
                  <a:latin typeface="Barlow Condensed"/>
                </a:rPr>
                <a:t>Trello: Task Management Tool.</a:t>
              </a:r>
            </a:p>
            <a:p>
              <a:pPr marL="604515" lvl="1" indent="-302257">
                <a:lnSpc>
                  <a:spcPts val="6999"/>
                </a:lnSpc>
                <a:buFont typeface="Arial"/>
                <a:buChar char="•"/>
              </a:pPr>
              <a:r>
                <a:rPr lang="en-US" sz="2799" spc="50" dirty="0">
                  <a:solidFill>
                    <a:srgbClr val="FFFFFF"/>
                  </a:solidFill>
                  <a:latin typeface="Barlow Condensed"/>
                </a:rPr>
                <a:t>Git: Used to coordinate the work within the team members.</a:t>
              </a:r>
            </a:p>
          </p:txBody>
        </p:sp>
      </p:grpSp>
      <p:sp>
        <p:nvSpPr>
          <p:cNvPr id="6" name="TextBox 6"/>
          <p:cNvSpPr txBox="1"/>
          <p:nvPr/>
        </p:nvSpPr>
        <p:spPr>
          <a:xfrm rot="8137">
            <a:off x="1877288" y="1139109"/>
            <a:ext cx="14460779" cy="962194"/>
          </a:xfrm>
          <a:prstGeom prst="rect">
            <a:avLst/>
          </a:prstGeom>
        </p:spPr>
        <p:txBody>
          <a:bodyPr lIns="0" tIns="0" rIns="0" bIns="0" rtlCol="0" anchor="t">
            <a:spAutoFit/>
          </a:bodyPr>
          <a:lstStyle/>
          <a:p>
            <a:pPr algn="ctr">
              <a:lnSpc>
                <a:spcPts val="6602"/>
              </a:lnSpc>
            </a:pPr>
            <a:r>
              <a:rPr lang="en-US" sz="8253" spc="247">
                <a:solidFill>
                  <a:srgbClr val="F59701"/>
                </a:solidFill>
                <a:latin typeface="Passion One Bold"/>
              </a:rPr>
              <a:t>TECHNOLOGIES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D8AD"/>
        </a:solidFill>
        <a:effectLst/>
      </p:bgPr>
    </p:bg>
    <p:spTree>
      <p:nvGrpSpPr>
        <p:cNvPr id="1" name=""/>
        <p:cNvGrpSpPr/>
        <p:nvPr/>
      </p:nvGrpSpPr>
      <p:grpSpPr>
        <a:xfrm>
          <a:off x="0" y="0"/>
          <a:ext cx="0" cy="0"/>
          <a:chOff x="0" y="0"/>
          <a:chExt cx="0" cy="0"/>
        </a:xfrm>
      </p:grpSpPr>
      <p:sp>
        <p:nvSpPr>
          <p:cNvPr id="2" name="Freeform 2"/>
          <p:cNvSpPr/>
          <p:nvPr/>
        </p:nvSpPr>
        <p:spPr>
          <a:xfrm rot="12545" flipH="1">
            <a:off x="1162792" y="448217"/>
            <a:ext cx="15962416" cy="2157185"/>
          </a:xfrm>
          <a:custGeom>
            <a:avLst/>
            <a:gdLst/>
            <a:ahLst/>
            <a:cxnLst/>
            <a:rect l="l" t="t" r="r" b="b"/>
            <a:pathLst>
              <a:path w="15962416" h="2157185">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dirty="0"/>
          </a:p>
        </p:txBody>
      </p:sp>
      <p:sp>
        <p:nvSpPr>
          <p:cNvPr id="6" name="TextBox 6"/>
          <p:cNvSpPr txBox="1"/>
          <p:nvPr/>
        </p:nvSpPr>
        <p:spPr>
          <a:xfrm rot="8137">
            <a:off x="1677494" y="1173206"/>
            <a:ext cx="14460779" cy="991682"/>
          </a:xfrm>
          <a:prstGeom prst="rect">
            <a:avLst/>
          </a:prstGeom>
        </p:spPr>
        <p:txBody>
          <a:bodyPr lIns="0" tIns="0" rIns="0" bIns="0" rtlCol="0" anchor="t">
            <a:spAutoFit/>
          </a:bodyPr>
          <a:lstStyle/>
          <a:p>
            <a:pPr algn="ctr">
              <a:lnSpc>
                <a:spcPts val="6602"/>
              </a:lnSpc>
            </a:pPr>
            <a:r>
              <a:rPr lang="en-US" sz="9600" spc="247" dirty="0">
                <a:solidFill>
                  <a:srgbClr val="F59701"/>
                </a:solidFill>
                <a:latin typeface="Passion One Bold"/>
              </a:rPr>
              <a:t>IMPLEMENTATION</a:t>
            </a:r>
          </a:p>
        </p:txBody>
      </p:sp>
      <p:sp>
        <p:nvSpPr>
          <p:cNvPr id="10" name="TextBox 9">
            <a:extLst>
              <a:ext uri="{FF2B5EF4-FFF2-40B4-BE49-F238E27FC236}">
                <a16:creationId xmlns:a16="http://schemas.microsoft.com/office/drawing/2014/main" id="{2D138442-1426-4A46-4981-CABA90FD50C4}"/>
              </a:ext>
            </a:extLst>
          </p:cNvPr>
          <p:cNvSpPr txBox="1"/>
          <p:nvPr/>
        </p:nvSpPr>
        <p:spPr>
          <a:xfrm>
            <a:off x="266700" y="3280590"/>
            <a:ext cx="17754600" cy="627864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User Registration and Authentication: Users will be able to register and log in to their</a:t>
            </a:r>
            <a:r>
              <a:rPr lang="en-US" sz="2400" b="1" dirty="0">
                <a:solidFill>
                  <a:schemeClr val="accent6">
                    <a:lumMod val="50000"/>
                  </a:schemeClr>
                </a:solidFill>
                <a:latin typeface="Arial" panose="020B0604020202020204" pitchFamily="34" charset="0"/>
                <a:cs typeface="Arial" panose="020B0604020202020204" pitchFamily="34" charset="0"/>
              </a:rPr>
              <a:t> </a:t>
            </a:r>
            <a:r>
              <a:rPr lang="en-US" sz="2400" b="1" dirty="0">
                <a:solidFill>
                  <a:schemeClr val="accent6">
                    <a:lumMod val="50000"/>
                  </a:schemeClr>
                </a:solidFill>
                <a:effectLst/>
                <a:latin typeface="Arial" panose="020B0604020202020204" pitchFamily="34" charset="0"/>
                <a:cs typeface="Arial" panose="020B0604020202020204" pitchFamily="34" charset="0"/>
              </a:rPr>
              <a:t>accounts, ensuring a personalized and secure experience.</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Quiz Categorization: Quizzes will be categorized into different subjects or topics, allowing users to easily browse and select quizzes based on their interests.</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Question and Answer Handling: We will design classes to represent questions and answers. Each question will belong to a specific quiz and have multiple choice or true/false answers.</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Quiz Management: Classes will be created to manage quizzes, including their questions, answers, and scoring mechanisms. This ensures that quizzes are well-organized and structured.</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Scoring System: We will implement a scoring system that calculates the user's score based on their quiz performance. This involves creating classes to calculate scores and track user scores for different quizzes.</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Quiz User History: Users will have the ability to view their past quiz attempts and scores. Classes will be designed to manage and display this information, promoting continuous learning and self assessment.</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User Interface: JavaFX will be used to create an intuitive and user-friendly interface for users to browse quizzes, select options, and view results. This ensures a visually appealing and easy-to-navigate platform.</a:t>
            </a:r>
          </a:p>
          <a:p>
            <a:pPr marL="342900" indent="-342900">
              <a:buFont typeface="Arial" panose="020B0604020202020204" pitchFamily="34" charset="0"/>
              <a:buChar char="•"/>
            </a:pPr>
            <a:r>
              <a:rPr lang="en-US" sz="2400" b="1" dirty="0">
                <a:solidFill>
                  <a:schemeClr val="accent6">
                    <a:lumMod val="50000"/>
                  </a:schemeClr>
                </a:solidFill>
                <a:effectLst/>
                <a:latin typeface="Arial" panose="020B0604020202020204" pitchFamily="34" charset="0"/>
                <a:cs typeface="Arial" panose="020B0604020202020204" pitchFamily="34" charset="0"/>
              </a:rPr>
              <a:t>Admin Features: For additional flexibility, we may implement admin features to manage quizzes, add new questions, and review user data. This would facilitate the system's scalability and management.</a:t>
            </a:r>
          </a:p>
          <a:p>
            <a:endParaRPr lang="en-US" dirty="0">
              <a:solidFill>
                <a:srgbClr val="000000"/>
              </a:solidFill>
              <a:effectLst/>
              <a:latin typeface="Helvetica"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D8AD"/>
        </a:solidFill>
        <a:effectLst/>
      </p:bgPr>
    </p:bg>
    <p:spTree>
      <p:nvGrpSpPr>
        <p:cNvPr id="1" name=""/>
        <p:cNvGrpSpPr/>
        <p:nvPr/>
      </p:nvGrpSpPr>
      <p:grpSpPr>
        <a:xfrm>
          <a:off x="0" y="0"/>
          <a:ext cx="0" cy="0"/>
          <a:chOff x="0" y="0"/>
          <a:chExt cx="0" cy="0"/>
        </a:xfrm>
      </p:grpSpPr>
      <p:sp>
        <p:nvSpPr>
          <p:cNvPr id="2" name="Freeform 2"/>
          <p:cNvSpPr/>
          <p:nvPr/>
        </p:nvSpPr>
        <p:spPr>
          <a:xfrm rot="12545" flipH="1">
            <a:off x="1162792" y="459903"/>
            <a:ext cx="15962416" cy="2157185"/>
          </a:xfrm>
          <a:custGeom>
            <a:avLst/>
            <a:gdLst/>
            <a:ahLst/>
            <a:cxnLst/>
            <a:rect l="l" t="t" r="r" b="b"/>
            <a:pathLst>
              <a:path w="15962416" h="2157185">
                <a:moveTo>
                  <a:pt x="15962416" y="0"/>
                </a:moveTo>
                <a:lnTo>
                  <a:pt x="0" y="0"/>
                </a:lnTo>
                <a:lnTo>
                  <a:pt x="0" y="2157185"/>
                </a:lnTo>
                <a:lnTo>
                  <a:pt x="15962416" y="2157185"/>
                </a:lnTo>
                <a:lnTo>
                  <a:pt x="15962416" y="0"/>
                </a:lnTo>
                <a:close/>
              </a:path>
            </a:pathLst>
          </a:custGeom>
          <a:blipFill>
            <a:blip r:embed="rId2">
              <a:extLst>
                <a:ext uri="{96DAC541-7B7A-43D3-8B79-37D633B846F1}">
                  <asvg:svgBlip xmlns:asvg="http://schemas.microsoft.com/office/drawing/2016/SVG/main" r:embed="rId3"/>
                </a:ext>
              </a:extLst>
            </a:blip>
            <a:stretch>
              <a:fillRect t="-42611"/>
            </a:stretch>
          </a:blipFill>
        </p:spPr>
        <p:txBody>
          <a:bodyPr/>
          <a:lstStyle/>
          <a:p>
            <a:endParaRPr lang="en-US"/>
          </a:p>
        </p:txBody>
      </p:sp>
      <p:grpSp>
        <p:nvGrpSpPr>
          <p:cNvPr id="3" name="Group 3"/>
          <p:cNvGrpSpPr/>
          <p:nvPr/>
        </p:nvGrpSpPr>
        <p:grpSpPr>
          <a:xfrm>
            <a:off x="1912142" y="3177335"/>
            <a:ext cx="14463715" cy="6090490"/>
            <a:chOff x="0" y="0"/>
            <a:chExt cx="3809373" cy="1604080"/>
          </a:xfrm>
        </p:grpSpPr>
        <p:sp>
          <p:nvSpPr>
            <p:cNvPr id="4" name="Freeform 4"/>
            <p:cNvSpPr/>
            <p:nvPr/>
          </p:nvSpPr>
          <p:spPr>
            <a:xfrm>
              <a:off x="0" y="0"/>
              <a:ext cx="3809374" cy="1604080"/>
            </a:xfrm>
            <a:custGeom>
              <a:avLst/>
              <a:gdLst/>
              <a:ahLst/>
              <a:cxnLst/>
              <a:rect l="l" t="t" r="r" b="b"/>
              <a:pathLst>
                <a:path w="3809374" h="1604080">
                  <a:moveTo>
                    <a:pt x="27299" y="0"/>
                  </a:moveTo>
                  <a:lnTo>
                    <a:pt x="3782075" y="0"/>
                  </a:lnTo>
                  <a:cubicBezTo>
                    <a:pt x="3797152" y="0"/>
                    <a:pt x="3809374" y="12222"/>
                    <a:pt x="3809374" y="27299"/>
                  </a:cubicBezTo>
                  <a:lnTo>
                    <a:pt x="3809374" y="1576781"/>
                  </a:lnTo>
                  <a:cubicBezTo>
                    <a:pt x="3809374" y="1591858"/>
                    <a:pt x="3797152" y="1604080"/>
                    <a:pt x="3782075" y="1604080"/>
                  </a:cubicBezTo>
                  <a:lnTo>
                    <a:pt x="27299" y="1604080"/>
                  </a:lnTo>
                  <a:cubicBezTo>
                    <a:pt x="12222" y="1604080"/>
                    <a:pt x="0" y="1591858"/>
                    <a:pt x="0" y="1576781"/>
                  </a:cubicBezTo>
                  <a:lnTo>
                    <a:pt x="0" y="27299"/>
                  </a:lnTo>
                  <a:cubicBezTo>
                    <a:pt x="0" y="12222"/>
                    <a:pt x="12222" y="0"/>
                    <a:pt x="27299" y="0"/>
                  </a:cubicBezTo>
                  <a:close/>
                </a:path>
              </a:pathLst>
            </a:custGeom>
            <a:solidFill>
              <a:srgbClr val="222222"/>
            </a:solidFill>
          </p:spPr>
          <p:txBody>
            <a:bodyPr/>
            <a:lstStyle/>
            <a:p>
              <a:endParaRPr lang="en-US"/>
            </a:p>
          </p:txBody>
        </p:sp>
        <p:sp>
          <p:nvSpPr>
            <p:cNvPr id="5" name="TextBox 5"/>
            <p:cNvSpPr txBox="1"/>
            <p:nvPr/>
          </p:nvSpPr>
          <p:spPr>
            <a:xfrm>
              <a:off x="0" y="-323850"/>
              <a:ext cx="3809373" cy="1927930"/>
            </a:xfrm>
            <a:prstGeom prst="rect">
              <a:avLst/>
            </a:prstGeom>
          </p:spPr>
          <p:txBody>
            <a:bodyPr lIns="88900" tIns="88900" rIns="88900" bIns="88900" rtlCol="0" anchor="t"/>
            <a:lstStyle/>
            <a:p>
              <a:pPr>
                <a:lnSpc>
                  <a:spcPts val="6607"/>
                </a:lnSpc>
              </a:pPr>
              <a:endParaRPr dirty="0"/>
            </a:p>
            <a:p>
              <a:pPr marL="604515" lvl="1" indent="-302257">
                <a:lnSpc>
                  <a:spcPts val="6607"/>
                </a:lnSpc>
                <a:buFont typeface="Arial"/>
                <a:buChar char="•"/>
              </a:pPr>
              <a:r>
                <a:rPr lang="en-US" sz="2799" spc="50" dirty="0">
                  <a:solidFill>
                    <a:srgbClr val="FFFFFF"/>
                  </a:solidFill>
                  <a:latin typeface="Barlow Condensed"/>
                </a:rPr>
                <a:t>AI Integration: Introduce AI Opponent for single player mode. </a:t>
              </a:r>
            </a:p>
            <a:p>
              <a:pPr marL="604515" lvl="1" indent="-302257">
                <a:lnSpc>
                  <a:spcPts val="6607"/>
                </a:lnSpc>
                <a:buFont typeface="Arial"/>
                <a:buChar char="•"/>
              </a:pPr>
              <a:r>
                <a:rPr lang="en-US" sz="2799" spc="50" dirty="0">
                  <a:solidFill>
                    <a:srgbClr val="FFFFFF"/>
                  </a:solidFill>
                  <a:latin typeface="Barlow Condensed"/>
                </a:rPr>
                <a:t>Online Multiplayer Functionality: Allows players to compete against each other over the internet. </a:t>
              </a:r>
            </a:p>
            <a:p>
              <a:pPr marL="604515" lvl="1" indent="-302257">
                <a:lnSpc>
                  <a:spcPts val="6607"/>
                </a:lnSpc>
                <a:buFont typeface="Arial"/>
                <a:buChar char="•"/>
              </a:pPr>
              <a:r>
                <a:rPr lang="en-US" sz="2799" spc="50" dirty="0">
                  <a:solidFill>
                    <a:srgbClr val="FFFFFF"/>
                  </a:solidFill>
                  <a:latin typeface="Barlow Condensed"/>
                </a:rPr>
                <a:t>Enhanced User Interface: Improved GUI with better graphics and animations. </a:t>
              </a:r>
            </a:p>
            <a:p>
              <a:pPr marL="604515" lvl="1" indent="-302257">
                <a:lnSpc>
                  <a:spcPts val="6607"/>
                </a:lnSpc>
                <a:buFont typeface="Arial"/>
                <a:buChar char="•"/>
              </a:pPr>
              <a:r>
                <a:rPr lang="en-US" sz="2799" spc="50" dirty="0">
                  <a:solidFill>
                    <a:srgbClr val="FFFFFF"/>
                  </a:solidFill>
                  <a:latin typeface="Barlow Condensed"/>
                </a:rPr>
                <a:t>Educational Tools: Add tutorials for new players to learn how to go through the Quiz System. </a:t>
              </a:r>
            </a:p>
            <a:p>
              <a:pPr marL="604515" lvl="1" indent="-302257">
                <a:lnSpc>
                  <a:spcPts val="6607"/>
                </a:lnSpc>
                <a:buFont typeface="Arial"/>
                <a:buChar char="•"/>
              </a:pPr>
              <a:r>
                <a:rPr lang="en-US" sz="2799" spc="50" dirty="0">
                  <a:solidFill>
                    <a:srgbClr val="FFFFFF"/>
                  </a:solidFill>
                  <a:latin typeface="Barlow Condensed"/>
                </a:rPr>
                <a:t>Social Features: Add option to chat with players when playing against them. </a:t>
              </a:r>
            </a:p>
          </p:txBody>
        </p:sp>
      </p:grpSp>
      <p:sp>
        <p:nvSpPr>
          <p:cNvPr id="6" name="TextBox 6"/>
          <p:cNvSpPr txBox="1"/>
          <p:nvPr/>
        </p:nvSpPr>
        <p:spPr>
          <a:xfrm rot="8137">
            <a:off x="1877288" y="1139109"/>
            <a:ext cx="14460779" cy="962194"/>
          </a:xfrm>
          <a:prstGeom prst="rect">
            <a:avLst/>
          </a:prstGeom>
        </p:spPr>
        <p:txBody>
          <a:bodyPr lIns="0" tIns="0" rIns="0" bIns="0" rtlCol="0" anchor="t">
            <a:spAutoFit/>
          </a:bodyPr>
          <a:lstStyle/>
          <a:p>
            <a:pPr algn="ctr">
              <a:lnSpc>
                <a:spcPts val="6602"/>
              </a:lnSpc>
            </a:pPr>
            <a:r>
              <a:rPr lang="en-US" sz="8253" spc="247">
                <a:solidFill>
                  <a:srgbClr val="F59701"/>
                </a:solidFill>
                <a:latin typeface="Passion One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968</Words>
  <Application>Microsoft Macintosh PowerPoint</Application>
  <PresentationFormat>Custom</PresentationFormat>
  <Paragraphs>84</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Barlow Condensed Semi-Bold</vt:lpstr>
      <vt:lpstr>Castellar</vt:lpstr>
      <vt:lpstr>Barlow Condensed Bold</vt:lpstr>
      <vt:lpstr>Arial</vt:lpstr>
      <vt:lpstr>Aharoni</vt:lpstr>
      <vt:lpstr>Barlow Condensed</vt:lpstr>
      <vt:lpstr>Helvetica</vt:lpstr>
      <vt:lpstr>Passion One Bold</vt:lpstr>
      <vt:lpstr>Passion One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using JavaFX</dc:title>
  <cp:lastModifiedBy>Harsh Hemal Sangani</cp:lastModifiedBy>
  <cp:revision>6</cp:revision>
  <dcterms:created xsi:type="dcterms:W3CDTF">2006-08-16T00:00:00Z</dcterms:created>
  <dcterms:modified xsi:type="dcterms:W3CDTF">2023-12-07T01:17:43Z</dcterms:modified>
  <dc:identifier>DAF19g5RYBc</dc:identifier>
</cp:coreProperties>
</file>