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12192000"/>
  <p:notesSz cx="6858000" cy="9144000"/>
  <p:embeddedFontLst>
    <p:embeddedFont>
      <p:font typeface="Arial Black"/>
      <p:regular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31">
          <p15:clr>
            <a:srgbClr val="000000"/>
          </p15:clr>
        </p15:guide>
      </p15:sldGuideLst>
    </p:ext>
    <p:ext uri="{2D200454-40CA-4A62-9FC3-DE9A4176ACB9}">
      <p15:notesGuideLst>
        <p15:guide id="1" orient="horz" pos="2880">
          <p15:clr>
            <a:srgbClr val="000000"/>
          </p15:clr>
        </p15:guide>
        <p15:guide id="2" pos="2155">
          <p15:clr>
            <a:srgbClr val="000000"/>
          </p15:clr>
        </p15:guide>
      </p15:notesGuideLst>
    </p:ext>
    <p:ext uri="http://customooxmlschemas.google.com/">
      <go:slidesCustomData xmlns:go="http://customooxmlschemas.google.com/" r:id="rId50" roundtripDataSignature="AMtx7mgDBEIhbMeZ6BX64RrIS8sTabEv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1"/>
      </p:guideLst>
    </p:cSldViewPr>
  </p:slideViewPr>
  <p:notesViewPr>
    <p:cSldViewPr snapToGrid="0">
      <p:cViewPr varScale="1">
        <p:scale>
          <a:sx n="100" d="100"/>
          <a:sy n="100" d="100"/>
        </p:scale>
        <p:origin x="0" y="0"/>
      </p:cViewPr>
      <p:guideLst>
        <p:guide pos="2880" orient="horz"/>
        <p:guide pos="2155"/>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ArialBlack-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2" name="Google Shape;1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3" name="Google Shape;18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44"/>
          <p:cNvSpPr txBox="1"/>
          <p:nvPr>
            <p:ph type="ctrTitle"/>
          </p:nvPr>
        </p:nvSpPr>
        <p:spPr>
          <a:xfrm>
            <a:off x="914401" y="2130427"/>
            <a:ext cx="103632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4"/>
          <p:cNvSpPr txBox="1"/>
          <p:nvPr>
            <p:ph idx="1" type="subTitle"/>
          </p:nvPr>
        </p:nvSpPr>
        <p:spPr>
          <a:xfrm>
            <a:off x="1828800" y="3886200"/>
            <a:ext cx="8534401"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9" name="Google Shape;19;p44"/>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4"/>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4"/>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22" name="Google Shape;22;p44"/>
          <p:cNvGrpSpPr/>
          <p:nvPr/>
        </p:nvGrpSpPr>
        <p:grpSpPr>
          <a:xfrm>
            <a:off x="989270" y="2362200"/>
            <a:ext cx="10270993" cy="1066802"/>
            <a:chOff x="989012" y="4572000"/>
            <a:chExt cx="10268319" cy="1002032"/>
          </a:xfrm>
        </p:grpSpPr>
        <p:cxnSp>
          <p:nvCxnSpPr>
            <p:cNvPr id="23" name="Google Shape;23;p44"/>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24" name="Google Shape;24;p44"/>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25" name="Google Shape;25;p44"/>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53"/>
          <p:cNvSpPr txBox="1"/>
          <p:nvPr>
            <p:ph type="title"/>
          </p:nvPr>
        </p:nvSpPr>
        <p:spPr>
          <a:xfrm rot="5400000">
            <a:off x="10685463" y="1372661"/>
            <a:ext cx="5851525" cy="365548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3"/>
          <p:cNvSpPr txBox="1"/>
          <p:nvPr>
            <p:ph idx="1" type="body"/>
          </p:nvPr>
        </p:nvSpPr>
        <p:spPr>
          <a:xfrm rot="5400000">
            <a:off x="3270781" y="-2183340"/>
            <a:ext cx="5851525" cy="1076748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2" name="Google Shape;92;p53"/>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53"/>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53"/>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1" name="Shape 101"/>
        <p:cNvGrpSpPr/>
        <p:nvPr/>
      </p:nvGrpSpPr>
      <p:grpSpPr>
        <a:xfrm>
          <a:off x="0" y="0"/>
          <a:ext cx="0" cy="0"/>
          <a:chOff x="0" y="0"/>
          <a:chExt cx="0" cy="0"/>
        </a:xfrm>
      </p:grpSpPr>
      <p:sp>
        <p:nvSpPr>
          <p:cNvPr id="102" name="Google Shape;102;p55"/>
          <p:cNvSpPr txBox="1"/>
          <p:nvPr>
            <p:ph type="ctrTitle"/>
          </p:nvPr>
        </p:nvSpPr>
        <p:spPr>
          <a:xfrm>
            <a:off x="1524398" y="1122363"/>
            <a:ext cx="9143206"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55"/>
          <p:cNvSpPr txBox="1"/>
          <p:nvPr>
            <p:ph idx="1" type="subTitle"/>
          </p:nvPr>
        </p:nvSpPr>
        <p:spPr>
          <a:xfrm>
            <a:off x="1524398" y="3602038"/>
            <a:ext cx="9143206"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4" name="Google Shape;104;p55"/>
          <p:cNvSpPr txBox="1"/>
          <p:nvPr>
            <p:ph idx="10" type="dt"/>
          </p:nvPr>
        </p:nvSpPr>
        <p:spPr>
          <a:xfrm>
            <a:off x="838419" y="6356351"/>
            <a:ext cx="274232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55"/>
          <p:cNvSpPr txBox="1"/>
          <p:nvPr>
            <p:ph idx="11" type="ftr"/>
          </p:nvPr>
        </p:nvSpPr>
        <p:spPr>
          <a:xfrm>
            <a:off x="4038065" y="6356351"/>
            <a:ext cx="411587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55"/>
          <p:cNvSpPr txBox="1"/>
          <p:nvPr>
            <p:ph idx="12" type="sldNum"/>
          </p:nvPr>
        </p:nvSpPr>
        <p:spPr>
          <a:xfrm>
            <a:off x="8611256" y="6356351"/>
            <a:ext cx="274232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7" name="Shape 107"/>
        <p:cNvGrpSpPr/>
        <p:nvPr/>
      </p:nvGrpSpPr>
      <p:grpSpPr>
        <a:xfrm>
          <a:off x="0" y="0"/>
          <a:ext cx="0" cy="0"/>
          <a:chOff x="0" y="0"/>
          <a:chExt cx="0" cy="0"/>
        </a:xfrm>
      </p:grpSpPr>
      <p:sp>
        <p:nvSpPr>
          <p:cNvPr id="108" name="Google Shape;108;p56"/>
          <p:cNvSpPr txBox="1"/>
          <p:nvPr>
            <p:ph type="title"/>
          </p:nvPr>
        </p:nvSpPr>
        <p:spPr>
          <a:xfrm>
            <a:off x="838419" y="365126"/>
            <a:ext cx="10515163"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56"/>
          <p:cNvSpPr txBox="1"/>
          <p:nvPr>
            <p:ph idx="1" type="body"/>
          </p:nvPr>
        </p:nvSpPr>
        <p:spPr>
          <a:xfrm>
            <a:off x="838419" y="1825625"/>
            <a:ext cx="10515163"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56"/>
          <p:cNvSpPr txBox="1"/>
          <p:nvPr>
            <p:ph idx="10" type="dt"/>
          </p:nvPr>
        </p:nvSpPr>
        <p:spPr>
          <a:xfrm>
            <a:off x="838419" y="6356351"/>
            <a:ext cx="274232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56"/>
          <p:cNvSpPr txBox="1"/>
          <p:nvPr>
            <p:ph idx="11" type="ftr"/>
          </p:nvPr>
        </p:nvSpPr>
        <p:spPr>
          <a:xfrm>
            <a:off x="4038065" y="6356351"/>
            <a:ext cx="411587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56"/>
          <p:cNvSpPr txBox="1"/>
          <p:nvPr>
            <p:ph idx="12" type="sldNum"/>
          </p:nvPr>
        </p:nvSpPr>
        <p:spPr>
          <a:xfrm>
            <a:off x="8611256" y="6356351"/>
            <a:ext cx="274232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sp>
        <p:nvSpPr>
          <p:cNvPr id="114" name="Google Shape;114;p57"/>
          <p:cNvSpPr txBox="1"/>
          <p:nvPr>
            <p:ph type="title"/>
          </p:nvPr>
        </p:nvSpPr>
        <p:spPr>
          <a:xfrm>
            <a:off x="832067" y="1709739"/>
            <a:ext cx="10515163"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57"/>
          <p:cNvSpPr txBox="1"/>
          <p:nvPr>
            <p:ph idx="1" type="body"/>
          </p:nvPr>
        </p:nvSpPr>
        <p:spPr>
          <a:xfrm>
            <a:off x="832067" y="4589464"/>
            <a:ext cx="10515163"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6" name="Google Shape;116;p57"/>
          <p:cNvSpPr txBox="1"/>
          <p:nvPr>
            <p:ph idx="10" type="dt"/>
          </p:nvPr>
        </p:nvSpPr>
        <p:spPr>
          <a:xfrm>
            <a:off x="838419" y="6356351"/>
            <a:ext cx="274232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57"/>
          <p:cNvSpPr txBox="1"/>
          <p:nvPr>
            <p:ph idx="11" type="ftr"/>
          </p:nvPr>
        </p:nvSpPr>
        <p:spPr>
          <a:xfrm>
            <a:off x="4038065" y="6356351"/>
            <a:ext cx="411587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57"/>
          <p:cNvSpPr txBox="1"/>
          <p:nvPr>
            <p:ph idx="12" type="sldNum"/>
          </p:nvPr>
        </p:nvSpPr>
        <p:spPr>
          <a:xfrm>
            <a:off x="8611256" y="6356351"/>
            <a:ext cx="274232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9" name="Shape 119"/>
        <p:cNvGrpSpPr/>
        <p:nvPr/>
      </p:nvGrpSpPr>
      <p:grpSpPr>
        <a:xfrm>
          <a:off x="0" y="0"/>
          <a:ext cx="0" cy="0"/>
          <a:chOff x="0" y="0"/>
          <a:chExt cx="0" cy="0"/>
        </a:xfrm>
      </p:grpSpPr>
      <p:sp>
        <p:nvSpPr>
          <p:cNvPr id="120" name="Google Shape;120;p58"/>
          <p:cNvSpPr txBox="1"/>
          <p:nvPr>
            <p:ph type="title"/>
          </p:nvPr>
        </p:nvSpPr>
        <p:spPr>
          <a:xfrm>
            <a:off x="838419" y="365126"/>
            <a:ext cx="10515163"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58"/>
          <p:cNvSpPr txBox="1"/>
          <p:nvPr>
            <p:ph idx="1" type="body"/>
          </p:nvPr>
        </p:nvSpPr>
        <p:spPr>
          <a:xfrm>
            <a:off x="838419" y="1825625"/>
            <a:ext cx="5181362"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58"/>
          <p:cNvSpPr txBox="1"/>
          <p:nvPr>
            <p:ph idx="2" type="body"/>
          </p:nvPr>
        </p:nvSpPr>
        <p:spPr>
          <a:xfrm>
            <a:off x="6172221" y="1825625"/>
            <a:ext cx="5181361"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58"/>
          <p:cNvSpPr txBox="1"/>
          <p:nvPr>
            <p:ph idx="10" type="dt"/>
          </p:nvPr>
        </p:nvSpPr>
        <p:spPr>
          <a:xfrm>
            <a:off x="838419" y="6356351"/>
            <a:ext cx="274232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8"/>
          <p:cNvSpPr txBox="1"/>
          <p:nvPr>
            <p:ph idx="11" type="ftr"/>
          </p:nvPr>
        </p:nvSpPr>
        <p:spPr>
          <a:xfrm>
            <a:off x="4038065" y="6356351"/>
            <a:ext cx="411587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58"/>
          <p:cNvSpPr txBox="1"/>
          <p:nvPr>
            <p:ph idx="12" type="sldNum"/>
          </p:nvPr>
        </p:nvSpPr>
        <p:spPr>
          <a:xfrm>
            <a:off x="8611256" y="6356351"/>
            <a:ext cx="274232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59"/>
          <p:cNvSpPr txBox="1"/>
          <p:nvPr>
            <p:ph type="title"/>
          </p:nvPr>
        </p:nvSpPr>
        <p:spPr>
          <a:xfrm>
            <a:off x="840007" y="365126"/>
            <a:ext cx="10515163"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59"/>
          <p:cNvSpPr txBox="1"/>
          <p:nvPr>
            <p:ph idx="1" type="body"/>
          </p:nvPr>
        </p:nvSpPr>
        <p:spPr>
          <a:xfrm>
            <a:off x="840007" y="1681163"/>
            <a:ext cx="515754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9" name="Google Shape;129;p59"/>
          <p:cNvSpPr txBox="1"/>
          <p:nvPr>
            <p:ph idx="2" type="body"/>
          </p:nvPr>
        </p:nvSpPr>
        <p:spPr>
          <a:xfrm>
            <a:off x="840007" y="2505075"/>
            <a:ext cx="5157543"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59"/>
          <p:cNvSpPr txBox="1"/>
          <p:nvPr>
            <p:ph idx="3" type="body"/>
          </p:nvPr>
        </p:nvSpPr>
        <p:spPr>
          <a:xfrm>
            <a:off x="6172220" y="1681163"/>
            <a:ext cx="518295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1" name="Google Shape;131;p59"/>
          <p:cNvSpPr txBox="1"/>
          <p:nvPr>
            <p:ph idx="4" type="body"/>
          </p:nvPr>
        </p:nvSpPr>
        <p:spPr>
          <a:xfrm>
            <a:off x="6172220" y="2505075"/>
            <a:ext cx="518295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59"/>
          <p:cNvSpPr txBox="1"/>
          <p:nvPr>
            <p:ph idx="10" type="dt"/>
          </p:nvPr>
        </p:nvSpPr>
        <p:spPr>
          <a:xfrm>
            <a:off x="838419" y="6356351"/>
            <a:ext cx="274232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59"/>
          <p:cNvSpPr txBox="1"/>
          <p:nvPr>
            <p:ph idx="11" type="ftr"/>
          </p:nvPr>
        </p:nvSpPr>
        <p:spPr>
          <a:xfrm>
            <a:off x="4038065" y="6356351"/>
            <a:ext cx="411587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59"/>
          <p:cNvSpPr txBox="1"/>
          <p:nvPr>
            <p:ph idx="12" type="sldNum"/>
          </p:nvPr>
        </p:nvSpPr>
        <p:spPr>
          <a:xfrm>
            <a:off x="8611256" y="6356351"/>
            <a:ext cx="274232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5" name="Shape 135"/>
        <p:cNvGrpSpPr/>
        <p:nvPr/>
      </p:nvGrpSpPr>
      <p:grpSpPr>
        <a:xfrm>
          <a:off x="0" y="0"/>
          <a:ext cx="0" cy="0"/>
          <a:chOff x="0" y="0"/>
          <a:chExt cx="0" cy="0"/>
        </a:xfrm>
      </p:grpSpPr>
      <p:sp>
        <p:nvSpPr>
          <p:cNvPr id="136" name="Google Shape;136;p60"/>
          <p:cNvSpPr txBox="1"/>
          <p:nvPr>
            <p:ph type="title"/>
          </p:nvPr>
        </p:nvSpPr>
        <p:spPr>
          <a:xfrm>
            <a:off x="838419" y="365126"/>
            <a:ext cx="10515163"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60"/>
          <p:cNvSpPr txBox="1"/>
          <p:nvPr>
            <p:ph idx="10" type="dt"/>
          </p:nvPr>
        </p:nvSpPr>
        <p:spPr>
          <a:xfrm>
            <a:off x="838419" y="6356351"/>
            <a:ext cx="274232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60"/>
          <p:cNvSpPr txBox="1"/>
          <p:nvPr>
            <p:ph idx="11" type="ftr"/>
          </p:nvPr>
        </p:nvSpPr>
        <p:spPr>
          <a:xfrm>
            <a:off x="4038065" y="6356351"/>
            <a:ext cx="411587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60"/>
          <p:cNvSpPr txBox="1"/>
          <p:nvPr>
            <p:ph idx="12" type="sldNum"/>
          </p:nvPr>
        </p:nvSpPr>
        <p:spPr>
          <a:xfrm>
            <a:off x="8611256" y="6356351"/>
            <a:ext cx="274232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61"/>
          <p:cNvSpPr txBox="1"/>
          <p:nvPr>
            <p:ph idx="10" type="dt"/>
          </p:nvPr>
        </p:nvSpPr>
        <p:spPr>
          <a:xfrm>
            <a:off x="838419" y="6356351"/>
            <a:ext cx="274232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61"/>
          <p:cNvSpPr txBox="1"/>
          <p:nvPr>
            <p:ph idx="11" type="ftr"/>
          </p:nvPr>
        </p:nvSpPr>
        <p:spPr>
          <a:xfrm>
            <a:off x="4038065" y="6356351"/>
            <a:ext cx="411587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61"/>
          <p:cNvSpPr txBox="1"/>
          <p:nvPr>
            <p:ph idx="12" type="sldNum"/>
          </p:nvPr>
        </p:nvSpPr>
        <p:spPr>
          <a:xfrm>
            <a:off x="8611256" y="6356351"/>
            <a:ext cx="274232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4" name="Shape 144"/>
        <p:cNvGrpSpPr/>
        <p:nvPr/>
      </p:nvGrpSpPr>
      <p:grpSpPr>
        <a:xfrm>
          <a:off x="0" y="0"/>
          <a:ext cx="0" cy="0"/>
          <a:chOff x="0" y="0"/>
          <a:chExt cx="0" cy="0"/>
        </a:xfrm>
      </p:grpSpPr>
      <p:sp>
        <p:nvSpPr>
          <p:cNvPr id="145" name="Google Shape;145;p62"/>
          <p:cNvSpPr txBox="1"/>
          <p:nvPr>
            <p:ph type="title"/>
          </p:nvPr>
        </p:nvSpPr>
        <p:spPr>
          <a:xfrm>
            <a:off x="840007" y="457200"/>
            <a:ext cx="3931674"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62"/>
          <p:cNvSpPr txBox="1"/>
          <p:nvPr>
            <p:ph idx="1" type="body"/>
          </p:nvPr>
        </p:nvSpPr>
        <p:spPr>
          <a:xfrm>
            <a:off x="5182950" y="987426"/>
            <a:ext cx="617222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7" name="Google Shape;147;p62"/>
          <p:cNvSpPr txBox="1"/>
          <p:nvPr>
            <p:ph idx="2" type="body"/>
          </p:nvPr>
        </p:nvSpPr>
        <p:spPr>
          <a:xfrm>
            <a:off x="840007" y="2057400"/>
            <a:ext cx="3931674"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62"/>
          <p:cNvSpPr txBox="1"/>
          <p:nvPr>
            <p:ph idx="10" type="dt"/>
          </p:nvPr>
        </p:nvSpPr>
        <p:spPr>
          <a:xfrm>
            <a:off x="838419" y="6356351"/>
            <a:ext cx="274232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62"/>
          <p:cNvSpPr txBox="1"/>
          <p:nvPr>
            <p:ph idx="11" type="ftr"/>
          </p:nvPr>
        </p:nvSpPr>
        <p:spPr>
          <a:xfrm>
            <a:off x="4038065" y="6356351"/>
            <a:ext cx="411587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62"/>
          <p:cNvSpPr txBox="1"/>
          <p:nvPr>
            <p:ph idx="12" type="sldNum"/>
          </p:nvPr>
        </p:nvSpPr>
        <p:spPr>
          <a:xfrm>
            <a:off x="8611256" y="6356351"/>
            <a:ext cx="274232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63"/>
          <p:cNvSpPr txBox="1"/>
          <p:nvPr>
            <p:ph type="title"/>
          </p:nvPr>
        </p:nvSpPr>
        <p:spPr>
          <a:xfrm>
            <a:off x="840007" y="457200"/>
            <a:ext cx="3931674"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63"/>
          <p:cNvSpPr/>
          <p:nvPr>
            <p:ph idx="2" type="pic"/>
          </p:nvPr>
        </p:nvSpPr>
        <p:spPr>
          <a:xfrm>
            <a:off x="5182950" y="987426"/>
            <a:ext cx="6172220" cy="4873625"/>
          </a:xfrm>
          <a:prstGeom prst="rect">
            <a:avLst/>
          </a:prstGeom>
          <a:noFill/>
          <a:ln>
            <a:noFill/>
          </a:ln>
        </p:spPr>
      </p:sp>
      <p:sp>
        <p:nvSpPr>
          <p:cNvPr id="154" name="Google Shape;154;p63"/>
          <p:cNvSpPr txBox="1"/>
          <p:nvPr>
            <p:ph idx="1" type="body"/>
          </p:nvPr>
        </p:nvSpPr>
        <p:spPr>
          <a:xfrm>
            <a:off x="840007" y="2057400"/>
            <a:ext cx="3931674"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5" name="Google Shape;155;p63"/>
          <p:cNvSpPr txBox="1"/>
          <p:nvPr>
            <p:ph idx="10" type="dt"/>
          </p:nvPr>
        </p:nvSpPr>
        <p:spPr>
          <a:xfrm>
            <a:off x="838419" y="6356351"/>
            <a:ext cx="274232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63"/>
          <p:cNvSpPr txBox="1"/>
          <p:nvPr>
            <p:ph idx="11" type="ftr"/>
          </p:nvPr>
        </p:nvSpPr>
        <p:spPr>
          <a:xfrm>
            <a:off x="4038065" y="6356351"/>
            <a:ext cx="411587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63"/>
          <p:cNvSpPr txBox="1"/>
          <p:nvPr>
            <p:ph idx="12" type="sldNum"/>
          </p:nvPr>
        </p:nvSpPr>
        <p:spPr>
          <a:xfrm>
            <a:off x="8611256" y="6356351"/>
            <a:ext cx="274232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5"/>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alibri"/>
              <a:buNone/>
              <a:defRPr sz="40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5"/>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a:solidFill>
                  <a:schemeClr val="dk1"/>
                </a:solidFil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4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5"/>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5"/>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32" name="Google Shape;32;p45"/>
          <p:cNvGrpSpPr/>
          <p:nvPr/>
        </p:nvGrpSpPr>
        <p:grpSpPr>
          <a:xfrm>
            <a:off x="1279357" y="313346"/>
            <a:ext cx="10270993" cy="1066802"/>
            <a:chOff x="989012" y="4572000"/>
            <a:chExt cx="10268319" cy="1002032"/>
          </a:xfrm>
        </p:grpSpPr>
        <p:cxnSp>
          <p:nvCxnSpPr>
            <p:cNvPr id="33" name="Google Shape;33;p45"/>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34" name="Google Shape;34;p45"/>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35" name="Google Shape;35;p45"/>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pic>
        <p:nvPicPr>
          <p:cNvPr id="36" name="Google Shape;36;p45"/>
          <p:cNvPicPr preferRelativeResize="0"/>
          <p:nvPr/>
        </p:nvPicPr>
        <p:blipFill rotWithShape="1">
          <a:blip r:embed="rId2">
            <a:alphaModFix/>
          </a:blip>
          <a:srcRect b="0" l="0" r="0" t="0"/>
          <a:stretch/>
        </p:blipFill>
        <p:spPr>
          <a:xfrm>
            <a:off x="310274" y="100788"/>
            <a:ext cx="1268408" cy="13168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64"/>
          <p:cNvSpPr txBox="1"/>
          <p:nvPr>
            <p:ph type="title"/>
          </p:nvPr>
        </p:nvSpPr>
        <p:spPr>
          <a:xfrm>
            <a:off x="838419" y="365126"/>
            <a:ext cx="10515163"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64"/>
          <p:cNvSpPr txBox="1"/>
          <p:nvPr>
            <p:ph idx="1" type="body"/>
          </p:nvPr>
        </p:nvSpPr>
        <p:spPr>
          <a:xfrm rot="5400000">
            <a:off x="3920332" y="-1256287"/>
            <a:ext cx="4351338" cy="10515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64"/>
          <p:cNvSpPr txBox="1"/>
          <p:nvPr>
            <p:ph idx="10" type="dt"/>
          </p:nvPr>
        </p:nvSpPr>
        <p:spPr>
          <a:xfrm>
            <a:off x="838419" y="6356351"/>
            <a:ext cx="274232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64"/>
          <p:cNvSpPr txBox="1"/>
          <p:nvPr>
            <p:ph idx="11" type="ftr"/>
          </p:nvPr>
        </p:nvSpPr>
        <p:spPr>
          <a:xfrm>
            <a:off x="4038065" y="6356351"/>
            <a:ext cx="411587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64"/>
          <p:cNvSpPr txBox="1"/>
          <p:nvPr>
            <p:ph idx="12" type="sldNum"/>
          </p:nvPr>
        </p:nvSpPr>
        <p:spPr>
          <a:xfrm>
            <a:off x="8611256" y="6356351"/>
            <a:ext cx="274232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4" name="Shape 164"/>
        <p:cNvGrpSpPr/>
        <p:nvPr/>
      </p:nvGrpSpPr>
      <p:grpSpPr>
        <a:xfrm>
          <a:off x="0" y="0"/>
          <a:ext cx="0" cy="0"/>
          <a:chOff x="0" y="0"/>
          <a:chExt cx="0" cy="0"/>
        </a:xfrm>
      </p:grpSpPr>
      <p:sp>
        <p:nvSpPr>
          <p:cNvPr id="165" name="Google Shape;165;p65"/>
          <p:cNvSpPr txBox="1"/>
          <p:nvPr>
            <p:ph type="title"/>
          </p:nvPr>
        </p:nvSpPr>
        <p:spPr>
          <a:xfrm rot="5400000">
            <a:off x="7133664" y="1957046"/>
            <a:ext cx="5811838" cy="26279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65"/>
          <p:cNvSpPr txBox="1"/>
          <p:nvPr>
            <p:ph idx="1" type="body"/>
          </p:nvPr>
        </p:nvSpPr>
        <p:spPr>
          <a:xfrm rot="5400000">
            <a:off x="1799864" y="-596319"/>
            <a:ext cx="5811838" cy="773472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65"/>
          <p:cNvSpPr txBox="1"/>
          <p:nvPr>
            <p:ph idx="10" type="dt"/>
          </p:nvPr>
        </p:nvSpPr>
        <p:spPr>
          <a:xfrm>
            <a:off x="838419" y="6356351"/>
            <a:ext cx="274232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65"/>
          <p:cNvSpPr txBox="1"/>
          <p:nvPr>
            <p:ph idx="11" type="ftr"/>
          </p:nvPr>
        </p:nvSpPr>
        <p:spPr>
          <a:xfrm>
            <a:off x="4038065" y="6356351"/>
            <a:ext cx="4115872"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65"/>
          <p:cNvSpPr txBox="1"/>
          <p:nvPr>
            <p:ph idx="12" type="sldNum"/>
          </p:nvPr>
        </p:nvSpPr>
        <p:spPr>
          <a:xfrm>
            <a:off x="8611256" y="6356351"/>
            <a:ext cx="274232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46"/>
          <p:cNvSpPr txBox="1"/>
          <p:nvPr>
            <p:ph type="title"/>
          </p:nvPr>
        </p:nvSpPr>
        <p:spPr>
          <a:xfrm>
            <a:off x="963084" y="4406902"/>
            <a:ext cx="103632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Arial Black"/>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6"/>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0" name="Google Shape;40;p4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6"/>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6"/>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47"/>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Blac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6" name="Google Shape;46;p4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7" name="Google Shape;47;p47"/>
          <p:cNvSpPr txBox="1"/>
          <p:nvPr>
            <p:ph idx="3" type="body"/>
          </p:nvPr>
        </p:nvSpPr>
        <p:spPr>
          <a:xfrm>
            <a:off x="6193367"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8" name="Google Shape;48;p47"/>
          <p:cNvSpPr txBox="1"/>
          <p:nvPr>
            <p:ph idx="4" type="body"/>
          </p:nvPr>
        </p:nvSpPr>
        <p:spPr>
          <a:xfrm>
            <a:off x="6193367"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9" name="Google Shape;49;p47"/>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7"/>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7"/>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52" name="Google Shape;52;p47"/>
          <p:cNvGrpSpPr/>
          <p:nvPr/>
        </p:nvGrpSpPr>
        <p:grpSpPr>
          <a:xfrm>
            <a:off x="1279357" y="313346"/>
            <a:ext cx="10270993" cy="1066802"/>
            <a:chOff x="989012" y="4572000"/>
            <a:chExt cx="10268319" cy="1002032"/>
          </a:xfrm>
        </p:grpSpPr>
        <p:cxnSp>
          <p:nvCxnSpPr>
            <p:cNvPr id="53" name="Google Shape;53;p47"/>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54" name="Google Shape;54;p47"/>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55" name="Google Shape;55;p47"/>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48"/>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8"/>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8"/>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8"/>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descr="Dark gray partial box." id="61" name="Google Shape;61;p48"/>
          <p:cNvGrpSpPr/>
          <p:nvPr/>
        </p:nvGrpSpPr>
        <p:grpSpPr>
          <a:xfrm>
            <a:off x="1279357" y="313346"/>
            <a:ext cx="10270993" cy="1066802"/>
            <a:chOff x="989012" y="4572000"/>
            <a:chExt cx="10268319" cy="1002032"/>
          </a:xfrm>
        </p:grpSpPr>
        <p:cxnSp>
          <p:nvCxnSpPr>
            <p:cNvPr id="62" name="Google Shape;62;p48"/>
            <p:cNvCxnSpPr/>
            <p:nvPr/>
          </p:nvCxnSpPr>
          <p:spPr>
            <a:xfrm>
              <a:off x="4113212" y="4572000"/>
              <a:ext cx="7144119" cy="0"/>
            </a:xfrm>
            <a:prstGeom prst="straightConnector1">
              <a:avLst/>
            </a:prstGeom>
            <a:noFill/>
            <a:ln cap="flat" cmpd="sng" w="25400">
              <a:solidFill>
                <a:srgbClr val="FFC100"/>
              </a:solidFill>
              <a:prstDash val="solid"/>
              <a:round/>
              <a:headEnd len="sm" w="sm" type="none"/>
              <a:tailEnd len="sm" w="sm" type="none"/>
            </a:ln>
          </p:spPr>
        </p:cxnSp>
        <p:cxnSp>
          <p:nvCxnSpPr>
            <p:cNvPr id="63" name="Google Shape;63;p48"/>
            <p:cNvCxnSpPr/>
            <p:nvPr/>
          </p:nvCxnSpPr>
          <p:spPr>
            <a:xfrm>
              <a:off x="11255743" y="4572000"/>
              <a:ext cx="0" cy="1002032"/>
            </a:xfrm>
            <a:prstGeom prst="straightConnector1">
              <a:avLst/>
            </a:prstGeom>
            <a:noFill/>
            <a:ln cap="flat" cmpd="sng" w="25400">
              <a:solidFill>
                <a:srgbClr val="FFC100"/>
              </a:solidFill>
              <a:prstDash val="solid"/>
              <a:round/>
              <a:headEnd len="sm" w="sm" type="none"/>
              <a:tailEnd len="sm" w="sm" type="none"/>
            </a:ln>
          </p:spPr>
        </p:cxnSp>
        <p:cxnSp>
          <p:nvCxnSpPr>
            <p:cNvPr id="64" name="Google Shape;64;p48"/>
            <p:cNvCxnSpPr/>
            <p:nvPr/>
          </p:nvCxnSpPr>
          <p:spPr>
            <a:xfrm rot="10800000">
              <a:off x="989012" y="5574032"/>
              <a:ext cx="10266731" cy="0"/>
            </a:xfrm>
            <a:prstGeom prst="straightConnector1">
              <a:avLst/>
            </a:prstGeom>
            <a:noFill/>
            <a:ln cap="flat" cmpd="sng" w="25400">
              <a:solidFill>
                <a:srgbClr val="FFC100"/>
              </a:solidFill>
              <a:prstDash val="solid"/>
              <a:round/>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49"/>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9"/>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9"/>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50"/>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Black"/>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0"/>
          <p:cNvSpPr txBox="1"/>
          <p:nvPr>
            <p:ph idx="1" type="body"/>
          </p:nvPr>
        </p:nvSpPr>
        <p:spPr>
          <a:xfrm>
            <a:off x="4766733" y="273052"/>
            <a:ext cx="6815667"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72" name="Google Shape;72;p50"/>
          <p:cNvSpPr txBox="1"/>
          <p:nvPr>
            <p:ph idx="2" type="body"/>
          </p:nvPr>
        </p:nvSpPr>
        <p:spPr>
          <a:xfrm>
            <a:off x="609601" y="1435102"/>
            <a:ext cx="4011084"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3" name="Google Shape;73;p50"/>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0"/>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0"/>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51"/>
          <p:cNvSpPr txBox="1"/>
          <p:nvPr>
            <p:ph type="title"/>
          </p:nvPr>
        </p:nvSpPr>
        <p:spPr>
          <a:xfrm>
            <a:off x="2389718" y="4800600"/>
            <a:ext cx="73152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Black"/>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1"/>
          <p:cNvSpPr/>
          <p:nvPr>
            <p:ph idx="2" type="pic"/>
          </p:nvPr>
        </p:nvSpPr>
        <p:spPr>
          <a:xfrm>
            <a:off x="2389718" y="612775"/>
            <a:ext cx="7315200" cy="4114800"/>
          </a:xfrm>
          <a:prstGeom prst="rect">
            <a:avLst/>
          </a:prstGeom>
          <a:noFill/>
          <a:ln>
            <a:noFill/>
          </a:ln>
        </p:spPr>
      </p:sp>
      <p:sp>
        <p:nvSpPr>
          <p:cNvPr id="79" name="Google Shape;79;p51"/>
          <p:cNvSpPr txBox="1"/>
          <p:nvPr>
            <p:ph idx="1" type="body"/>
          </p:nvPr>
        </p:nvSpPr>
        <p:spPr>
          <a:xfrm>
            <a:off x="2389718"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80" name="Google Shape;80;p51"/>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1"/>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1"/>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52"/>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2"/>
          <p:cNvSpPr txBox="1"/>
          <p:nvPr>
            <p:ph idx="1" type="body"/>
          </p:nvPr>
        </p:nvSpPr>
        <p:spPr>
          <a:xfrm rot="5400000">
            <a:off x="3833019" y="-1623217"/>
            <a:ext cx="4525963" cy="10972801"/>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6" name="Google Shape;86;p5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2"/>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52"/>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1.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Black and white background Flourence city image." id="10" name="Google Shape;10;p43"/>
          <p:cNvPicPr preferRelativeResize="0"/>
          <p:nvPr/>
        </p:nvPicPr>
        <p:blipFill rotWithShape="1">
          <a:blip r:embed="rId1">
            <a:alphaModFix amt="10000"/>
          </a:blip>
          <a:srcRect b="0" l="0" r="0" t="0"/>
          <a:stretch/>
        </p:blipFill>
        <p:spPr>
          <a:xfrm>
            <a:off x="1" y="0"/>
            <a:ext cx="12192000" cy="6856214"/>
          </a:xfrm>
          <a:prstGeom prst="rect">
            <a:avLst/>
          </a:prstGeom>
          <a:noFill/>
          <a:ln>
            <a:noFill/>
          </a:ln>
        </p:spPr>
      </p:pic>
      <p:sp>
        <p:nvSpPr>
          <p:cNvPr id="11" name="Google Shape;11;p43"/>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43"/>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43"/>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3"/>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43"/>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FFC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54"/>
          <p:cNvSpPr txBox="1"/>
          <p:nvPr>
            <p:ph type="title"/>
          </p:nvPr>
        </p:nvSpPr>
        <p:spPr>
          <a:xfrm>
            <a:off x="838419" y="365126"/>
            <a:ext cx="10515163"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7" name="Google Shape;97;p54"/>
          <p:cNvSpPr txBox="1"/>
          <p:nvPr>
            <p:ph idx="1" type="body"/>
          </p:nvPr>
        </p:nvSpPr>
        <p:spPr>
          <a:xfrm>
            <a:off x="838419" y="1825625"/>
            <a:ext cx="10515163"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8" name="Google Shape;98;p54"/>
          <p:cNvSpPr txBox="1"/>
          <p:nvPr>
            <p:ph idx="10" type="dt"/>
          </p:nvPr>
        </p:nvSpPr>
        <p:spPr>
          <a:xfrm>
            <a:off x="838419" y="6356351"/>
            <a:ext cx="274232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9" name="Google Shape;99;p54"/>
          <p:cNvSpPr txBox="1"/>
          <p:nvPr>
            <p:ph idx="11" type="ftr"/>
          </p:nvPr>
        </p:nvSpPr>
        <p:spPr>
          <a:xfrm>
            <a:off x="4038065" y="6356351"/>
            <a:ext cx="4115872"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0" name="Google Shape;100;p54"/>
          <p:cNvSpPr txBox="1"/>
          <p:nvPr>
            <p:ph idx="12" type="sldNum"/>
          </p:nvPr>
        </p:nvSpPr>
        <p:spPr>
          <a:xfrm>
            <a:off x="8611256" y="6356351"/>
            <a:ext cx="2742326"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
          <p:cNvSpPr/>
          <p:nvPr/>
        </p:nvSpPr>
        <p:spPr>
          <a:xfrm>
            <a:off x="2438400" y="2567305"/>
            <a:ext cx="6907530" cy="70548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Calibri"/>
                <a:ea typeface="Calibri"/>
                <a:cs typeface="Calibri"/>
                <a:sym typeface="Calibri"/>
              </a:rPr>
              <a:t>Software Testing</a:t>
            </a:r>
            <a:endParaRPr b="0" i="0" sz="4000" u="none" cap="none" strike="noStrike">
              <a:solidFill>
                <a:schemeClr val="dk1"/>
              </a:solidFill>
              <a:latin typeface="Calibri"/>
              <a:ea typeface="Calibri"/>
              <a:cs typeface="Calibri"/>
              <a:sym typeface="Calibri"/>
            </a:endParaRPr>
          </a:p>
        </p:txBody>
      </p:sp>
      <p:pic>
        <p:nvPicPr>
          <p:cNvPr id="175" name="Google Shape;175;p1"/>
          <p:cNvPicPr preferRelativeResize="0"/>
          <p:nvPr/>
        </p:nvPicPr>
        <p:blipFill rotWithShape="1">
          <a:blip r:embed="rId3">
            <a:alphaModFix/>
          </a:blip>
          <a:srcRect b="0" l="0" r="0" t="0"/>
          <a:stretch/>
        </p:blipFill>
        <p:spPr>
          <a:xfrm>
            <a:off x="244233" y="287423"/>
            <a:ext cx="1269267" cy="1313255"/>
          </a:xfrm>
          <a:prstGeom prst="rect">
            <a:avLst/>
          </a:prstGeom>
          <a:noFill/>
          <a:ln>
            <a:noFill/>
          </a:ln>
        </p:spPr>
      </p:pic>
      <p:sp>
        <p:nvSpPr>
          <p:cNvPr id="176" name="Google Shape;176;p1"/>
          <p:cNvSpPr txBox="1"/>
          <p:nvPr>
            <p:ph idx="1" type="subTitle"/>
          </p:nvPr>
        </p:nvSpPr>
        <p:spPr>
          <a:xfrm>
            <a:off x="1828800" y="3886200"/>
            <a:ext cx="8534401"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C00000"/>
              </a:buClr>
              <a:buSzPts val="2800"/>
              <a:buNone/>
            </a:pPr>
            <a:r>
              <a:rPr b="1" lang="en-US" sz="4000">
                <a:solidFill>
                  <a:srgbClr val="C00000"/>
                </a:solidFill>
              </a:rPr>
              <a:t>UNIT IV</a:t>
            </a:r>
            <a:endParaRPr b="1" sz="4000">
              <a:solidFill>
                <a:srgbClr val="C00000"/>
              </a:solidFill>
            </a:endParaRPr>
          </a:p>
          <a:p>
            <a:pPr indent="0" lvl="0" marL="0" rtl="0" algn="ctr">
              <a:lnSpc>
                <a:spcPct val="100000"/>
              </a:lnSpc>
              <a:spcBef>
                <a:spcPts val="560"/>
              </a:spcBef>
              <a:spcAft>
                <a:spcPts val="0"/>
              </a:spcAft>
              <a:buClr>
                <a:srgbClr val="C00000"/>
              </a:buClr>
              <a:buSzPts val="2800"/>
              <a:buNone/>
            </a:pPr>
            <a:r>
              <a:rPr b="1" lang="en-US" sz="4000">
                <a:solidFill>
                  <a:srgbClr val="C00000"/>
                </a:solidFill>
              </a:rPr>
              <a:t>S.Y. Semester III</a:t>
            </a:r>
            <a:endParaRPr b="1" sz="4000">
              <a:solidFill>
                <a:srgbClr val="C00000"/>
              </a:solidFill>
            </a:endParaRPr>
          </a:p>
          <a:p>
            <a:pPr indent="0" lvl="0" marL="0" rtl="0" algn="ctr">
              <a:lnSpc>
                <a:spcPct val="100000"/>
              </a:lnSpc>
              <a:spcBef>
                <a:spcPts val="0"/>
              </a:spcBef>
              <a:spcAft>
                <a:spcPts val="0"/>
              </a:spcAft>
              <a:buClr>
                <a:srgbClr val="C00000"/>
              </a:buClr>
              <a:buSzPts val="4000"/>
              <a:buNone/>
            </a:pPr>
            <a:r>
              <a:t/>
            </a:r>
            <a:endParaRPr b="1" sz="4000">
              <a:solidFill>
                <a:srgbClr val="C00000"/>
              </a:solidFill>
            </a:endParaRPr>
          </a:p>
        </p:txBody>
      </p:sp>
      <p:sp>
        <p:nvSpPr>
          <p:cNvPr id="177" name="Google Shape;177;p1"/>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78" name="Google Shape;178;p1"/>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79" name="Google Shape;179;p1"/>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0"/>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Testing Lifecycle</a:t>
            </a:r>
            <a:endParaRPr/>
          </a:p>
        </p:txBody>
      </p:sp>
      <p:sp>
        <p:nvSpPr>
          <p:cNvPr id="245" name="Google Shape;245;p10"/>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0" lvl="0" marL="25400" rtl="0" algn="l">
              <a:lnSpc>
                <a:spcPct val="100000"/>
              </a:lnSpc>
              <a:spcBef>
                <a:spcPts val="640"/>
              </a:spcBef>
              <a:spcAft>
                <a:spcPts val="0"/>
              </a:spcAft>
              <a:buSzPts val="3200"/>
              <a:buNone/>
            </a:pPr>
            <a:r>
              <a:rPr lang="en-US"/>
              <a:t>Like death and taxes,testing is both inevitable and unpleasant. </a:t>
            </a:r>
            <a:endParaRPr/>
          </a:p>
          <a:p>
            <a:pPr indent="0" lvl="0" marL="25400" rtl="0" algn="l">
              <a:lnSpc>
                <a:spcPct val="100000"/>
              </a:lnSpc>
              <a:spcBef>
                <a:spcPts val="640"/>
              </a:spcBef>
              <a:spcAft>
                <a:spcPts val="0"/>
              </a:spcAft>
              <a:buSzPts val="3200"/>
              <a:buNone/>
            </a:pPr>
            <a:r>
              <a:rPr lang="en-US"/>
              <a:t>- Ed Yourdon</a:t>
            </a:r>
            <a:endParaRPr/>
          </a:p>
        </p:txBody>
      </p:sp>
      <p:sp>
        <p:nvSpPr>
          <p:cNvPr id="246" name="Google Shape;246;p10"/>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7" name="Google Shape;247;p10"/>
          <p:cNvPicPr preferRelativeResize="0"/>
          <p:nvPr/>
        </p:nvPicPr>
        <p:blipFill rotWithShape="1">
          <a:blip r:embed="rId3">
            <a:alphaModFix/>
          </a:blip>
          <a:srcRect b="0" l="0" r="0" t="0"/>
          <a:stretch/>
        </p:blipFill>
        <p:spPr>
          <a:xfrm>
            <a:off x="4924547" y="2226852"/>
            <a:ext cx="5943600" cy="44946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1"/>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Software Testing : What is involved?</a:t>
            </a:r>
            <a:endParaRPr/>
          </a:p>
        </p:txBody>
      </p:sp>
      <p:sp>
        <p:nvSpPr>
          <p:cNvPr id="253" name="Google Shape;253;p11"/>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0" lvl="0" marL="25400" rtl="0" algn="l">
              <a:lnSpc>
                <a:spcPct val="100000"/>
              </a:lnSpc>
              <a:spcBef>
                <a:spcPts val="640"/>
              </a:spcBef>
              <a:spcAft>
                <a:spcPts val="0"/>
              </a:spcAft>
              <a:buSzPts val="3200"/>
              <a:buNone/>
            </a:pPr>
            <a:r>
              <a:t/>
            </a:r>
            <a:endParaRPr/>
          </a:p>
        </p:txBody>
      </p:sp>
      <p:sp>
        <p:nvSpPr>
          <p:cNvPr id="254" name="Google Shape;254;p11"/>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5" name="Google Shape;255;p11"/>
          <p:cNvPicPr preferRelativeResize="0"/>
          <p:nvPr>
            <p:ph idx="1" type="body"/>
          </p:nvPr>
        </p:nvPicPr>
        <p:blipFill rotWithShape="1">
          <a:blip r:embed="rId3">
            <a:alphaModFix/>
          </a:blip>
          <a:srcRect b="0" l="0" r="0" t="0"/>
          <a:stretch/>
        </p:blipFill>
        <p:spPr>
          <a:xfrm>
            <a:off x="557784" y="1447800"/>
            <a:ext cx="11100816" cy="4696968"/>
          </a:xfrm>
          <a:prstGeom prst="rect">
            <a:avLst/>
          </a:prstGeom>
          <a:noFill/>
          <a:ln>
            <a:noFill/>
          </a:ln>
        </p:spPr>
      </p:pic>
      <p:pic>
        <p:nvPicPr>
          <p:cNvPr id="256" name="Google Shape;256;p11"/>
          <p:cNvPicPr preferRelativeResize="0"/>
          <p:nvPr/>
        </p:nvPicPr>
        <p:blipFill rotWithShape="1">
          <a:blip r:embed="rId4">
            <a:alphaModFix/>
          </a:blip>
          <a:srcRect b="0" l="0" r="0" t="0"/>
          <a:stretch/>
        </p:blipFill>
        <p:spPr>
          <a:xfrm>
            <a:off x="576072" y="1624445"/>
            <a:ext cx="11055096" cy="45235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2"/>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Software Testing Strategies</a:t>
            </a:r>
            <a:endParaRPr/>
          </a:p>
        </p:txBody>
      </p:sp>
      <p:sp>
        <p:nvSpPr>
          <p:cNvPr id="262" name="Google Shape;262;p12"/>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SzPts val="3200"/>
              <a:buChar char="•"/>
            </a:pPr>
            <a:r>
              <a:rPr lang="en-US"/>
              <a:t>It is important to devise a systematic strategy for testing. It avoids wastage of time and efforts. </a:t>
            </a:r>
            <a:endParaRPr/>
          </a:p>
          <a:p>
            <a:pPr indent="-431800" lvl="0" marL="457200" rtl="0" algn="l">
              <a:lnSpc>
                <a:spcPct val="100000"/>
              </a:lnSpc>
              <a:spcBef>
                <a:spcPts val="640"/>
              </a:spcBef>
              <a:spcAft>
                <a:spcPts val="0"/>
              </a:spcAft>
              <a:buSzPts val="3200"/>
              <a:buChar char="•"/>
            </a:pPr>
            <a:r>
              <a:rPr lang="en-US"/>
              <a:t>Some popular testing strategies are: </a:t>
            </a:r>
            <a:endParaRPr/>
          </a:p>
          <a:p>
            <a:pPr indent="-342900" lvl="1" marL="914400" rtl="0" algn="l">
              <a:lnSpc>
                <a:spcPct val="100000"/>
              </a:lnSpc>
              <a:spcBef>
                <a:spcPts val="360"/>
              </a:spcBef>
              <a:spcAft>
                <a:spcPts val="0"/>
              </a:spcAft>
              <a:buSzPts val="1800"/>
              <a:buChar char="–"/>
            </a:pPr>
            <a:r>
              <a:rPr lang="en-US" sz="2400"/>
              <a:t>Effective technical reviews at every stage of SDLC</a:t>
            </a:r>
            <a:endParaRPr sz="2400"/>
          </a:p>
          <a:p>
            <a:pPr indent="-342900" lvl="1" marL="914400" rtl="0" algn="l">
              <a:lnSpc>
                <a:spcPct val="100000"/>
              </a:lnSpc>
              <a:spcBef>
                <a:spcPts val="360"/>
              </a:spcBef>
              <a:spcAft>
                <a:spcPts val="0"/>
              </a:spcAft>
              <a:buSzPts val="1800"/>
              <a:buChar char="–"/>
            </a:pPr>
            <a:r>
              <a:rPr lang="en-US" sz="2400"/>
              <a:t>Component level testing that works “outward” toward integration testing</a:t>
            </a:r>
            <a:endParaRPr sz="2400"/>
          </a:p>
          <a:p>
            <a:pPr indent="-342900" lvl="1" marL="914400" rtl="0" algn="l">
              <a:lnSpc>
                <a:spcPct val="100000"/>
              </a:lnSpc>
              <a:spcBef>
                <a:spcPts val="360"/>
              </a:spcBef>
              <a:spcAft>
                <a:spcPts val="0"/>
              </a:spcAft>
              <a:buSzPts val="1800"/>
              <a:buChar char="–"/>
            </a:pPr>
            <a:r>
              <a:rPr lang="en-US" sz="2400"/>
              <a:t>Different testing techniques for different software engineering approaches and at different times E.g. Unit testing at development time, smoke testing for nightly builds, regression testing for old features etc.</a:t>
            </a:r>
            <a:endParaRPr sz="2400"/>
          </a:p>
          <a:p>
            <a:pPr indent="-342900" lvl="1" marL="914400" rtl="0" algn="l">
              <a:lnSpc>
                <a:spcPct val="100000"/>
              </a:lnSpc>
              <a:spcBef>
                <a:spcPts val="360"/>
              </a:spcBef>
              <a:spcAft>
                <a:spcPts val="0"/>
              </a:spcAft>
              <a:buSzPts val="1800"/>
              <a:buChar char="–"/>
            </a:pPr>
            <a:r>
              <a:rPr lang="en-US" sz="2400"/>
              <a:t>Testing done by developer and separate testing group</a:t>
            </a:r>
            <a:endParaRPr sz="2400"/>
          </a:p>
          <a:p>
            <a:pPr indent="-342900" lvl="1" marL="914400" rtl="0" algn="l">
              <a:lnSpc>
                <a:spcPct val="100000"/>
              </a:lnSpc>
              <a:spcBef>
                <a:spcPts val="360"/>
              </a:spcBef>
              <a:spcAft>
                <a:spcPts val="0"/>
              </a:spcAft>
              <a:buSzPts val="1800"/>
              <a:buChar char="–"/>
            </a:pPr>
            <a:r>
              <a:rPr lang="en-US" sz="2400"/>
              <a:t>Testing and debugging as two separate activities</a:t>
            </a:r>
            <a:endParaRPr sz="2400"/>
          </a:p>
          <a:p>
            <a:pPr indent="0" lvl="0" marL="0" rtl="0" algn="l">
              <a:lnSpc>
                <a:spcPct val="100000"/>
              </a:lnSpc>
              <a:spcBef>
                <a:spcPts val="640"/>
              </a:spcBef>
              <a:spcAft>
                <a:spcPts val="0"/>
              </a:spcAft>
              <a:buSzPts val="3200"/>
              <a:buNone/>
            </a:pPr>
            <a:r>
              <a:t/>
            </a:r>
            <a:endParaRPr/>
          </a:p>
        </p:txBody>
      </p:sp>
      <p:sp>
        <p:nvSpPr>
          <p:cNvPr id="263" name="Google Shape;263;p12"/>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3"/>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Test Strategy</a:t>
            </a:r>
            <a:endParaRPr/>
          </a:p>
        </p:txBody>
      </p:sp>
      <p:sp>
        <p:nvSpPr>
          <p:cNvPr id="269" name="Google Shape;269;p13"/>
          <p:cNvSpPr txBox="1"/>
          <p:nvPr>
            <p:ph idx="1" type="body"/>
          </p:nvPr>
        </p:nvSpPr>
        <p:spPr>
          <a:xfrm>
            <a:off x="609600" y="1408176"/>
            <a:ext cx="10972801" cy="5449824"/>
          </a:xfrm>
          <a:prstGeom prst="rect">
            <a:avLst/>
          </a:prstGeom>
          <a:noFill/>
          <a:ln>
            <a:noFill/>
          </a:ln>
        </p:spPr>
        <p:txBody>
          <a:bodyPr anchorCtr="0" anchor="t" bIns="45700" lIns="91425" spcFirstLastPara="1" rIns="91425" wrap="square" tIns="45700">
            <a:normAutofit/>
          </a:bodyPr>
          <a:lstStyle/>
          <a:p>
            <a:pPr indent="-355600" lvl="0" marL="457200" rtl="0" algn="l">
              <a:lnSpc>
                <a:spcPct val="100000"/>
              </a:lnSpc>
              <a:spcBef>
                <a:spcPts val="640"/>
              </a:spcBef>
              <a:spcAft>
                <a:spcPts val="0"/>
              </a:spcAft>
              <a:buSzPts val="2000"/>
              <a:buChar char="●"/>
            </a:pPr>
            <a:r>
              <a:rPr lang="en-US" sz="2000"/>
              <a:t>Test Strategy document is a high level document that explains the test methodologies, testing types, levels of testing and the overall approach.</a:t>
            </a:r>
            <a:endParaRPr sz="2000"/>
          </a:p>
          <a:p>
            <a:pPr indent="-355600" lvl="0" marL="457200" rtl="0" algn="l">
              <a:lnSpc>
                <a:spcPct val="100000"/>
              </a:lnSpc>
              <a:spcBef>
                <a:spcPts val="0"/>
              </a:spcBef>
              <a:spcAft>
                <a:spcPts val="0"/>
              </a:spcAft>
              <a:buSzPts val="2000"/>
              <a:buChar char="●"/>
            </a:pPr>
            <a:r>
              <a:rPr lang="en-US" sz="2000"/>
              <a:t>The objective is to make sure all stakeholders understand the purpose of testing cycle.</a:t>
            </a:r>
            <a:endParaRPr/>
          </a:p>
        </p:txBody>
      </p:sp>
      <p:sp>
        <p:nvSpPr>
          <p:cNvPr id="270" name="Google Shape;270;p13"/>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1" name="Google Shape;271;p13"/>
          <p:cNvPicPr preferRelativeResize="0"/>
          <p:nvPr/>
        </p:nvPicPr>
        <p:blipFill rotWithShape="1">
          <a:blip r:embed="rId3">
            <a:alphaModFix/>
          </a:blip>
          <a:srcRect b="0" l="0" r="0" t="0"/>
          <a:stretch/>
        </p:blipFill>
        <p:spPr>
          <a:xfrm>
            <a:off x="3692875" y="2461450"/>
            <a:ext cx="4946150" cy="4067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4"/>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Verification and Validation</a:t>
            </a:r>
            <a:endParaRPr/>
          </a:p>
        </p:txBody>
      </p:sp>
      <p:sp>
        <p:nvSpPr>
          <p:cNvPr id="277" name="Google Shape;277;p14"/>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SzPts val="3200"/>
              <a:buChar char="•"/>
            </a:pPr>
            <a:r>
              <a:rPr lang="en-US"/>
              <a:t>Software testing consists of two widely used concepts:</a:t>
            </a:r>
            <a:endParaRPr/>
          </a:p>
          <a:p>
            <a:pPr indent="-342900" lvl="1" marL="914400" rtl="0" algn="l">
              <a:lnSpc>
                <a:spcPct val="100000"/>
              </a:lnSpc>
              <a:spcBef>
                <a:spcPts val="360"/>
              </a:spcBef>
              <a:spcAft>
                <a:spcPts val="0"/>
              </a:spcAft>
              <a:buSzPts val="1800"/>
              <a:buChar char="–"/>
            </a:pPr>
            <a:r>
              <a:rPr lang="en-US"/>
              <a:t>Verification : Based on the assumptions made during earlier phases, does the software achieve its goals without any defects or gaps?</a:t>
            </a:r>
            <a:endParaRPr/>
          </a:p>
          <a:p>
            <a:pPr indent="-342900" lvl="1" marL="914400" rtl="0" algn="l">
              <a:lnSpc>
                <a:spcPct val="100000"/>
              </a:lnSpc>
              <a:spcBef>
                <a:spcPts val="360"/>
              </a:spcBef>
              <a:spcAft>
                <a:spcPts val="0"/>
              </a:spcAft>
              <a:buSzPts val="1800"/>
              <a:buChar char="–"/>
            </a:pPr>
            <a:r>
              <a:rPr lang="en-US"/>
              <a:t>Validation : Was the software supposed to be built the way it is now built? Does it satisfy the high level requirements?</a:t>
            </a:r>
            <a:endParaRPr/>
          </a:p>
          <a:p>
            <a:pPr indent="-400050" lvl="0" marL="400050" rtl="0" algn="l">
              <a:lnSpc>
                <a:spcPct val="100000"/>
              </a:lnSpc>
              <a:spcBef>
                <a:spcPts val="640"/>
              </a:spcBef>
              <a:spcAft>
                <a:spcPts val="0"/>
              </a:spcAft>
              <a:buSzPts val="3200"/>
              <a:buChar char="•"/>
            </a:pPr>
            <a:r>
              <a:rPr lang="en-US"/>
              <a:t>Software teams need to ask the following questions :</a:t>
            </a:r>
            <a:endParaRPr/>
          </a:p>
          <a:p>
            <a:pPr indent="-342900" lvl="1" marL="914400" rtl="0" algn="l">
              <a:lnSpc>
                <a:spcPct val="100000"/>
              </a:lnSpc>
              <a:spcBef>
                <a:spcPts val="360"/>
              </a:spcBef>
              <a:spcAft>
                <a:spcPts val="0"/>
              </a:spcAft>
              <a:buSzPts val="1800"/>
              <a:buChar char="–"/>
            </a:pPr>
            <a:r>
              <a:rPr lang="en-US"/>
              <a:t>Verification: “Are we building the product right?”</a:t>
            </a:r>
            <a:endParaRPr/>
          </a:p>
          <a:p>
            <a:pPr indent="-342900" lvl="1" marL="914400" rtl="0" algn="l">
              <a:lnSpc>
                <a:spcPct val="100000"/>
              </a:lnSpc>
              <a:spcBef>
                <a:spcPts val="360"/>
              </a:spcBef>
              <a:spcAft>
                <a:spcPts val="0"/>
              </a:spcAft>
              <a:buSzPts val="1800"/>
              <a:buChar char="–"/>
            </a:pPr>
            <a:r>
              <a:rPr lang="en-US"/>
              <a:t>Validation: “Are we building the right product?”</a:t>
            </a:r>
            <a:endParaRPr/>
          </a:p>
          <a:p>
            <a:pPr indent="0" lvl="0" marL="25400" rtl="0" algn="l">
              <a:lnSpc>
                <a:spcPct val="100000"/>
              </a:lnSpc>
              <a:spcBef>
                <a:spcPts val="640"/>
              </a:spcBef>
              <a:spcAft>
                <a:spcPts val="0"/>
              </a:spcAft>
              <a:buSzPts val="3200"/>
              <a:buNone/>
            </a:pPr>
            <a:r>
              <a:t/>
            </a:r>
            <a:endParaRPr/>
          </a:p>
        </p:txBody>
      </p:sp>
      <p:sp>
        <p:nvSpPr>
          <p:cNvPr id="278" name="Google Shape;278;p14"/>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5"/>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V&amp;V Activities</a:t>
            </a:r>
            <a:endParaRPr/>
          </a:p>
        </p:txBody>
      </p:sp>
      <p:sp>
        <p:nvSpPr>
          <p:cNvPr id="284" name="Google Shape;284;p15"/>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SzPts val="3200"/>
              <a:buChar char="•"/>
            </a:pPr>
            <a:r>
              <a:rPr lang="en-US"/>
              <a:t>V&amp;V consists of a wide range of QA activities :</a:t>
            </a:r>
            <a:endParaRPr/>
          </a:p>
          <a:p>
            <a:pPr indent="-342900" lvl="1" marL="914400" rtl="0" algn="l">
              <a:lnSpc>
                <a:spcPct val="100000"/>
              </a:lnSpc>
              <a:spcBef>
                <a:spcPts val="360"/>
              </a:spcBef>
              <a:spcAft>
                <a:spcPts val="0"/>
              </a:spcAft>
              <a:buSzPts val="1800"/>
              <a:buChar char="–"/>
            </a:pPr>
            <a:r>
              <a:rPr lang="en-US"/>
              <a:t>Technical Reviews</a:t>
            </a:r>
            <a:endParaRPr/>
          </a:p>
          <a:p>
            <a:pPr indent="-342900" lvl="1" marL="914400" rtl="0" algn="l">
              <a:lnSpc>
                <a:spcPct val="100000"/>
              </a:lnSpc>
              <a:spcBef>
                <a:spcPts val="360"/>
              </a:spcBef>
              <a:spcAft>
                <a:spcPts val="0"/>
              </a:spcAft>
              <a:buSzPts val="1800"/>
              <a:buChar char="–"/>
            </a:pPr>
            <a:r>
              <a:rPr lang="en-US"/>
              <a:t>Configuration and Quality audits</a:t>
            </a:r>
            <a:endParaRPr/>
          </a:p>
          <a:p>
            <a:pPr indent="-342900" lvl="1" marL="914400" rtl="0" algn="l">
              <a:lnSpc>
                <a:spcPct val="100000"/>
              </a:lnSpc>
              <a:spcBef>
                <a:spcPts val="360"/>
              </a:spcBef>
              <a:spcAft>
                <a:spcPts val="0"/>
              </a:spcAft>
              <a:buSzPts val="1800"/>
              <a:buChar char="–"/>
            </a:pPr>
            <a:r>
              <a:rPr lang="en-US"/>
              <a:t>Performance monitoring</a:t>
            </a:r>
            <a:endParaRPr/>
          </a:p>
          <a:p>
            <a:pPr indent="-342900" lvl="1" marL="914400" rtl="0" algn="l">
              <a:lnSpc>
                <a:spcPct val="100000"/>
              </a:lnSpc>
              <a:spcBef>
                <a:spcPts val="360"/>
              </a:spcBef>
              <a:spcAft>
                <a:spcPts val="0"/>
              </a:spcAft>
              <a:buSzPts val="1800"/>
              <a:buChar char="–"/>
            </a:pPr>
            <a:r>
              <a:rPr lang="en-US"/>
              <a:t>Feasibility study</a:t>
            </a:r>
            <a:endParaRPr/>
          </a:p>
          <a:p>
            <a:pPr indent="-342900" lvl="1" marL="914400" rtl="0" algn="l">
              <a:lnSpc>
                <a:spcPct val="100000"/>
              </a:lnSpc>
              <a:spcBef>
                <a:spcPts val="360"/>
              </a:spcBef>
              <a:spcAft>
                <a:spcPts val="0"/>
              </a:spcAft>
              <a:buSzPts val="1800"/>
              <a:buChar char="–"/>
            </a:pPr>
            <a:r>
              <a:rPr lang="en-US"/>
              <a:t>Documentation review</a:t>
            </a:r>
            <a:endParaRPr/>
          </a:p>
          <a:p>
            <a:pPr indent="-342900" lvl="1" marL="914400" rtl="0" algn="l">
              <a:lnSpc>
                <a:spcPct val="100000"/>
              </a:lnSpc>
              <a:spcBef>
                <a:spcPts val="360"/>
              </a:spcBef>
              <a:spcAft>
                <a:spcPts val="0"/>
              </a:spcAft>
              <a:buSzPts val="1800"/>
              <a:buChar char="–"/>
            </a:pPr>
            <a:r>
              <a:rPr lang="en-US"/>
              <a:t>Algorithm analysis</a:t>
            </a:r>
            <a:endParaRPr/>
          </a:p>
          <a:p>
            <a:pPr indent="-342900" lvl="1" marL="914400" rtl="0" algn="l">
              <a:lnSpc>
                <a:spcPct val="100000"/>
              </a:lnSpc>
              <a:spcBef>
                <a:spcPts val="360"/>
              </a:spcBef>
              <a:spcAft>
                <a:spcPts val="0"/>
              </a:spcAft>
              <a:buSzPts val="1800"/>
              <a:buChar char="–"/>
            </a:pPr>
            <a:r>
              <a:rPr lang="en-US"/>
              <a:t>A variety of testing such as usability, acceptance, installation etc.</a:t>
            </a:r>
            <a:endParaRPr/>
          </a:p>
          <a:p>
            <a:pPr indent="-228600" lvl="0" marL="457200" rtl="0" algn="l">
              <a:lnSpc>
                <a:spcPct val="100000"/>
              </a:lnSpc>
              <a:spcBef>
                <a:spcPts val="640"/>
              </a:spcBef>
              <a:spcAft>
                <a:spcPts val="0"/>
              </a:spcAft>
              <a:buClr>
                <a:schemeClr val="dk1"/>
              </a:buClr>
              <a:buSzPts val="3200"/>
              <a:buNone/>
            </a:pPr>
            <a:r>
              <a:t/>
            </a:r>
            <a:endParaRPr/>
          </a:p>
        </p:txBody>
      </p:sp>
      <p:sp>
        <p:nvSpPr>
          <p:cNvPr id="285" name="Google Shape;285;p15"/>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6"/>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Testing Terms</a:t>
            </a:r>
            <a:endParaRPr/>
          </a:p>
        </p:txBody>
      </p:sp>
      <p:sp>
        <p:nvSpPr>
          <p:cNvPr id="291" name="Google Shape;291;p16"/>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fontScale="92500" lnSpcReduction="20000"/>
          </a:bodyPr>
          <a:lstStyle/>
          <a:p>
            <a:pPr indent="-431800" lvl="0" marL="457200" rtl="0" algn="l">
              <a:lnSpc>
                <a:spcPct val="100000"/>
              </a:lnSpc>
              <a:spcBef>
                <a:spcPts val="640"/>
              </a:spcBef>
              <a:spcAft>
                <a:spcPts val="0"/>
              </a:spcAft>
              <a:buClr>
                <a:schemeClr val="dk1"/>
              </a:buClr>
              <a:buSzPct val="108107"/>
              <a:buChar char="•"/>
            </a:pPr>
            <a:r>
              <a:rPr lang="en-US"/>
              <a:t>In software testing and Quality Assurance literature, a number of terms are used to describe different forms of testing.</a:t>
            </a:r>
            <a:endParaRPr/>
          </a:p>
          <a:p>
            <a:pPr indent="-457200" lvl="1" marL="857250" rtl="0" algn="l">
              <a:lnSpc>
                <a:spcPct val="100000"/>
              </a:lnSpc>
              <a:spcBef>
                <a:spcPts val="360"/>
              </a:spcBef>
              <a:spcAft>
                <a:spcPts val="0"/>
              </a:spcAft>
              <a:buSzPct val="69498"/>
              <a:buChar char="–"/>
            </a:pPr>
            <a:r>
              <a:rPr lang="en-US"/>
              <a:t>White Box</a:t>
            </a:r>
            <a:endParaRPr/>
          </a:p>
          <a:p>
            <a:pPr indent="-457200" lvl="1" marL="857250" rtl="0" algn="l">
              <a:lnSpc>
                <a:spcPct val="100000"/>
              </a:lnSpc>
              <a:spcBef>
                <a:spcPts val="360"/>
              </a:spcBef>
              <a:spcAft>
                <a:spcPts val="0"/>
              </a:spcAft>
              <a:buSzPct val="69498"/>
              <a:buChar char="–"/>
            </a:pPr>
            <a:r>
              <a:rPr lang="en-US"/>
              <a:t>Black Box</a:t>
            </a:r>
            <a:endParaRPr/>
          </a:p>
          <a:p>
            <a:pPr indent="-457200" lvl="1" marL="857250" rtl="0" algn="l">
              <a:lnSpc>
                <a:spcPct val="100000"/>
              </a:lnSpc>
              <a:spcBef>
                <a:spcPts val="360"/>
              </a:spcBef>
              <a:spcAft>
                <a:spcPts val="0"/>
              </a:spcAft>
              <a:buSzPct val="69498"/>
              <a:buChar char="–"/>
            </a:pPr>
            <a:r>
              <a:rPr lang="en-US"/>
              <a:t>Unit</a:t>
            </a:r>
            <a:endParaRPr/>
          </a:p>
          <a:p>
            <a:pPr indent="-457200" lvl="1" marL="857250" rtl="0" algn="l">
              <a:lnSpc>
                <a:spcPct val="100000"/>
              </a:lnSpc>
              <a:spcBef>
                <a:spcPts val="360"/>
              </a:spcBef>
              <a:spcAft>
                <a:spcPts val="0"/>
              </a:spcAft>
              <a:buSzPct val="69498"/>
              <a:buChar char="–"/>
            </a:pPr>
            <a:r>
              <a:rPr lang="en-US"/>
              <a:t>Regression</a:t>
            </a:r>
            <a:endParaRPr/>
          </a:p>
          <a:p>
            <a:pPr indent="-457200" lvl="1" marL="857250" rtl="0" algn="l">
              <a:lnSpc>
                <a:spcPct val="100000"/>
              </a:lnSpc>
              <a:spcBef>
                <a:spcPts val="360"/>
              </a:spcBef>
              <a:spcAft>
                <a:spcPts val="0"/>
              </a:spcAft>
              <a:buSzPct val="69498"/>
              <a:buChar char="–"/>
            </a:pPr>
            <a:r>
              <a:rPr lang="en-US"/>
              <a:t>Integration</a:t>
            </a:r>
            <a:endParaRPr/>
          </a:p>
          <a:p>
            <a:pPr indent="-457200" lvl="1" marL="857250" rtl="0" algn="l">
              <a:lnSpc>
                <a:spcPct val="100000"/>
              </a:lnSpc>
              <a:spcBef>
                <a:spcPts val="360"/>
              </a:spcBef>
              <a:spcAft>
                <a:spcPts val="0"/>
              </a:spcAft>
              <a:buSzPct val="69498"/>
              <a:buChar char="–"/>
            </a:pPr>
            <a:r>
              <a:rPr lang="en-US"/>
              <a:t>System</a:t>
            </a:r>
            <a:endParaRPr/>
          </a:p>
          <a:p>
            <a:pPr indent="-457200" lvl="1" marL="857250" rtl="0" algn="l">
              <a:lnSpc>
                <a:spcPct val="100000"/>
              </a:lnSpc>
              <a:spcBef>
                <a:spcPts val="360"/>
              </a:spcBef>
              <a:spcAft>
                <a:spcPts val="0"/>
              </a:spcAft>
              <a:buSzPct val="69498"/>
              <a:buChar char="–"/>
            </a:pPr>
            <a:r>
              <a:rPr lang="en-US"/>
              <a:t>Performance</a:t>
            </a:r>
            <a:endParaRPr/>
          </a:p>
          <a:p>
            <a:pPr indent="-457200" lvl="1" marL="857250" rtl="0" algn="l">
              <a:lnSpc>
                <a:spcPct val="100000"/>
              </a:lnSpc>
              <a:spcBef>
                <a:spcPts val="360"/>
              </a:spcBef>
              <a:spcAft>
                <a:spcPts val="0"/>
              </a:spcAft>
              <a:buSzPct val="69498"/>
              <a:buChar char="–"/>
            </a:pPr>
            <a:r>
              <a:rPr lang="en-US"/>
              <a:t>Smoke</a:t>
            </a:r>
            <a:endParaRPr/>
          </a:p>
          <a:p>
            <a:pPr indent="-457200" lvl="1" marL="857250" rtl="0" algn="l">
              <a:lnSpc>
                <a:spcPct val="100000"/>
              </a:lnSpc>
              <a:spcBef>
                <a:spcPts val="360"/>
              </a:spcBef>
              <a:spcAft>
                <a:spcPts val="0"/>
              </a:spcAft>
              <a:buSzPct val="69498"/>
              <a:buChar char="–"/>
            </a:pPr>
            <a:r>
              <a:rPr lang="en-US"/>
              <a:t>Stress  and so on...</a:t>
            </a:r>
            <a:endParaRPr/>
          </a:p>
        </p:txBody>
      </p:sp>
      <p:sp>
        <p:nvSpPr>
          <p:cNvPr id="292" name="Google Shape;292;p16"/>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7"/>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White Box Testing</a:t>
            </a:r>
            <a:endParaRPr/>
          </a:p>
        </p:txBody>
      </p:sp>
      <p:sp>
        <p:nvSpPr>
          <p:cNvPr id="298" name="Google Shape;298;p17"/>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Clr>
                <a:schemeClr val="dk1"/>
              </a:buClr>
              <a:buSzPts val="3200"/>
              <a:buChar char="•"/>
            </a:pPr>
            <a:r>
              <a:rPr lang="en-US" sz="2600"/>
              <a:t>Test case design method that uses the software design document as a base and derives test cases that :</a:t>
            </a:r>
            <a:endParaRPr sz="2600"/>
          </a:p>
          <a:p>
            <a:pPr indent="-342900" lvl="1" marL="914400" rtl="0" algn="l">
              <a:lnSpc>
                <a:spcPct val="100000"/>
              </a:lnSpc>
              <a:spcBef>
                <a:spcPts val="360"/>
              </a:spcBef>
              <a:spcAft>
                <a:spcPts val="0"/>
              </a:spcAft>
              <a:buSzPts val="1800"/>
              <a:buChar char="–"/>
            </a:pPr>
            <a:r>
              <a:rPr lang="en-US" sz="2000"/>
              <a:t>Guarantee that all independent paths within a module have been exercised at least once,</a:t>
            </a:r>
            <a:endParaRPr sz="2000"/>
          </a:p>
          <a:p>
            <a:pPr indent="-342900" lvl="1" marL="914400" rtl="0" algn="l">
              <a:lnSpc>
                <a:spcPct val="100000"/>
              </a:lnSpc>
              <a:spcBef>
                <a:spcPts val="360"/>
              </a:spcBef>
              <a:spcAft>
                <a:spcPts val="0"/>
              </a:spcAft>
              <a:buSzPts val="1800"/>
              <a:buChar char="–"/>
            </a:pPr>
            <a:r>
              <a:rPr lang="en-US" sz="2000"/>
              <a:t>Exercise all logical decisions on True and False conditions,</a:t>
            </a:r>
            <a:endParaRPr sz="2000"/>
          </a:p>
          <a:p>
            <a:pPr indent="-342900" lvl="1" marL="914400" rtl="0" algn="l">
              <a:lnSpc>
                <a:spcPct val="100000"/>
              </a:lnSpc>
              <a:spcBef>
                <a:spcPts val="360"/>
              </a:spcBef>
              <a:spcAft>
                <a:spcPts val="0"/>
              </a:spcAft>
              <a:buSzPts val="1800"/>
              <a:buChar char="–"/>
            </a:pPr>
            <a:r>
              <a:rPr lang="en-US" sz="2000"/>
              <a:t>Execute all loops at boundaries and within the operational bounds,</a:t>
            </a:r>
            <a:endParaRPr sz="2000"/>
          </a:p>
          <a:p>
            <a:pPr indent="-342900" lvl="1" marL="914400" rtl="0" algn="l">
              <a:lnSpc>
                <a:spcPct val="100000"/>
              </a:lnSpc>
              <a:spcBef>
                <a:spcPts val="360"/>
              </a:spcBef>
              <a:spcAft>
                <a:spcPts val="0"/>
              </a:spcAft>
              <a:buSzPts val="1800"/>
              <a:buChar char="–"/>
            </a:pPr>
            <a:r>
              <a:rPr lang="en-US" sz="2000"/>
              <a:t>Exercise internal data structures to ensure their validity.</a:t>
            </a:r>
            <a:endParaRPr sz="2000"/>
          </a:p>
          <a:p>
            <a:pPr indent="-431800" lvl="0" marL="457200" rtl="0" algn="l">
              <a:lnSpc>
                <a:spcPct val="100000"/>
              </a:lnSpc>
              <a:spcBef>
                <a:spcPts val="640"/>
              </a:spcBef>
              <a:spcAft>
                <a:spcPts val="0"/>
              </a:spcAft>
              <a:buClr>
                <a:schemeClr val="dk1"/>
              </a:buClr>
              <a:buSzPts val="3200"/>
              <a:buChar char="•"/>
            </a:pPr>
            <a:r>
              <a:rPr lang="en-US" sz="2400"/>
              <a:t>We need white box testing because :</a:t>
            </a:r>
            <a:endParaRPr sz="2400"/>
          </a:p>
          <a:p>
            <a:pPr indent="-342900" lvl="1" marL="914400" rtl="0" algn="l">
              <a:lnSpc>
                <a:spcPct val="100000"/>
              </a:lnSpc>
              <a:spcBef>
                <a:spcPts val="360"/>
              </a:spcBef>
              <a:spcAft>
                <a:spcPts val="0"/>
              </a:spcAft>
              <a:buSzPts val="1800"/>
              <a:buChar char="–"/>
            </a:pPr>
            <a:r>
              <a:rPr lang="en-US" sz="2000"/>
              <a:t>Boundary conditions, irregular paths and exceptions need to be tested,</a:t>
            </a:r>
            <a:endParaRPr sz="2000"/>
          </a:p>
          <a:p>
            <a:pPr indent="-342900" lvl="1" marL="914400" rtl="0" algn="l">
              <a:lnSpc>
                <a:spcPct val="100000"/>
              </a:lnSpc>
              <a:spcBef>
                <a:spcPts val="360"/>
              </a:spcBef>
              <a:spcAft>
                <a:spcPts val="0"/>
              </a:spcAft>
              <a:buSzPts val="1800"/>
              <a:buChar char="–"/>
            </a:pPr>
            <a:r>
              <a:rPr lang="en-US" sz="2000"/>
              <a:t>Some design errors may surface only after all logical paths are tested,</a:t>
            </a:r>
            <a:endParaRPr sz="2000"/>
          </a:p>
          <a:p>
            <a:pPr indent="-342900" lvl="1" marL="914400" rtl="0" algn="l">
              <a:lnSpc>
                <a:spcPct val="100000"/>
              </a:lnSpc>
              <a:spcBef>
                <a:spcPts val="360"/>
              </a:spcBef>
              <a:spcAft>
                <a:spcPts val="0"/>
              </a:spcAft>
              <a:buSzPts val="1800"/>
              <a:buChar char="–"/>
            </a:pPr>
            <a:r>
              <a:rPr lang="en-US" sz="2000"/>
              <a:t>Typographical errors are random and may lead to incorrect behaviour.</a:t>
            </a:r>
            <a:endParaRPr sz="2000"/>
          </a:p>
          <a:p>
            <a:pPr indent="-228600" lvl="0" marL="457200" rtl="0" algn="l">
              <a:lnSpc>
                <a:spcPct val="100000"/>
              </a:lnSpc>
              <a:spcBef>
                <a:spcPts val="640"/>
              </a:spcBef>
              <a:spcAft>
                <a:spcPts val="0"/>
              </a:spcAft>
              <a:buClr>
                <a:schemeClr val="dk1"/>
              </a:buClr>
              <a:buSzPts val="3200"/>
              <a:buNone/>
            </a:pPr>
            <a:r>
              <a:t/>
            </a:r>
            <a:endParaRPr/>
          </a:p>
          <a:p>
            <a:pPr indent="0" lvl="1" marL="457200" rtl="0" algn="l">
              <a:lnSpc>
                <a:spcPct val="100000"/>
              </a:lnSpc>
              <a:spcBef>
                <a:spcPts val="360"/>
              </a:spcBef>
              <a:spcAft>
                <a:spcPts val="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8"/>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Black Box Testing</a:t>
            </a:r>
            <a:endParaRPr/>
          </a:p>
        </p:txBody>
      </p:sp>
      <p:sp>
        <p:nvSpPr>
          <p:cNvPr id="304" name="Google Shape;304;p18"/>
          <p:cNvSpPr txBox="1"/>
          <p:nvPr>
            <p:ph idx="1" type="body"/>
          </p:nvPr>
        </p:nvSpPr>
        <p:spPr>
          <a:xfrm>
            <a:off x="0" y="1600200"/>
            <a:ext cx="12192000" cy="5257800"/>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Clr>
                <a:schemeClr val="dk1"/>
              </a:buClr>
              <a:buSzPts val="3200"/>
              <a:buChar char="•"/>
            </a:pPr>
            <a:r>
              <a:rPr lang="en-US" sz="2400"/>
              <a:t>Also called as Behavioral testing</a:t>
            </a:r>
            <a:endParaRPr sz="2400"/>
          </a:p>
          <a:p>
            <a:pPr indent="-431800" lvl="0" marL="457200" rtl="0" algn="l">
              <a:lnSpc>
                <a:spcPct val="100000"/>
              </a:lnSpc>
              <a:spcBef>
                <a:spcPts val="640"/>
              </a:spcBef>
              <a:spcAft>
                <a:spcPts val="0"/>
              </a:spcAft>
              <a:buClr>
                <a:schemeClr val="dk1"/>
              </a:buClr>
              <a:buSzPts val="3200"/>
              <a:buChar char="•"/>
            </a:pPr>
            <a:r>
              <a:rPr lang="en-US" sz="2400"/>
              <a:t>Focuses on functional requirements</a:t>
            </a:r>
            <a:endParaRPr sz="2400"/>
          </a:p>
          <a:p>
            <a:pPr indent="-431800" lvl="0" marL="457200" rtl="0" algn="l">
              <a:lnSpc>
                <a:spcPct val="100000"/>
              </a:lnSpc>
              <a:spcBef>
                <a:spcPts val="640"/>
              </a:spcBef>
              <a:spcAft>
                <a:spcPts val="0"/>
              </a:spcAft>
              <a:buClr>
                <a:schemeClr val="dk1"/>
              </a:buClr>
              <a:buSzPts val="3200"/>
              <a:buChar char="•"/>
            </a:pPr>
            <a:r>
              <a:rPr lang="en-US" sz="2400"/>
              <a:t>Complimentary to white box testing and may bring out a different set of errors</a:t>
            </a:r>
            <a:endParaRPr sz="2400"/>
          </a:p>
          <a:p>
            <a:pPr indent="-431800" lvl="0" marL="457200" rtl="0" algn="l">
              <a:lnSpc>
                <a:spcPct val="100000"/>
              </a:lnSpc>
              <a:spcBef>
                <a:spcPts val="640"/>
              </a:spcBef>
              <a:spcAft>
                <a:spcPts val="0"/>
              </a:spcAft>
              <a:buClr>
                <a:schemeClr val="dk1"/>
              </a:buClr>
              <a:buSzPts val="3200"/>
              <a:buChar char="•"/>
            </a:pPr>
            <a:r>
              <a:rPr lang="en-US" sz="2400"/>
              <a:t>Black box testing is required because it attempts to find out errors in following categories : </a:t>
            </a:r>
            <a:endParaRPr sz="2400"/>
          </a:p>
          <a:p>
            <a:pPr indent="-342900" lvl="1" marL="914400" rtl="0" algn="l">
              <a:lnSpc>
                <a:spcPct val="100000"/>
              </a:lnSpc>
              <a:spcBef>
                <a:spcPts val="360"/>
              </a:spcBef>
              <a:spcAft>
                <a:spcPts val="0"/>
              </a:spcAft>
              <a:buSzPts val="1800"/>
              <a:buChar char="–"/>
            </a:pPr>
            <a:r>
              <a:rPr lang="en-US" sz="2000"/>
              <a:t>Incorrect or missing functions,</a:t>
            </a:r>
            <a:endParaRPr sz="2000"/>
          </a:p>
          <a:p>
            <a:pPr indent="-342900" lvl="1" marL="914400" rtl="0" algn="l">
              <a:lnSpc>
                <a:spcPct val="100000"/>
              </a:lnSpc>
              <a:spcBef>
                <a:spcPts val="360"/>
              </a:spcBef>
              <a:spcAft>
                <a:spcPts val="0"/>
              </a:spcAft>
              <a:buSzPts val="1800"/>
              <a:buChar char="–"/>
            </a:pPr>
            <a:r>
              <a:rPr lang="en-US" sz="2000"/>
              <a:t>Interface errors,</a:t>
            </a:r>
            <a:endParaRPr sz="2000"/>
          </a:p>
          <a:p>
            <a:pPr indent="-342900" lvl="1" marL="914400" rtl="0" algn="l">
              <a:lnSpc>
                <a:spcPct val="100000"/>
              </a:lnSpc>
              <a:spcBef>
                <a:spcPts val="360"/>
              </a:spcBef>
              <a:spcAft>
                <a:spcPts val="0"/>
              </a:spcAft>
              <a:buSzPts val="1800"/>
              <a:buChar char="–"/>
            </a:pPr>
            <a:r>
              <a:rPr lang="en-US" sz="2000"/>
              <a:t>Errors in data structures or database access,</a:t>
            </a:r>
            <a:endParaRPr sz="2000"/>
          </a:p>
          <a:p>
            <a:pPr indent="-342900" lvl="1" marL="914400" rtl="0" algn="l">
              <a:lnSpc>
                <a:spcPct val="100000"/>
              </a:lnSpc>
              <a:spcBef>
                <a:spcPts val="360"/>
              </a:spcBef>
              <a:spcAft>
                <a:spcPts val="0"/>
              </a:spcAft>
              <a:buSzPts val="1800"/>
              <a:buChar char="–"/>
            </a:pPr>
            <a:r>
              <a:rPr lang="en-US" sz="2000"/>
              <a:t>Behavior and performance errors,</a:t>
            </a:r>
            <a:endParaRPr sz="2000"/>
          </a:p>
          <a:p>
            <a:pPr indent="-342900" lvl="1" marL="914400" rtl="0" algn="l">
              <a:lnSpc>
                <a:spcPct val="100000"/>
              </a:lnSpc>
              <a:spcBef>
                <a:spcPts val="360"/>
              </a:spcBef>
              <a:spcAft>
                <a:spcPts val="0"/>
              </a:spcAft>
              <a:buSzPts val="1800"/>
              <a:buChar char="–"/>
            </a:pPr>
            <a:r>
              <a:rPr lang="en-US" sz="2000"/>
              <a:t>Initialization and termination errors</a:t>
            </a:r>
            <a:endParaRPr sz="2000"/>
          </a:p>
          <a:p>
            <a:pPr indent="-431800" lvl="0" marL="457200" rtl="0" algn="l">
              <a:lnSpc>
                <a:spcPct val="100000"/>
              </a:lnSpc>
              <a:spcBef>
                <a:spcPts val="640"/>
              </a:spcBef>
              <a:spcAft>
                <a:spcPts val="0"/>
              </a:spcAft>
              <a:buClr>
                <a:schemeClr val="dk1"/>
              </a:buClr>
              <a:buSzPts val="3200"/>
              <a:buChar char="•"/>
            </a:pPr>
            <a:r>
              <a:rPr lang="en-US" sz="2400"/>
              <a:t>Unlike White box testing, black box testing is started later in the SDLC.</a:t>
            </a:r>
            <a:endParaRPr sz="2400"/>
          </a:p>
          <a:p>
            <a:pPr indent="0" lvl="0" marL="0" rtl="0" algn="l">
              <a:lnSpc>
                <a:spcPct val="100000"/>
              </a:lnSpc>
              <a:spcBef>
                <a:spcPts val="640"/>
              </a:spcBef>
              <a:spcAft>
                <a:spcPts val="0"/>
              </a:spcAft>
              <a:buSzPts val="32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9"/>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Unit Testing</a:t>
            </a:r>
            <a:endParaRPr/>
          </a:p>
        </p:txBody>
      </p:sp>
      <p:sp>
        <p:nvSpPr>
          <p:cNvPr id="310" name="Google Shape;310;p19"/>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fontScale="85000" lnSpcReduction="20000"/>
          </a:bodyPr>
          <a:lstStyle/>
          <a:p>
            <a:pPr indent="-431800" lvl="0" marL="457200" rtl="0" algn="l">
              <a:lnSpc>
                <a:spcPct val="100000"/>
              </a:lnSpc>
              <a:spcBef>
                <a:spcPts val="640"/>
              </a:spcBef>
              <a:spcAft>
                <a:spcPts val="0"/>
              </a:spcAft>
              <a:buClr>
                <a:schemeClr val="dk1"/>
              </a:buClr>
              <a:buSzPct val="117647"/>
              <a:buChar char="•"/>
            </a:pPr>
            <a:r>
              <a:rPr lang="en-US"/>
              <a:t>Meant to test smallest unit of software program</a:t>
            </a:r>
            <a:endParaRPr/>
          </a:p>
          <a:p>
            <a:pPr indent="-431800" lvl="0" marL="457200" rtl="0" algn="l">
              <a:lnSpc>
                <a:spcPct val="100000"/>
              </a:lnSpc>
              <a:spcBef>
                <a:spcPts val="640"/>
              </a:spcBef>
              <a:spcAft>
                <a:spcPts val="0"/>
              </a:spcAft>
              <a:buClr>
                <a:schemeClr val="dk1"/>
              </a:buClr>
              <a:buSzPct val="117647"/>
              <a:buChar char="•"/>
            </a:pPr>
            <a:r>
              <a:rPr lang="en-US"/>
              <a:t>The module interface is tested to ensure that information properly flows into and out of the unit under test.</a:t>
            </a:r>
            <a:endParaRPr/>
          </a:p>
          <a:p>
            <a:pPr indent="-431800" lvl="0" marL="457200" rtl="0" algn="l">
              <a:lnSpc>
                <a:spcPct val="100000"/>
              </a:lnSpc>
              <a:spcBef>
                <a:spcPts val="640"/>
              </a:spcBef>
              <a:spcAft>
                <a:spcPts val="0"/>
              </a:spcAft>
              <a:buClr>
                <a:schemeClr val="dk1"/>
              </a:buClr>
              <a:buSzPct val="117647"/>
              <a:buChar char="•"/>
            </a:pPr>
            <a:r>
              <a:rPr lang="en-US"/>
              <a:t>Local data structure is tested for its integrity.</a:t>
            </a:r>
            <a:endParaRPr/>
          </a:p>
          <a:p>
            <a:pPr indent="-431800" lvl="0" marL="457200" rtl="0" algn="l">
              <a:lnSpc>
                <a:spcPct val="100000"/>
              </a:lnSpc>
              <a:spcBef>
                <a:spcPts val="640"/>
              </a:spcBef>
              <a:spcAft>
                <a:spcPts val="0"/>
              </a:spcAft>
              <a:buClr>
                <a:schemeClr val="dk1"/>
              </a:buClr>
              <a:buSzPct val="117647"/>
              <a:buChar char="•"/>
            </a:pPr>
            <a:r>
              <a:rPr lang="en-US"/>
              <a:t>Boundary conditions are tested.</a:t>
            </a:r>
            <a:endParaRPr/>
          </a:p>
          <a:p>
            <a:pPr indent="-431800" lvl="0" marL="457200" rtl="0" algn="l">
              <a:lnSpc>
                <a:spcPct val="100000"/>
              </a:lnSpc>
              <a:spcBef>
                <a:spcPts val="640"/>
              </a:spcBef>
              <a:spcAft>
                <a:spcPts val="0"/>
              </a:spcAft>
              <a:buClr>
                <a:schemeClr val="dk1"/>
              </a:buClr>
              <a:buSzPct val="117647"/>
              <a:buChar char="•"/>
            </a:pPr>
            <a:r>
              <a:rPr lang="en-US"/>
              <a:t>A </a:t>
            </a:r>
            <a:r>
              <a:rPr i="1" lang="en-US"/>
              <a:t>driver </a:t>
            </a:r>
            <a:r>
              <a:rPr lang="en-US"/>
              <a:t>and a </a:t>
            </a:r>
            <a:r>
              <a:rPr i="1" lang="en-US"/>
              <a:t>stub </a:t>
            </a:r>
            <a:r>
              <a:rPr lang="en-US"/>
              <a:t>software must be developed for each unit.</a:t>
            </a:r>
            <a:endParaRPr/>
          </a:p>
          <a:p>
            <a:pPr indent="-431800" lvl="0" marL="457200" rtl="0" algn="l">
              <a:lnSpc>
                <a:spcPct val="100000"/>
              </a:lnSpc>
              <a:spcBef>
                <a:spcPts val="640"/>
              </a:spcBef>
              <a:spcAft>
                <a:spcPts val="0"/>
              </a:spcAft>
              <a:buClr>
                <a:schemeClr val="dk1"/>
              </a:buClr>
              <a:buSzPct val="117647"/>
              <a:buChar char="•"/>
            </a:pPr>
            <a:r>
              <a:rPr lang="en-US"/>
              <a:t>A driver is a main program whereas a stub is a subprogram that may be called by the module or unit under test.</a:t>
            </a:r>
            <a:endParaRPr/>
          </a:p>
          <a:p>
            <a:pPr indent="-431800" lvl="0" marL="457200" rtl="0" algn="l">
              <a:lnSpc>
                <a:spcPct val="100000"/>
              </a:lnSpc>
              <a:spcBef>
                <a:spcPts val="640"/>
              </a:spcBef>
              <a:spcAft>
                <a:spcPts val="0"/>
              </a:spcAft>
              <a:buClr>
                <a:schemeClr val="dk1"/>
              </a:buClr>
              <a:buSzPct val="117647"/>
              <a:buChar char="•"/>
            </a:pPr>
            <a:r>
              <a:rPr lang="en-US"/>
              <a:t>Unit testing of highly cohesive components is easier because the components perform a very limited set of operations (or a single operation).</a:t>
            </a:r>
            <a:endParaRPr/>
          </a:p>
          <a:p>
            <a:pPr indent="0" lvl="0" marL="0" rtl="0" algn="l">
              <a:lnSpc>
                <a:spcPct val="100000"/>
              </a:lnSpc>
              <a:spcBef>
                <a:spcPts val="640"/>
              </a:spcBef>
              <a:spcAft>
                <a:spcPts val="0"/>
              </a:spcAft>
              <a:buSzPct val="117647"/>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
          <p:cNvSpPr txBox="1"/>
          <p:nvPr>
            <p:ph type="title"/>
          </p:nvPr>
        </p:nvSpPr>
        <p:spPr>
          <a:xfrm>
            <a:off x="1322045" y="365127"/>
            <a:ext cx="10030387"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latin typeface="Calibri"/>
                <a:ea typeface="Calibri"/>
                <a:cs typeface="Calibri"/>
                <a:sym typeface="Calibri"/>
              </a:rPr>
              <a:t>Syllabus – Unit IV</a:t>
            </a:r>
            <a:endParaRPr>
              <a:latin typeface="Calibri"/>
              <a:ea typeface="Calibri"/>
              <a:cs typeface="Calibri"/>
              <a:sym typeface="Calibri"/>
            </a:endParaRPr>
          </a:p>
        </p:txBody>
      </p:sp>
      <p:sp>
        <p:nvSpPr>
          <p:cNvPr id="186" name="Google Shape;186;p2"/>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400"/>
              <a:t>Testing concepts:</a:t>
            </a:r>
            <a:endParaRPr b="1" sz="2400"/>
          </a:p>
          <a:p>
            <a:pPr indent="0" lvl="0" marL="0" rtl="0" algn="l">
              <a:lnSpc>
                <a:spcPct val="100000"/>
              </a:lnSpc>
              <a:spcBef>
                <a:spcPts val="480"/>
              </a:spcBef>
              <a:spcAft>
                <a:spcPts val="0"/>
              </a:spcAft>
              <a:buSzPts val="2400"/>
              <a:buNone/>
            </a:pPr>
            <a:r>
              <a:rPr lang="en-US" sz="2400"/>
              <a:t>Principles of software testing, verification and validation, V-test model, defect management </a:t>
            </a:r>
            <a:endParaRPr sz="2400"/>
          </a:p>
          <a:p>
            <a:pPr indent="0" lvl="0" marL="0" rtl="0" algn="l">
              <a:lnSpc>
                <a:spcPct val="100000"/>
              </a:lnSpc>
              <a:spcBef>
                <a:spcPts val="480"/>
              </a:spcBef>
              <a:spcAft>
                <a:spcPts val="0"/>
              </a:spcAft>
              <a:buSzPts val="2400"/>
              <a:buNone/>
            </a:pPr>
            <a:r>
              <a:rPr b="1" lang="en-US" sz="2400"/>
              <a:t>Testing strategies:</a:t>
            </a:r>
            <a:endParaRPr b="1" sz="2400"/>
          </a:p>
          <a:p>
            <a:pPr indent="0" lvl="0" marL="0" rtl="0" algn="l">
              <a:lnSpc>
                <a:spcPct val="100000"/>
              </a:lnSpc>
              <a:spcBef>
                <a:spcPts val="480"/>
              </a:spcBef>
              <a:spcAft>
                <a:spcPts val="0"/>
              </a:spcAft>
              <a:buSzPts val="2400"/>
              <a:buNone/>
            </a:pPr>
            <a:r>
              <a:rPr lang="en-US" sz="2400"/>
              <a:t>unit, integration and system testing, acceptance, alpha, beta, performance, security testing, white box and black box testing, basis path testing, equivalence testing, graph base testing, Test cases and test plan. </a:t>
            </a:r>
            <a:endParaRPr sz="2400"/>
          </a:p>
        </p:txBody>
      </p:sp>
      <p:sp>
        <p:nvSpPr>
          <p:cNvPr id="187" name="Google Shape;187;p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3/16/2020</a:t>
            </a:r>
            <a:endParaRPr/>
          </a:p>
        </p:txBody>
      </p:sp>
      <p:sp>
        <p:nvSpPr>
          <p:cNvPr id="188" name="Google Shape;188;p2"/>
          <p:cNvSpPr txBox="1"/>
          <p:nvPr>
            <p:ph idx="11" type="ftr"/>
          </p:nvPr>
        </p:nvSpPr>
        <p:spPr>
          <a:xfrm>
            <a:off x="4165601" y="6356352"/>
            <a:ext cx="3860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Software Engineering and Project Management- UNIT II</a:t>
            </a:r>
            <a:endParaRPr/>
          </a:p>
        </p:txBody>
      </p:sp>
      <p:sp>
        <p:nvSpPr>
          <p:cNvPr id="189" name="Google Shape;189;p2"/>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0"/>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Integration Testing</a:t>
            </a:r>
            <a:endParaRPr/>
          </a:p>
        </p:txBody>
      </p:sp>
      <p:sp>
        <p:nvSpPr>
          <p:cNvPr id="316" name="Google Shape;316;p20"/>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Clr>
                <a:schemeClr val="dk1"/>
              </a:buClr>
              <a:buSzPts val="3200"/>
              <a:buChar char="•"/>
            </a:pPr>
            <a:r>
              <a:rPr lang="en-US" sz="2000"/>
              <a:t>A systematic way to test a program structure that consists of more than one interfacing components</a:t>
            </a:r>
            <a:endParaRPr sz="2000"/>
          </a:p>
          <a:p>
            <a:pPr indent="-431800" lvl="0" marL="457200" rtl="0" algn="l">
              <a:lnSpc>
                <a:spcPct val="100000"/>
              </a:lnSpc>
              <a:spcBef>
                <a:spcPts val="640"/>
              </a:spcBef>
              <a:spcAft>
                <a:spcPts val="0"/>
              </a:spcAft>
              <a:buClr>
                <a:schemeClr val="dk1"/>
              </a:buClr>
              <a:buSzPts val="3200"/>
              <a:buChar char="•"/>
            </a:pPr>
            <a:r>
              <a:rPr lang="en-US" sz="2000"/>
              <a:t>An incremental way of integration helps in identifying and isolating issues. It is easy to fix those issues if small number of components are integrated at one time.</a:t>
            </a:r>
            <a:endParaRPr sz="2000"/>
          </a:p>
          <a:p>
            <a:pPr indent="-431800" lvl="0" marL="457200" rtl="0" algn="l">
              <a:lnSpc>
                <a:spcPct val="100000"/>
              </a:lnSpc>
              <a:spcBef>
                <a:spcPts val="640"/>
              </a:spcBef>
              <a:spcAft>
                <a:spcPts val="0"/>
              </a:spcAft>
              <a:buClr>
                <a:schemeClr val="dk1"/>
              </a:buClr>
              <a:buSzPts val="3200"/>
              <a:buChar char="•"/>
            </a:pPr>
            <a:r>
              <a:rPr lang="en-US" sz="2000"/>
              <a:t>2 ways to do integration testing :</a:t>
            </a:r>
            <a:endParaRPr sz="2000"/>
          </a:p>
          <a:p>
            <a:pPr indent="-342900" lvl="1" marL="914400" rtl="0" algn="l">
              <a:lnSpc>
                <a:spcPct val="100000"/>
              </a:lnSpc>
              <a:spcBef>
                <a:spcPts val="360"/>
              </a:spcBef>
              <a:spcAft>
                <a:spcPts val="0"/>
              </a:spcAft>
              <a:buSzPts val="1800"/>
              <a:buChar char="–"/>
            </a:pPr>
            <a:r>
              <a:rPr lang="en-US" sz="1600"/>
              <a:t>Top down integration : Start with main program, integrate its subordinates (immediate subroutines, classes and methods) and traverse the tree of subordinates one level at a time. You can adapt “</a:t>
            </a:r>
            <a:r>
              <a:rPr b="1" i="1" lang="en-US" sz="1600"/>
              <a:t>depth first</a:t>
            </a:r>
            <a:r>
              <a:rPr lang="en-US" sz="1600"/>
              <a:t>” or “</a:t>
            </a:r>
            <a:r>
              <a:rPr b="1" i="1" lang="en-US" sz="1600"/>
              <a:t>breadth first</a:t>
            </a:r>
            <a:r>
              <a:rPr lang="en-US" sz="1600"/>
              <a:t>” approach while integrating all the subroutines. </a:t>
            </a:r>
            <a:r>
              <a:rPr b="1" i="1" lang="en-US" sz="1600"/>
              <a:t>Regression</a:t>
            </a:r>
            <a:r>
              <a:rPr lang="en-US" sz="1600"/>
              <a:t> </a:t>
            </a:r>
            <a:r>
              <a:rPr b="1" i="1" lang="en-US" sz="1600"/>
              <a:t>testing</a:t>
            </a:r>
            <a:r>
              <a:rPr lang="en-US" sz="1600"/>
              <a:t> is performed to make sure that new errors are not introduced.</a:t>
            </a:r>
            <a:endParaRPr sz="1600"/>
          </a:p>
          <a:p>
            <a:pPr indent="-342900" lvl="1" marL="914400" rtl="0" algn="l">
              <a:lnSpc>
                <a:spcPct val="100000"/>
              </a:lnSpc>
              <a:spcBef>
                <a:spcPts val="360"/>
              </a:spcBef>
              <a:spcAft>
                <a:spcPts val="0"/>
              </a:spcAft>
              <a:buSzPts val="1800"/>
              <a:buChar char="–"/>
            </a:pPr>
            <a:r>
              <a:rPr lang="en-US" sz="1600"/>
              <a:t>Bottom-up integration : Start with the most atomic component, integrate other components at the same level, write a driver program to drive the functionality of integrated components, run integration tests on a </a:t>
            </a:r>
            <a:r>
              <a:rPr b="1" i="1" lang="en-US" sz="1600"/>
              <a:t>cluster</a:t>
            </a:r>
            <a:r>
              <a:rPr lang="en-US" sz="1600"/>
              <a:t> of components and then go one level up. Like this, drivers are removed and all components are integrated.</a:t>
            </a:r>
            <a:endParaRPr sz="1600"/>
          </a:p>
          <a:p>
            <a:pPr indent="0" lvl="0" marL="0" rtl="0" algn="l">
              <a:lnSpc>
                <a:spcPct val="100000"/>
              </a:lnSpc>
              <a:spcBef>
                <a:spcPts val="640"/>
              </a:spcBef>
              <a:spcAft>
                <a:spcPts val="0"/>
              </a:spcAft>
              <a:buSzPts val="3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1"/>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System Testing</a:t>
            </a:r>
            <a:endParaRPr/>
          </a:p>
        </p:txBody>
      </p:sp>
      <p:sp>
        <p:nvSpPr>
          <p:cNvPr id="322" name="Google Shape;322;p21"/>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fontScale="92500" lnSpcReduction="10000"/>
          </a:bodyPr>
          <a:lstStyle/>
          <a:p>
            <a:pPr indent="-431800" lvl="0" marL="457200" rtl="0" algn="l">
              <a:lnSpc>
                <a:spcPct val="100000"/>
              </a:lnSpc>
              <a:spcBef>
                <a:spcPts val="640"/>
              </a:spcBef>
              <a:spcAft>
                <a:spcPts val="0"/>
              </a:spcAft>
              <a:buClr>
                <a:schemeClr val="dk1"/>
              </a:buClr>
              <a:buSzPct val="108107"/>
              <a:buChar char="•"/>
            </a:pPr>
            <a:r>
              <a:rPr lang="en-US"/>
              <a:t>Testing of the system as a whole</a:t>
            </a:r>
            <a:endParaRPr/>
          </a:p>
          <a:p>
            <a:pPr indent="-431800" lvl="0" marL="457200" rtl="0" algn="l">
              <a:lnSpc>
                <a:spcPct val="100000"/>
              </a:lnSpc>
              <a:spcBef>
                <a:spcPts val="640"/>
              </a:spcBef>
              <a:spcAft>
                <a:spcPts val="0"/>
              </a:spcAft>
              <a:buClr>
                <a:schemeClr val="dk1"/>
              </a:buClr>
              <a:buSzPct val="108107"/>
              <a:buChar char="•"/>
            </a:pPr>
            <a:r>
              <a:rPr lang="en-US"/>
              <a:t>Normally performed after integration testing</a:t>
            </a:r>
            <a:endParaRPr/>
          </a:p>
          <a:p>
            <a:pPr indent="-431800" lvl="0" marL="457200" rtl="0" algn="l">
              <a:lnSpc>
                <a:spcPct val="100000"/>
              </a:lnSpc>
              <a:spcBef>
                <a:spcPts val="640"/>
              </a:spcBef>
              <a:spcAft>
                <a:spcPts val="0"/>
              </a:spcAft>
              <a:buClr>
                <a:schemeClr val="dk1"/>
              </a:buClr>
              <a:buSzPct val="108107"/>
              <a:buChar char="•"/>
            </a:pPr>
            <a:r>
              <a:rPr lang="en-US"/>
              <a:t>Focuses on following:</a:t>
            </a:r>
            <a:endParaRPr/>
          </a:p>
          <a:p>
            <a:pPr indent="-342900" lvl="1" marL="914400" rtl="0" algn="l">
              <a:lnSpc>
                <a:spcPct val="100000"/>
              </a:lnSpc>
              <a:spcBef>
                <a:spcPts val="360"/>
              </a:spcBef>
              <a:spcAft>
                <a:spcPts val="0"/>
              </a:spcAft>
              <a:buSzPct val="69498"/>
              <a:buChar char="–"/>
            </a:pPr>
            <a:r>
              <a:rPr lang="en-US"/>
              <a:t>External interfaces</a:t>
            </a:r>
            <a:endParaRPr/>
          </a:p>
          <a:p>
            <a:pPr indent="-342900" lvl="1" marL="914400" rtl="0" algn="l">
              <a:lnSpc>
                <a:spcPct val="100000"/>
              </a:lnSpc>
              <a:spcBef>
                <a:spcPts val="360"/>
              </a:spcBef>
              <a:spcAft>
                <a:spcPts val="0"/>
              </a:spcAft>
              <a:buSzPct val="69498"/>
              <a:buChar char="–"/>
            </a:pPr>
            <a:r>
              <a:rPr lang="en-US"/>
              <a:t>Complex functionalities</a:t>
            </a:r>
            <a:endParaRPr/>
          </a:p>
          <a:p>
            <a:pPr indent="-342900" lvl="1" marL="914400" rtl="0" algn="l">
              <a:lnSpc>
                <a:spcPct val="100000"/>
              </a:lnSpc>
              <a:spcBef>
                <a:spcPts val="360"/>
              </a:spcBef>
              <a:spcAft>
                <a:spcPts val="0"/>
              </a:spcAft>
              <a:buSzPct val="69498"/>
              <a:buChar char="–"/>
            </a:pPr>
            <a:r>
              <a:rPr lang="en-US"/>
              <a:t>Security</a:t>
            </a:r>
            <a:endParaRPr/>
          </a:p>
          <a:p>
            <a:pPr indent="-342900" lvl="1" marL="914400" rtl="0" algn="l">
              <a:lnSpc>
                <a:spcPct val="100000"/>
              </a:lnSpc>
              <a:spcBef>
                <a:spcPts val="360"/>
              </a:spcBef>
              <a:spcAft>
                <a:spcPts val="0"/>
              </a:spcAft>
              <a:buSzPct val="69498"/>
              <a:buChar char="–"/>
            </a:pPr>
            <a:r>
              <a:rPr lang="en-US"/>
              <a:t>Performance</a:t>
            </a:r>
            <a:endParaRPr/>
          </a:p>
          <a:p>
            <a:pPr indent="-342900" lvl="1" marL="914400" rtl="0" algn="l">
              <a:lnSpc>
                <a:spcPct val="100000"/>
              </a:lnSpc>
              <a:spcBef>
                <a:spcPts val="360"/>
              </a:spcBef>
              <a:spcAft>
                <a:spcPts val="0"/>
              </a:spcAft>
              <a:buSzPct val="69498"/>
              <a:buChar char="–"/>
            </a:pPr>
            <a:r>
              <a:rPr lang="en-US"/>
              <a:t>Installability</a:t>
            </a:r>
            <a:endParaRPr/>
          </a:p>
          <a:p>
            <a:pPr indent="-342900" lvl="1" marL="914400" rtl="0" algn="l">
              <a:lnSpc>
                <a:spcPct val="100000"/>
              </a:lnSpc>
              <a:spcBef>
                <a:spcPts val="360"/>
              </a:spcBef>
              <a:spcAft>
                <a:spcPts val="0"/>
              </a:spcAft>
              <a:buSzPct val="69498"/>
              <a:buChar char="–"/>
            </a:pPr>
            <a:r>
              <a:rPr lang="en-US"/>
              <a:t>Smoothness of interaction (User experience)</a:t>
            </a:r>
            <a:endParaRPr/>
          </a:p>
          <a:p>
            <a:pPr indent="-342900" lvl="1" marL="914400" rtl="0" algn="l">
              <a:lnSpc>
                <a:spcPct val="100000"/>
              </a:lnSpc>
              <a:spcBef>
                <a:spcPts val="360"/>
              </a:spcBef>
              <a:spcAft>
                <a:spcPts val="0"/>
              </a:spcAft>
              <a:buSzPct val="69498"/>
              <a:buChar char="–"/>
            </a:pPr>
            <a:r>
              <a:rPr lang="en-US"/>
              <a:t>Documentation etc.</a:t>
            </a:r>
            <a:endParaRPr/>
          </a:p>
          <a:p>
            <a:pPr indent="-228600" lvl="0" marL="457200" rtl="0" algn="l">
              <a:lnSpc>
                <a:spcPct val="100000"/>
              </a:lnSpc>
              <a:spcBef>
                <a:spcPts val="640"/>
              </a:spcBef>
              <a:spcAft>
                <a:spcPts val="0"/>
              </a:spcAft>
              <a:buClr>
                <a:schemeClr val="dk1"/>
              </a:buClr>
              <a:buSzPct val="108107"/>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2"/>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Regression Testing</a:t>
            </a:r>
            <a:endParaRPr/>
          </a:p>
        </p:txBody>
      </p:sp>
      <p:sp>
        <p:nvSpPr>
          <p:cNvPr id="328" name="Google Shape;328;p22"/>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640"/>
              </a:spcBef>
              <a:spcAft>
                <a:spcPts val="0"/>
              </a:spcAft>
              <a:buSzPts val="3200"/>
              <a:buFont typeface="Arial"/>
              <a:buNone/>
            </a:pPr>
            <a:r>
              <a:rPr lang="en-US" sz="2000"/>
              <a:t>Each time a new module is developed, the software changes.</a:t>
            </a:r>
            <a:endParaRPr sz="2000"/>
          </a:p>
          <a:p>
            <a:pPr indent="0" lvl="0" marL="0" rtl="0" algn="l">
              <a:lnSpc>
                <a:spcPct val="100000"/>
              </a:lnSpc>
              <a:spcBef>
                <a:spcPts val="640"/>
              </a:spcBef>
              <a:spcAft>
                <a:spcPts val="0"/>
              </a:spcAft>
              <a:buSzPts val="3200"/>
              <a:buFont typeface="Arial"/>
              <a:buNone/>
            </a:pPr>
            <a:r>
              <a:rPr b="1" i="1" lang="en-US" sz="2000"/>
              <a:t>Regression testing </a:t>
            </a:r>
            <a:r>
              <a:rPr lang="en-US" sz="2000"/>
              <a:t>is a way to make sure that the addition of new functionality has not broken existing features and functionality.</a:t>
            </a:r>
            <a:endParaRPr sz="2000"/>
          </a:p>
          <a:p>
            <a:pPr indent="0" lvl="0" marL="0" rtl="0" algn="l">
              <a:lnSpc>
                <a:spcPct val="100000"/>
              </a:lnSpc>
              <a:spcBef>
                <a:spcPts val="640"/>
              </a:spcBef>
              <a:spcAft>
                <a:spcPts val="0"/>
              </a:spcAft>
              <a:buSzPts val="3200"/>
              <a:buFont typeface="Arial"/>
              <a:buNone/>
            </a:pPr>
            <a:r>
              <a:rPr lang="en-US" sz="2000"/>
              <a:t>Regression test suite consists of test cases that are already developed and executed every time a major feature or module is added to the application.</a:t>
            </a:r>
            <a:endParaRPr sz="2000"/>
          </a:p>
          <a:p>
            <a:pPr indent="0" lvl="0" marL="0" rtl="0" algn="l">
              <a:lnSpc>
                <a:spcPct val="100000"/>
              </a:lnSpc>
              <a:spcBef>
                <a:spcPts val="640"/>
              </a:spcBef>
              <a:spcAft>
                <a:spcPts val="0"/>
              </a:spcAft>
              <a:buSzPts val="3200"/>
              <a:buFont typeface="Arial"/>
              <a:buNone/>
            </a:pPr>
            <a:r>
              <a:rPr lang="en-US" sz="2000"/>
              <a:t>Regression testing is normally done using a suite of automated test cases that includes :</a:t>
            </a:r>
            <a:endParaRPr sz="2000"/>
          </a:p>
          <a:p>
            <a:pPr indent="-342900" lvl="1" marL="685800" rtl="0" algn="l">
              <a:lnSpc>
                <a:spcPct val="100000"/>
              </a:lnSpc>
              <a:spcBef>
                <a:spcPts val="360"/>
              </a:spcBef>
              <a:spcAft>
                <a:spcPts val="0"/>
              </a:spcAft>
              <a:buSzPts val="1800"/>
              <a:buChar char="–"/>
            </a:pPr>
            <a:r>
              <a:rPr lang="en-US" sz="1600"/>
              <a:t>Sample of test cases that exercise all software functions</a:t>
            </a:r>
            <a:endParaRPr sz="1600"/>
          </a:p>
          <a:p>
            <a:pPr indent="-342900" lvl="1" marL="685800" rtl="0" algn="l">
              <a:lnSpc>
                <a:spcPct val="100000"/>
              </a:lnSpc>
              <a:spcBef>
                <a:spcPts val="360"/>
              </a:spcBef>
              <a:spcAft>
                <a:spcPts val="0"/>
              </a:spcAft>
              <a:buSzPts val="1800"/>
              <a:buChar char="–"/>
            </a:pPr>
            <a:r>
              <a:rPr lang="en-US" sz="1600"/>
              <a:t>Additional test cases that focus on functions that may be affected because of the new module or changes</a:t>
            </a:r>
            <a:endParaRPr sz="1600"/>
          </a:p>
          <a:p>
            <a:pPr indent="-342900" lvl="1" marL="685800" rtl="0" algn="l">
              <a:lnSpc>
                <a:spcPct val="100000"/>
              </a:lnSpc>
              <a:spcBef>
                <a:spcPts val="360"/>
              </a:spcBef>
              <a:spcAft>
                <a:spcPts val="0"/>
              </a:spcAft>
              <a:buSzPts val="1800"/>
              <a:buChar char="–"/>
            </a:pPr>
            <a:r>
              <a:rPr lang="en-US" sz="1600"/>
              <a:t>Tests that focus on software components that have been changed.</a:t>
            </a:r>
            <a:endParaRPr sz="1600"/>
          </a:p>
          <a:p>
            <a:pPr indent="0" lvl="0" marL="0" rtl="0" algn="l">
              <a:lnSpc>
                <a:spcPct val="100000"/>
              </a:lnSpc>
              <a:spcBef>
                <a:spcPts val="640"/>
              </a:spcBef>
              <a:spcAft>
                <a:spcPts val="0"/>
              </a:spcAft>
              <a:buSzPts val="3200"/>
              <a:buFont typeface="Arial"/>
              <a:buNone/>
            </a:pPr>
            <a:r>
              <a:rPr lang="en-US" sz="2000"/>
              <a:t>Regression tests should be chosen wisely to cover only affected features and modules.</a:t>
            </a:r>
            <a:endParaRPr sz="2000"/>
          </a:p>
          <a:p>
            <a:pPr indent="0" lvl="0" marL="0" rtl="0" algn="l">
              <a:lnSpc>
                <a:spcPct val="100000"/>
              </a:lnSpc>
              <a:spcBef>
                <a:spcPts val="640"/>
              </a:spcBef>
              <a:spcAft>
                <a:spcPts val="0"/>
              </a:spcAft>
              <a:buSzPts val="32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3"/>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Smoke Testing</a:t>
            </a:r>
            <a:endParaRPr/>
          </a:p>
        </p:txBody>
      </p:sp>
      <p:sp>
        <p:nvSpPr>
          <p:cNvPr id="334" name="Google Shape;334;p23"/>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Clr>
                <a:schemeClr val="dk1"/>
              </a:buClr>
              <a:buSzPts val="3200"/>
              <a:buChar char="•"/>
            </a:pPr>
            <a:r>
              <a:rPr lang="en-US" sz="2400"/>
              <a:t>A suite of tests capable of “burning” the system generating “smoke” out of a nightly build</a:t>
            </a:r>
            <a:endParaRPr sz="2400"/>
          </a:p>
          <a:p>
            <a:pPr indent="-431800" lvl="0" marL="457200" rtl="0" algn="l">
              <a:lnSpc>
                <a:spcPct val="100000"/>
              </a:lnSpc>
              <a:spcBef>
                <a:spcPts val="640"/>
              </a:spcBef>
              <a:spcAft>
                <a:spcPts val="0"/>
              </a:spcAft>
              <a:buClr>
                <a:schemeClr val="dk1"/>
              </a:buClr>
              <a:buSzPts val="3200"/>
              <a:buChar char="•"/>
            </a:pPr>
            <a:r>
              <a:rPr lang="en-US" sz="2400"/>
              <a:t>Smoke tests are executed on nightly builds to make sure that the changes made during the previous day did not break any major functionality or the build does not contain any “showstopper” defects.</a:t>
            </a:r>
            <a:endParaRPr sz="2400"/>
          </a:p>
          <a:p>
            <a:pPr indent="-431800" lvl="0" marL="457200" rtl="0" algn="l">
              <a:lnSpc>
                <a:spcPct val="100000"/>
              </a:lnSpc>
              <a:spcBef>
                <a:spcPts val="640"/>
              </a:spcBef>
              <a:spcAft>
                <a:spcPts val="0"/>
              </a:spcAft>
              <a:buClr>
                <a:schemeClr val="dk1"/>
              </a:buClr>
              <a:buSzPts val="3200"/>
              <a:buChar char="•"/>
            </a:pPr>
            <a:r>
              <a:rPr lang="en-US" sz="2400"/>
              <a:t>The smoke test should </a:t>
            </a:r>
            <a:endParaRPr sz="2400"/>
          </a:p>
          <a:p>
            <a:pPr indent="-342900" lvl="1" marL="914400" rtl="0" algn="l">
              <a:lnSpc>
                <a:spcPct val="100000"/>
              </a:lnSpc>
              <a:spcBef>
                <a:spcPts val="360"/>
              </a:spcBef>
              <a:spcAft>
                <a:spcPts val="0"/>
              </a:spcAft>
              <a:buSzPts val="1800"/>
              <a:buChar char="–"/>
            </a:pPr>
            <a:r>
              <a:rPr lang="en-US" sz="2000"/>
              <a:t>exercise the whole system from end to end. </a:t>
            </a:r>
            <a:endParaRPr sz="2000"/>
          </a:p>
          <a:p>
            <a:pPr indent="-342900" lvl="1" marL="914400" rtl="0" algn="l">
              <a:lnSpc>
                <a:spcPct val="100000"/>
              </a:lnSpc>
              <a:spcBef>
                <a:spcPts val="360"/>
              </a:spcBef>
              <a:spcAft>
                <a:spcPts val="0"/>
              </a:spcAft>
              <a:buSzPts val="1800"/>
              <a:buChar char="–"/>
            </a:pPr>
            <a:r>
              <a:rPr lang="en-US" sz="2000"/>
              <a:t>expose major problems.</a:t>
            </a:r>
            <a:endParaRPr sz="2000"/>
          </a:p>
          <a:p>
            <a:pPr indent="-342900" lvl="1" marL="914400" rtl="0" algn="l">
              <a:lnSpc>
                <a:spcPct val="100000"/>
              </a:lnSpc>
              <a:spcBef>
                <a:spcPts val="360"/>
              </a:spcBef>
              <a:spcAft>
                <a:spcPts val="0"/>
              </a:spcAft>
              <a:buSzPts val="1800"/>
              <a:buChar char="–"/>
            </a:pPr>
            <a:r>
              <a:rPr lang="en-US" sz="2000"/>
              <a:t>Be thorough enough to guarantee stability of the build for further testing.</a:t>
            </a:r>
            <a:endParaRPr sz="2000"/>
          </a:p>
          <a:p>
            <a:pPr indent="-228600" lvl="1" marL="914400" rtl="0" algn="l">
              <a:lnSpc>
                <a:spcPct val="100000"/>
              </a:lnSpc>
              <a:spcBef>
                <a:spcPts val="360"/>
              </a:spcBef>
              <a:spcAft>
                <a:spcPts val="0"/>
              </a:spcAft>
              <a:buSzPts val="1800"/>
              <a:buNone/>
            </a:pPr>
            <a:r>
              <a:t/>
            </a:r>
            <a:endParaRPr sz="1600"/>
          </a:p>
          <a:p>
            <a:pPr indent="-228600" lvl="0" marL="457200" rtl="0" algn="l">
              <a:lnSpc>
                <a:spcPct val="100000"/>
              </a:lnSpc>
              <a:spcBef>
                <a:spcPts val="640"/>
              </a:spcBef>
              <a:spcAft>
                <a:spcPts val="0"/>
              </a:spcAft>
              <a:buClr>
                <a:schemeClr val="dk1"/>
              </a:buClr>
              <a:buSzPts val="3200"/>
              <a:buNone/>
            </a:pPr>
            <a:r>
              <a:t/>
            </a:r>
            <a:endParaRPr sz="2000"/>
          </a:p>
          <a:p>
            <a:pPr indent="0" lvl="0" marL="0" rtl="0" algn="l">
              <a:lnSpc>
                <a:spcPct val="100000"/>
              </a:lnSpc>
              <a:spcBef>
                <a:spcPts val="640"/>
              </a:spcBef>
              <a:spcAft>
                <a:spcPts val="0"/>
              </a:spcAft>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4"/>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Validation Testing</a:t>
            </a:r>
            <a:endParaRPr/>
          </a:p>
        </p:txBody>
      </p:sp>
      <p:sp>
        <p:nvSpPr>
          <p:cNvPr id="340" name="Google Shape;340;p24"/>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SzPts val="3200"/>
              <a:buChar char="•"/>
            </a:pPr>
            <a:r>
              <a:rPr lang="en-US" sz="2000"/>
              <a:t>After integration test is complete, the software is completely assembled, packaged and made ready for delivery.</a:t>
            </a:r>
            <a:endParaRPr sz="2000"/>
          </a:p>
          <a:p>
            <a:pPr indent="-431800" lvl="0" marL="457200" rtl="0" algn="l">
              <a:lnSpc>
                <a:spcPct val="100000"/>
              </a:lnSpc>
              <a:spcBef>
                <a:spcPts val="640"/>
              </a:spcBef>
              <a:spcAft>
                <a:spcPts val="0"/>
              </a:spcAft>
              <a:buSzPts val="3200"/>
              <a:buChar char="•"/>
            </a:pPr>
            <a:r>
              <a:rPr lang="en-US" sz="2000"/>
              <a:t>Validation testing is performed on this package before it is released to the general public.</a:t>
            </a:r>
            <a:endParaRPr sz="2000"/>
          </a:p>
          <a:p>
            <a:pPr indent="-431800" lvl="0" marL="457200" rtl="0" algn="l">
              <a:lnSpc>
                <a:spcPct val="100000"/>
              </a:lnSpc>
              <a:spcBef>
                <a:spcPts val="640"/>
              </a:spcBef>
              <a:spcAft>
                <a:spcPts val="0"/>
              </a:spcAft>
              <a:buSzPts val="3200"/>
              <a:buChar char="•"/>
            </a:pPr>
            <a:r>
              <a:rPr lang="en-US" sz="2000"/>
              <a:t>Validation testing consists of :</a:t>
            </a:r>
            <a:endParaRPr sz="2000"/>
          </a:p>
          <a:p>
            <a:pPr indent="-342900" lvl="1" marL="914400" rtl="0" algn="l">
              <a:lnSpc>
                <a:spcPct val="100000"/>
              </a:lnSpc>
              <a:spcBef>
                <a:spcPts val="360"/>
              </a:spcBef>
              <a:spcAft>
                <a:spcPts val="0"/>
              </a:spcAft>
              <a:buSzPts val="1800"/>
              <a:buChar char="–"/>
            </a:pPr>
            <a:r>
              <a:rPr lang="en-US" sz="1600"/>
              <a:t>Configuration review or audit : to make sure the software is packaged with all necessary artifacts</a:t>
            </a:r>
            <a:endParaRPr sz="1600"/>
          </a:p>
          <a:p>
            <a:pPr indent="-342900" lvl="1" marL="914400" rtl="0" algn="l">
              <a:lnSpc>
                <a:spcPct val="100000"/>
              </a:lnSpc>
              <a:spcBef>
                <a:spcPts val="360"/>
              </a:spcBef>
              <a:spcAft>
                <a:spcPts val="0"/>
              </a:spcAft>
              <a:buSzPts val="1800"/>
              <a:buChar char="–"/>
            </a:pPr>
            <a:r>
              <a:rPr lang="en-US" sz="1600"/>
              <a:t>Alpha and Beta testing : Alpha testing done at developer’s site with at least one customer “looking over the shoulder” of the development team; Beta testing done at one or more customer sites; giving those select customers an initial taste of the software.</a:t>
            </a:r>
            <a:endParaRPr sz="1600"/>
          </a:p>
          <a:p>
            <a:pPr indent="-400050" lvl="0" marL="400050" rtl="0" algn="l">
              <a:lnSpc>
                <a:spcPct val="100000"/>
              </a:lnSpc>
              <a:spcBef>
                <a:spcPts val="640"/>
              </a:spcBef>
              <a:spcAft>
                <a:spcPts val="0"/>
              </a:spcAft>
              <a:buSzPts val="3200"/>
              <a:buChar char="•"/>
            </a:pPr>
            <a:r>
              <a:rPr lang="en-US" sz="2000"/>
              <a:t>Customers record all problems encountered during validation testing; developers have a last chance to fix some of them before the software is declared as “GA” (general availability).</a:t>
            </a:r>
            <a:endParaRPr sz="2000"/>
          </a:p>
          <a:p>
            <a:pPr indent="0" lvl="0" marL="0" rtl="0" algn="l">
              <a:lnSpc>
                <a:spcPct val="100000"/>
              </a:lnSpc>
              <a:spcBef>
                <a:spcPts val="640"/>
              </a:spcBef>
              <a:spcAft>
                <a:spcPts val="0"/>
              </a:spcAft>
              <a:buSzPts val="32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5"/>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Basis Path Testing</a:t>
            </a:r>
            <a:endParaRPr/>
          </a:p>
        </p:txBody>
      </p:sp>
      <p:sp>
        <p:nvSpPr>
          <p:cNvPr id="346" name="Google Shape;346;p25"/>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Clr>
                <a:schemeClr val="dk1"/>
              </a:buClr>
              <a:buSzPts val="3200"/>
              <a:buChar char="•"/>
            </a:pPr>
            <a:r>
              <a:rPr lang="en-US"/>
              <a:t>A type of “White Box” testing where all control paths in a given piece of code are explored.</a:t>
            </a:r>
            <a:endParaRPr/>
          </a:p>
          <a:p>
            <a:pPr indent="-431800" lvl="0" marL="457200" rtl="0" algn="l">
              <a:lnSpc>
                <a:spcPct val="100000"/>
              </a:lnSpc>
              <a:spcBef>
                <a:spcPts val="640"/>
              </a:spcBef>
              <a:spcAft>
                <a:spcPts val="0"/>
              </a:spcAft>
              <a:buClr>
                <a:schemeClr val="dk1"/>
              </a:buClr>
              <a:buSzPts val="3200"/>
              <a:buChar char="•"/>
            </a:pPr>
            <a:r>
              <a:rPr lang="en-US"/>
              <a:t>The steps include :</a:t>
            </a:r>
            <a:endParaRPr/>
          </a:p>
          <a:p>
            <a:pPr indent="-342900" lvl="1" marL="914400" rtl="0" algn="l">
              <a:lnSpc>
                <a:spcPct val="100000"/>
              </a:lnSpc>
              <a:spcBef>
                <a:spcPts val="360"/>
              </a:spcBef>
              <a:spcAft>
                <a:spcPts val="0"/>
              </a:spcAft>
              <a:buSzPts val="1800"/>
              <a:buChar char="–"/>
            </a:pPr>
            <a:r>
              <a:rPr lang="en-US"/>
              <a:t>Construct the control flow graph.</a:t>
            </a:r>
            <a:endParaRPr/>
          </a:p>
          <a:p>
            <a:pPr indent="-342900" lvl="1" marL="914400" rtl="0" algn="l">
              <a:lnSpc>
                <a:spcPct val="100000"/>
              </a:lnSpc>
              <a:spcBef>
                <a:spcPts val="360"/>
              </a:spcBef>
              <a:spcAft>
                <a:spcPts val="0"/>
              </a:spcAft>
              <a:buSzPts val="1800"/>
              <a:buChar char="–"/>
            </a:pPr>
            <a:r>
              <a:rPr lang="en-US"/>
              <a:t>Compute the cyclomatic complexity of the graph.</a:t>
            </a:r>
            <a:endParaRPr/>
          </a:p>
          <a:p>
            <a:pPr indent="-342900" lvl="1" marL="914400" rtl="0" algn="l">
              <a:lnSpc>
                <a:spcPct val="100000"/>
              </a:lnSpc>
              <a:spcBef>
                <a:spcPts val="360"/>
              </a:spcBef>
              <a:spcAft>
                <a:spcPts val="0"/>
              </a:spcAft>
              <a:buSzPts val="1800"/>
              <a:buChar char="–"/>
            </a:pPr>
            <a:r>
              <a:rPr lang="en-US"/>
              <a:t>Identify the independent paths.</a:t>
            </a:r>
            <a:endParaRPr/>
          </a:p>
          <a:p>
            <a:pPr indent="-342900" lvl="1" marL="914400" rtl="0" algn="l">
              <a:lnSpc>
                <a:spcPct val="100000"/>
              </a:lnSpc>
              <a:spcBef>
                <a:spcPts val="360"/>
              </a:spcBef>
              <a:spcAft>
                <a:spcPts val="0"/>
              </a:spcAft>
              <a:buSzPts val="1800"/>
              <a:buChar char="–"/>
            </a:pPr>
            <a:r>
              <a:rPr lang="en-US"/>
              <a:t>Design test cases based on the independent paths.</a:t>
            </a:r>
            <a:endParaRPr/>
          </a:p>
        </p:txBody>
      </p:sp>
      <p:sp>
        <p:nvSpPr>
          <p:cNvPr id="347" name="Google Shape;347;p25"/>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6"/>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Equivalence Testing</a:t>
            </a:r>
            <a:endParaRPr/>
          </a:p>
        </p:txBody>
      </p:sp>
      <p:sp>
        <p:nvSpPr>
          <p:cNvPr id="353" name="Google Shape;353;p26"/>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Clr>
                <a:schemeClr val="dk1"/>
              </a:buClr>
              <a:buSzPts val="3200"/>
              <a:buChar char="•"/>
            </a:pPr>
            <a:r>
              <a:rPr lang="en-US"/>
              <a:t>A variety of hypothesis tests where the “null” hypothesis is an interesting but common phenomenon whereas alternate hypothesis is a less occurring effect.</a:t>
            </a:r>
            <a:endParaRPr/>
          </a:p>
          <a:p>
            <a:pPr indent="-431800" lvl="0" marL="457200" rtl="0" algn="l">
              <a:lnSpc>
                <a:spcPct val="100000"/>
              </a:lnSpc>
              <a:spcBef>
                <a:spcPts val="640"/>
              </a:spcBef>
              <a:spcAft>
                <a:spcPts val="0"/>
              </a:spcAft>
              <a:buClr>
                <a:schemeClr val="dk1"/>
              </a:buClr>
              <a:buSzPts val="3200"/>
              <a:buChar char="•"/>
            </a:pPr>
            <a:r>
              <a:rPr lang="en-US"/>
              <a:t>Observed data is tested against the null hypothesis and its “equivalence bounds”.</a:t>
            </a:r>
            <a:endParaRPr/>
          </a:p>
          <a:p>
            <a:pPr indent="-431800" lvl="0" marL="457200" rtl="0" algn="l">
              <a:lnSpc>
                <a:spcPct val="100000"/>
              </a:lnSpc>
              <a:spcBef>
                <a:spcPts val="640"/>
              </a:spcBef>
              <a:spcAft>
                <a:spcPts val="0"/>
              </a:spcAft>
              <a:buClr>
                <a:schemeClr val="dk1"/>
              </a:buClr>
              <a:buSzPts val="3200"/>
              <a:buChar char="•"/>
            </a:pPr>
            <a:r>
              <a:rPr lang="en-US"/>
              <a:t>Normally used in clinical trials. E.g. to prove that a new cheaper drug works as effectively as an existing drug.</a:t>
            </a:r>
            <a:endParaRPr/>
          </a:p>
          <a:p>
            <a:pPr indent="0" lvl="0" marL="25400" rtl="0" algn="l">
              <a:lnSpc>
                <a:spcPct val="100000"/>
              </a:lnSpc>
              <a:spcBef>
                <a:spcPts val="640"/>
              </a:spcBef>
              <a:spcAft>
                <a:spcPts val="0"/>
              </a:spcAft>
              <a:buSzPts val="3200"/>
              <a:buNone/>
            </a:pPr>
            <a:r>
              <a:t/>
            </a:r>
            <a:endParaRPr/>
          </a:p>
        </p:txBody>
      </p:sp>
      <p:sp>
        <p:nvSpPr>
          <p:cNvPr id="354" name="Google Shape;354;p26"/>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7"/>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Graph based Testing</a:t>
            </a:r>
            <a:endParaRPr/>
          </a:p>
        </p:txBody>
      </p:sp>
      <p:sp>
        <p:nvSpPr>
          <p:cNvPr id="360" name="Google Shape;360;p27"/>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Clr>
                <a:schemeClr val="dk1"/>
              </a:buClr>
              <a:buSzPts val="3200"/>
              <a:buChar char="•"/>
            </a:pPr>
            <a:r>
              <a:rPr lang="en-US"/>
              <a:t>The requirements are translated into a graph model.</a:t>
            </a:r>
            <a:endParaRPr/>
          </a:p>
          <a:p>
            <a:pPr indent="-431800" lvl="0" marL="457200" rtl="0" algn="l">
              <a:lnSpc>
                <a:spcPct val="100000"/>
              </a:lnSpc>
              <a:spcBef>
                <a:spcPts val="640"/>
              </a:spcBef>
              <a:spcAft>
                <a:spcPts val="0"/>
              </a:spcAft>
              <a:buClr>
                <a:schemeClr val="dk1"/>
              </a:buClr>
              <a:buSzPts val="3200"/>
              <a:buChar char="•"/>
            </a:pPr>
            <a:r>
              <a:rPr lang="en-US"/>
              <a:t>From the graph all paths to cover are identified.</a:t>
            </a:r>
            <a:endParaRPr/>
          </a:p>
          <a:p>
            <a:pPr indent="-431800" lvl="0" marL="457200" rtl="0" algn="l">
              <a:lnSpc>
                <a:spcPct val="100000"/>
              </a:lnSpc>
              <a:spcBef>
                <a:spcPts val="640"/>
              </a:spcBef>
              <a:spcAft>
                <a:spcPts val="0"/>
              </a:spcAft>
              <a:buClr>
                <a:schemeClr val="dk1"/>
              </a:buClr>
              <a:buSzPts val="3200"/>
              <a:buChar char="•"/>
            </a:pPr>
            <a:r>
              <a:rPr lang="en-US"/>
              <a:t>Test data required to cover the paths is generated.</a:t>
            </a:r>
            <a:endParaRPr/>
          </a:p>
          <a:p>
            <a:pPr indent="-431800" lvl="0" marL="457200" rtl="0" algn="l">
              <a:lnSpc>
                <a:spcPct val="100000"/>
              </a:lnSpc>
              <a:spcBef>
                <a:spcPts val="640"/>
              </a:spcBef>
              <a:spcAft>
                <a:spcPts val="0"/>
              </a:spcAft>
              <a:buClr>
                <a:schemeClr val="dk1"/>
              </a:buClr>
              <a:buSzPts val="3200"/>
              <a:buChar char="•"/>
            </a:pPr>
            <a:r>
              <a:rPr lang="en-US"/>
              <a:t>Test cases are executed using the test data.</a:t>
            </a:r>
            <a:endParaRPr/>
          </a:p>
          <a:p>
            <a:pPr indent="0" lvl="0" marL="25400" rtl="0" algn="l">
              <a:lnSpc>
                <a:spcPct val="100000"/>
              </a:lnSpc>
              <a:spcBef>
                <a:spcPts val="640"/>
              </a:spcBef>
              <a:spcAft>
                <a:spcPts val="0"/>
              </a:spcAft>
              <a:buSzPts val="3200"/>
              <a:buNone/>
            </a:pPr>
            <a:r>
              <a:t/>
            </a:r>
            <a:endParaRPr/>
          </a:p>
        </p:txBody>
      </p:sp>
      <p:sp>
        <p:nvSpPr>
          <p:cNvPr id="361" name="Google Shape;361;p27"/>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8"/>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Other Testing Terms</a:t>
            </a:r>
            <a:endParaRPr/>
          </a:p>
        </p:txBody>
      </p:sp>
      <p:sp>
        <p:nvSpPr>
          <p:cNvPr id="367" name="Google Shape;367;p28"/>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fontScale="85000" lnSpcReduction="10000"/>
          </a:bodyPr>
          <a:lstStyle/>
          <a:p>
            <a:pPr indent="-431800" lvl="0" marL="457200" rtl="0" algn="l">
              <a:lnSpc>
                <a:spcPct val="100000"/>
              </a:lnSpc>
              <a:spcBef>
                <a:spcPts val="640"/>
              </a:spcBef>
              <a:spcAft>
                <a:spcPts val="0"/>
              </a:spcAft>
              <a:buClr>
                <a:schemeClr val="dk1"/>
              </a:buClr>
              <a:buSzPct val="117647"/>
              <a:buChar char="•"/>
            </a:pPr>
            <a:r>
              <a:rPr lang="en-US"/>
              <a:t>Recovery Testing : What happens if the system fails or crashes? Is the data recovered properly? Does the system return to its original state?</a:t>
            </a:r>
            <a:endParaRPr/>
          </a:p>
          <a:p>
            <a:pPr indent="-431800" lvl="0" marL="457200" rtl="0" algn="l">
              <a:lnSpc>
                <a:spcPct val="100000"/>
              </a:lnSpc>
              <a:spcBef>
                <a:spcPts val="640"/>
              </a:spcBef>
              <a:spcAft>
                <a:spcPts val="0"/>
              </a:spcAft>
              <a:buClr>
                <a:schemeClr val="dk1"/>
              </a:buClr>
              <a:buSzPct val="117647"/>
              <a:buChar char="•"/>
            </a:pPr>
            <a:r>
              <a:rPr lang="en-US"/>
              <a:t>Security Testing : a series of tests that tries to break into the system by improper means.</a:t>
            </a:r>
            <a:endParaRPr/>
          </a:p>
          <a:p>
            <a:pPr indent="-431800" lvl="0" marL="457200" rtl="0" algn="l">
              <a:lnSpc>
                <a:spcPct val="100000"/>
              </a:lnSpc>
              <a:spcBef>
                <a:spcPts val="640"/>
              </a:spcBef>
              <a:spcAft>
                <a:spcPts val="0"/>
              </a:spcAft>
              <a:buClr>
                <a:schemeClr val="dk1"/>
              </a:buClr>
              <a:buSzPct val="117647"/>
              <a:buChar char="•"/>
            </a:pPr>
            <a:r>
              <a:rPr lang="en-US"/>
              <a:t>Stress Testing : a series of tests that executes the system in a way that demands resources in very high magnitude, frequency or volume. How does the system respond to such scenarios? E.g. millions of simultaneous users, gigabytes of memory, thousands of transactions etc.</a:t>
            </a:r>
            <a:endParaRPr/>
          </a:p>
          <a:p>
            <a:pPr indent="-431800" lvl="0" marL="457200" rtl="0" algn="l">
              <a:lnSpc>
                <a:spcPct val="100000"/>
              </a:lnSpc>
              <a:spcBef>
                <a:spcPts val="640"/>
              </a:spcBef>
              <a:spcAft>
                <a:spcPts val="0"/>
              </a:spcAft>
              <a:buClr>
                <a:schemeClr val="dk1"/>
              </a:buClr>
              <a:buSzPct val="117647"/>
              <a:buChar char="•"/>
            </a:pPr>
            <a:r>
              <a:rPr lang="en-US"/>
              <a:t>Performance Testing : Important especially in case of real time and embedded systems; performance of a fully integrated system is tested using different parameters.</a:t>
            </a:r>
            <a:endParaRPr/>
          </a:p>
          <a:p>
            <a:pPr indent="0" lvl="0" marL="0" rtl="0" algn="l">
              <a:lnSpc>
                <a:spcPct val="100000"/>
              </a:lnSpc>
              <a:spcBef>
                <a:spcPts val="640"/>
              </a:spcBef>
              <a:spcAft>
                <a:spcPts val="0"/>
              </a:spcAft>
              <a:buSzPct val="117647"/>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9"/>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Test Plan</a:t>
            </a:r>
            <a:endParaRPr/>
          </a:p>
        </p:txBody>
      </p:sp>
      <p:sp>
        <p:nvSpPr>
          <p:cNvPr id="373" name="Google Shape;373;p29"/>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Clr>
                <a:schemeClr val="dk1"/>
              </a:buClr>
              <a:buSzPts val="3200"/>
              <a:buChar char="•"/>
            </a:pPr>
            <a:r>
              <a:rPr lang="en-US"/>
              <a:t>Formal document used to define scope of testing and related activities</a:t>
            </a:r>
            <a:endParaRPr/>
          </a:p>
          <a:p>
            <a:pPr indent="-431800" lvl="0" marL="457200" rtl="0" algn="l">
              <a:lnSpc>
                <a:spcPct val="100000"/>
              </a:lnSpc>
              <a:spcBef>
                <a:spcPts val="640"/>
              </a:spcBef>
              <a:spcAft>
                <a:spcPts val="0"/>
              </a:spcAft>
              <a:buClr>
                <a:schemeClr val="dk1"/>
              </a:buClr>
              <a:buSzPts val="3200"/>
              <a:buChar char="•"/>
            </a:pPr>
            <a:r>
              <a:rPr lang="en-US"/>
              <a:t>Uses the information from SRS, use case documents and other product related documents.</a:t>
            </a:r>
            <a:endParaRPr/>
          </a:p>
          <a:p>
            <a:pPr indent="-431800" lvl="0" marL="457200" rtl="0" algn="l">
              <a:lnSpc>
                <a:spcPct val="100000"/>
              </a:lnSpc>
              <a:spcBef>
                <a:spcPts val="640"/>
              </a:spcBef>
              <a:spcAft>
                <a:spcPts val="0"/>
              </a:spcAft>
              <a:buClr>
                <a:schemeClr val="dk1"/>
              </a:buClr>
              <a:buSzPts val="3200"/>
              <a:buChar char="•"/>
            </a:pPr>
            <a:r>
              <a:rPr lang="en-US"/>
              <a:t>Developed by QA Manager and/or QA leads</a:t>
            </a:r>
            <a:endParaRPr/>
          </a:p>
          <a:p>
            <a:pPr indent="-431800" lvl="0" marL="457200" rtl="0" algn="l">
              <a:lnSpc>
                <a:spcPct val="100000"/>
              </a:lnSpc>
              <a:spcBef>
                <a:spcPts val="640"/>
              </a:spcBef>
              <a:spcAft>
                <a:spcPts val="0"/>
              </a:spcAft>
              <a:buClr>
                <a:schemeClr val="dk1"/>
              </a:buClr>
              <a:buSzPts val="3200"/>
              <a:buChar char="•"/>
            </a:pPr>
            <a:r>
              <a:rPr lang="en-US"/>
              <a:t>Dynamic document that evolves during project implementation</a:t>
            </a:r>
            <a:endParaRPr/>
          </a:p>
          <a:p>
            <a:pPr indent="-228600" lvl="0" marL="457200" rtl="0" algn="l">
              <a:lnSpc>
                <a:spcPct val="100000"/>
              </a:lnSpc>
              <a:spcBef>
                <a:spcPts val="640"/>
              </a:spcBef>
              <a:spcAft>
                <a:spcPts val="0"/>
              </a:spcAft>
              <a:buClr>
                <a:schemeClr val="dk1"/>
              </a:buClr>
              <a:buSzPts val="3200"/>
              <a:buNone/>
            </a:pPr>
            <a:r>
              <a:t/>
            </a:r>
            <a:endParaRPr/>
          </a:p>
        </p:txBody>
      </p:sp>
      <p:sp>
        <p:nvSpPr>
          <p:cNvPr id="374" name="Google Shape;374;p29"/>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Overview</a:t>
            </a:r>
            <a:endParaRPr/>
          </a:p>
        </p:txBody>
      </p:sp>
      <p:sp>
        <p:nvSpPr>
          <p:cNvPr id="195" name="Google Shape;195;p3"/>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lnSpcReduction="10000"/>
          </a:bodyPr>
          <a:lstStyle/>
          <a:p>
            <a:pPr indent="-431800" lvl="0" marL="457200" rtl="0" algn="l">
              <a:lnSpc>
                <a:spcPct val="100000"/>
              </a:lnSpc>
              <a:spcBef>
                <a:spcPts val="640"/>
              </a:spcBef>
              <a:spcAft>
                <a:spcPts val="0"/>
              </a:spcAft>
              <a:buClr>
                <a:schemeClr val="dk1"/>
              </a:buClr>
              <a:buSzPts val="3200"/>
              <a:buChar char="•"/>
            </a:pPr>
            <a:r>
              <a:rPr lang="en-US"/>
              <a:t>Software testing is an important activity that:</a:t>
            </a:r>
            <a:endParaRPr/>
          </a:p>
          <a:p>
            <a:pPr indent="-342900" lvl="1" marL="914400" rtl="0" algn="l">
              <a:lnSpc>
                <a:spcPct val="100000"/>
              </a:lnSpc>
              <a:spcBef>
                <a:spcPts val="360"/>
              </a:spcBef>
              <a:spcAft>
                <a:spcPts val="0"/>
              </a:spcAft>
              <a:buSzPts val="1800"/>
              <a:buChar char="–"/>
            </a:pPr>
            <a:r>
              <a:rPr lang="en-US"/>
              <a:t>Validates and verifies the requirements against the final or intermittent deliverables</a:t>
            </a:r>
            <a:endParaRPr/>
          </a:p>
          <a:p>
            <a:pPr indent="-342900" lvl="1" marL="914400" rtl="0" algn="l">
              <a:lnSpc>
                <a:spcPct val="100000"/>
              </a:lnSpc>
              <a:spcBef>
                <a:spcPts val="360"/>
              </a:spcBef>
              <a:spcAft>
                <a:spcPts val="0"/>
              </a:spcAft>
              <a:buSzPts val="1800"/>
              <a:buChar char="–"/>
            </a:pPr>
            <a:r>
              <a:rPr lang="en-US"/>
              <a:t>Reviews the product architecture and design</a:t>
            </a:r>
            <a:endParaRPr/>
          </a:p>
          <a:p>
            <a:pPr indent="-342900" lvl="1" marL="914400" rtl="0" algn="l">
              <a:lnSpc>
                <a:spcPct val="100000"/>
              </a:lnSpc>
              <a:spcBef>
                <a:spcPts val="360"/>
              </a:spcBef>
              <a:spcAft>
                <a:spcPts val="0"/>
              </a:spcAft>
              <a:buSzPts val="1800"/>
              <a:buChar char="–"/>
            </a:pPr>
            <a:r>
              <a:rPr lang="en-US"/>
              <a:t>Helps developers to improve their coding, design patterns and tests written on the basis of code</a:t>
            </a:r>
            <a:endParaRPr/>
          </a:p>
          <a:p>
            <a:pPr indent="-342900" lvl="1" marL="914400" rtl="0" algn="l">
              <a:lnSpc>
                <a:spcPct val="100000"/>
              </a:lnSpc>
              <a:spcBef>
                <a:spcPts val="360"/>
              </a:spcBef>
              <a:spcAft>
                <a:spcPts val="0"/>
              </a:spcAft>
              <a:buSzPts val="1800"/>
              <a:buChar char="–"/>
            </a:pPr>
            <a:r>
              <a:rPr lang="en-US"/>
              <a:t>Executes the application with an intent to examine its behavior</a:t>
            </a:r>
            <a:endParaRPr/>
          </a:p>
          <a:p>
            <a:pPr indent="-342900" lvl="1" marL="914400" rtl="0" algn="l">
              <a:lnSpc>
                <a:spcPct val="100000"/>
              </a:lnSpc>
              <a:spcBef>
                <a:spcPts val="360"/>
              </a:spcBef>
              <a:spcAft>
                <a:spcPts val="0"/>
              </a:spcAft>
              <a:buSzPts val="1800"/>
              <a:buChar char="–"/>
            </a:pPr>
            <a:r>
              <a:rPr lang="en-US"/>
              <a:t>Reviews the deployment environment and automation associated with it</a:t>
            </a:r>
            <a:endParaRPr/>
          </a:p>
          <a:p>
            <a:pPr indent="-342900" lvl="1" marL="914400" rtl="0" algn="l">
              <a:lnSpc>
                <a:spcPct val="100000"/>
              </a:lnSpc>
              <a:spcBef>
                <a:spcPts val="360"/>
              </a:spcBef>
              <a:spcAft>
                <a:spcPts val="0"/>
              </a:spcAft>
              <a:buSzPts val="1800"/>
              <a:buChar char="–"/>
            </a:pPr>
            <a:r>
              <a:rPr lang="en-US"/>
              <a:t>Takes part in production activities</a:t>
            </a:r>
            <a:endParaRPr/>
          </a:p>
        </p:txBody>
      </p:sp>
      <p:sp>
        <p:nvSpPr>
          <p:cNvPr id="196" name="Google Shape;196;p3"/>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0"/>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Test Scenario</a:t>
            </a:r>
            <a:endParaRPr/>
          </a:p>
        </p:txBody>
      </p:sp>
      <p:sp>
        <p:nvSpPr>
          <p:cNvPr id="380" name="Google Shape;380;p30"/>
          <p:cNvSpPr txBox="1"/>
          <p:nvPr>
            <p:ph idx="1" type="body"/>
          </p:nvPr>
        </p:nvSpPr>
        <p:spPr>
          <a:xfrm>
            <a:off x="325100" y="1600200"/>
            <a:ext cx="11257200" cy="5257800"/>
          </a:xfrm>
          <a:prstGeom prst="rect">
            <a:avLst/>
          </a:prstGeom>
          <a:noFill/>
          <a:ln>
            <a:noFill/>
          </a:ln>
        </p:spPr>
        <p:txBody>
          <a:bodyPr anchorCtr="0" anchor="t" bIns="45700" lIns="91425" spcFirstLastPara="1" rIns="91425" wrap="square" tIns="45700">
            <a:normAutofit fontScale="70000" lnSpcReduction="20000"/>
          </a:bodyPr>
          <a:lstStyle/>
          <a:p>
            <a:pPr indent="-431800" lvl="0" marL="457200" rtl="0" algn="l">
              <a:lnSpc>
                <a:spcPct val="100000"/>
              </a:lnSpc>
              <a:spcBef>
                <a:spcPts val="640"/>
              </a:spcBef>
              <a:spcAft>
                <a:spcPts val="0"/>
              </a:spcAft>
              <a:buClr>
                <a:schemeClr val="dk1"/>
              </a:buClr>
              <a:buSzPct val="142857"/>
              <a:buChar char="•"/>
            </a:pPr>
            <a:r>
              <a:rPr lang="en-US"/>
              <a:t>Defines test cases that cover end to end functionality of a module or part of the project.</a:t>
            </a:r>
            <a:endParaRPr/>
          </a:p>
          <a:p>
            <a:pPr indent="-431800" lvl="0" marL="457200" rtl="0" algn="l">
              <a:lnSpc>
                <a:spcPct val="100000"/>
              </a:lnSpc>
              <a:spcBef>
                <a:spcPts val="640"/>
              </a:spcBef>
              <a:spcAft>
                <a:spcPts val="0"/>
              </a:spcAft>
              <a:buClr>
                <a:schemeClr val="dk1"/>
              </a:buClr>
              <a:buSzPct val="142857"/>
              <a:buChar char="•"/>
            </a:pPr>
            <a:r>
              <a:rPr lang="en-US"/>
              <a:t>Compels the testers to think from user’s perspective and list down all steps required to complete certain functionality.</a:t>
            </a:r>
            <a:endParaRPr/>
          </a:p>
          <a:p>
            <a:pPr indent="0" lvl="0" marL="25400" rtl="0" algn="l">
              <a:lnSpc>
                <a:spcPct val="100000"/>
              </a:lnSpc>
              <a:spcBef>
                <a:spcPts val="640"/>
              </a:spcBef>
              <a:spcAft>
                <a:spcPts val="0"/>
              </a:spcAft>
              <a:buSzPct val="142857"/>
              <a:buNone/>
            </a:pPr>
            <a:r>
              <a:rPr lang="en-US"/>
              <a:t>E.g. ATM Money Withdrawal scenario contains following test cases:</a:t>
            </a:r>
            <a:endParaRPr/>
          </a:p>
          <a:p>
            <a:pPr indent="-571500" lvl="0" marL="1054100" rtl="0" algn="l">
              <a:lnSpc>
                <a:spcPct val="100000"/>
              </a:lnSpc>
              <a:spcBef>
                <a:spcPts val="640"/>
              </a:spcBef>
              <a:spcAft>
                <a:spcPts val="0"/>
              </a:spcAft>
              <a:buSzPct val="142857"/>
              <a:buAutoNum type="romanLcPeriod"/>
            </a:pPr>
            <a:r>
              <a:rPr lang="en-US"/>
              <a:t>Swipe ATM card</a:t>
            </a:r>
            <a:endParaRPr/>
          </a:p>
          <a:p>
            <a:pPr indent="-571500" lvl="0" marL="1054100" rtl="0" algn="l">
              <a:lnSpc>
                <a:spcPct val="100000"/>
              </a:lnSpc>
              <a:spcBef>
                <a:spcPts val="640"/>
              </a:spcBef>
              <a:spcAft>
                <a:spcPts val="0"/>
              </a:spcAft>
              <a:buSzPct val="142857"/>
              <a:buAutoNum type="romanLcPeriod"/>
            </a:pPr>
            <a:r>
              <a:rPr lang="en-US"/>
              <a:t>Enter correct PIN</a:t>
            </a:r>
            <a:endParaRPr/>
          </a:p>
          <a:p>
            <a:pPr indent="-571500" lvl="0" marL="1054100" rtl="0" algn="l">
              <a:lnSpc>
                <a:spcPct val="100000"/>
              </a:lnSpc>
              <a:spcBef>
                <a:spcPts val="640"/>
              </a:spcBef>
              <a:spcAft>
                <a:spcPts val="0"/>
              </a:spcAft>
              <a:buSzPct val="142857"/>
              <a:buAutoNum type="romanLcPeriod"/>
            </a:pPr>
            <a:r>
              <a:rPr lang="en-US"/>
              <a:t>Select “Withdrawal” menu</a:t>
            </a:r>
            <a:endParaRPr/>
          </a:p>
          <a:p>
            <a:pPr indent="-571500" lvl="0" marL="1054100" rtl="0" algn="l">
              <a:lnSpc>
                <a:spcPct val="100000"/>
              </a:lnSpc>
              <a:spcBef>
                <a:spcPts val="640"/>
              </a:spcBef>
              <a:spcAft>
                <a:spcPts val="0"/>
              </a:spcAft>
              <a:buSzPct val="142857"/>
              <a:buAutoNum type="romanLcPeriod"/>
            </a:pPr>
            <a:r>
              <a:rPr lang="en-US"/>
              <a:t>Enter amount</a:t>
            </a:r>
            <a:endParaRPr/>
          </a:p>
          <a:p>
            <a:pPr indent="-571500" lvl="0" marL="1054100" rtl="0" algn="l">
              <a:lnSpc>
                <a:spcPct val="100000"/>
              </a:lnSpc>
              <a:spcBef>
                <a:spcPts val="640"/>
              </a:spcBef>
              <a:spcAft>
                <a:spcPts val="0"/>
              </a:spcAft>
              <a:buSzPct val="142857"/>
              <a:buAutoNum type="romanLcPeriod"/>
            </a:pPr>
            <a:r>
              <a:rPr lang="en-US"/>
              <a:t>Collect cash</a:t>
            </a:r>
            <a:endParaRPr/>
          </a:p>
          <a:p>
            <a:pPr indent="-571500" lvl="0" marL="1054100" rtl="0" algn="l">
              <a:lnSpc>
                <a:spcPct val="100000"/>
              </a:lnSpc>
              <a:spcBef>
                <a:spcPts val="640"/>
              </a:spcBef>
              <a:spcAft>
                <a:spcPts val="0"/>
              </a:spcAft>
              <a:buSzPct val="142857"/>
              <a:buAutoNum type="romanLcPeriod"/>
            </a:pPr>
            <a:r>
              <a:rPr lang="en-US"/>
              <a:t>Respond to the prompt for “do you want to print the receipt?”</a:t>
            </a:r>
            <a:endParaRPr/>
          </a:p>
          <a:p>
            <a:pPr indent="-571500" lvl="0" marL="1054100" rtl="0" algn="l">
              <a:lnSpc>
                <a:spcPct val="100000"/>
              </a:lnSpc>
              <a:spcBef>
                <a:spcPts val="640"/>
              </a:spcBef>
              <a:spcAft>
                <a:spcPts val="0"/>
              </a:spcAft>
              <a:buSzPct val="142857"/>
              <a:buAutoNum type="romanLcPeriod"/>
            </a:pPr>
            <a:r>
              <a:rPr lang="en-US"/>
              <a:t>Collect ATM card</a:t>
            </a:r>
            <a:endParaRPr/>
          </a:p>
          <a:p>
            <a:pPr indent="0" lvl="0" marL="25400" rtl="0" algn="l">
              <a:lnSpc>
                <a:spcPct val="100000"/>
              </a:lnSpc>
              <a:spcBef>
                <a:spcPts val="640"/>
              </a:spcBef>
              <a:spcAft>
                <a:spcPts val="0"/>
              </a:spcAft>
              <a:buSzPct val="142857"/>
              <a:buNone/>
            </a:pPr>
            <a:r>
              <a:rPr lang="en-US"/>
              <a:t>Each of these steps may lead to multiple test cases.</a:t>
            </a:r>
            <a:endParaRPr/>
          </a:p>
        </p:txBody>
      </p:sp>
      <p:sp>
        <p:nvSpPr>
          <p:cNvPr id="381" name="Google Shape;381;p30"/>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1"/>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Test Case</a:t>
            </a:r>
            <a:endParaRPr/>
          </a:p>
        </p:txBody>
      </p:sp>
      <p:sp>
        <p:nvSpPr>
          <p:cNvPr id="387" name="Google Shape;387;p31"/>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fontScale="85000" lnSpcReduction="20000"/>
          </a:bodyPr>
          <a:lstStyle/>
          <a:p>
            <a:pPr indent="-431800" lvl="0" marL="457200" rtl="0" algn="l">
              <a:lnSpc>
                <a:spcPct val="100000"/>
              </a:lnSpc>
              <a:spcBef>
                <a:spcPts val="640"/>
              </a:spcBef>
              <a:spcAft>
                <a:spcPts val="0"/>
              </a:spcAft>
              <a:buClr>
                <a:schemeClr val="dk1"/>
              </a:buClr>
              <a:buSzPct val="117647"/>
              <a:buChar char="•"/>
            </a:pPr>
            <a:r>
              <a:rPr lang="en-US"/>
              <a:t>A section of the test plan document that explains:</a:t>
            </a:r>
            <a:endParaRPr/>
          </a:p>
          <a:p>
            <a:pPr indent="-342900" lvl="1" marL="914400" rtl="0" algn="l">
              <a:lnSpc>
                <a:spcPct val="100000"/>
              </a:lnSpc>
              <a:spcBef>
                <a:spcPts val="360"/>
              </a:spcBef>
              <a:spcAft>
                <a:spcPts val="0"/>
              </a:spcAft>
              <a:buSzPct val="75630"/>
              <a:buChar char="–"/>
            </a:pPr>
            <a:r>
              <a:rPr lang="en-US"/>
              <a:t>Feature/functionality to be tested</a:t>
            </a:r>
            <a:endParaRPr/>
          </a:p>
          <a:p>
            <a:pPr indent="-342900" lvl="1" marL="914400" rtl="0" algn="l">
              <a:lnSpc>
                <a:spcPct val="100000"/>
              </a:lnSpc>
              <a:spcBef>
                <a:spcPts val="360"/>
              </a:spcBef>
              <a:spcAft>
                <a:spcPts val="0"/>
              </a:spcAft>
              <a:buSzPct val="75630"/>
              <a:buChar char="–"/>
            </a:pPr>
            <a:r>
              <a:rPr lang="en-US"/>
              <a:t>Required input(s)</a:t>
            </a:r>
            <a:endParaRPr/>
          </a:p>
          <a:p>
            <a:pPr indent="-342900" lvl="1" marL="914400" rtl="0" algn="l">
              <a:lnSpc>
                <a:spcPct val="100000"/>
              </a:lnSpc>
              <a:spcBef>
                <a:spcPts val="360"/>
              </a:spcBef>
              <a:spcAft>
                <a:spcPts val="0"/>
              </a:spcAft>
              <a:buSzPct val="75630"/>
              <a:buChar char="–"/>
            </a:pPr>
            <a:r>
              <a:rPr lang="en-US"/>
              <a:t>Expected output</a:t>
            </a:r>
            <a:endParaRPr/>
          </a:p>
          <a:p>
            <a:pPr indent="-342900" lvl="1" marL="914400" rtl="0" algn="l">
              <a:lnSpc>
                <a:spcPct val="100000"/>
              </a:lnSpc>
              <a:spcBef>
                <a:spcPts val="360"/>
              </a:spcBef>
              <a:spcAft>
                <a:spcPts val="0"/>
              </a:spcAft>
              <a:buSzPct val="75630"/>
              <a:buChar char="–"/>
            </a:pPr>
            <a:r>
              <a:rPr lang="en-US"/>
              <a:t>Additional steps</a:t>
            </a:r>
            <a:endParaRPr/>
          </a:p>
          <a:p>
            <a:pPr indent="-342900" lvl="1" marL="914400" rtl="0" algn="l">
              <a:lnSpc>
                <a:spcPct val="100000"/>
              </a:lnSpc>
              <a:spcBef>
                <a:spcPts val="360"/>
              </a:spcBef>
              <a:spcAft>
                <a:spcPts val="0"/>
              </a:spcAft>
              <a:buSzPct val="75630"/>
              <a:buChar char="–"/>
            </a:pPr>
            <a:r>
              <a:rPr lang="en-US"/>
              <a:t>Preconditions (system state before test execution)</a:t>
            </a:r>
            <a:endParaRPr/>
          </a:p>
          <a:p>
            <a:pPr indent="-342900" lvl="1" marL="914400" rtl="0" algn="l">
              <a:lnSpc>
                <a:spcPct val="100000"/>
              </a:lnSpc>
              <a:spcBef>
                <a:spcPts val="360"/>
              </a:spcBef>
              <a:spcAft>
                <a:spcPts val="0"/>
              </a:spcAft>
              <a:buSzPct val="75630"/>
              <a:buChar char="–"/>
            </a:pPr>
            <a:r>
              <a:rPr lang="en-US"/>
              <a:t>Postconditions(system state after test execution)</a:t>
            </a:r>
            <a:endParaRPr/>
          </a:p>
          <a:p>
            <a:pPr indent="-342900" lvl="1" marL="914400" rtl="0" algn="l">
              <a:lnSpc>
                <a:spcPct val="100000"/>
              </a:lnSpc>
              <a:spcBef>
                <a:spcPts val="360"/>
              </a:spcBef>
              <a:spcAft>
                <a:spcPts val="0"/>
              </a:spcAft>
              <a:buSzPct val="75630"/>
              <a:buChar char="–"/>
            </a:pPr>
            <a:r>
              <a:rPr lang="en-US"/>
              <a:t>Error/Exception conditions</a:t>
            </a:r>
            <a:endParaRPr/>
          </a:p>
          <a:p>
            <a:pPr indent="0" lvl="1" marL="571500" rtl="0" algn="l">
              <a:lnSpc>
                <a:spcPct val="100000"/>
              </a:lnSpc>
              <a:spcBef>
                <a:spcPts val="360"/>
              </a:spcBef>
              <a:spcAft>
                <a:spcPts val="0"/>
              </a:spcAft>
              <a:buSzPct val="75630"/>
              <a:buNone/>
            </a:pPr>
            <a:r>
              <a:rPr lang="en-US"/>
              <a:t>Etc.</a:t>
            </a:r>
            <a:endParaRPr/>
          </a:p>
          <a:p>
            <a:pPr indent="-457200" lvl="0" marL="571500" rtl="0" algn="l">
              <a:lnSpc>
                <a:spcPct val="100000"/>
              </a:lnSpc>
              <a:spcBef>
                <a:spcPts val="640"/>
              </a:spcBef>
              <a:spcAft>
                <a:spcPts val="0"/>
              </a:spcAft>
              <a:buSzPct val="117647"/>
              <a:buChar char="•"/>
            </a:pPr>
            <a:r>
              <a:rPr lang="en-US"/>
              <a:t>Writing correct, complete and enough number of test cases ensures consistency of test execution, better test coverage and less dependence on certain team members.</a:t>
            </a:r>
            <a:endParaRPr/>
          </a:p>
        </p:txBody>
      </p:sp>
      <p:sp>
        <p:nvSpPr>
          <p:cNvPr id="388" name="Google Shape;388;p31"/>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2"/>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Types of Test Cases</a:t>
            </a:r>
            <a:endParaRPr/>
          </a:p>
        </p:txBody>
      </p:sp>
      <p:sp>
        <p:nvSpPr>
          <p:cNvPr id="394" name="Google Shape;394;p32"/>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Clr>
                <a:schemeClr val="dk1"/>
              </a:buClr>
              <a:buSzPts val="3200"/>
              <a:buChar char="•"/>
            </a:pPr>
            <a:r>
              <a:rPr lang="en-US"/>
              <a:t>Functional</a:t>
            </a:r>
            <a:endParaRPr/>
          </a:p>
          <a:p>
            <a:pPr indent="-431800" lvl="0" marL="457200" rtl="0" algn="l">
              <a:lnSpc>
                <a:spcPct val="100000"/>
              </a:lnSpc>
              <a:spcBef>
                <a:spcPts val="640"/>
              </a:spcBef>
              <a:spcAft>
                <a:spcPts val="0"/>
              </a:spcAft>
              <a:buClr>
                <a:schemeClr val="dk1"/>
              </a:buClr>
              <a:buSzPts val="3200"/>
              <a:buChar char="•"/>
            </a:pPr>
            <a:r>
              <a:rPr lang="en-US"/>
              <a:t>Integration</a:t>
            </a:r>
            <a:endParaRPr/>
          </a:p>
          <a:p>
            <a:pPr indent="-431800" lvl="0" marL="457200" rtl="0" algn="l">
              <a:lnSpc>
                <a:spcPct val="100000"/>
              </a:lnSpc>
              <a:spcBef>
                <a:spcPts val="640"/>
              </a:spcBef>
              <a:spcAft>
                <a:spcPts val="0"/>
              </a:spcAft>
              <a:buClr>
                <a:schemeClr val="dk1"/>
              </a:buClr>
              <a:buSzPts val="3200"/>
              <a:buChar char="•"/>
            </a:pPr>
            <a:r>
              <a:rPr lang="en-US"/>
              <a:t>System</a:t>
            </a:r>
            <a:endParaRPr/>
          </a:p>
          <a:p>
            <a:pPr indent="-431800" lvl="0" marL="457200" rtl="0" algn="l">
              <a:lnSpc>
                <a:spcPct val="100000"/>
              </a:lnSpc>
              <a:spcBef>
                <a:spcPts val="640"/>
              </a:spcBef>
              <a:spcAft>
                <a:spcPts val="0"/>
              </a:spcAft>
              <a:buClr>
                <a:schemeClr val="dk1"/>
              </a:buClr>
              <a:buSzPts val="3200"/>
              <a:buChar char="•"/>
            </a:pPr>
            <a:r>
              <a:rPr lang="en-US"/>
              <a:t>Performance</a:t>
            </a:r>
            <a:endParaRPr/>
          </a:p>
          <a:p>
            <a:pPr indent="-431800" lvl="0" marL="457200" rtl="0" algn="l">
              <a:lnSpc>
                <a:spcPct val="100000"/>
              </a:lnSpc>
              <a:spcBef>
                <a:spcPts val="640"/>
              </a:spcBef>
              <a:spcAft>
                <a:spcPts val="0"/>
              </a:spcAft>
              <a:buClr>
                <a:schemeClr val="dk1"/>
              </a:buClr>
              <a:buSzPts val="3200"/>
              <a:buChar char="•"/>
            </a:pPr>
            <a:r>
              <a:rPr lang="en-US"/>
              <a:t>Security</a:t>
            </a:r>
            <a:endParaRPr/>
          </a:p>
          <a:p>
            <a:pPr indent="0" lvl="0" marL="25400" rtl="0" algn="l">
              <a:lnSpc>
                <a:spcPct val="100000"/>
              </a:lnSpc>
              <a:spcBef>
                <a:spcPts val="640"/>
              </a:spcBef>
              <a:spcAft>
                <a:spcPts val="0"/>
              </a:spcAft>
              <a:buSzPts val="3200"/>
              <a:buNone/>
            </a:pPr>
            <a:r>
              <a:rPr lang="en-US"/>
              <a:t>And so on and so forth</a:t>
            </a:r>
            <a:endParaRPr/>
          </a:p>
          <a:p>
            <a:pPr indent="-228600" lvl="0" marL="457200" rtl="0" algn="l">
              <a:lnSpc>
                <a:spcPct val="100000"/>
              </a:lnSpc>
              <a:spcBef>
                <a:spcPts val="640"/>
              </a:spcBef>
              <a:spcAft>
                <a:spcPts val="0"/>
              </a:spcAft>
              <a:buClr>
                <a:schemeClr val="dk1"/>
              </a:buClr>
              <a:buSzPts val="3200"/>
              <a:buNone/>
            </a:pPr>
            <a:r>
              <a:t/>
            </a:r>
            <a:endParaRPr/>
          </a:p>
        </p:txBody>
      </p:sp>
      <p:sp>
        <p:nvSpPr>
          <p:cNvPr id="395" name="Google Shape;395;p32"/>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3"/>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Characteristics of a good test case</a:t>
            </a:r>
            <a:endParaRPr/>
          </a:p>
        </p:txBody>
      </p:sp>
      <p:sp>
        <p:nvSpPr>
          <p:cNvPr id="401" name="Google Shape;401;p33"/>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lnSpcReduction="10000"/>
          </a:bodyPr>
          <a:lstStyle/>
          <a:p>
            <a:pPr indent="-431800" lvl="0" marL="457200" rtl="0" algn="l">
              <a:lnSpc>
                <a:spcPct val="100000"/>
              </a:lnSpc>
              <a:spcBef>
                <a:spcPts val="640"/>
              </a:spcBef>
              <a:spcAft>
                <a:spcPts val="0"/>
              </a:spcAft>
              <a:buClr>
                <a:schemeClr val="dk1"/>
              </a:buClr>
              <a:buSzPts val="3200"/>
              <a:buChar char="•"/>
            </a:pPr>
            <a:r>
              <a:rPr lang="en-US"/>
              <a:t>Accurate</a:t>
            </a:r>
            <a:endParaRPr/>
          </a:p>
          <a:p>
            <a:pPr indent="-431800" lvl="0" marL="457200" rtl="0" algn="l">
              <a:lnSpc>
                <a:spcPct val="100000"/>
              </a:lnSpc>
              <a:spcBef>
                <a:spcPts val="640"/>
              </a:spcBef>
              <a:spcAft>
                <a:spcPts val="0"/>
              </a:spcAft>
              <a:buClr>
                <a:schemeClr val="dk1"/>
              </a:buClr>
              <a:buSzPts val="3200"/>
              <a:buChar char="•"/>
            </a:pPr>
            <a:r>
              <a:rPr lang="en-US"/>
              <a:t>Essential</a:t>
            </a:r>
            <a:endParaRPr/>
          </a:p>
          <a:p>
            <a:pPr indent="-431800" lvl="0" marL="457200" rtl="0" algn="l">
              <a:lnSpc>
                <a:spcPct val="100000"/>
              </a:lnSpc>
              <a:spcBef>
                <a:spcPts val="640"/>
              </a:spcBef>
              <a:spcAft>
                <a:spcPts val="0"/>
              </a:spcAft>
              <a:buClr>
                <a:schemeClr val="dk1"/>
              </a:buClr>
              <a:buSzPts val="3200"/>
              <a:buChar char="•"/>
            </a:pPr>
            <a:r>
              <a:rPr lang="en-US"/>
              <a:t>Economical</a:t>
            </a:r>
            <a:endParaRPr/>
          </a:p>
          <a:p>
            <a:pPr indent="-431800" lvl="0" marL="457200" rtl="0" algn="l">
              <a:lnSpc>
                <a:spcPct val="100000"/>
              </a:lnSpc>
              <a:spcBef>
                <a:spcPts val="640"/>
              </a:spcBef>
              <a:spcAft>
                <a:spcPts val="0"/>
              </a:spcAft>
              <a:buClr>
                <a:schemeClr val="dk1"/>
              </a:buClr>
              <a:buSzPts val="3200"/>
              <a:buChar char="•"/>
            </a:pPr>
            <a:r>
              <a:rPr lang="en-US"/>
              <a:t>Traceable</a:t>
            </a:r>
            <a:endParaRPr/>
          </a:p>
          <a:p>
            <a:pPr indent="-431800" lvl="0" marL="457200" rtl="0" algn="l">
              <a:lnSpc>
                <a:spcPct val="100000"/>
              </a:lnSpc>
              <a:spcBef>
                <a:spcPts val="640"/>
              </a:spcBef>
              <a:spcAft>
                <a:spcPts val="0"/>
              </a:spcAft>
              <a:buClr>
                <a:schemeClr val="dk1"/>
              </a:buClr>
              <a:buSzPts val="3200"/>
              <a:buChar char="•"/>
            </a:pPr>
            <a:r>
              <a:rPr lang="en-US"/>
              <a:t>Repeatable</a:t>
            </a:r>
            <a:endParaRPr/>
          </a:p>
          <a:p>
            <a:pPr indent="-431800" lvl="0" marL="457200" rtl="0" algn="l">
              <a:lnSpc>
                <a:spcPct val="100000"/>
              </a:lnSpc>
              <a:spcBef>
                <a:spcPts val="640"/>
              </a:spcBef>
              <a:spcAft>
                <a:spcPts val="0"/>
              </a:spcAft>
              <a:buClr>
                <a:schemeClr val="dk1"/>
              </a:buClr>
              <a:buSzPts val="3200"/>
              <a:buChar char="•"/>
            </a:pPr>
            <a:r>
              <a:rPr lang="en-US"/>
              <a:t>Reusable</a:t>
            </a:r>
            <a:endParaRPr/>
          </a:p>
          <a:p>
            <a:pPr indent="-431800" lvl="0" marL="457200" rtl="0" algn="l">
              <a:lnSpc>
                <a:spcPct val="100000"/>
              </a:lnSpc>
              <a:spcBef>
                <a:spcPts val="640"/>
              </a:spcBef>
              <a:spcAft>
                <a:spcPts val="0"/>
              </a:spcAft>
              <a:buClr>
                <a:schemeClr val="dk1"/>
              </a:buClr>
              <a:buSzPts val="3200"/>
              <a:buChar char="•"/>
            </a:pPr>
            <a:r>
              <a:rPr lang="en-US"/>
              <a:t>Neither too simple nor too complex</a:t>
            </a:r>
            <a:endParaRPr/>
          </a:p>
          <a:p>
            <a:pPr indent="-431800" lvl="0" marL="457200" rtl="0" algn="l">
              <a:lnSpc>
                <a:spcPct val="100000"/>
              </a:lnSpc>
              <a:spcBef>
                <a:spcPts val="640"/>
              </a:spcBef>
              <a:spcAft>
                <a:spcPts val="0"/>
              </a:spcAft>
              <a:buClr>
                <a:schemeClr val="dk1"/>
              </a:buClr>
              <a:buSzPts val="3200"/>
              <a:buChar char="•"/>
            </a:pPr>
            <a:r>
              <a:rPr lang="en-US"/>
              <a:t>Has reasonable probability of catching an error</a:t>
            </a:r>
            <a:endParaRPr/>
          </a:p>
        </p:txBody>
      </p:sp>
      <p:sp>
        <p:nvSpPr>
          <p:cNvPr id="402" name="Google Shape;402;p33"/>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4"/>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Test case Attributes</a:t>
            </a:r>
            <a:endParaRPr/>
          </a:p>
        </p:txBody>
      </p:sp>
      <p:sp>
        <p:nvSpPr>
          <p:cNvPr id="408" name="Google Shape;408;p34"/>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fontScale="70000" lnSpcReduction="20000"/>
          </a:bodyPr>
          <a:lstStyle/>
          <a:p>
            <a:pPr indent="-431800" lvl="0" marL="457200" rtl="0" algn="l">
              <a:lnSpc>
                <a:spcPct val="100000"/>
              </a:lnSpc>
              <a:spcBef>
                <a:spcPts val="640"/>
              </a:spcBef>
              <a:spcAft>
                <a:spcPts val="0"/>
              </a:spcAft>
              <a:buClr>
                <a:schemeClr val="dk1"/>
              </a:buClr>
              <a:buSzPct val="142857"/>
              <a:buChar char="•"/>
            </a:pPr>
            <a:r>
              <a:rPr lang="en-US"/>
              <a:t>Test case ID : should be unique with easily understandable naming convention. E.g. UI001, DB002 etc.</a:t>
            </a:r>
            <a:endParaRPr/>
          </a:p>
          <a:p>
            <a:pPr indent="-431800" lvl="0" marL="457200" rtl="0" algn="l">
              <a:lnSpc>
                <a:spcPct val="100000"/>
              </a:lnSpc>
              <a:spcBef>
                <a:spcPts val="640"/>
              </a:spcBef>
              <a:spcAft>
                <a:spcPts val="0"/>
              </a:spcAft>
              <a:buClr>
                <a:schemeClr val="dk1"/>
              </a:buClr>
              <a:buSzPct val="142857"/>
              <a:buChar char="•"/>
            </a:pPr>
            <a:r>
              <a:rPr lang="en-US"/>
              <a:t>Description : Brief and concise</a:t>
            </a:r>
            <a:endParaRPr/>
          </a:p>
          <a:p>
            <a:pPr indent="-431800" lvl="0" marL="457200" rtl="0" algn="l">
              <a:lnSpc>
                <a:spcPct val="100000"/>
              </a:lnSpc>
              <a:spcBef>
                <a:spcPts val="640"/>
              </a:spcBef>
              <a:spcAft>
                <a:spcPts val="0"/>
              </a:spcAft>
              <a:buClr>
                <a:schemeClr val="dk1"/>
              </a:buClr>
              <a:buSzPct val="142857"/>
              <a:buChar char="•"/>
            </a:pPr>
            <a:r>
              <a:rPr lang="en-US"/>
              <a:t>Preconditions : Steps to be completed before the test case is executed. E.g. ATM PIN change test case requires previous PIN</a:t>
            </a:r>
            <a:endParaRPr/>
          </a:p>
          <a:p>
            <a:pPr indent="-431800" lvl="0" marL="457200" rtl="0" algn="l">
              <a:lnSpc>
                <a:spcPct val="100000"/>
              </a:lnSpc>
              <a:spcBef>
                <a:spcPts val="640"/>
              </a:spcBef>
              <a:spcAft>
                <a:spcPts val="0"/>
              </a:spcAft>
              <a:buClr>
                <a:schemeClr val="dk1"/>
              </a:buClr>
              <a:buSzPct val="142857"/>
              <a:buChar char="•"/>
            </a:pPr>
            <a:r>
              <a:rPr lang="en-US"/>
              <a:t>Steps : Write each step with proper numbering and description. The steps should be written from end user’s perspective.</a:t>
            </a:r>
            <a:endParaRPr/>
          </a:p>
          <a:p>
            <a:pPr indent="-431800" lvl="0" marL="457200" rtl="0" algn="l">
              <a:lnSpc>
                <a:spcPct val="100000"/>
              </a:lnSpc>
              <a:spcBef>
                <a:spcPts val="640"/>
              </a:spcBef>
              <a:spcAft>
                <a:spcPts val="0"/>
              </a:spcAft>
              <a:buClr>
                <a:schemeClr val="dk1"/>
              </a:buClr>
              <a:buSzPct val="142857"/>
              <a:buChar char="•"/>
            </a:pPr>
            <a:r>
              <a:rPr lang="en-US"/>
              <a:t>Test data : Gather all required test data to provide as input. E.g. ATM PIN change requires card number and previous PIN.</a:t>
            </a:r>
            <a:endParaRPr/>
          </a:p>
          <a:p>
            <a:pPr indent="-431800" lvl="0" marL="457200" rtl="0" algn="l">
              <a:lnSpc>
                <a:spcPct val="100000"/>
              </a:lnSpc>
              <a:spcBef>
                <a:spcPts val="640"/>
              </a:spcBef>
              <a:spcAft>
                <a:spcPts val="0"/>
              </a:spcAft>
              <a:buClr>
                <a:schemeClr val="dk1"/>
              </a:buClr>
              <a:buSzPct val="142857"/>
              <a:buChar char="•"/>
            </a:pPr>
            <a:r>
              <a:rPr lang="en-US"/>
              <a:t>Expected Result : What should be returned to the user as a result of this test case? E.g. “Login successful”, “PIN changed successfully” etc.</a:t>
            </a:r>
            <a:endParaRPr/>
          </a:p>
          <a:p>
            <a:pPr indent="-431800" lvl="0" marL="457200" rtl="0" algn="l">
              <a:lnSpc>
                <a:spcPct val="100000"/>
              </a:lnSpc>
              <a:spcBef>
                <a:spcPts val="640"/>
              </a:spcBef>
              <a:spcAft>
                <a:spcPts val="0"/>
              </a:spcAft>
              <a:buClr>
                <a:schemeClr val="dk1"/>
              </a:buClr>
              <a:buSzPct val="142857"/>
              <a:buChar char="•"/>
            </a:pPr>
            <a:r>
              <a:rPr lang="en-US"/>
              <a:t>Actual Result : After the test case is executed, what is the actual output?</a:t>
            </a:r>
            <a:endParaRPr/>
          </a:p>
          <a:p>
            <a:pPr indent="-431800" lvl="0" marL="457200" rtl="0" algn="l">
              <a:lnSpc>
                <a:spcPct val="100000"/>
              </a:lnSpc>
              <a:spcBef>
                <a:spcPts val="640"/>
              </a:spcBef>
              <a:spcAft>
                <a:spcPts val="0"/>
              </a:spcAft>
              <a:buClr>
                <a:schemeClr val="dk1"/>
              </a:buClr>
              <a:buSzPct val="142857"/>
              <a:buChar char="•"/>
            </a:pPr>
            <a:r>
              <a:rPr lang="en-US"/>
              <a:t>Status : Based on the difference between expected and actual result, the status should be set to “Pass” or “Fail”.</a:t>
            </a:r>
            <a:endParaRPr/>
          </a:p>
          <a:p>
            <a:pPr indent="-228600" lvl="0" marL="457200" rtl="0" algn="l">
              <a:lnSpc>
                <a:spcPct val="100000"/>
              </a:lnSpc>
              <a:spcBef>
                <a:spcPts val="640"/>
              </a:spcBef>
              <a:spcAft>
                <a:spcPts val="0"/>
              </a:spcAft>
              <a:buClr>
                <a:schemeClr val="dk1"/>
              </a:buClr>
              <a:buSzPct val="142857"/>
              <a:buNone/>
            </a:pPr>
            <a:r>
              <a:t/>
            </a:r>
            <a:endParaRPr/>
          </a:p>
          <a:p>
            <a:pPr indent="-228600" lvl="0" marL="457200" rtl="0" algn="l">
              <a:lnSpc>
                <a:spcPct val="100000"/>
              </a:lnSpc>
              <a:spcBef>
                <a:spcPts val="640"/>
              </a:spcBef>
              <a:spcAft>
                <a:spcPts val="0"/>
              </a:spcAft>
              <a:buClr>
                <a:schemeClr val="dk1"/>
              </a:buClr>
              <a:buSzPct val="142857"/>
              <a:buNone/>
            </a:pPr>
            <a:r>
              <a:t/>
            </a:r>
            <a:endParaRPr/>
          </a:p>
        </p:txBody>
      </p:sp>
      <p:sp>
        <p:nvSpPr>
          <p:cNvPr id="409" name="Google Shape;409;p34"/>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5"/>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Test case : Other Attributes</a:t>
            </a:r>
            <a:endParaRPr/>
          </a:p>
        </p:txBody>
      </p:sp>
      <p:sp>
        <p:nvSpPr>
          <p:cNvPr id="415" name="Google Shape;415;p35"/>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fontScale="62500" lnSpcReduction="20000"/>
          </a:bodyPr>
          <a:lstStyle/>
          <a:p>
            <a:pPr indent="-228600" lvl="0" marL="457200" rtl="0" algn="l">
              <a:lnSpc>
                <a:spcPct val="100000"/>
              </a:lnSpc>
              <a:spcBef>
                <a:spcPts val="640"/>
              </a:spcBef>
              <a:spcAft>
                <a:spcPts val="0"/>
              </a:spcAft>
              <a:buClr>
                <a:schemeClr val="dk1"/>
              </a:buClr>
              <a:buSzPct val="160000"/>
              <a:buNone/>
            </a:pPr>
            <a:r>
              <a:t/>
            </a:r>
            <a:endParaRPr>
              <a:solidFill>
                <a:srgbClr val="595959"/>
              </a:solidFill>
            </a:endParaRPr>
          </a:p>
          <a:p>
            <a:pPr indent="0" lvl="0" marL="25400" rtl="0" algn="l">
              <a:lnSpc>
                <a:spcPct val="100000"/>
              </a:lnSpc>
              <a:spcBef>
                <a:spcPts val="640"/>
              </a:spcBef>
              <a:spcAft>
                <a:spcPts val="0"/>
              </a:spcAft>
              <a:buSzPct val="160000"/>
              <a:buNone/>
            </a:pPr>
            <a:r>
              <a:rPr b="1" lang="en-US">
                <a:solidFill>
                  <a:schemeClr val="dk1"/>
                </a:solidFill>
              </a:rPr>
              <a:t>Other important fields of a test case template:</a:t>
            </a:r>
            <a:endParaRPr b="1">
              <a:solidFill>
                <a:schemeClr val="dk1"/>
              </a:solidFill>
            </a:endParaRPr>
          </a:p>
          <a:p>
            <a:pPr indent="0" lvl="0" marL="25400" rtl="0" algn="l">
              <a:lnSpc>
                <a:spcPct val="100000"/>
              </a:lnSpc>
              <a:spcBef>
                <a:spcPts val="640"/>
              </a:spcBef>
              <a:spcAft>
                <a:spcPts val="0"/>
              </a:spcAft>
              <a:buSzPct val="160000"/>
              <a:buNone/>
            </a:pPr>
            <a:r>
              <a:t/>
            </a:r>
            <a:endParaRPr>
              <a:solidFill>
                <a:schemeClr val="dk1"/>
              </a:solidFill>
            </a:endParaRPr>
          </a:p>
          <a:p>
            <a:pPr indent="-431800" lvl="0" marL="457200" rtl="0" algn="l">
              <a:lnSpc>
                <a:spcPct val="100000"/>
              </a:lnSpc>
              <a:spcBef>
                <a:spcPts val="640"/>
              </a:spcBef>
              <a:spcAft>
                <a:spcPts val="0"/>
              </a:spcAft>
              <a:buClr>
                <a:schemeClr val="dk1"/>
              </a:buClr>
              <a:buSzPct val="160000"/>
              <a:buChar char="•"/>
            </a:pPr>
            <a:r>
              <a:rPr b="1" lang="en-US">
                <a:solidFill>
                  <a:schemeClr val="dk1"/>
                </a:solidFill>
              </a:rPr>
              <a:t>Project Name:</a:t>
            </a:r>
            <a:r>
              <a:rPr lang="en-US">
                <a:solidFill>
                  <a:schemeClr val="dk1"/>
                </a:solidFill>
              </a:rPr>
              <a:t> Name of the project the test cases belongs to</a:t>
            </a:r>
            <a:endParaRPr>
              <a:solidFill>
                <a:schemeClr val="dk1"/>
              </a:solidFill>
            </a:endParaRPr>
          </a:p>
          <a:p>
            <a:pPr indent="-431800" lvl="0" marL="457200" rtl="0" algn="l">
              <a:lnSpc>
                <a:spcPct val="100000"/>
              </a:lnSpc>
              <a:spcBef>
                <a:spcPts val="640"/>
              </a:spcBef>
              <a:spcAft>
                <a:spcPts val="0"/>
              </a:spcAft>
              <a:buClr>
                <a:schemeClr val="dk1"/>
              </a:buClr>
              <a:buSzPct val="160000"/>
              <a:buChar char="•"/>
            </a:pPr>
            <a:r>
              <a:rPr b="1" lang="en-US">
                <a:solidFill>
                  <a:schemeClr val="dk1"/>
                </a:solidFill>
              </a:rPr>
              <a:t>Module Name:</a:t>
            </a:r>
            <a:r>
              <a:rPr lang="en-US">
                <a:solidFill>
                  <a:schemeClr val="dk1"/>
                </a:solidFill>
              </a:rPr>
              <a:t> Name of the module the test cases belongs to</a:t>
            </a:r>
            <a:endParaRPr>
              <a:solidFill>
                <a:schemeClr val="dk1"/>
              </a:solidFill>
            </a:endParaRPr>
          </a:p>
          <a:p>
            <a:pPr indent="-431800" lvl="0" marL="457200" rtl="0" algn="l">
              <a:lnSpc>
                <a:spcPct val="100000"/>
              </a:lnSpc>
              <a:spcBef>
                <a:spcPts val="640"/>
              </a:spcBef>
              <a:spcAft>
                <a:spcPts val="0"/>
              </a:spcAft>
              <a:buClr>
                <a:schemeClr val="dk1"/>
              </a:buClr>
              <a:buSzPct val="160000"/>
              <a:buChar char="•"/>
            </a:pPr>
            <a:r>
              <a:rPr b="1" lang="en-US">
                <a:solidFill>
                  <a:schemeClr val="dk1"/>
                </a:solidFill>
              </a:rPr>
              <a:t>Reference Document:</a:t>
            </a:r>
            <a:r>
              <a:rPr lang="en-US">
                <a:solidFill>
                  <a:schemeClr val="dk1"/>
                </a:solidFill>
              </a:rPr>
              <a:t> Mention the path of the reference documents (if any such as Requirement Document, Test Plan, Test Scenarios, etc.,)</a:t>
            </a:r>
            <a:endParaRPr>
              <a:solidFill>
                <a:schemeClr val="dk1"/>
              </a:solidFill>
            </a:endParaRPr>
          </a:p>
          <a:p>
            <a:pPr indent="-431800" lvl="0" marL="457200" rtl="0" algn="l">
              <a:lnSpc>
                <a:spcPct val="100000"/>
              </a:lnSpc>
              <a:spcBef>
                <a:spcPts val="640"/>
              </a:spcBef>
              <a:spcAft>
                <a:spcPts val="0"/>
              </a:spcAft>
              <a:buClr>
                <a:schemeClr val="dk1"/>
              </a:buClr>
              <a:buSzPct val="160000"/>
              <a:buChar char="•"/>
            </a:pPr>
            <a:r>
              <a:rPr b="1" lang="en-US">
                <a:solidFill>
                  <a:schemeClr val="dk1"/>
                </a:solidFill>
              </a:rPr>
              <a:t>Created By:</a:t>
            </a:r>
            <a:r>
              <a:rPr lang="en-US">
                <a:solidFill>
                  <a:schemeClr val="dk1"/>
                </a:solidFill>
              </a:rPr>
              <a:t> Name of the Tester who created the test cases</a:t>
            </a:r>
            <a:endParaRPr>
              <a:solidFill>
                <a:schemeClr val="dk1"/>
              </a:solidFill>
            </a:endParaRPr>
          </a:p>
          <a:p>
            <a:pPr indent="-431800" lvl="0" marL="457200" rtl="0" algn="l">
              <a:lnSpc>
                <a:spcPct val="100000"/>
              </a:lnSpc>
              <a:spcBef>
                <a:spcPts val="640"/>
              </a:spcBef>
              <a:spcAft>
                <a:spcPts val="0"/>
              </a:spcAft>
              <a:buClr>
                <a:schemeClr val="dk1"/>
              </a:buClr>
              <a:buSzPct val="160000"/>
              <a:buChar char="•"/>
            </a:pPr>
            <a:r>
              <a:rPr b="1" lang="en-US">
                <a:solidFill>
                  <a:schemeClr val="dk1"/>
                </a:solidFill>
              </a:rPr>
              <a:t>Date of Creation:</a:t>
            </a:r>
            <a:r>
              <a:rPr lang="en-US">
                <a:solidFill>
                  <a:schemeClr val="dk1"/>
                </a:solidFill>
              </a:rPr>
              <a:t> When the test cases were created</a:t>
            </a:r>
            <a:endParaRPr>
              <a:solidFill>
                <a:schemeClr val="dk1"/>
              </a:solidFill>
            </a:endParaRPr>
          </a:p>
          <a:p>
            <a:pPr indent="-431800" lvl="0" marL="457200" rtl="0" algn="l">
              <a:lnSpc>
                <a:spcPct val="100000"/>
              </a:lnSpc>
              <a:spcBef>
                <a:spcPts val="640"/>
              </a:spcBef>
              <a:spcAft>
                <a:spcPts val="0"/>
              </a:spcAft>
              <a:buClr>
                <a:schemeClr val="dk1"/>
              </a:buClr>
              <a:buSzPct val="160000"/>
              <a:buChar char="•"/>
            </a:pPr>
            <a:r>
              <a:rPr b="1" lang="en-US">
                <a:solidFill>
                  <a:schemeClr val="dk1"/>
                </a:solidFill>
              </a:rPr>
              <a:t>Reviewed By:</a:t>
            </a:r>
            <a:r>
              <a:rPr lang="en-US">
                <a:solidFill>
                  <a:schemeClr val="dk1"/>
                </a:solidFill>
              </a:rPr>
              <a:t> Name of the Tester who reviewed the test cases</a:t>
            </a:r>
            <a:endParaRPr>
              <a:solidFill>
                <a:schemeClr val="dk1"/>
              </a:solidFill>
            </a:endParaRPr>
          </a:p>
          <a:p>
            <a:pPr indent="-431800" lvl="0" marL="457200" rtl="0" algn="l">
              <a:lnSpc>
                <a:spcPct val="100000"/>
              </a:lnSpc>
              <a:spcBef>
                <a:spcPts val="640"/>
              </a:spcBef>
              <a:spcAft>
                <a:spcPts val="0"/>
              </a:spcAft>
              <a:buClr>
                <a:schemeClr val="dk1"/>
              </a:buClr>
              <a:buSzPct val="160000"/>
              <a:buChar char="•"/>
            </a:pPr>
            <a:r>
              <a:rPr b="1" lang="en-US">
                <a:solidFill>
                  <a:schemeClr val="dk1"/>
                </a:solidFill>
              </a:rPr>
              <a:t>Date of Review:</a:t>
            </a:r>
            <a:r>
              <a:rPr lang="en-US">
                <a:solidFill>
                  <a:schemeClr val="dk1"/>
                </a:solidFill>
              </a:rPr>
              <a:t> When the test cases were reviewed</a:t>
            </a:r>
            <a:endParaRPr>
              <a:solidFill>
                <a:schemeClr val="dk1"/>
              </a:solidFill>
            </a:endParaRPr>
          </a:p>
          <a:p>
            <a:pPr indent="-431800" lvl="0" marL="457200" rtl="0" algn="l">
              <a:lnSpc>
                <a:spcPct val="100000"/>
              </a:lnSpc>
              <a:spcBef>
                <a:spcPts val="640"/>
              </a:spcBef>
              <a:spcAft>
                <a:spcPts val="0"/>
              </a:spcAft>
              <a:buClr>
                <a:schemeClr val="dk1"/>
              </a:buClr>
              <a:buSzPct val="160000"/>
              <a:buChar char="•"/>
            </a:pPr>
            <a:r>
              <a:rPr b="1" lang="en-US">
                <a:solidFill>
                  <a:schemeClr val="dk1"/>
                </a:solidFill>
              </a:rPr>
              <a:t>Executed By:</a:t>
            </a:r>
            <a:r>
              <a:rPr lang="en-US">
                <a:solidFill>
                  <a:schemeClr val="dk1"/>
                </a:solidFill>
              </a:rPr>
              <a:t> Name of the Tester who executed the test case</a:t>
            </a:r>
            <a:endParaRPr>
              <a:solidFill>
                <a:schemeClr val="dk1"/>
              </a:solidFill>
            </a:endParaRPr>
          </a:p>
          <a:p>
            <a:pPr indent="-431800" lvl="0" marL="457200" rtl="0" algn="l">
              <a:lnSpc>
                <a:spcPct val="100000"/>
              </a:lnSpc>
              <a:spcBef>
                <a:spcPts val="640"/>
              </a:spcBef>
              <a:spcAft>
                <a:spcPts val="0"/>
              </a:spcAft>
              <a:buClr>
                <a:schemeClr val="dk1"/>
              </a:buClr>
              <a:buSzPct val="160000"/>
              <a:buChar char="•"/>
            </a:pPr>
            <a:r>
              <a:rPr b="1" lang="en-US">
                <a:solidFill>
                  <a:schemeClr val="dk1"/>
                </a:solidFill>
              </a:rPr>
              <a:t>Date of Execution:</a:t>
            </a:r>
            <a:r>
              <a:rPr lang="en-US">
                <a:solidFill>
                  <a:schemeClr val="dk1"/>
                </a:solidFill>
              </a:rPr>
              <a:t> When the test case was executed</a:t>
            </a:r>
            <a:endParaRPr>
              <a:solidFill>
                <a:schemeClr val="dk1"/>
              </a:solidFill>
            </a:endParaRPr>
          </a:p>
          <a:p>
            <a:pPr indent="-431800" lvl="0" marL="457200" rtl="0" algn="l">
              <a:lnSpc>
                <a:spcPct val="100000"/>
              </a:lnSpc>
              <a:spcBef>
                <a:spcPts val="640"/>
              </a:spcBef>
              <a:spcAft>
                <a:spcPts val="0"/>
              </a:spcAft>
              <a:buClr>
                <a:schemeClr val="dk1"/>
              </a:buClr>
              <a:buSzPct val="160000"/>
              <a:buChar char="•"/>
            </a:pPr>
            <a:r>
              <a:rPr b="1" lang="en-US">
                <a:solidFill>
                  <a:schemeClr val="dk1"/>
                </a:solidFill>
              </a:rPr>
              <a:t>Comments:</a:t>
            </a:r>
            <a:r>
              <a:rPr lang="en-US">
                <a:solidFill>
                  <a:schemeClr val="dk1"/>
                </a:solidFill>
              </a:rPr>
              <a:t> Include any other information which helps the team</a:t>
            </a:r>
            <a:endParaRPr>
              <a:solidFill>
                <a:schemeClr val="dk1"/>
              </a:solidFill>
            </a:endParaRPr>
          </a:p>
          <a:p>
            <a:pPr indent="0" lvl="0" marL="25400" rtl="0" algn="l">
              <a:lnSpc>
                <a:spcPct val="100000"/>
              </a:lnSpc>
              <a:spcBef>
                <a:spcPts val="640"/>
              </a:spcBef>
              <a:spcAft>
                <a:spcPts val="0"/>
              </a:spcAft>
              <a:buSzPct val="160000"/>
              <a:buNone/>
            </a:pPr>
            <a:r>
              <a:t/>
            </a:r>
            <a:endParaRPr/>
          </a:p>
        </p:txBody>
      </p:sp>
      <p:sp>
        <p:nvSpPr>
          <p:cNvPr id="416" name="Google Shape;416;p35"/>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6"/>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Test Case Execution Flow</a:t>
            </a:r>
            <a:endParaRPr/>
          </a:p>
        </p:txBody>
      </p:sp>
      <p:sp>
        <p:nvSpPr>
          <p:cNvPr id="422" name="Google Shape;422;p36"/>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Clr>
                <a:schemeClr val="dk1"/>
              </a:buClr>
              <a:buSzPts val="3200"/>
              <a:buChar char="•"/>
            </a:pPr>
            <a:r>
              <a:rPr lang="en-US"/>
              <a:t>Generate Test Plan, Test Scenarios and Test Cases-&gt;Execute Test cases-&gt;Verify Results-&gt;Store Test Logs-&gt;Generate Error Report for failed test cases-&gt;Track defects</a:t>
            </a:r>
            <a:endParaRPr/>
          </a:p>
          <a:p>
            <a:pPr indent="-431800" lvl="0" marL="457200" rtl="0" algn="l">
              <a:lnSpc>
                <a:spcPct val="100000"/>
              </a:lnSpc>
              <a:spcBef>
                <a:spcPts val="640"/>
              </a:spcBef>
              <a:spcAft>
                <a:spcPts val="0"/>
              </a:spcAft>
              <a:buClr>
                <a:schemeClr val="dk1"/>
              </a:buClr>
              <a:buSzPts val="3200"/>
              <a:buChar char="•"/>
            </a:pPr>
            <a:r>
              <a:rPr lang="en-US"/>
              <a:t>Errors injected into the system lead to faults which in turn may lead to system failure</a:t>
            </a:r>
            <a:endParaRPr/>
          </a:p>
          <a:p>
            <a:pPr indent="-431800" lvl="0" marL="457200" rtl="0" algn="l">
              <a:lnSpc>
                <a:spcPct val="100000"/>
              </a:lnSpc>
              <a:spcBef>
                <a:spcPts val="640"/>
              </a:spcBef>
              <a:spcAft>
                <a:spcPts val="0"/>
              </a:spcAft>
              <a:buClr>
                <a:schemeClr val="dk1"/>
              </a:buClr>
              <a:buSzPts val="3200"/>
              <a:buChar char="•"/>
            </a:pPr>
            <a:r>
              <a:rPr lang="en-US"/>
              <a:t>It is always in the best interest of everyone to detect the errors earlier in the testing cycle.</a:t>
            </a:r>
            <a:endParaRPr/>
          </a:p>
        </p:txBody>
      </p:sp>
      <p:sp>
        <p:nvSpPr>
          <p:cNvPr id="423" name="Google Shape;423;p36"/>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7"/>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Reasons for Faults and Failures</a:t>
            </a:r>
            <a:endParaRPr/>
          </a:p>
        </p:txBody>
      </p:sp>
      <p:sp>
        <p:nvSpPr>
          <p:cNvPr id="429" name="Google Shape;429;p37"/>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30" name="Google Shape;430;p37"/>
          <p:cNvPicPr preferRelativeResize="0"/>
          <p:nvPr/>
        </p:nvPicPr>
        <p:blipFill rotWithShape="1">
          <a:blip r:embed="rId3">
            <a:alphaModFix/>
          </a:blip>
          <a:srcRect b="0" l="0" r="0" t="0"/>
          <a:stretch/>
        </p:blipFill>
        <p:spPr>
          <a:xfrm>
            <a:off x="2456988" y="1609344"/>
            <a:ext cx="7278023" cy="4702826"/>
          </a:xfrm>
          <a:prstGeom prst="rect">
            <a:avLst/>
          </a:prstGeom>
          <a:noFill/>
          <a:ln>
            <a:noFill/>
          </a:ln>
        </p:spPr>
      </p:pic>
      <p:cxnSp>
        <p:nvCxnSpPr>
          <p:cNvPr id="431" name="Google Shape;431;p37"/>
          <p:cNvCxnSpPr/>
          <p:nvPr/>
        </p:nvCxnSpPr>
        <p:spPr>
          <a:xfrm flipH="1" rot="10800000">
            <a:off x="6903720" y="1956816"/>
            <a:ext cx="2103120" cy="155448"/>
          </a:xfrm>
          <a:prstGeom prst="straightConnector1">
            <a:avLst/>
          </a:prstGeom>
          <a:noFill/>
          <a:ln cap="flat" cmpd="sng" w="9525">
            <a:solidFill>
              <a:srgbClr val="4A7DBA"/>
            </a:solidFill>
            <a:prstDash val="solid"/>
            <a:round/>
            <a:headEnd len="sm" w="sm" type="none"/>
            <a:tailEnd len="med" w="med" type="stealth"/>
          </a:ln>
        </p:spPr>
      </p:cxnSp>
      <p:sp>
        <p:nvSpPr>
          <p:cNvPr id="432" name="Google Shape;432;p37"/>
          <p:cNvSpPr txBox="1"/>
          <p:nvPr/>
        </p:nvSpPr>
        <p:spPr>
          <a:xfrm>
            <a:off x="9153144" y="1726763"/>
            <a:ext cx="177393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Misunderstanding the requirements</a:t>
            </a:r>
            <a:endParaRPr b="0" i="0" sz="1400" u="none" cap="none" strike="noStrike">
              <a:solidFill>
                <a:srgbClr val="000000"/>
              </a:solidFill>
              <a:latin typeface="Arial"/>
              <a:ea typeface="Arial"/>
              <a:cs typeface="Arial"/>
              <a:sym typeface="Arial"/>
            </a:endParaRPr>
          </a:p>
        </p:txBody>
      </p:sp>
      <p:cxnSp>
        <p:nvCxnSpPr>
          <p:cNvPr id="433" name="Google Shape;433;p37"/>
          <p:cNvCxnSpPr/>
          <p:nvPr/>
        </p:nvCxnSpPr>
        <p:spPr>
          <a:xfrm flipH="1" rot="10800000">
            <a:off x="7251192" y="2843784"/>
            <a:ext cx="2483819" cy="146304"/>
          </a:xfrm>
          <a:prstGeom prst="straightConnector1">
            <a:avLst/>
          </a:prstGeom>
          <a:noFill/>
          <a:ln cap="flat" cmpd="sng" w="9525">
            <a:solidFill>
              <a:srgbClr val="4A7DBA"/>
            </a:solidFill>
            <a:prstDash val="solid"/>
            <a:round/>
            <a:headEnd len="sm" w="sm" type="none"/>
            <a:tailEnd len="med" w="med" type="stealth"/>
          </a:ln>
        </p:spPr>
      </p:cxnSp>
      <p:sp>
        <p:nvSpPr>
          <p:cNvPr id="434" name="Google Shape;434;p37"/>
          <p:cNvSpPr txBox="1"/>
          <p:nvPr/>
        </p:nvSpPr>
        <p:spPr>
          <a:xfrm>
            <a:off x="9735011" y="2582174"/>
            <a:ext cx="177393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Missing specifications</a:t>
            </a:r>
            <a:endParaRPr b="0" i="0" sz="1400" u="none" cap="none" strike="noStrike">
              <a:solidFill>
                <a:srgbClr val="000000"/>
              </a:solidFill>
              <a:latin typeface="Arial"/>
              <a:ea typeface="Arial"/>
              <a:cs typeface="Arial"/>
              <a:sym typeface="Arial"/>
            </a:endParaRPr>
          </a:p>
        </p:txBody>
      </p:sp>
      <p:cxnSp>
        <p:nvCxnSpPr>
          <p:cNvPr id="435" name="Google Shape;435;p37"/>
          <p:cNvCxnSpPr/>
          <p:nvPr/>
        </p:nvCxnSpPr>
        <p:spPr>
          <a:xfrm>
            <a:off x="7040880" y="3960757"/>
            <a:ext cx="2999232" cy="0"/>
          </a:xfrm>
          <a:prstGeom prst="straightConnector1">
            <a:avLst/>
          </a:prstGeom>
          <a:noFill/>
          <a:ln cap="flat" cmpd="sng" w="9525">
            <a:solidFill>
              <a:srgbClr val="4A7DBA"/>
            </a:solidFill>
            <a:prstDash val="solid"/>
            <a:round/>
            <a:headEnd len="sm" w="sm" type="none"/>
            <a:tailEnd len="med" w="med" type="stealth"/>
          </a:ln>
        </p:spPr>
      </p:cxnSp>
      <p:sp>
        <p:nvSpPr>
          <p:cNvPr id="436" name="Google Shape;436;p37"/>
          <p:cNvSpPr txBox="1"/>
          <p:nvPr/>
        </p:nvSpPr>
        <p:spPr>
          <a:xfrm>
            <a:off x="10027619" y="3699147"/>
            <a:ext cx="177393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Wrong Design</a:t>
            </a:r>
            <a:endParaRPr b="0" i="0" sz="1400" u="none" cap="none" strike="noStrike">
              <a:solidFill>
                <a:srgbClr val="000000"/>
              </a:solidFill>
              <a:latin typeface="Arial"/>
              <a:ea typeface="Arial"/>
              <a:cs typeface="Arial"/>
              <a:sym typeface="Arial"/>
            </a:endParaRPr>
          </a:p>
        </p:txBody>
      </p:sp>
      <p:cxnSp>
        <p:nvCxnSpPr>
          <p:cNvPr id="437" name="Google Shape;437;p37"/>
          <p:cNvCxnSpPr/>
          <p:nvPr/>
        </p:nvCxnSpPr>
        <p:spPr>
          <a:xfrm flipH="1" rot="10800000">
            <a:off x="7141464" y="4910328"/>
            <a:ext cx="2886155" cy="18288"/>
          </a:xfrm>
          <a:prstGeom prst="straightConnector1">
            <a:avLst/>
          </a:prstGeom>
          <a:noFill/>
          <a:ln cap="flat" cmpd="sng" w="9525">
            <a:solidFill>
              <a:srgbClr val="4A7DBA"/>
            </a:solidFill>
            <a:prstDash val="solid"/>
            <a:round/>
            <a:headEnd len="sm" w="sm" type="none"/>
            <a:tailEnd len="med" w="med" type="stealth"/>
          </a:ln>
        </p:spPr>
      </p:cxnSp>
      <p:sp>
        <p:nvSpPr>
          <p:cNvPr id="438" name="Google Shape;438;p37"/>
          <p:cNvSpPr txBox="1"/>
          <p:nvPr/>
        </p:nvSpPr>
        <p:spPr>
          <a:xfrm>
            <a:off x="10027619" y="4756439"/>
            <a:ext cx="177393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Faulty implementation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8"/>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Defect Management System</a:t>
            </a:r>
            <a:endParaRPr/>
          </a:p>
        </p:txBody>
      </p:sp>
      <p:sp>
        <p:nvSpPr>
          <p:cNvPr id="444" name="Google Shape;444;p38"/>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fontScale="92500" lnSpcReduction="20000"/>
          </a:bodyPr>
          <a:lstStyle/>
          <a:p>
            <a:pPr indent="-431800" lvl="0" marL="457200" rtl="0" algn="l">
              <a:lnSpc>
                <a:spcPct val="100000"/>
              </a:lnSpc>
              <a:spcBef>
                <a:spcPts val="640"/>
              </a:spcBef>
              <a:spcAft>
                <a:spcPts val="0"/>
              </a:spcAft>
              <a:buClr>
                <a:schemeClr val="dk1"/>
              </a:buClr>
              <a:buSzPct val="108107"/>
              <a:buChar char="•"/>
            </a:pPr>
            <a:r>
              <a:rPr lang="en-US"/>
              <a:t>A defect is a failure to meet expectations</a:t>
            </a:r>
            <a:endParaRPr/>
          </a:p>
          <a:p>
            <a:pPr indent="-431800" lvl="0" marL="457200" rtl="0" algn="l">
              <a:lnSpc>
                <a:spcPct val="100000"/>
              </a:lnSpc>
              <a:spcBef>
                <a:spcPts val="640"/>
              </a:spcBef>
              <a:spcAft>
                <a:spcPts val="0"/>
              </a:spcAft>
              <a:buClr>
                <a:schemeClr val="dk1"/>
              </a:buClr>
              <a:buSzPct val="108107"/>
              <a:buChar char="•"/>
            </a:pPr>
            <a:r>
              <a:rPr lang="en-US"/>
              <a:t>A defect management system is a repository of all types of errors, faults and failures of the system.</a:t>
            </a:r>
            <a:endParaRPr/>
          </a:p>
          <a:p>
            <a:pPr indent="-431800" lvl="0" marL="457200" rtl="0" algn="l">
              <a:lnSpc>
                <a:spcPct val="100000"/>
              </a:lnSpc>
              <a:spcBef>
                <a:spcPts val="640"/>
              </a:spcBef>
              <a:spcAft>
                <a:spcPts val="0"/>
              </a:spcAft>
              <a:buClr>
                <a:schemeClr val="dk1"/>
              </a:buClr>
              <a:buSzPct val="108107"/>
              <a:buChar char="•"/>
            </a:pPr>
            <a:r>
              <a:rPr lang="en-US"/>
              <a:t>It allows the testers and developers to:</a:t>
            </a:r>
            <a:endParaRPr/>
          </a:p>
          <a:p>
            <a:pPr indent="-342900" lvl="1" marL="914400" rtl="0" algn="l">
              <a:lnSpc>
                <a:spcPct val="100000"/>
              </a:lnSpc>
              <a:spcBef>
                <a:spcPts val="360"/>
              </a:spcBef>
              <a:spcAft>
                <a:spcPts val="0"/>
              </a:spcAft>
              <a:buSzPct val="69498"/>
              <a:buChar char="–"/>
            </a:pPr>
            <a:r>
              <a:rPr lang="en-US"/>
              <a:t>Create new defects</a:t>
            </a:r>
            <a:endParaRPr/>
          </a:p>
          <a:p>
            <a:pPr indent="-342900" lvl="1" marL="914400" rtl="0" algn="l">
              <a:lnSpc>
                <a:spcPct val="100000"/>
              </a:lnSpc>
              <a:spcBef>
                <a:spcPts val="360"/>
              </a:spcBef>
              <a:spcAft>
                <a:spcPts val="0"/>
              </a:spcAft>
              <a:buSzPct val="69498"/>
              <a:buChar char="–"/>
            </a:pPr>
            <a:r>
              <a:rPr lang="en-US"/>
              <a:t>Add steps to reproduce/explain the error condition</a:t>
            </a:r>
            <a:endParaRPr/>
          </a:p>
          <a:p>
            <a:pPr indent="-342900" lvl="1" marL="914400" rtl="0" algn="l">
              <a:lnSpc>
                <a:spcPct val="100000"/>
              </a:lnSpc>
              <a:spcBef>
                <a:spcPts val="360"/>
              </a:spcBef>
              <a:spcAft>
                <a:spcPts val="0"/>
              </a:spcAft>
              <a:buSzPct val="69498"/>
              <a:buChar char="–"/>
            </a:pPr>
            <a:r>
              <a:rPr lang="en-US"/>
              <a:t>Assign defects to appropriate team member</a:t>
            </a:r>
            <a:endParaRPr/>
          </a:p>
          <a:p>
            <a:pPr indent="-342900" lvl="1" marL="914400" rtl="0" algn="l">
              <a:lnSpc>
                <a:spcPct val="100000"/>
              </a:lnSpc>
              <a:spcBef>
                <a:spcPts val="360"/>
              </a:spcBef>
              <a:spcAft>
                <a:spcPts val="0"/>
              </a:spcAft>
              <a:buSzPct val="69498"/>
              <a:buChar char="–"/>
            </a:pPr>
            <a:r>
              <a:rPr lang="en-US"/>
              <a:t>Mark the defects as fixed</a:t>
            </a:r>
            <a:endParaRPr/>
          </a:p>
          <a:p>
            <a:pPr indent="-342900" lvl="1" marL="914400" rtl="0" algn="l">
              <a:lnSpc>
                <a:spcPct val="100000"/>
              </a:lnSpc>
              <a:spcBef>
                <a:spcPts val="360"/>
              </a:spcBef>
              <a:spcAft>
                <a:spcPts val="0"/>
              </a:spcAft>
              <a:buSzPct val="69498"/>
              <a:buChar char="–"/>
            </a:pPr>
            <a:r>
              <a:rPr lang="en-US"/>
              <a:t>Add or assign test cases to verify the fix</a:t>
            </a:r>
            <a:endParaRPr/>
          </a:p>
          <a:p>
            <a:pPr indent="-342900" lvl="1" marL="914400" rtl="0" algn="l">
              <a:lnSpc>
                <a:spcPct val="100000"/>
              </a:lnSpc>
              <a:spcBef>
                <a:spcPts val="360"/>
              </a:spcBef>
              <a:spcAft>
                <a:spcPts val="0"/>
              </a:spcAft>
              <a:buSzPct val="69498"/>
              <a:buChar char="–"/>
            </a:pPr>
            <a:r>
              <a:rPr lang="en-US"/>
              <a:t>Execute the test cases and mark the defect as fixed</a:t>
            </a:r>
            <a:endParaRPr/>
          </a:p>
          <a:p>
            <a:pPr indent="-342900" lvl="1" marL="914400" rtl="0" algn="l">
              <a:lnSpc>
                <a:spcPct val="100000"/>
              </a:lnSpc>
              <a:spcBef>
                <a:spcPts val="360"/>
              </a:spcBef>
              <a:spcAft>
                <a:spcPts val="0"/>
              </a:spcAft>
              <a:buSzPct val="69498"/>
              <a:buChar char="–"/>
            </a:pPr>
            <a:r>
              <a:rPr lang="en-US"/>
              <a:t>Close the defect</a:t>
            </a:r>
            <a:endParaRPr/>
          </a:p>
          <a:p>
            <a:pPr indent="-228600" lvl="1" marL="914400" rtl="0" algn="l">
              <a:lnSpc>
                <a:spcPct val="100000"/>
              </a:lnSpc>
              <a:spcBef>
                <a:spcPts val="360"/>
              </a:spcBef>
              <a:spcAft>
                <a:spcPts val="0"/>
              </a:spcAft>
              <a:buSzPct val="69498"/>
              <a:buNone/>
            </a:pPr>
            <a:r>
              <a:t/>
            </a:r>
            <a:endParaRPr/>
          </a:p>
        </p:txBody>
      </p:sp>
      <p:sp>
        <p:nvSpPr>
          <p:cNvPr id="445" name="Google Shape;445;p38"/>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9"/>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Defect Lifecycle</a:t>
            </a:r>
            <a:endParaRPr/>
          </a:p>
        </p:txBody>
      </p:sp>
      <p:sp>
        <p:nvSpPr>
          <p:cNvPr id="451" name="Google Shape;451;p39"/>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52" name="Google Shape;452;p39"/>
          <p:cNvPicPr preferRelativeResize="0"/>
          <p:nvPr/>
        </p:nvPicPr>
        <p:blipFill rotWithShape="1">
          <a:blip r:embed="rId3">
            <a:alphaModFix/>
          </a:blip>
          <a:srcRect b="0" l="0" r="0" t="0"/>
          <a:stretch/>
        </p:blipFill>
        <p:spPr>
          <a:xfrm>
            <a:off x="1877291" y="1581912"/>
            <a:ext cx="8437418" cy="45902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A little bit of History</a:t>
            </a:r>
            <a:endParaRPr/>
          </a:p>
        </p:txBody>
      </p:sp>
      <p:sp>
        <p:nvSpPr>
          <p:cNvPr id="202" name="Google Shape;202;p4"/>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fontScale="85000" lnSpcReduction="20000"/>
          </a:bodyPr>
          <a:lstStyle/>
          <a:p>
            <a:pPr indent="-431800" lvl="0" marL="457200" rtl="0" algn="l">
              <a:lnSpc>
                <a:spcPct val="100000"/>
              </a:lnSpc>
              <a:spcBef>
                <a:spcPts val="640"/>
              </a:spcBef>
              <a:spcAft>
                <a:spcPts val="0"/>
              </a:spcAft>
              <a:buClr>
                <a:schemeClr val="dk1"/>
              </a:buClr>
              <a:buSzPct val="117647"/>
              <a:buChar char="•"/>
            </a:pPr>
            <a:r>
              <a:rPr lang="en-US"/>
              <a:t>Software testing has been prevalent and important ever since the first piece of software was written in 1940s-50s!</a:t>
            </a:r>
            <a:endParaRPr/>
          </a:p>
          <a:p>
            <a:pPr indent="-431800" lvl="0" marL="457200" rtl="0" algn="l">
              <a:lnSpc>
                <a:spcPct val="100000"/>
              </a:lnSpc>
              <a:spcBef>
                <a:spcPts val="640"/>
              </a:spcBef>
              <a:spcAft>
                <a:spcPts val="0"/>
              </a:spcAft>
              <a:buClr>
                <a:schemeClr val="dk1"/>
              </a:buClr>
              <a:buSzPct val="117647"/>
              <a:buChar char="•"/>
            </a:pPr>
            <a:r>
              <a:rPr lang="en-US"/>
              <a:t>Earlier methods of software testing mainly involved debugging and fixing defects.</a:t>
            </a:r>
            <a:endParaRPr/>
          </a:p>
          <a:p>
            <a:pPr indent="-431800" lvl="0" marL="457200" rtl="0" algn="l">
              <a:lnSpc>
                <a:spcPct val="100000"/>
              </a:lnSpc>
              <a:spcBef>
                <a:spcPts val="640"/>
              </a:spcBef>
              <a:spcAft>
                <a:spcPts val="0"/>
              </a:spcAft>
              <a:buClr>
                <a:schemeClr val="dk1"/>
              </a:buClr>
              <a:buSzPct val="117647"/>
              <a:buChar char="•"/>
            </a:pPr>
            <a:r>
              <a:rPr lang="en-US"/>
              <a:t>Starting 1980s, software developers started looking at the testing activity beyond debugging.</a:t>
            </a:r>
            <a:endParaRPr/>
          </a:p>
          <a:p>
            <a:pPr indent="-431800" lvl="0" marL="457200" rtl="0" algn="l">
              <a:lnSpc>
                <a:spcPct val="100000"/>
              </a:lnSpc>
              <a:spcBef>
                <a:spcPts val="640"/>
              </a:spcBef>
              <a:spcAft>
                <a:spcPts val="0"/>
              </a:spcAft>
              <a:buClr>
                <a:schemeClr val="dk1"/>
              </a:buClr>
              <a:buSzPct val="117647"/>
              <a:buChar char="•"/>
            </a:pPr>
            <a:r>
              <a:rPr lang="en-US"/>
              <a:t>Starting 1990s, the testing activity transitioned into more comprehensive quality assurance(QA) process that covers the entire software development lifecycle.</a:t>
            </a:r>
            <a:endParaRPr/>
          </a:p>
          <a:p>
            <a:pPr indent="-431800" lvl="0" marL="457200" rtl="0" algn="l">
              <a:lnSpc>
                <a:spcPct val="100000"/>
              </a:lnSpc>
              <a:spcBef>
                <a:spcPts val="640"/>
              </a:spcBef>
              <a:spcAft>
                <a:spcPts val="0"/>
              </a:spcAft>
              <a:buClr>
                <a:schemeClr val="dk1"/>
              </a:buClr>
              <a:buSzPct val="117647"/>
              <a:buChar char="•"/>
            </a:pPr>
            <a:r>
              <a:rPr lang="en-US"/>
              <a:t>QA process involves planning, design, creation and execution of test cases along with support for existing test cases and environments.</a:t>
            </a:r>
            <a:endParaRPr/>
          </a:p>
        </p:txBody>
      </p:sp>
      <p:sp>
        <p:nvSpPr>
          <p:cNvPr id="203" name="Google Shape;203;p4"/>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0"/>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Defect Priority and Severity</a:t>
            </a:r>
            <a:endParaRPr/>
          </a:p>
        </p:txBody>
      </p:sp>
      <p:sp>
        <p:nvSpPr>
          <p:cNvPr id="458" name="Google Shape;458;p40"/>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457200" rtl="0" algn="l">
              <a:lnSpc>
                <a:spcPct val="100000"/>
              </a:lnSpc>
              <a:spcBef>
                <a:spcPts val="640"/>
              </a:spcBef>
              <a:spcAft>
                <a:spcPts val="0"/>
              </a:spcAft>
              <a:buSzPct val="156862"/>
              <a:buChar char="•"/>
            </a:pPr>
            <a:r>
              <a:rPr lang="en-US" sz="2400"/>
              <a:t>Defect Priority provides a perspective for the order of the defect fixes. Priority tells us how soon the defect must be fixed. Priority can be divided into P1, P2, P3,P4  and so on.</a:t>
            </a:r>
            <a:endParaRPr sz="2400"/>
          </a:p>
          <a:p>
            <a:pPr indent="-342900" lvl="1" marL="914400" rtl="0" algn="l">
              <a:lnSpc>
                <a:spcPct val="100000"/>
              </a:lnSpc>
              <a:spcBef>
                <a:spcPts val="360"/>
              </a:spcBef>
              <a:spcAft>
                <a:spcPts val="0"/>
              </a:spcAft>
              <a:buSzPct val="105882"/>
              <a:buChar char="–"/>
            </a:pPr>
            <a:r>
              <a:rPr lang="en-US" sz="2000"/>
              <a:t>P1 – Fix the defect on highest priority, fix it before the next build</a:t>
            </a:r>
            <a:endParaRPr sz="2000"/>
          </a:p>
          <a:p>
            <a:pPr indent="-342900" lvl="1" marL="914400" rtl="0" algn="l">
              <a:lnSpc>
                <a:spcPct val="100000"/>
              </a:lnSpc>
              <a:spcBef>
                <a:spcPts val="360"/>
              </a:spcBef>
              <a:spcAft>
                <a:spcPts val="0"/>
              </a:spcAft>
              <a:buSzPct val="105882"/>
              <a:buChar char="–"/>
            </a:pPr>
            <a:r>
              <a:rPr lang="en-US" sz="2000"/>
              <a:t>P2 – Fix the defect on high priority before the next test cycle</a:t>
            </a:r>
            <a:endParaRPr sz="2000"/>
          </a:p>
          <a:p>
            <a:pPr indent="-342900" lvl="1" marL="914400" rtl="0" algn="l">
              <a:lnSpc>
                <a:spcPct val="100000"/>
              </a:lnSpc>
              <a:spcBef>
                <a:spcPts val="360"/>
              </a:spcBef>
              <a:spcAft>
                <a:spcPts val="0"/>
              </a:spcAft>
              <a:buSzPct val="105882"/>
              <a:buChar char="–"/>
            </a:pPr>
            <a:r>
              <a:rPr lang="en-US" sz="2000"/>
              <a:t>P3 – Fix the defect on moderate priority when time permits , before the release</a:t>
            </a:r>
            <a:endParaRPr sz="2000"/>
          </a:p>
          <a:p>
            <a:pPr indent="-342900" lvl="1" marL="914400" rtl="0" algn="l">
              <a:lnSpc>
                <a:spcPct val="100000"/>
              </a:lnSpc>
              <a:spcBef>
                <a:spcPts val="360"/>
              </a:spcBef>
              <a:spcAft>
                <a:spcPts val="0"/>
              </a:spcAft>
              <a:buSzPct val="105882"/>
              <a:buChar char="–"/>
            </a:pPr>
            <a:r>
              <a:rPr lang="en-US" sz="2000"/>
              <a:t>P4- Postpone the defect for the next release or live with this defect.</a:t>
            </a:r>
            <a:endParaRPr sz="2000"/>
          </a:p>
          <a:p>
            <a:pPr indent="-228600" lvl="1" marL="914400" rtl="0" algn="l">
              <a:lnSpc>
                <a:spcPct val="100000"/>
              </a:lnSpc>
              <a:spcBef>
                <a:spcPts val="360"/>
              </a:spcBef>
              <a:spcAft>
                <a:spcPts val="0"/>
              </a:spcAft>
              <a:buSzPct val="105882"/>
              <a:buNone/>
            </a:pPr>
            <a:r>
              <a:t/>
            </a:r>
            <a:endParaRPr sz="2000"/>
          </a:p>
          <a:p>
            <a:pPr indent="-342900" lvl="0" marL="457200" rtl="0" algn="l">
              <a:lnSpc>
                <a:spcPct val="100000"/>
              </a:lnSpc>
              <a:spcBef>
                <a:spcPts val="640"/>
              </a:spcBef>
              <a:spcAft>
                <a:spcPts val="0"/>
              </a:spcAft>
              <a:buSzPct val="156862"/>
              <a:buChar char="•"/>
            </a:pPr>
            <a:r>
              <a:rPr lang="en-US" sz="2400"/>
              <a:t>Defect Severity provides the perspective of the impact of that defect in product functionality.</a:t>
            </a:r>
            <a:endParaRPr sz="2400"/>
          </a:p>
          <a:p>
            <a:pPr indent="-342900" lvl="1" marL="914400" rtl="0" algn="l">
              <a:lnSpc>
                <a:spcPct val="100000"/>
              </a:lnSpc>
              <a:spcBef>
                <a:spcPts val="360"/>
              </a:spcBef>
              <a:spcAft>
                <a:spcPts val="0"/>
              </a:spcAft>
              <a:buSzPct val="105882"/>
              <a:buChar char="–"/>
            </a:pPr>
            <a:r>
              <a:rPr lang="en-US" sz="2000"/>
              <a:t>Defect Severity levels can be:</a:t>
            </a:r>
            <a:endParaRPr sz="2000"/>
          </a:p>
          <a:p>
            <a:pPr indent="-342900" lvl="1" marL="914400" rtl="0" algn="l">
              <a:lnSpc>
                <a:spcPct val="100000"/>
              </a:lnSpc>
              <a:spcBef>
                <a:spcPts val="360"/>
              </a:spcBef>
              <a:spcAft>
                <a:spcPts val="0"/>
              </a:spcAft>
              <a:buSzPct val="105882"/>
              <a:buChar char="–"/>
            </a:pPr>
            <a:r>
              <a:rPr lang="en-US" sz="2000"/>
              <a:t>S1,S2,S3, S4 or Extreme, Critical, important, Minor, Cosmetic</a:t>
            </a:r>
            <a:endParaRPr sz="2000"/>
          </a:p>
          <a:p>
            <a:pPr indent="-342900" lvl="1" marL="914400" rtl="0" algn="l">
              <a:lnSpc>
                <a:spcPct val="100000"/>
              </a:lnSpc>
              <a:spcBef>
                <a:spcPts val="360"/>
              </a:spcBef>
              <a:spcAft>
                <a:spcPts val="0"/>
              </a:spcAft>
              <a:buSzPct val="105882"/>
              <a:buChar char="–"/>
            </a:pPr>
            <a:r>
              <a:rPr lang="en-US" sz="2000"/>
              <a:t>Extreme – Product Crashes or is unusable</a:t>
            </a:r>
            <a:endParaRPr sz="2000"/>
          </a:p>
          <a:p>
            <a:pPr indent="-342900" lvl="1" marL="914400" rtl="0" algn="l">
              <a:lnSpc>
                <a:spcPct val="100000"/>
              </a:lnSpc>
              <a:spcBef>
                <a:spcPts val="360"/>
              </a:spcBef>
              <a:spcAft>
                <a:spcPts val="0"/>
              </a:spcAft>
              <a:buSzPct val="105882"/>
              <a:buChar char="–"/>
            </a:pPr>
            <a:r>
              <a:rPr lang="en-US" sz="2000"/>
              <a:t>Critical  - Basic functionality of the product is not working.</a:t>
            </a:r>
            <a:endParaRPr sz="2000"/>
          </a:p>
          <a:p>
            <a:pPr indent="-342900" lvl="1" marL="914400" rtl="0" algn="l">
              <a:lnSpc>
                <a:spcPct val="100000"/>
              </a:lnSpc>
              <a:spcBef>
                <a:spcPts val="360"/>
              </a:spcBef>
              <a:spcAft>
                <a:spcPts val="0"/>
              </a:spcAft>
              <a:buSzPct val="105882"/>
              <a:buChar char="–"/>
            </a:pPr>
            <a:r>
              <a:rPr lang="en-US" sz="2000"/>
              <a:t>Important- Extended functionality of the product not working</a:t>
            </a:r>
            <a:endParaRPr sz="2000"/>
          </a:p>
          <a:p>
            <a:pPr indent="-342900" lvl="1" marL="914400" rtl="0" algn="l">
              <a:lnSpc>
                <a:spcPct val="100000"/>
              </a:lnSpc>
              <a:spcBef>
                <a:spcPts val="360"/>
              </a:spcBef>
              <a:spcAft>
                <a:spcPts val="0"/>
              </a:spcAft>
              <a:buSzPct val="105882"/>
              <a:buChar char="–"/>
            </a:pPr>
            <a:r>
              <a:rPr lang="en-US" sz="2000"/>
              <a:t>Minor – Product behaves differently</a:t>
            </a:r>
            <a:endParaRPr sz="2000"/>
          </a:p>
          <a:p>
            <a:pPr indent="-342900" lvl="1" marL="914400" rtl="0" algn="l">
              <a:lnSpc>
                <a:spcPct val="100000"/>
              </a:lnSpc>
              <a:spcBef>
                <a:spcPts val="360"/>
              </a:spcBef>
              <a:spcAft>
                <a:spcPts val="0"/>
              </a:spcAft>
              <a:buSzPct val="105882"/>
              <a:buChar char="–"/>
            </a:pPr>
            <a:r>
              <a:rPr lang="en-US" sz="2000"/>
              <a:t>Cosmetic – GUI related	</a:t>
            </a:r>
            <a:endParaRPr sz="2000">
              <a:solidFill>
                <a:schemeClr val="lt2"/>
              </a:solidFill>
            </a:endParaRPr>
          </a:p>
          <a:p>
            <a:pPr indent="0" lvl="0" marL="25400" rtl="0" algn="l">
              <a:lnSpc>
                <a:spcPct val="100000"/>
              </a:lnSpc>
              <a:spcBef>
                <a:spcPts val="640"/>
              </a:spcBef>
              <a:spcAft>
                <a:spcPts val="0"/>
              </a:spcAft>
              <a:buSzPct val="117647"/>
              <a:buNone/>
            </a:pPr>
            <a:r>
              <a:t/>
            </a:r>
            <a:endParaRPr/>
          </a:p>
        </p:txBody>
      </p:sp>
      <p:sp>
        <p:nvSpPr>
          <p:cNvPr id="459" name="Google Shape;459;p40"/>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1"/>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When to stop testing?</a:t>
            </a:r>
            <a:endParaRPr/>
          </a:p>
        </p:txBody>
      </p:sp>
      <p:sp>
        <p:nvSpPr>
          <p:cNvPr id="465" name="Google Shape;465;p41"/>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0" lvl="0" marL="25400" rtl="0" algn="l">
              <a:lnSpc>
                <a:spcPct val="100000"/>
              </a:lnSpc>
              <a:spcBef>
                <a:spcPts val="640"/>
              </a:spcBef>
              <a:spcAft>
                <a:spcPts val="0"/>
              </a:spcAft>
              <a:buSzPts val="3200"/>
              <a:buNone/>
            </a:pPr>
            <a:r>
              <a:rPr lang="en-US"/>
              <a:t>							</a:t>
            </a:r>
            <a:r>
              <a:rPr lang="en-US" sz="2000"/>
              <a:t>Test manager considers following factors:</a:t>
            </a:r>
            <a:endParaRPr sz="2000"/>
          </a:p>
          <a:p>
            <a:pPr indent="0" lvl="0" marL="25400" rtl="0" algn="l">
              <a:lnSpc>
                <a:spcPct val="100000"/>
              </a:lnSpc>
              <a:spcBef>
                <a:spcPts val="640"/>
              </a:spcBef>
              <a:spcAft>
                <a:spcPts val="0"/>
              </a:spcAft>
              <a:buSzPts val="3200"/>
              <a:buNone/>
            </a:pPr>
            <a:r>
              <a:rPr lang="en-US" sz="2000"/>
              <a:t>							1. Testing and release deadlines</a:t>
            </a:r>
            <a:endParaRPr sz="2000"/>
          </a:p>
          <a:p>
            <a:pPr indent="0" lvl="0" marL="25400" rtl="0" algn="l">
              <a:lnSpc>
                <a:spcPct val="100000"/>
              </a:lnSpc>
              <a:spcBef>
                <a:spcPts val="640"/>
              </a:spcBef>
              <a:spcAft>
                <a:spcPts val="0"/>
              </a:spcAft>
              <a:buSzPts val="3200"/>
              <a:buNone/>
            </a:pPr>
            <a:r>
              <a:rPr lang="en-US" sz="2000"/>
              <a:t>							2. Pass percentage of test cases</a:t>
            </a:r>
            <a:endParaRPr sz="2000"/>
          </a:p>
          <a:p>
            <a:pPr indent="0" lvl="0" marL="25400" rtl="0" algn="l">
              <a:lnSpc>
                <a:spcPct val="100000"/>
              </a:lnSpc>
              <a:spcBef>
                <a:spcPts val="640"/>
              </a:spcBef>
              <a:spcAft>
                <a:spcPts val="0"/>
              </a:spcAft>
              <a:buSzPts val="3200"/>
              <a:buNone/>
            </a:pPr>
            <a:r>
              <a:rPr lang="en-US" sz="2000"/>
              <a:t>							3. Requirements, functionality and code 							coverage reaches a certain point.</a:t>
            </a:r>
            <a:endParaRPr sz="2000"/>
          </a:p>
          <a:p>
            <a:pPr indent="0" lvl="0" marL="25400" rtl="0" algn="l">
              <a:lnSpc>
                <a:spcPct val="100000"/>
              </a:lnSpc>
              <a:spcBef>
                <a:spcPts val="640"/>
              </a:spcBef>
              <a:spcAft>
                <a:spcPts val="0"/>
              </a:spcAft>
              <a:buSzPts val="3200"/>
              <a:buNone/>
            </a:pPr>
            <a:r>
              <a:rPr lang="en-US" sz="2000"/>
              <a:t>							4. Bug rate falls below a certain level.</a:t>
            </a:r>
            <a:endParaRPr sz="2000"/>
          </a:p>
          <a:p>
            <a:pPr indent="0" lvl="0" marL="25400" rtl="0" algn="l">
              <a:lnSpc>
                <a:spcPct val="100000"/>
              </a:lnSpc>
              <a:spcBef>
                <a:spcPts val="640"/>
              </a:spcBef>
              <a:spcAft>
                <a:spcPts val="0"/>
              </a:spcAft>
              <a:buSzPts val="3200"/>
              <a:buNone/>
            </a:pPr>
            <a:r>
              <a:rPr lang="en-US" sz="2000"/>
              <a:t>							5. Alpha or Beta testing period ends.</a:t>
            </a:r>
            <a:endParaRPr sz="2000"/>
          </a:p>
          <a:p>
            <a:pPr indent="0" lvl="0" marL="25400" rtl="0" algn="l">
              <a:lnSpc>
                <a:spcPct val="100000"/>
              </a:lnSpc>
              <a:spcBef>
                <a:spcPts val="640"/>
              </a:spcBef>
              <a:spcAft>
                <a:spcPts val="0"/>
              </a:spcAft>
              <a:buSzPts val="3200"/>
              <a:buNone/>
            </a:pPr>
            <a:r>
              <a:rPr lang="en-US" sz="2000"/>
              <a:t>							6. Testing budget is depleted.</a:t>
            </a:r>
            <a:endParaRPr/>
          </a:p>
        </p:txBody>
      </p:sp>
      <p:sp>
        <p:nvSpPr>
          <p:cNvPr id="466" name="Google Shape;466;p41"/>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67" name="Google Shape;467;p41"/>
          <p:cNvPicPr preferRelativeResize="0"/>
          <p:nvPr/>
        </p:nvPicPr>
        <p:blipFill rotWithShape="1">
          <a:blip r:embed="rId3">
            <a:alphaModFix/>
          </a:blip>
          <a:srcRect b="0" l="0" r="0" t="0"/>
          <a:stretch/>
        </p:blipFill>
        <p:spPr>
          <a:xfrm>
            <a:off x="8190071" y="3951598"/>
            <a:ext cx="3939867" cy="2906400"/>
          </a:xfrm>
          <a:prstGeom prst="rect">
            <a:avLst/>
          </a:prstGeom>
          <a:noFill/>
          <a:ln>
            <a:noFill/>
          </a:ln>
        </p:spPr>
      </p:pic>
      <p:sp>
        <p:nvSpPr>
          <p:cNvPr id="468" name="Google Shape;468;p41"/>
          <p:cNvSpPr txBox="1"/>
          <p:nvPr/>
        </p:nvSpPr>
        <p:spPr>
          <a:xfrm>
            <a:off x="6181344" y="2670048"/>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2"/>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Software Test Metrics</a:t>
            </a:r>
            <a:endParaRPr/>
          </a:p>
        </p:txBody>
      </p:sp>
      <p:sp>
        <p:nvSpPr>
          <p:cNvPr id="474" name="Google Shape;474;p42"/>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431800" lvl="0" marL="457200" rtl="0" algn="l">
              <a:lnSpc>
                <a:spcPct val="100000"/>
              </a:lnSpc>
              <a:spcBef>
                <a:spcPts val="640"/>
              </a:spcBef>
              <a:spcAft>
                <a:spcPts val="0"/>
              </a:spcAft>
              <a:buClr>
                <a:schemeClr val="dk1"/>
              </a:buClr>
              <a:buSzPts val="3200"/>
              <a:buChar char="•"/>
            </a:pPr>
            <a:r>
              <a:rPr lang="en-US"/>
              <a:t>Test Metrics quantify and justify the amount of testing performed in the project.</a:t>
            </a:r>
            <a:endParaRPr/>
          </a:p>
          <a:p>
            <a:pPr indent="-431800" lvl="0" marL="457200" rtl="0" algn="l">
              <a:lnSpc>
                <a:spcPct val="100000"/>
              </a:lnSpc>
              <a:spcBef>
                <a:spcPts val="640"/>
              </a:spcBef>
              <a:spcAft>
                <a:spcPts val="0"/>
              </a:spcAft>
              <a:buClr>
                <a:schemeClr val="dk1"/>
              </a:buClr>
              <a:buSzPts val="3200"/>
              <a:buChar char="•"/>
            </a:pPr>
            <a:r>
              <a:rPr lang="en-US"/>
              <a:t>Some important test metrics are:</a:t>
            </a:r>
            <a:endParaRPr/>
          </a:p>
          <a:p>
            <a:pPr indent="-342900" lvl="1" marL="800100" rtl="0" algn="l">
              <a:lnSpc>
                <a:spcPct val="107000"/>
              </a:lnSpc>
              <a:spcBef>
                <a:spcPts val="0"/>
              </a:spcBef>
              <a:spcAft>
                <a:spcPts val="0"/>
              </a:spcAft>
              <a:buSzPts val="1800"/>
              <a:buChar char="–"/>
            </a:pPr>
            <a:r>
              <a:rPr lang="en-US" sz="2000">
                <a:solidFill>
                  <a:schemeClr val="dk1"/>
                </a:solidFill>
                <a:latin typeface="Calibri"/>
                <a:ea typeface="Calibri"/>
                <a:cs typeface="Calibri"/>
                <a:sym typeface="Calibri"/>
              </a:rPr>
              <a:t>Test Coverage = Number of units tested/total size of the system</a:t>
            </a:r>
            <a:endParaRPr sz="2000">
              <a:solidFill>
                <a:schemeClr val="dk1"/>
              </a:solidFill>
              <a:latin typeface="Calibri"/>
              <a:ea typeface="Calibri"/>
              <a:cs typeface="Calibri"/>
              <a:sym typeface="Calibri"/>
            </a:endParaRPr>
          </a:p>
          <a:p>
            <a:pPr indent="-285750" lvl="1" marL="742950" rtl="0" algn="l">
              <a:lnSpc>
                <a:spcPct val="107000"/>
              </a:lnSpc>
              <a:spcBef>
                <a:spcPts val="0"/>
              </a:spcBef>
              <a:spcAft>
                <a:spcPts val="0"/>
              </a:spcAft>
              <a:buSzPts val="1800"/>
              <a:buChar char="–"/>
            </a:pPr>
            <a:r>
              <a:rPr lang="en-US" sz="2000">
                <a:solidFill>
                  <a:schemeClr val="dk1"/>
                </a:solidFill>
                <a:latin typeface="Calibri"/>
                <a:ea typeface="Calibri"/>
                <a:cs typeface="Calibri"/>
                <a:sym typeface="Calibri"/>
              </a:rPr>
              <a:t>Test cost (in %) =  (Cost of testing/total cost)*100</a:t>
            </a:r>
            <a:endParaRPr sz="2000">
              <a:solidFill>
                <a:schemeClr val="dk1"/>
              </a:solidFill>
              <a:latin typeface="Calibri"/>
              <a:ea typeface="Calibri"/>
              <a:cs typeface="Calibri"/>
              <a:sym typeface="Calibri"/>
            </a:endParaRPr>
          </a:p>
          <a:p>
            <a:pPr indent="-285750" lvl="1" marL="742950" rtl="0" algn="l">
              <a:lnSpc>
                <a:spcPct val="107000"/>
              </a:lnSpc>
              <a:spcBef>
                <a:spcPts val="0"/>
              </a:spcBef>
              <a:spcAft>
                <a:spcPts val="0"/>
              </a:spcAft>
              <a:buSzPts val="1800"/>
              <a:buChar char="–"/>
            </a:pPr>
            <a:r>
              <a:rPr lang="en-US" sz="2000">
                <a:solidFill>
                  <a:schemeClr val="dk1"/>
                </a:solidFill>
                <a:latin typeface="Calibri"/>
                <a:ea typeface="Calibri"/>
                <a:cs typeface="Calibri"/>
                <a:sym typeface="Calibri"/>
              </a:rPr>
              <a:t>Effectiveness of testing to business= loss due to problems / total resources processed by the system</a:t>
            </a:r>
            <a:endParaRPr sz="2000">
              <a:solidFill>
                <a:schemeClr val="dk1"/>
              </a:solidFill>
              <a:latin typeface="Calibri"/>
              <a:ea typeface="Calibri"/>
              <a:cs typeface="Calibri"/>
              <a:sym typeface="Calibri"/>
            </a:endParaRPr>
          </a:p>
          <a:p>
            <a:pPr indent="-285750" lvl="1" marL="742950" rtl="0" algn="l">
              <a:lnSpc>
                <a:spcPct val="107000"/>
              </a:lnSpc>
              <a:spcBef>
                <a:spcPts val="0"/>
              </a:spcBef>
              <a:spcAft>
                <a:spcPts val="0"/>
              </a:spcAft>
              <a:buSzPts val="1800"/>
              <a:buChar char="–"/>
            </a:pPr>
            <a:r>
              <a:rPr lang="en-US" sz="2000">
                <a:solidFill>
                  <a:schemeClr val="dk1"/>
                </a:solidFill>
                <a:latin typeface="Calibri"/>
                <a:ea typeface="Calibri"/>
                <a:cs typeface="Calibri"/>
                <a:sym typeface="Calibri"/>
              </a:rPr>
              <a:t>Quality of testing = number of defects found during testing /(no of defects found during testing + no. of acceptance defects found after delivery) * 100</a:t>
            </a:r>
            <a:endParaRPr sz="2000">
              <a:solidFill>
                <a:schemeClr val="dk1"/>
              </a:solidFill>
              <a:latin typeface="Calibri"/>
              <a:ea typeface="Calibri"/>
              <a:cs typeface="Calibri"/>
              <a:sym typeface="Calibri"/>
            </a:endParaRPr>
          </a:p>
          <a:p>
            <a:pPr indent="-285750" lvl="1" marL="742950" rtl="0" algn="l">
              <a:lnSpc>
                <a:spcPct val="107000"/>
              </a:lnSpc>
              <a:spcBef>
                <a:spcPts val="0"/>
              </a:spcBef>
              <a:spcAft>
                <a:spcPts val="0"/>
              </a:spcAft>
              <a:buSzPts val="1800"/>
              <a:buChar char="–"/>
            </a:pPr>
            <a:r>
              <a:rPr lang="en-US" sz="2000">
                <a:solidFill>
                  <a:schemeClr val="dk1"/>
                </a:solidFill>
                <a:latin typeface="Calibri"/>
                <a:ea typeface="Calibri"/>
                <a:cs typeface="Calibri"/>
                <a:sym typeface="Calibri"/>
              </a:rPr>
              <a:t>Achieving budget =  Actual cost of testing /Budgeted cost of testing</a:t>
            </a:r>
            <a:endParaRPr sz="2000">
              <a:solidFill>
                <a:schemeClr val="dk1"/>
              </a:solidFill>
              <a:latin typeface="Calibri"/>
              <a:ea typeface="Calibri"/>
              <a:cs typeface="Calibri"/>
              <a:sym typeface="Calibri"/>
            </a:endParaRPr>
          </a:p>
          <a:p>
            <a:pPr indent="-285750" lvl="1" marL="742950" rtl="0" algn="l">
              <a:lnSpc>
                <a:spcPct val="107000"/>
              </a:lnSpc>
              <a:spcBef>
                <a:spcPts val="0"/>
              </a:spcBef>
              <a:spcAft>
                <a:spcPts val="0"/>
              </a:spcAft>
              <a:buSzPts val="1800"/>
              <a:buChar char="–"/>
            </a:pPr>
            <a:r>
              <a:rPr lang="en-US" sz="2000">
                <a:solidFill>
                  <a:schemeClr val="dk1"/>
                </a:solidFill>
              </a:rPr>
              <a:t>Defect Density = number of defects/size</a:t>
            </a:r>
            <a:endParaRPr sz="2000">
              <a:solidFill>
                <a:schemeClr val="dk1"/>
              </a:solidFill>
            </a:endParaRPr>
          </a:p>
          <a:p>
            <a:pPr indent="0" lvl="1" marL="482600" rtl="0" algn="l">
              <a:lnSpc>
                <a:spcPct val="100000"/>
              </a:lnSpc>
              <a:spcBef>
                <a:spcPts val="360"/>
              </a:spcBef>
              <a:spcAft>
                <a:spcPts val="0"/>
              </a:spcAft>
              <a:buSzPts val="1800"/>
              <a:buNone/>
            </a:pPr>
            <a:r>
              <a:t/>
            </a:r>
            <a:endParaRPr/>
          </a:p>
        </p:txBody>
      </p:sp>
      <p:sp>
        <p:nvSpPr>
          <p:cNvPr id="475" name="Google Shape;475;p42"/>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5"/>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Reality of Software Projects</a:t>
            </a:r>
            <a:endParaRPr/>
          </a:p>
        </p:txBody>
      </p:sp>
      <p:sp>
        <p:nvSpPr>
          <p:cNvPr id="209" name="Google Shape;209;p5"/>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640"/>
              </a:spcBef>
              <a:spcAft>
                <a:spcPts val="0"/>
              </a:spcAft>
              <a:buClr>
                <a:schemeClr val="dk1"/>
              </a:buClr>
              <a:buSzPts val="3200"/>
              <a:buNone/>
            </a:pPr>
            <a:r>
              <a:t/>
            </a:r>
            <a:endParaRPr/>
          </a:p>
        </p:txBody>
      </p:sp>
      <p:sp>
        <p:nvSpPr>
          <p:cNvPr id="210" name="Google Shape;210;p5"/>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1" name="Google Shape;211;p5"/>
          <p:cNvPicPr preferRelativeResize="0"/>
          <p:nvPr/>
        </p:nvPicPr>
        <p:blipFill rotWithShape="1">
          <a:blip r:embed="rId3">
            <a:alphaModFix/>
          </a:blip>
          <a:srcRect b="0" l="0" r="0" t="0"/>
          <a:stretch/>
        </p:blipFill>
        <p:spPr>
          <a:xfrm>
            <a:off x="521208" y="1574119"/>
            <a:ext cx="11128248" cy="46910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6"/>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Why Software Testing?</a:t>
            </a:r>
            <a:endParaRPr/>
          </a:p>
        </p:txBody>
      </p:sp>
      <p:sp>
        <p:nvSpPr>
          <p:cNvPr id="217" name="Google Shape;217;p6"/>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fontScale="85000" lnSpcReduction="10000"/>
          </a:bodyPr>
          <a:lstStyle/>
          <a:p>
            <a:pPr indent="-431800" lvl="0" marL="457200" rtl="0" algn="l">
              <a:lnSpc>
                <a:spcPct val="100000"/>
              </a:lnSpc>
              <a:spcBef>
                <a:spcPts val="640"/>
              </a:spcBef>
              <a:spcAft>
                <a:spcPts val="0"/>
              </a:spcAft>
              <a:buClr>
                <a:schemeClr val="dk1"/>
              </a:buClr>
              <a:buSzPct val="117647"/>
              <a:buChar char="•"/>
            </a:pPr>
            <a:r>
              <a:rPr lang="en-US"/>
              <a:t>We all make mistakes; some trivial and some expensive or life-threatening!</a:t>
            </a:r>
            <a:endParaRPr/>
          </a:p>
          <a:p>
            <a:pPr indent="-431800" lvl="0" marL="457200" rtl="0" algn="l">
              <a:lnSpc>
                <a:spcPct val="100000"/>
              </a:lnSpc>
              <a:spcBef>
                <a:spcPts val="640"/>
              </a:spcBef>
              <a:spcAft>
                <a:spcPts val="0"/>
              </a:spcAft>
              <a:buClr>
                <a:schemeClr val="dk1"/>
              </a:buClr>
              <a:buSzPct val="117647"/>
              <a:buChar char="•"/>
            </a:pPr>
            <a:r>
              <a:rPr lang="en-US"/>
              <a:t>Murphy’s first law : If anything can go wrong, it will!</a:t>
            </a:r>
            <a:endParaRPr/>
          </a:p>
          <a:p>
            <a:pPr indent="-431800" lvl="0" marL="457200" rtl="0" algn="l">
              <a:lnSpc>
                <a:spcPct val="100000"/>
              </a:lnSpc>
              <a:spcBef>
                <a:spcPts val="640"/>
              </a:spcBef>
              <a:spcAft>
                <a:spcPts val="0"/>
              </a:spcAft>
              <a:buClr>
                <a:schemeClr val="dk1"/>
              </a:buClr>
              <a:buSzPct val="117647"/>
              <a:buChar char="•"/>
            </a:pPr>
            <a:r>
              <a:rPr lang="en-US"/>
              <a:t>The primary purpose of software testing is to find out faults and failures from the application before, during and after the installation/deployment.</a:t>
            </a:r>
            <a:endParaRPr/>
          </a:p>
          <a:p>
            <a:pPr indent="-431800" lvl="0" marL="457200" rtl="0" algn="l">
              <a:lnSpc>
                <a:spcPct val="100000"/>
              </a:lnSpc>
              <a:spcBef>
                <a:spcPts val="640"/>
              </a:spcBef>
              <a:spcAft>
                <a:spcPts val="0"/>
              </a:spcAft>
              <a:buClr>
                <a:schemeClr val="dk1"/>
              </a:buClr>
              <a:buSzPct val="117647"/>
              <a:buChar char="•"/>
            </a:pPr>
            <a:r>
              <a:rPr lang="en-US"/>
              <a:t>Modern software development methodologies such as agile expect the involvement of testers at every step of the way: </a:t>
            </a:r>
            <a:endParaRPr/>
          </a:p>
          <a:p>
            <a:pPr indent="-342900" lvl="1" marL="914400" rtl="0" algn="l">
              <a:lnSpc>
                <a:spcPct val="100000"/>
              </a:lnSpc>
              <a:spcBef>
                <a:spcPts val="360"/>
              </a:spcBef>
              <a:spcAft>
                <a:spcPts val="0"/>
              </a:spcAft>
              <a:buSzPct val="75630"/>
              <a:buChar char="–"/>
            </a:pPr>
            <a:r>
              <a:rPr lang="en-US"/>
              <a:t>user story refinement, </a:t>
            </a:r>
            <a:endParaRPr/>
          </a:p>
          <a:p>
            <a:pPr indent="-342900" lvl="1" marL="914400" rtl="0" algn="l">
              <a:lnSpc>
                <a:spcPct val="100000"/>
              </a:lnSpc>
              <a:spcBef>
                <a:spcPts val="360"/>
              </a:spcBef>
              <a:spcAft>
                <a:spcPts val="0"/>
              </a:spcAft>
              <a:buSzPct val="75630"/>
              <a:buChar char="–"/>
            </a:pPr>
            <a:r>
              <a:rPr lang="en-US"/>
              <a:t>design reviews, </a:t>
            </a:r>
            <a:endParaRPr/>
          </a:p>
          <a:p>
            <a:pPr indent="-342900" lvl="1" marL="914400" rtl="0" algn="l">
              <a:lnSpc>
                <a:spcPct val="100000"/>
              </a:lnSpc>
              <a:spcBef>
                <a:spcPts val="360"/>
              </a:spcBef>
              <a:spcAft>
                <a:spcPts val="0"/>
              </a:spcAft>
              <a:buSzPct val="75630"/>
              <a:buChar char="–"/>
            </a:pPr>
            <a:r>
              <a:rPr lang="en-US"/>
              <a:t>unit, integration and regression testing during development, </a:t>
            </a:r>
            <a:endParaRPr/>
          </a:p>
          <a:p>
            <a:pPr indent="-342900" lvl="1" marL="914400" rtl="0" algn="l">
              <a:lnSpc>
                <a:spcPct val="100000"/>
              </a:lnSpc>
              <a:spcBef>
                <a:spcPts val="360"/>
              </a:spcBef>
              <a:spcAft>
                <a:spcPts val="0"/>
              </a:spcAft>
              <a:buSzPct val="75630"/>
              <a:buChar char="–"/>
            </a:pPr>
            <a:r>
              <a:rPr lang="en-US"/>
              <a:t>final verification before release</a:t>
            </a:r>
            <a:endParaRPr/>
          </a:p>
          <a:p>
            <a:pPr indent="-228600" lvl="0" marL="457200" rtl="0" algn="l">
              <a:lnSpc>
                <a:spcPct val="100000"/>
              </a:lnSpc>
              <a:spcBef>
                <a:spcPts val="640"/>
              </a:spcBef>
              <a:spcAft>
                <a:spcPts val="0"/>
              </a:spcAft>
              <a:buClr>
                <a:schemeClr val="dk1"/>
              </a:buClr>
              <a:buSzPct val="117647"/>
              <a:buNone/>
            </a:pPr>
            <a:r>
              <a:t/>
            </a:r>
            <a:endParaRPr/>
          </a:p>
        </p:txBody>
      </p:sp>
      <p:sp>
        <p:nvSpPr>
          <p:cNvPr id="218" name="Google Shape;218;p6"/>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7"/>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Software Testing Principles</a:t>
            </a:r>
            <a:endParaRPr/>
          </a:p>
        </p:txBody>
      </p:sp>
      <p:sp>
        <p:nvSpPr>
          <p:cNvPr id="224" name="Google Shape;224;p7"/>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fontScale="77500" lnSpcReduction="20000"/>
          </a:bodyPr>
          <a:lstStyle/>
          <a:p>
            <a:pPr indent="-431800" lvl="0" marL="457200" rtl="0" algn="l">
              <a:lnSpc>
                <a:spcPct val="100000"/>
              </a:lnSpc>
              <a:spcBef>
                <a:spcPts val="640"/>
              </a:spcBef>
              <a:spcAft>
                <a:spcPts val="0"/>
              </a:spcAft>
              <a:buClr>
                <a:schemeClr val="dk1"/>
              </a:buClr>
              <a:buSzPct val="129032"/>
              <a:buChar char="•"/>
            </a:pPr>
            <a:r>
              <a:rPr lang="en-US"/>
              <a:t>Testing weeds out defects of different types at different levels</a:t>
            </a:r>
            <a:endParaRPr/>
          </a:p>
          <a:p>
            <a:pPr indent="-431800" lvl="0" marL="457200" rtl="0" algn="l">
              <a:lnSpc>
                <a:spcPct val="100000"/>
              </a:lnSpc>
              <a:spcBef>
                <a:spcPts val="640"/>
              </a:spcBef>
              <a:spcAft>
                <a:spcPts val="0"/>
              </a:spcAft>
              <a:buClr>
                <a:schemeClr val="dk1"/>
              </a:buClr>
              <a:buSzPct val="129032"/>
              <a:buChar char="•"/>
            </a:pPr>
            <a:r>
              <a:rPr lang="en-US"/>
              <a:t>Exhaustive Testing is not possible</a:t>
            </a:r>
            <a:endParaRPr/>
          </a:p>
          <a:p>
            <a:pPr indent="-342900" lvl="1" marL="914400" rtl="0" algn="l">
              <a:lnSpc>
                <a:spcPct val="100000"/>
              </a:lnSpc>
              <a:spcBef>
                <a:spcPts val="360"/>
              </a:spcBef>
              <a:spcAft>
                <a:spcPts val="0"/>
              </a:spcAft>
              <a:buSzPct val="82949"/>
              <a:buChar char="–"/>
            </a:pPr>
            <a:r>
              <a:rPr lang="en-US"/>
              <a:t>There is always one more bug!</a:t>
            </a:r>
            <a:endParaRPr/>
          </a:p>
          <a:p>
            <a:pPr indent="-431800" lvl="0" marL="457200" rtl="0" algn="l">
              <a:lnSpc>
                <a:spcPct val="100000"/>
              </a:lnSpc>
              <a:spcBef>
                <a:spcPts val="640"/>
              </a:spcBef>
              <a:spcAft>
                <a:spcPts val="0"/>
              </a:spcAft>
              <a:buClr>
                <a:schemeClr val="dk1"/>
              </a:buClr>
              <a:buSzPct val="129032"/>
              <a:buChar char="•"/>
            </a:pPr>
            <a:r>
              <a:rPr lang="en-US"/>
              <a:t>Testing may demonstrate “defect clustering”; </a:t>
            </a:r>
            <a:endParaRPr/>
          </a:p>
          <a:p>
            <a:pPr indent="-342900" lvl="1" marL="914400" rtl="0" algn="l">
              <a:lnSpc>
                <a:spcPct val="100000"/>
              </a:lnSpc>
              <a:spcBef>
                <a:spcPts val="360"/>
              </a:spcBef>
              <a:spcAft>
                <a:spcPts val="0"/>
              </a:spcAft>
              <a:buSzPct val="82949"/>
              <a:buChar char="–"/>
            </a:pPr>
            <a:r>
              <a:rPr lang="en-US"/>
              <a:t>Pareto principle : ~80% of the problems are found in 20% of the modules!</a:t>
            </a:r>
            <a:endParaRPr/>
          </a:p>
          <a:p>
            <a:pPr indent="-431800" lvl="0" marL="457200" rtl="0" algn="l">
              <a:lnSpc>
                <a:spcPct val="100000"/>
              </a:lnSpc>
              <a:spcBef>
                <a:spcPts val="640"/>
              </a:spcBef>
              <a:spcAft>
                <a:spcPts val="0"/>
              </a:spcAft>
              <a:buClr>
                <a:schemeClr val="dk1"/>
              </a:buClr>
              <a:buSzPct val="129032"/>
              <a:buChar char="•"/>
            </a:pPr>
            <a:r>
              <a:rPr lang="en-US"/>
              <a:t>Pesticide Paradox : Same old test suites and testing techniques will not yield new defects. The tests need to be regularly reviewed and revised.</a:t>
            </a:r>
            <a:endParaRPr/>
          </a:p>
          <a:p>
            <a:pPr indent="-431800" lvl="0" marL="457200" rtl="0" algn="l">
              <a:lnSpc>
                <a:spcPct val="100000"/>
              </a:lnSpc>
              <a:spcBef>
                <a:spcPts val="640"/>
              </a:spcBef>
              <a:spcAft>
                <a:spcPts val="0"/>
              </a:spcAft>
              <a:buClr>
                <a:schemeClr val="dk1"/>
              </a:buClr>
              <a:buSzPct val="129032"/>
              <a:buChar char="•"/>
            </a:pPr>
            <a:r>
              <a:rPr lang="en-US"/>
              <a:t>Absence of errors does not mean the software is usable and useful</a:t>
            </a:r>
            <a:endParaRPr/>
          </a:p>
          <a:p>
            <a:pPr indent="-431800" lvl="0" marL="457200" rtl="0" algn="l">
              <a:lnSpc>
                <a:spcPct val="100000"/>
              </a:lnSpc>
              <a:spcBef>
                <a:spcPts val="640"/>
              </a:spcBef>
              <a:spcAft>
                <a:spcPts val="0"/>
              </a:spcAft>
              <a:buClr>
                <a:schemeClr val="dk1"/>
              </a:buClr>
              <a:buSzPct val="129032"/>
              <a:buChar char="•"/>
            </a:pPr>
            <a:r>
              <a:rPr lang="en-US"/>
              <a:t>Early Testing (right from requirements phase) results in cheaper defect fixes.</a:t>
            </a:r>
            <a:endParaRPr/>
          </a:p>
          <a:p>
            <a:pPr indent="-431800" lvl="0" marL="457200" rtl="0" algn="l">
              <a:lnSpc>
                <a:spcPct val="100000"/>
              </a:lnSpc>
              <a:spcBef>
                <a:spcPts val="640"/>
              </a:spcBef>
              <a:spcAft>
                <a:spcPts val="0"/>
              </a:spcAft>
              <a:buClr>
                <a:schemeClr val="dk1"/>
              </a:buClr>
              <a:buSzPct val="129032"/>
              <a:buChar char="•"/>
            </a:pPr>
            <a:r>
              <a:rPr lang="en-US"/>
              <a:t>Testing is context dependent</a:t>
            </a:r>
            <a:endParaRPr/>
          </a:p>
          <a:p>
            <a:pPr indent="-342900" lvl="1" marL="914400" rtl="0" algn="l">
              <a:lnSpc>
                <a:spcPct val="100000"/>
              </a:lnSpc>
              <a:spcBef>
                <a:spcPts val="360"/>
              </a:spcBef>
              <a:spcAft>
                <a:spcPts val="0"/>
              </a:spcAft>
              <a:buSzPct val="82949"/>
              <a:buChar char="–"/>
            </a:pPr>
            <a:r>
              <a:rPr lang="en-US"/>
              <a:t>The approach, methodologies, techniques and types of testing depend on the application domain. </a:t>
            </a:r>
            <a:endParaRPr/>
          </a:p>
        </p:txBody>
      </p:sp>
      <p:sp>
        <p:nvSpPr>
          <p:cNvPr id="225" name="Google Shape;225;p7"/>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8"/>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Goals of Software Testing</a:t>
            </a:r>
            <a:endParaRPr/>
          </a:p>
        </p:txBody>
      </p:sp>
      <p:sp>
        <p:nvSpPr>
          <p:cNvPr id="231" name="Google Shape;231;p8"/>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lnSpcReduction="10000"/>
          </a:bodyPr>
          <a:lstStyle/>
          <a:p>
            <a:pPr indent="-431800" lvl="0" marL="457200" rtl="0" algn="l">
              <a:lnSpc>
                <a:spcPct val="100000"/>
              </a:lnSpc>
              <a:spcBef>
                <a:spcPts val="640"/>
              </a:spcBef>
              <a:spcAft>
                <a:spcPts val="0"/>
              </a:spcAft>
              <a:buClr>
                <a:schemeClr val="dk1"/>
              </a:buClr>
              <a:buSzPts val="3200"/>
              <a:buChar char="•"/>
            </a:pPr>
            <a:r>
              <a:rPr lang="en-US"/>
              <a:t>Short term goals: </a:t>
            </a:r>
            <a:endParaRPr/>
          </a:p>
          <a:p>
            <a:pPr indent="-342900" lvl="1" marL="914400" rtl="0" algn="l">
              <a:lnSpc>
                <a:spcPct val="100000"/>
              </a:lnSpc>
              <a:spcBef>
                <a:spcPts val="360"/>
              </a:spcBef>
              <a:spcAft>
                <a:spcPts val="0"/>
              </a:spcAft>
              <a:buSzPts val="1800"/>
              <a:buChar char="–"/>
            </a:pPr>
            <a:r>
              <a:rPr lang="en-US"/>
              <a:t>To find errors, gaps or missing requirements as compared to actual requirements</a:t>
            </a:r>
            <a:endParaRPr/>
          </a:p>
          <a:p>
            <a:pPr indent="-342900" lvl="1" marL="914400" rtl="0" algn="l">
              <a:lnSpc>
                <a:spcPct val="100000"/>
              </a:lnSpc>
              <a:spcBef>
                <a:spcPts val="360"/>
              </a:spcBef>
              <a:spcAft>
                <a:spcPts val="0"/>
              </a:spcAft>
              <a:buSzPts val="1800"/>
              <a:buChar char="–"/>
            </a:pPr>
            <a:r>
              <a:rPr lang="en-US"/>
              <a:t>To ensure that the product matches the performance expectations</a:t>
            </a:r>
            <a:endParaRPr/>
          </a:p>
          <a:p>
            <a:pPr indent="-342900" lvl="1" marL="914400" rtl="0" algn="l">
              <a:lnSpc>
                <a:spcPct val="100000"/>
              </a:lnSpc>
              <a:spcBef>
                <a:spcPts val="360"/>
              </a:spcBef>
              <a:spcAft>
                <a:spcPts val="0"/>
              </a:spcAft>
              <a:buSzPts val="1800"/>
              <a:buChar char="–"/>
            </a:pPr>
            <a:r>
              <a:rPr lang="en-US"/>
              <a:t>To ensure that the product </a:t>
            </a:r>
            <a:r>
              <a:rPr b="1" lang="en-US"/>
              <a:t>IS NOT </a:t>
            </a:r>
            <a:r>
              <a:rPr lang="en-US"/>
              <a:t>doing what it is </a:t>
            </a:r>
            <a:r>
              <a:rPr b="1" lang="en-US"/>
              <a:t>not supposed to do</a:t>
            </a:r>
            <a:r>
              <a:rPr lang="en-US"/>
              <a:t>!</a:t>
            </a:r>
            <a:endParaRPr/>
          </a:p>
          <a:p>
            <a:pPr indent="-431800" lvl="0" marL="457200" rtl="0" algn="l">
              <a:lnSpc>
                <a:spcPct val="100000"/>
              </a:lnSpc>
              <a:spcBef>
                <a:spcPts val="640"/>
              </a:spcBef>
              <a:spcAft>
                <a:spcPts val="0"/>
              </a:spcAft>
              <a:buClr>
                <a:schemeClr val="dk1"/>
              </a:buClr>
              <a:buSzPts val="3200"/>
              <a:buChar char="•"/>
            </a:pPr>
            <a:r>
              <a:rPr lang="en-US"/>
              <a:t>Long term goals:</a:t>
            </a:r>
            <a:endParaRPr/>
          </a:p>
          <a:p>
            <a:pPr indent="-342900" lvl="1" marL="914400" rtl="0" algn="l">
              <a:lnSpc>
                <a:spcPct val="100000"/>
              </a:lnSpc>
              <a:spcBef>
                <a:spcPts val="360"/>
              </a:spcBef>
              <a:spcAft>
                <a:spcPts val="0"/>
              </a:spcAft>
              <a:buSzPts val="1800"/>
              <a:buChar char="–"/>
            </a:pPr>
            <a:r>
              <a:rPr lang="en-US"/>
              <a:t>Quality</a:t>
            </a:r>
            <a:endParaRPr/>
          </a:p>
          <a:p>
            <a:pPr indent="-342900" lvl="1" marL="914400" rtl="0" algn="l">
              <a:lnSpc>
                <a:spcPct val="100000"/>
              </a:lnSpc>
              <a:spcBef>
                <a:spcPts val="360"/>
              </a:spcBef>
              <a:spcAft>
                <a:spcPts val="0"/>
              </a:spcAft>
              <a:buSzPts val="1800"/>
              <a:buChar char="–"/>
            </a:pPr>
            <a:r>
              <a:rPr lang="en-US"/>
              <a:t>Customer Satisfaction</a:t>
            </a:r>
            <a:endParaRPr/>
          </a:p>
          <a:p>
            <a:pPr indent="-342900" lvl="1" marL="914400" rtl="0" algn="l">
              <a:lnSpc>
                <a:spcPct val="100000"/>
              </a:lnSpc>
              <a:spcBef>
                <a:spcPts val="360"/>
              </a:spcBef>
              <a:spcAft>
                <a:spcPts val="0"/>
              </a:spcAft>
              <a:buSzPts val="1800"/>
              <a:buChar char="–"/>
            </a:pPr>
            <a:r>
              <a:rPr lang="en-US"/>
              <a:t>Risk Management</a:t>
            </a:r>
            <a:endParaRPr/>
          </a:p>
          <a:p>
            <a:pPr indent="0" lvl="0" marL="25400" rtl="0" algn="l">
              <a:lnSpc>
                <a:spcPct val="100000"/>
              </a:lnSpc>
              <a:spcBef>
                <a:spcPts val="640"/>
              </a:spcBef>
              <a:spcAft>
                <a:spcPts val="0"/>
              </a:spcAft>
              <a:buSzPts val="3200"/>
              <a:buNone/>
            </a:pPr>
            <a:r>
              <a:t/>
            </a:r>
            <a:endParaRPr/>
          </a:p>
          <a:p>
            <a:pPr indent="-228600" lvl="0" marL="457200" rtl="0" algn="l">
              <a:lnSpc>
                <a:spcPct val="100000"/>
              </a:lnSpc>
              <a:spcBef>
                <a:spcPts val="640"/>
              </a:spcBef>
              <a:spcAft>
                <a:spcPts val="0"/>
              </a:spcAft>
              <a:buClr>
                <a:schemeClr val="dk1"/>
              </a:buClr>
              <a:buSzPts val="3200"/>
              <a:buNone/>
            </a:pPr>
            <a:r>
              <a:t/>
            </a:r>
            <a:endParaRPr/>
          </a:p>
          <a:p>
            <a:pPr indent="0" lvl="0" marL="25400" rtl="0" algn="l">
              <a:lnSpc>
                <a:spcPct val="100000"/>
              </a:lnSpc>
              <a:spcBef>
                <a:spcPts val="640"/>
              </a:spcBef>
              <a:spcAft>
                <a:spcPts val="0"/>
              </a:spcAft>
              <a:buSzPts val="3200"/>
              <a:buNone/>
            </a:pPr>
            <a:r>
              <a:t/>
            </a:r>
            <a:endParaRPr/>
          </a:p>
        </p:txBody>
      </p:sp>
      <p:sp>
        <p:nvSpPr>
          <p:cNvPr id="232" name="Google Shape;232;p8"/>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9"/>
          <p:cNvSpPr txBox="1"/>
          <p:nvPr>
            <p:ph type="title"/>
          </p:nvPr>
        </p:nvSpPr>
        <p:spPr>
          <a:xfrm>
            <a:off x="609600" y="274638"/>
            <a:ext cx="10972801"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lang="en-US"/>
              <a:t>Software Testing Process</a:t>
            </a:r>
            <a:endParaRPr/>
          </a:p>
        </p:txBody>
      </p:sp>
      <p:sp>
        <p:nvSpPr>
          <p:cNvPr id="238" name="Google Shape;238;p9"/>
          <p:cNvSpPr txBox="1"/>
          <p:nvPr>
            <p:ph idx="1" type="body"/>
          </p:nvPr>
        </p:nvSpPr>
        <p:spPr>
          <a:xfrm>
            <a:off x="609600" y="1600202"/>
            <a:ext cx="10972801" cy="4525963"/>
          </a:xfrm>
          <a:prstGeom prst="rect">
            <a:avLst/>
          </a:prstGeom>
          <a:noFill/>
          <a:ln>
            <a:noFill/>
          </a:ln>
        </p:spPr>
        <p:txBody>
          <a:bodyPr anchorCtr="0" anchor="t" bIns="45700" lIns="91425" spcFirstLastPara="1" rIns="91425" wrap="square" tIns="45700">
            <a:normAutofit lnSpcReduction="10000"/>
          </a:bodyPr>
          <a:lstStyle/>
          <a:p>
            <a:pPr indent="-431800" lvl="0" marL="457200" rtl="0" algn="l">
              <a:lnSpc>
                <a:spcPct val="100000"/>
              </a:lnSpc>
              <a:spcBef>
                <a:spcPts val="640"/>
              </a:spcBef>
              <a:spcAft>
                <a:spcPts val="0"/>
              </a:spcAft>
              <a:buClr>
                <a:schemeClr val="dk1"/>
              </a:buClr>
              <a:buSzPts val="3200"/>
              <a:buChar char="•"/>
            </a:pPr>
            <a:r>
              <a:rPr lang="en-US" sz="2400"/>
              <a:t>Software testing is a </a:t>
            </a:r>
            <a:r>
              <a:rPr b="1" lang="en-US" sz="2400"/>
              <a:t>constructively destructive </a:t>
            </a:r>
            <a:r>
              <a:rPr lang="en-US" sz="2400"/>
              <a:t>process!</a:t>
            </a:r>
            <a:endParaRPr sz="2400"/>
          </a:p>
          <a:p>
            <a:pPr indent="-431800" lvl="0" marL="457200" rtl="0" algn="l">
              <a:lnSpc>
                <a:spcPct val="100000"/>
              </a:lnSpc>
              <a:spcBef>
                <a:spcPts val="640"/>
              </a:spcBef>
              <a:spcAft>
                <a:spcPts val="0"/>
              </a:spcAft>
              <a:buClr>
                <a:schemeClr val="dk1"/>
              </a:buClr>
              <a:buSzPts val="3200"/>
              <a:buChar char="•"/>
            </a:pPr>
            <a:r>
              <a:rPr lang="en-US" sz="2400"/>
              <a:t>Testers need to have a methodical, but negative approach.</a:t>
            </a:r>
            <a:endParaRPr sz="2400"/>
          </a:p>
          <a:p>
            <a:pPr indent="-431800" lvl="0" marL="457200" rtl="0" algn="l">
              <a:lnSpc>
                <a:spcPct val="100000"/>
              </a:lnSpc>
              <a:spcBef>
                <a:spcPts val="640"/>
              </a:spcBef>
              <a:spcAft>
                <a:spcPts val="0"/>
              </a:spcAft>
              <a:buClr>
                <a:schemeClr val="dk1"/>
              </a:buClr>
              <a:buSzPts val="3200"/>
              <a:buChar char="•"/>
            </a:pPr>
            <a:r>
              <a:rPr lang="en-US" sz="2400"/>
              <a:t>Testers need to establish a “</a:t>
            </a:r>
            <a:r>
              <a:rPr b="1" lang="en-US" sz="2400"/>
              <a:t>test to break</a:t>
            </a:r>
            <a:r>
              <a:rPr lang="en-US" sz="2400"/>
              <a:t>” attitude for successful testing and delivery of quality products.</a:t>
            </a:r>
            <a:endParaRPr sz="2400"/>
          </a:p>
          <a:p>
            <a:pPr indent="-431800" lvl="0" marL="457200" rtl="0" algn="l">
              <a:lnSpc>
                <a:spcPct val="100000"/>
              </a:lnSpc>
              <a:spcBef>
                <a:spcPts val="640"/>
              </a:spcBef>
              <a:spcAft>
                <a:spcPts val="0"/>
              </a:spcAft>
              <a:buClr>
                <a:schemeClr val="dk1"/>
              </a:buClr>
              <a:buSzPts val="3200"/>
              <a:buChar char="•"/>
            </a:pPr>
            <a:r>
              <a:rPr lang="en-US" sz="2400"/>
              <a:t>Testing is not only about finding and reporting defects but also about test planning, test execution and test coverage of all features.</a:t>
            </a:r>
            <a:endParaRPr sz="2400"/>
          </a:p>
          <a:p>
            <a:pPr indent="-431800" lvl="0" marL="457200" rtl="0" algn="l">
              <a:lnSpc>
                <a:spcPct val="100000"/>
              </a:lnSpc>
              <a:spcBef>
                <a:spcPts val="640"/>
              </a:spcBef>
              <a:spcAft>
                <a:spcPts val="0"/>
              </a:spcAft>
              <a:buClr>
                <a:schemeClr val="dk1"/>
              </a:buClr>
              <a:buSzPts val="3200"/>
              <a:buChar char="•"/>
            </a:pPr>
            <a:r>
              <a:rPr lang="en-US" sz="2400"/>
              <a:t>In traditional waterfall model, testing is done by independent team of testers, either after development is complete or along with the development process.</a:t>
            </a:r>
            <a:endParaRPr sz="2400"/>
          </a:p>
          <a:p>
            <a:pPr indent="-431800" lvl="0" marL="457200" rtl="0" algn="l">
              <a:lnSpc>
                <a:spcPct val="100000"/>
              </a:lnSpc>
              <a:spcBef>
                <a:spcPts val="640"/>
              </a:spcBef>
              <a:spcAft>
                <a:spcPts val="0"/>
              </a:spcAft>
              <a:buClr>
                <a:schemeClr val="dk1"/>
              </a:buClr>
              <a:buSzPts val="3200"/>
              <a:buChar char="•"/>
            </a:pPr>
            <a:r>
              <a:rPr lang="en-US" sz="2400"/>
              <a:t>Agile development methodologies promote “test-driven” software development where unit tests are written even before coding and are continuously updated and maintained by developers.</a:t>
            </a:r>
            <a:endParaRPr sz="2400"/>
          </a:p>
          <a:p>
            <a:pPr indent="-228600" lvl="0" marL="457200" rtl="0" algn="l">
              <a:lnSpc>
                <a:spcPct val="100000"/>
              </a:lnSpc>
              <a:spcBef>
                <a:spcPts val="640"/>
              </a:spcBef>
              <a:spcAft>
                <a:spcPts val="0"/>
              </a:spcAft>
              <a:buClr>
                <a:schemeClr val="dk1"/>
              </a:buClr>
              <a:buSzPts val="3200"/>
              <a:buNone/>
            </a:pPr>
            <a:r>
              <a:t/>
            </a:r>
            <a:endParaRPr sz="2400"/>
          </a:p>
          <a:p>
            <a:pPr indent="0" lvl="0" marL="25400" rtl="0" algn="l">
              <a:lnSpc>
                <a:spcPct val="100000"/>
              </a:lnSpc>
              <a:spcBef>
                <a:spcPts val="640"/>
              </a:spcBef>
              <a:spcAft>
                <a:spcPts val="0"/>
              </a:spcAft>
              <a:buSzPts val="3200"/>
              <a:buNone/>
            </a:pPr>
            <a:r>
              <a:t/>
            </a:r>
            <a:endParaRPr/>
          </a:p>
        </p:txBody>
      </p:sp>
      <p:sp>
        <p:nvSpPr>
          <p:cNvPr id="239" name="Google Shape;239;p9"/>
          <p:cNvSpPr txBox="1"/>
          <p:nvPr>
            <p:ph idx="12" type="sldNum"/>
          </p:nvPr>
        </p:nvSpPr>
        <p:spPr>
          <a:xfrm>
            <a:off x="8737601" y="6356352"/>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2022-07-22T09:50:00Z</dcterms:created>
  <dc:creator>skinger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6A475C2AE33240489C3D53AF856DF3BD</vt:lpwstr>
  </property>
  <property fmtid="{D5CDD505-2E9C-101B-9397-08002B2CF9AE}" pid="3" name="KSOProductBuildVer">
    <vt:lpwstr>1033-11.2.0.11380</vt:lpwstr>
  </property>
</Properties>
</file>