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2"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Lst>
  <p:sldSz cy="6858000" cx="12192000"/>
  <p:notesSz cx="6858000" cy="9144000"/>
  <p:embeddedFontLst>
    <p:embeddedFont>
      <p:font typeface="Arial Black"/>
      <p:regular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16" roundtripDataSignature="AMtx7mixFy4K23wwaOU54OyyJ/u+UWyp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13AC47-2FBD-4530-AF0A-D63097939E57}">
  <a:tblStyle styleId="{0413AC47-2FBD-4530-AF0A-D63097939E57}" styleName="Table_0">
    <a:wholeTbl>
      <a:tcTxStyle b="off" i="off">
        <a:font>
          <a:latin typeface="Arial"/>
          <a:ea typeface="Arial"/>
          <a:cs typeface="Arial"/>
        </a:font>
        <a:srgbClr val="000000"/>
      </a:tcTxStyle>
      <a:tcStyle>
        <a:tcBdr>
          <a:left>
            <a:ln cap="flat" cmpd="sng" w="9525">
              <a:solidFill>
                <a:srgbClr val="4BACC6"/>
              </a:solidFill>
              <a:prstDash val="solid"/>
              <a:round/>
              <a:headEnd len="sm" w="sm" type="none"/>
              <a:tailEnd len="sm" w="sm" type="none"/>
            </a:ln>
          </a:left>
          <a:right>
            <a:ln cap="flat" cmpd="sng" w="9525">
              <a:solidFill>
                <a:srgbClr val="4BACC6"/>
              </a:solidFill>
              <a:prstDash val="solid"/>
              <a:round/>
              <a:headEnd len="sm" w="sm" type="none"/>
              <a:tailEnd len="sm" w="sm" type="none"/>
            </a:ln>
          </a:right>
          <a:top>
            <a:ln cap="flat" cmpd="sng" w="9525">
              <a:solidFill>
                <a:srgbClr val="4BACC6"/>
              </a:solidFill>
              <a:prstDash val="solid"/>
              <a:round/>
              <a:headEnd len="sm" w="sm" type="none"/>
              <a:tailEnd len="sm" w="sm" type="none"/>
            </a:ln>
          </a:top>
          <a:bottom>
            <a:ln cap="flat" cmpd="sng" w="9525">
              <a:solidFill>
                <a:srgbClr val="4BACC6"/>
              </a:solidFill>
              <a:prstDash val="solid"/>
              <a:round/>
              <a:headEnd len="sm" w="sm" type="none"/>
              <a:tailEnd len="sm" w="sm" type="none"/>
            </a:ln>
          </a:bottom>
          <a:insideH>
            <a:ln cap="flat" cmpd="sng" w="9525">
              <a:solidFill>
                <a:srgbClr val="666666"/>
              </a:solidFill>
              <a:prstDash val="solid"/>
              <a:round/>
              <a:headEnd len="sm" w="sm" type="none"/>
              <a:tailEnd len="sm" w="sm" type="none"/>
            </a:ln>
          </a:insideH>
          <a:insideV>
            <a:ln cap="flat" cmpd="sng" w="12700">
              <a:solidFill>
                <a:srgbClr val="4BACC6"/>
              </a:solidFill>
              <a:prstDash val="solid"/>
              <a:round/>
              <a:headEnd len="sm" w="sm" type="none"/>
              <a:tailEnd len="sm" w="sm" type="none"/>
            </a:ln>
          </a:insideV>
        </a:tcBdr>
      </a:tcStyle>
    </a:wholeTbl>
    <a:band1H>
      <a:tcTxStyle b="off" i="off"/>
      <a:tcStyle>
        <a:tcBdr>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C0C0C0"/>
          </a:solidFill>
        </a:fill>
      </a:tcStyle>
    </a:band1H>
    <a:band2H>
      <a:tcTxStyle b="off" i="off"/>
      <a:tcStyle>
        <a:tcBdr>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band2H>
    <a:band1V>
      <a:tcTxStyle b="off" i="off"/>
      <a:tcStyle>
        <a:fill>
          <a:solidFill>
            <a:srgbClr val="C0C0C0"/>
          </a:solidFill>
        </a:fill>
      </a:tcStyle>
    </a:band1V>
    <a:band2V>
      <a:tcTxStyle b="off" i="off"/>
    </a:band2V>
    <a:lastCol>
      <a:tcTxStyle b="on" i="off"/>
    </a:lastCol>
    <a:firstCol>
      <a:tcTxStyle b="on" i="off"/>
    </a:firstCol>
    <a:lastRow>
      <a:tcTxStyle b="on" i="off"/>
      <a:tcStyle>
        <a:tcBdr>
          <a:left>
            <a:ln cap="flat" cmpd="sng" w="12700">
              <a:solidFill>
                <a:srgbClr val="404040"/>
              </a:solidFill>
              <a:prstDash val="solid"/>
              <a:round/>
              <a:headEnd len="sm" w="sm" type="none"/>
              <a:tailEnd len="sm" w="sm" type="none"/>
            </a:ln>
          </a:left>
          <a:right>
            <a:ln cap="flat" cmpd="sng" w="12700">
              <a:solidFill>
                <a:srgbClr val="404040"/>
              </a:solidFill>
              <a:prstDash val="solid"/>
              <a:round/>
              <a:headEnd len="sm" w="sm" type="none"/>
              <a:tailEnd len="sm" w="sm" type="none"/>
            </a:ln>
          </a:right>
          <a:top>
            <a:ln cap="flat" cmpd="sng" w="9525">
              <a:solidFill>
                <a:srgbClr val="404040"/>
              </a:solidFill>
              <a:prstDash val="solid"/>
              <a:round/>
              <a:headEnd len="sm" w="sm" type="none"/>
              <a:tailEnd len="sm" w="sm" type="none"/>
            </a:ln>
          </a:top>
          <a:bottom>
            <a:ln cap="flat" cmpd="sng" w="12700">
              <a:solidFill>
                <a:srgbClr val="40404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lastRow>
    <a:seCell>
      <a:tcTxStyle b="off" i="off"/>
    </a:seCell>
    <a:swCell>
      <a:tcTxStyle b="off" i="off"/>
    </a:swCell>
    <a:firstRow>
      <a:tcTxStyle b="on" i="off">
        <a:srgbClr val="FFFFFF"/>
      </a:tcTxStyle>
      <a:tcStyle>
        <a:tcBdr>
          <a:left>
            <a:ln cap="flat" cmpd="sng" w="12700">
              <a:solidFill>
                <a:srgbClr val="404040"/>
              </a:solidFill>
              <a:prstDash val="solid"/>
              <a:round/>
              <a:headEnd len="sm" w="sm" type="none"/>
              <a:tailEnd len="sm" w="sm" type="none"/>
            </a:ln>
          </a:left>
          <a:right>
            <a:ln cap="flat" cmpd="sng" w="12700">
              <a:solidFill>
                <a:srgbClr val="404040"/>
              </a:solidFill>
              <a:prstDash val="solid"/>
              <a:round/>
              <a:headEnd len="sm" w="sm" type="none"/>
              <a:tailEnd len="sm" w="sm" type="none"/>
            </a:ln>
          </a:right>
          <a:top>
            <a:ln cap="flat" cmpd="sng" w="12700">
              <a:solidFill>
                <a:srgbClr val="404040"/>
              </a:solidFill>
              <a:prstDash val="solid"/>
              <a:round/>
              <a:headEnd len="sm" w="sm" type="none"/>
              <a:tailEnd len="sm" w="sm" type="none"/>
            </a:ln>
          </a:top>
          <a:bottom>
            <a:ln cap="flat" cmpd="sng" w="12700">
              <a:solidFill>
                <a:srgbClr val="40404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fill>
          <a:solidFill>
            <a:srgbClr val="000000"/>
          </a:solidFill>
        </a:fill>
      </a:tcStyle>
    </a:firstRow>
    <a:neCell>
      <a:tcTxStyle b="off" i="off"/>
    </a:neCell>
    <a:nwCell>
      <a:tcTxStyle b="off" i="off"/>
    </a:nwCell>
  </a:tblStyle>
  <a:tblStyle styleId="{D851BBB4-F8EB-41DC-989C-782903537FF1}"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DF2BA5B-2B3E-44E6-BE9F-59A6619C920D}"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b="off" i="off"/>
      <a:tcStyle>
        <a:fill>
          <a:solidFill>
            <a:srgbClr val="F2F2F2"/>
          </a:solidFill>
        </a:fill>
      </a:tcStyle>
    </a:band1H>
    <a:band2H>
      <a:tcTxStyle b="off" i="off"/>
    </a:band2H>
    <a:band1V>
      <a:tcTxStyle b="off" i="off"/>
      <a:tcStyle>
        <a:fill>
          <a:solidFill>
            <a:srgbClr val="F2F2F2"/>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6" Type="http://customschemas.google.com/relationships/presentationmetadata" Target="metadata"/><Relationship Id="rId115" Type="http://schemas.openxmlformats.org/officeDocument/2006/relationships/font" Target="fonts/ArialBlack-regular.fntdata"/><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notes"/>
          <p:cNvSpPr/>
          <p:nvPr>
            <p:ph idx="2" type="sldImg"/>
          </p:nvPr>
        </p:nvSpPr>
        <p:spPr>
          <a:xfrm>
            <a:off x="381000" y="11430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6" name="Google Shape;36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1" name="Google Shape;1201;p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0" name="Google Shape;1210;p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9" name="Google Shape;1219;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6" name="Google Shape;1226;p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3" name="Google Shape;1233;p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1" name="Google Shape;1241;p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9" name="Google Shape;124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0" name="Google Shape;1250;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7" name="Google Shape;3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60" name="Google Shape;4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0" name="Google Shape;280;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MIT-WPU</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1200">
                <a:solidFill>
                  <a:schemeClr val="dk1"/>
                </a:solidFill>
                <a:latin typeface="Calibri"/>
                <a:ea typeface="Calibri"/>
                <a:cs typeface="Calibri"/>
                <a:sym typeface="Calibri"/>
              </a:rPr>
              <a:t>Example:</a:t>
            </a:r>
            <a:r>
              <a:rPr b="0" i="0" lang="en-US" sz="1200">
                <a:solidFill>
                  <a:schemeClr val="dk1"/>
                </a:solidFill>
                <a:latin typeface="Calibri"/>
                <a:ea typeface="Calibri"/>
                <a:cs typeface="Calibri"/>
                <a:sym typeface="Calibri"/>
              </a:rPr>
              <a:t> let as take a Example of making a website of 7 pages for any shop. this is a small website which is developed using waterfall model and it require less time to developed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1) </a:t>
            </a:r>
            <a:r>
              <a:rPr b="0" i="0" lang="en-US" sz="1200" u="sng">
                <a:solidFill>
                  <a:schemeClr val="dk1"/>
                </a:solidFill>
                <a:latin typeface="Calibri"/>
                <a:ea typeface="Calibri"/>
                <a:cs typeface="Calibri"/>
                <a:sym typeface="Calibri"/>
              </a:rPr>
              <a:t>Requirement Gathering and analysis</a:t>
            </a:r>
            <a:r>
              <a:rPr b="0" i="0" lang="en-US" sz="1200">
                <a:solidFill>
                  <a:schemeClr val="dk1"/>
                </a:solidFill>
                <a:latin typeface="Calibri"/>
                <a:ea typeface="Calibri"/>
                <a:cs typeface="Calibri"/>
                <a:sym typeface="Calibri"/>
              </a:rPr>
              <a:t> : All the client requirements about the website is gathered and prepare a SRS document. Requirements like their is one registration page, one login page, user profile page, products view page, product buy, add to cart , Billing. All the requirements are clear,documented and well understood.</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2) </a:t>
            </a:r>
            <a:r>
              <a:rPr b="0" i="0" lang="en-US" sz="1200" u="sng">
                <a:solidFill>
                  <a:schemeClr val="dk1"/>
                </a:solidFill>
                <a:latin typeface="Calibri"/>
                <a:ea typeface="Calibri"/>
                <a:cs typeface="Calibri"/>
                <a:sym typeface="Calibri"/>
              </a:rPr>
              <a:t>System Design </a:t>
            </a:r>
            <a:r>
              <a:rPr b="0" i="0" lang="en-US" sz="1200">
                <a:solidFill>
                  <a:schemeClr val="dk1"/>
                </a:solidFill>
                <a:latin typeface="Calibri"/>
                <a:ea typeface="Calibri"/>
                <a:cs typeface="Calibri"/>
                <a:sym typeface="Calibri"/>
              </a:rPr>
              <a:t>: what type of programming language php,java or .net or what type of database is used to develop the website is planned in this phase.</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3) </a:t>
            </a:r>
            <a:r>
              <a:rPr b="0" i="0" lang="en-US" sz="1200" u="sng">
                <a:solidFill>
                  <a:schemeClr val="dk1"/>
                </a:solidFill>
                <a:latin typeface="Calibri"/>
                <a:ea typeface="Calibri"/>
                <a:cs typeface="Calibri"/>
                <a:sym typeface="Calibri"/>
              </a:rPr>
              <a:t>Implementation</a:t>
            </a:r>
            <a:r>
              <a:rPr b="0" i="0" lang="en-US" sz="1200">
                <a:solidFill>
                  <a:schemeClr val="dk1"/>
                </a:solidFill>
                <a:latin typeface="Calibri"/>
                <a:ea typeface="Calibri"/>
                <a:cs typeface="Calibri"/>
                <a:sym typeface="Calibri"/>
              </a:rPr>
              <a:t> : Once the programming language is finalized the coding is begin in the Implementation phase and small units are prepare like all the pages are coding one by one.</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4) </a:t>
            </a:r>
            <a:r>
              <a:rPr b="0" i="0" lang="en-US" sz="1200" u="sng">
                <a:solidFill>
                  <a:schemeClr val="dk1"/>
                </a:solidFill>
                <a:latin typeface="Calibri"/>
                <a:ea typeface="Calibri"/>
                <a:cs typeface="Calibri"/>
                <a:sym typeface="Calibri"/>
              </a:rPr>
              <a:t>Testing</a:t>
            </a:r>
            <a:r>
              <a:rPr b="0" i="0" lang="en-US" sz="1200">
                <a:solidFill>
                  <a:schemeClr val="dk1"/>
                </a:solidFill>
                <a:latin typeface="Calibri"/>
                <a:ea typeface="Calibri"/>
                <a:cs typeface="Calibri"/>
                <a:sym typeface="Calibri"/>
              </a:rPr>
              <a:t>: All the pages are integrated or linking with each other and performing system testing to check the functionality of the website it is according to the customer requirement or not.</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5) </a:t>
            </a:r>
            <a:r>
              <a:rPr b="0" i="0" lang="en-US" sz="1200" u="sng">
                <a:solidFill>
                  <a:schemeClr val="dk1"/>
                </a:solidFill>
                <a:latin typeface="Calibri"/>
                <a:ea typeface="Calibri"/>
                <a:cs typeface="Calibri"/>
                <a:sym typeface="Calibri"/>
              </a:rPr>
              <a:t>Deployment</a:t>
            </a:r>
            <a:r>
              <a:rPr b="0" i="0" lang="en-US" sz="1200">
                <a:solidFill>
                  <a:schemeClr val="dk1"/>
                </a:solidFill>
                <a:latin typeface="Calibri"/>
                <a:ea typeface="Calibri"/>
                <a:cs typeface="Calibri"/>
                <a:sym typeface="Calibri"/>
              </a:rPr>
              <a:t>:Once the website is completed it is deployed in the customer system for the acceptance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6) </a:t>
            </a:r>
            <a:r>
              <a:rPr b="0" i="0" lang="en-US" sz="1200" u="sng">
                <a:solidFill>
                  <a:schemeClr val="dk1"/>
                </a:solidFill>
                <a:latin typeface="Calibri"/>
                <a:ea typeface="Calibri"/>
                <a:cs typeface="Calibri"/>
                <a:sym typeface="Calibri"/>
              </a:rPr>
              <a:t>Maintenance:</a:t>
            </a:r>
            <a:r>
              <a:rPr b="0" i="0" lang="en-US" sz="1200">
                <a:solidFill>
                  <a:schemeClr val="dk1"/>
                </a:solidFill>
                <a:latin typeface="Calibri"/>
                <a:ea typeface="Calibri"/>
                <a:cs typeface="Calibri"/>
                <a:sym typeface="Calibri"/>
              </a:rPr>
              <a:t> If any issue is come after deploying the website then patches are released to resolve those issues.</a:t>
            </a:r>
            <a:endParaRPr/>
          </a:p>
          <a:p>
            <a:pPr indent="0" lvl="0" marL="0" rtl="0" algn="l">
              <a:lnSpc>
                <a:spcPct val="100000"/>
              </a:lnSpc>
              <a:spcBef>
                <a:spcPts val="0"/>
              </a:spcBef>
              <a:spcAft>
                <a:spcPts val="0"/>
              </a:spcAft>
              <a:buSzPts val="1400"/>
              <a:buNone/>
            </a:pPr>
            <a:r>
              <a:t/>
            </a:r>
            <a:endParaRPr/>
          </a:p>
        </p:txBody>
      </p:sp>
      <p:sp>
        <p:nvSpPr>
          <p:cNvPr id="620" name="Google Shape;62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6" name="Google Shape;75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5" name="Google Shape;76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4" name="Google Shape;77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3" name="Google Shape;78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0" name="Google Shape;81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9" name="Google Shape;81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8" name="Google Shape;828;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1" name="Google Shape;321;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MIT-WPU</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9" name="Google Shape;83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7" name="Google Shape;86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6" name="Google Shape;876;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1" name="Google Shape;3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0" name="Google Shape;940;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9" name="Google Shape;949;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8" name="Google Shape;958;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7" name="Google Shape;967;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6" name="Google Shape;976;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5" name="Google Shape;98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6" name="Google Shape;986;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5" name="Google Shape;995;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5" name="Google Shape;1005;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4" name="Google Shape;1014;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4" name="Google Shape;1024;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3" name="Google Shape;1033;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2" name="Google Shape;1042;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1" name="Google Shape;1051;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0" name="Google Shape;1060;p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9" name="Google Shape;1069;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8" name="Google Shape;1078;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7" name="Google Shape;1087;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5" name="Google Shape;1105;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4" name="Google Shape;1114;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3" name="Google Shape;1123;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3" name="Google Shape;1133;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2" name="Google Shape;1142;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6" name="Google Shape;1156;p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5" name="Google Shape;1165;p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4" name="Google Shape;1174;p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3" name="Google Shape;1183;p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2" name="Google Shape;1192;p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1"/>
          <p:cNvSpPr txBox="1"/>
          <p:nvPr>
            <p:ph type="ctrTitle"/>
          </p:nvPr>
        </p:nvSpPr>
        <p:spPr>
          <a:xfrm>
            <a:off x="914401" y="2130427"/>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1"/>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8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2" name="Google Shape;22;p81"/>
          <p:cNvGrpSpPr/>
          <p:nvPr/>
        </p:nvGrpSpPr>
        <p:grpSpPr>
          <a:xfrm>
            <a:off x="989270" y="2362200"/>
            <a:ext cx="10270993" cy="1066802"/>
            <a:chOff x="989012" y="4572000"/>
            <a:chExt cx="10268319" cy="1002032"/>
          </a:xfrm>
        </p:grpSpPr>
        <p:cxnSp>
          <p:nvCxnSpPr>
            <p:cNvPr id="23" name="Google Shape;23;p81"/>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4" name="Google Shape;24;p81"/>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5" name="Google Shape;25;p81"/>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8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9"/>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95" name="Google Shape;95;p89"/>
          <p:cNvSpPr txBox="1"/>
          <p:nvPr>
            <p:ph idx="2" type="body"/>
          </p:nvPr>
        </p:nvSpPr>
        <p:spPr>
          <a:xfrm>
            <a:off x="609601"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96" name="Google Shape;96;p8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90"/>
          <p:cNvSpPr txBox="1"/>
          <p:nvPr>
            <p:ph type="title"/>
          </p:nvPr>
        </p:nvSpPr>
        <p:spPr>
          <a:xfrm>
            <a:off x="2389718"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0"/>
          <p:cNvSpPr/>
          <p:nvPr>
            <p:ph idx="2" type="pic"/>
          </p:nvPr>
        </p:nvSpPr>
        <p:spPr>
          <a:xfrm>
            <a:off x="2389718" y="612775"/>
            <a:ext cx="7315200" cy="4114800"/>
          </a:xfrm>
          <a:prstGeom prst="rect">
            <a:avLst/>
          </a:prstGeom>
          <a:noFill/>
          <a:ln>
            <a:noFill/>
          </a:ln>
        </p:spPr>
      </p:sp>
      <p:sp>
        <p:nvSpPr>
          <p:cNvPr id="102" name="Google Shape;102;p90"/>
          <p:cNvSpPr txBox="1"/>
          <p:nvPr>
            <p:ph idx="1" type="body"/>
          </p:nvPr>
        </p:nvSpPr>
        <p:spPr>
          <a:xfrm>
            <a:off x="2389718"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3" name="Google Shape;103;p9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9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9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1"/>
          <p:cNvSpPr txBox="1"/>
          <p:nvPr>
            <p:ph idx="1" type="body"/>
          </p:nvPr>
        </p:nvSpPr>
        <p:spPr>
          <a:xfrm rot="5400000">
            <a:off x="3833019" y="-1623217"/>
            <a:ext cx="4525963" cy="1097280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9" name="Google Shape;109;p9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9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92"/>
          <p:cNvSpPr txBox="1"/>
          <p:nvPr>
            <p:ph type="title"/>
          </p:nvPr>
        </p:nvSpPr>
        <p:spPr>
          <a:xfrm rot="5400000">
            <a:off x="10685463" y="1372661"/>
            <a:ext cx="5851525" cy="365548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2"/>
          <p:cNvSpPr txBox="1"/>
          <p:nvPr>
            <p:ph idx="1" type="body"/>
          </p:nvPr>
        </p:nvSpPr>
        <p:spPr>
          <a:xfrm rot="5400000">
            <a:off x="3270781" y="-2183340"/>
            <a:ext cx="5851525" cy="107674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9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9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9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sp>
        <p:nvSpPr>
          <p:cNvPr id="125" name="Google Shape;125;p9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9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7" name="Google Shape;127;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6" name="Shape 136"/>
        <p:cNvGrpSpPr/>
        <p:nvPr/>
      </p:nvGrpSpPr>
      <p:grpSpPr>
        <a:xfrm>
          <a:off x="0" y="0"/>
          <a:ext cx="0" cy="0"/>
          <a:chOff x="0" y="0"/>
          <a:chExt cx="0" cy="0"/>
        </a:xfrm>
      </p:grpSpPr>
      <p:sp>
        <p:nvSpPr>
          <p:cNvPr id="137" name="Google Shape;137;p9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9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9" name="Google Shape;139;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2" name="Shape 142"/>
        <p:cNvGrpSpPr/>
        <p:nvPr/>
      </p:nvGrpSpPr>
      <p:grpSpPr>
        <a:xfrm>
          <a:off x="0" y="0"/>
          <a:ext cx="0" cy="0"/>
          <a:chOff x="0" y="0"/>
          <a:chExt cx="0" cy="0"/>
        </a:xfrm>
      </p:grpSpPr>
      <p:sp>
        <p:nvSpPr>
          <p:cNvPr id="143" name="Google Shape;143;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9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9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9" name="Shape 149"/>
        <p:cNvGrpSpPr/>
        <p:nvPr/>
      </p:nvGrpSpPr>
      <p:grpSpPr>
        <a:xfrm>
          <a:off x="0" y="0"/>
          <a:ext cx="0" cy="0"/>
          <a:chOff x="0" y="0"/>
          <a:chExt cx="0" cy="0"/>
        </a:xfrm>
      </p:grpSpPr>
      <p:sp>
        <p:nvSpPr>
          <p:cNvPr id="150" name="Google Shape;150;p9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9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9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9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4" name="Google Shape;154;p9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8" name="Shape 158"/>
        <p:cNvGrpSpPr/>
        <p:nvPr/>
      </p:nvGrpSpPr>
      <p:grpSpPr>
        <a:xfrm>
          <a:off x="0" y="0"/>
          <a:ext cx="0" cy="0"/>
          <a:chOff x="0" y="0"/>
          <a:chExt cx="0" cy="0"/>
        </a:xfrm>
      </p:grpSpPr>
      <p:sp>
        <p:nvSpPr>
          <p:cNvPr id="159" name="Google Shape;159;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8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8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32" name="Google Shape;32;p82"/>
          <p:cNvGrpSpPr/>
          <p:nvPr/>
        </p:nvGrpSpPr>
        <p:grpSpPr>
          <a:xfrm>
            <a:off x="1279357" y="313346"/>
            <a:ext cx="10270993" cy="1066802"/>
            <a:chOff x="989012" y="4572000"/>
            <a:chExt cx="10268319" cy="1002032"/>
          </a:xfrm>
        </p:grpSpPr>
        <p:cxnSp>
          <p:nvCxnSpPr>
            <p:cNvPr id="33" name="Google Shape;33;p82"/>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34" name="Google Shape;34;p82"/>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35" name="Google Shape;35;p82"/>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pic>
        <p:nvPicPr>
          <p:cNvPr id="36" name="Google Shape;36;p82"/>
          <p:cNvPicPr preferRelativeResize="0"/>
          <p:nvPr/>
        </p:nvPicPr>
        <p:blipFill rotWithShape="1">
          <a:blip r:embed="rId2">
            <a:alphaModFix/>
          </a:blip>
          <a:srcRect b="0" l="0" r="0" t="0"/>
          <a:stretch/>
        </p:blipFill>
        <p:spPr>
          <a:xfrm>
            <a:off x="310274" y="100788"/>
            <a:ext cx="1268408" cy="1316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7" name="Shape 167"/>
        <p:cNvGrpSpPr/>
        <p:nvPr/>
      </p:nvGrpSpPr>
      <p:grpSpPr>
        <a:xfrm>
          <a:off x="0" y="0"/>
          <a:ext cx="0" cy="0"/>
          <a:chOff x="0" y="0"/>
          <a:chExt cx="0" cy="0"/>
        </a:xfrm>
      </p:grpSpPr>
      <p:sp>
        <p:nvSpPr>
          <p:cNvPr id="168" name="Google Shape;168;p10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0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0" name="Google Shape;170;p10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1" name="Google Shape;171;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4" name="Shape 174"/>
        <p:cNvGrpSpPr/>
        <p:nvPr/>
      </p:nvGrpSpPr>
      <p:grpSpPr>
        <a:xfrm>
          <a:off x="0" y="0"/>
          <a:ext cx="0" cy="0"/>
          <a:chOff x="0" y="0"/>
          <a:chExt cx="0" cy="0"/>
        </a:xfrm>
      </p:grpSpPr>
      <p:sp>
        <p:nvSpPr>
          <p:cNvPr id="175" name="Google Shape;175;p10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02"/>
          <p:cNvSpPr/>
          <p:nvPr>
            <p:ph idx="2" type="pic"/>
          </p:nvPr>
        </p:nvSpPr>
        <p:spPr>
          <a:xfrm>
            <a:off x="5183188" y="987425"/>
            <a:ext cx="6172200" cy="4873625"/>
          </a:xfrm>
          <a:prstGeom prst="rect">
            <a:avLst/>
          </a:prstGeom>
          <a:noFill/>
          <a:ln>
            <a:noFill/>
          </a:ln>
        </p:spPr>
      </p:sp>
      <p:sp>
        <p:nvSpPr>
          <p:cNvPr id="177" name="Google Shape;177;p10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8" name="Google Shape;178;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1" name="Shape 181"/>
        <p:cNvGrpSpPr/>
        <p:nvPr/>
      </p:nvGrpSpPr>
      <p:grpSpPr>
        <a:xfrm>
          <a:off x="0" y="0"/>
          <a:ext cx="0" cy="0"/>
          <a:chOff x="0" y="0"/>
          <a:chExt cx="0" cy="0"/>
        </a:xfrm>
      </p:grpSpPr>
      <p:sp>
        <p:nvSpPr>
          <p:cNvPr id="182" name="Google Shape;182;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0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7" name="Shape 187"/>
        <p:cNvGrpSpPr/>
        <p:nvPr/>
      </p:nvGrpSpPr>
      <p:grpSpPr>
        <a:xfrm>
          <a:off x="0" y="0"/>
          <a:ext cx="0" cy="0"/>
          <a:chOff x="0" y="0"/>
          <a:chExt cx="0" cy="0"/>
        </a:xfrm>
      </p:grpSpPr>
      <p:sp>
        <p:nvSpPr>
          <p:cNvPr id="188" name="Google Shape;188;p10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0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9" name="Shape 199"/>
        <p:cNvGrpSpPr/>
        <p:nvPr/>
      </p:nvGrpSpPr>
      <p:grpSpPr>
        <a:xfrm>
          <a:off x="0" y="0"/>
          <a:ext cx="0" cy="0"/>
          <a:chOff x="0" y="0"/>
          <a:chExt cx="0" cy="0"/>
        </a:xfrm>
      </p:grpSpPr>
      <p:sp>
        <p:nvSpPr>
          <p:cNvPr id="200" name="Google Shape;200;p10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10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2" name="Google Shape;202;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5" name="Shape 205"/>
        <p:cNvGrpSpPr/>
        <p:nvPr/>
      </p:nvGrpSpPr>
      <p:grpSpPr>
        <a:xfrm>
          <a:off x="0" y="0"/>
          <a:ext cx="0" cy="0"/>
          <a:chOff x="0" y="0"/>
          <a:chExt cx="0" cy="0"/>
        </a:xfrm>
      </p:grpSpPr>
      <p:sp>
        <p:nvSpPr>
          <p:cNvPr id="206" name="Google Shape;206;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1" name="Shape 211"/>
        <p:cNvGrpSpPr/>
        <p:nvPr/>
      </p:nvGrpSpPr>
      <p:grpSpPr>
        <a:xfrm>
          <a:off x="0" y="0"/>
          <a:ext cx="0" cy="0"/>
          <a:chOff x="0" y="0"/>
          <a:chExt cx="0" cy="0"/>
        </a:xfrm>
      </p:grpSpPr>
      <p:sp>
        <p:nvSpPr>
          <p:cNvPr id="212" name="Google Shape;212;p10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10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4" name="Google Shape;214;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10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0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4" name="Shape 224"/>
        <p:cNvGrpSpPr/>
        <p:nvPr/>
      </p:nvGrpSpPr>
      <p:grpSpPr>
        <a:xfrm>
          <a:off x="0" y="0"/>
          <a:ext cx="0" cy="0"/>
          <a:chOff x="0" y="0"/>
          <a:chExt cx="0" cy="0"/>
        </a:xfrm>
      </p:grpSpPr>
      <p:sp>
        <p:nvSpPr>
          <p:cNvPr id="225" name="Google Shape;225;p1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1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7" name="Google Shape;227;p1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1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9" name="Google Shape;229;p1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7" name="Shape 37"/>
        <p:cNvGrpSpPr/>
        <p:nvPr/>
      </p:nvGrpSpPr>
      <p:grpSpPr>
        <a:xfrm>
          <a:off x="0" y="0"/>
          <a:ext cx="0" cy="0"/>
          <a:chOff x="0" y="0"/>
          <a:chExt cx="0" cy="0"/>
        </a:xfrm>
      </p:grpSpPr>
      <p:sp>
        <p:nvSpPr>
          <p:cNvPr id="38" name="Google Shape;38;p152"/>
          <p:cNvSpPr txBox="1"/>
          <p:nvPr>
            <p:ph type="title"/>
          </p:nvPr>
        </p:nvSpPr>
        <p:spPr>
          <a:xfrm>
            <a:off x="1524000" y="609600"/>
            <a:ext cx="103632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2"/>
          <p:cNvSpPr txBox="1"/>
          <p:nvPr>
            <p:ph idx="1" type="body"/>
          </p:nvPr>
        </p:nvSpPr>
        <p:spPr>
          <a:xfrm>
            <a:off x="1524000" y="1981200"/>
            <a:ext cx="508000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40" name="Google Shape;40;p152"/>
          <p:cNvSpPr txBox="1"/>
          <p:nvPr>
            <p:ph idx="2" type="body"/>
          </p:nvPr>
        </p:nvSpPr>
        <p:spPr>
          <a:xfrm>
            <a:off x="6807200" y="1981200"/>
            <a:ext cx="508000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41" name="Google Shape;41;p152"/>
          <p:cNvSpPr txBox="1"/>
          <p:nvPr>
            <p:ph idx="10" type="dt"/>
          </p:nvPr>
        </p:nvSpPr>
        <p:spPr>
          <a:xfrm>
            <a:off x="1524000" y="6248400"/>
            <a:ext cx="2540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2"/>
          <p:cNvSpPr txBox="1"/>
          <p:nvPr>
            <p:ph idx="11" type="ftr"/>
          </p:nvPr>
        </p:nvSpPr>
        <p:spPr>
          <a:xfrm>
            <a:off x="4775200" y="6248400"/>
            <a:ext cx="38608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2"/>
          <p:cNvSpPr txBox="1"/>
          <p:nvPr>
            <p:ph idx="12" type="sldNum"/>
          </p:nvPr>
        </p:nvSpPr>
        <p:spPr>
          <a:xfrm>
            <a:off x="203200" y="6248400"/>
            <a:ext cx="1219200" cy="45720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26</a:t>
            </a:r>
            <a:endParaRPr/>
          </a:p>
          <a:p>
            <a:pPr indent="0" lvl="0" marL="0" rtl="0" algn="r">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3" name="Shape 233"/>
        <p:cNvGrpSpPr/>
        <p:nvPr/>
      </p:nvGrpSpPr>
      <p:grpSpPr>
        <a:xfrm>
          <a:off x="0" y="0"/>
          <a:ext cx="0" cy="0"/>
          <a:chOff x="0" y="0"/>
          <a:chExt cx="0" cy="0"/>
        </a:xfrm>
      </p:grpSpPr>
      <p:sp>
        <p:nvSpPr>
          <p:cNvPr id="234" name="Google Shape;234;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8" name="Shape 238"/>
        <p:cNvGrpSpPr/>
        <p:nvPr/>
      </p:nvGrpSpPr>
      <p:grpSpPr>
        <a:xfrm>
          <a:off x="0" y="0"/>
          <a:ext cx="0" cy="0"/>
          <a:chOff x="0" y="0"/>
          <a:chExt cx="0" cy="0"/>
        </a:xfrm>
      </p:grpSpPr>
      <p:sp>
        <p:nvSpPr>
          <p:cNvPr id="239" name="Google Shape;239;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2" name="Shape 242"/>
        <p:cNvGrpSpPr/>
        <p:nvPr/>
      </p:nvGrpSpPr>
      <p:grpSpPr>
        <a:xfrm>
          <a:off x="0" y="0"/>
          <a:ext cx="0" cy="0"/>
          <a:chOff x="0" y="0"/>
          <a:chExt cx="0" cy="0"/>
        </a:xfrm>
      </p:grpSpPr>
      <p:sp>
        <p:nvSpPr>
          <p:cNvPr id="243" name="Google Shape;243;p1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1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5" name="Google Shape;245;p1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6" name="Google Shape;246;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9" name="Shape 249"/>
        <p:cNvGrpSpPr/>
        <p:nvPr/>
      </p:nvGrpSpPr>
      <p:grpSpPr>
        <a:xfrm>
          <a:off x="0" y="0"/>
          <a:ext cx="0" cy="0"/>
          <a:chOff x="0" y="0"/>
          <a:chExt cx="0" cy="0"/>
        </a:xfrm>
      </p:grpSpPr>
      <p:sp>
        <p:nvSpPr>
          <p:cNvPr id="250" name="Google Shape;250;p1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14"/>
          <p:cNvSpPr/>
          <p:nvPr>
            <p:ph idx="2" type="pic"/>
          </p:nvPr>
        </p:nvSpPr>
        <p:spPr>
          <a:xfrm>
            <a:off x="5183188" y="987425"/>
            <a:ext cx="6172200" cy="4873625"/>
          </a:xfrm>
          <a:prstGeom prst="rect">
            <a:avLst/>
          </a:prstGeom>
          <a:noFill/>
          <a:ln>
            <a:noFill/>
          </a:ln>
        </p:spPr>
      </p:sp>
      <p:sp>
        <p:nvSpPr>
          <p:cNvPr id="252" name="Google Shape;252;p1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3" name="Google Shape;253;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6" name="Shape 256"/>
        <p:cNvGrpSpPr/>
        <p:nvPr/>
      </p:nvGrpSpPr>
      <p:grpSpPr>
        <a:xfrm>
          <a:off x="0" y="0"/>
          <a:ext cx="0" cy="0"/>
          <a:chOff x="0" y="0"/>
          <a:chExt cx="0" cy="0"/>
        </a:xfrm>
      </p:grpSpPr>
      <p:sp>
        <p:nvSpPr>
          <p:cNvPr id="257" name="Google Shape;257;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1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2" name="Shape 262"/>
        <p:cNvGrpSpPr/>
        <p:nvPr/>
      </p:nvGrpSpPr>
      <p:grpSpPr>
        <a:xfrm>
          <a:off x="0" y="0"/>
          <a:ext cx="0" cy="0"/>
          <a:chOff x="0" y="0"/>
          <a:chExt cx="0" cy="0"/>
        </a:xfrm>
      </p:grpSpPr>
      <p:sp>
        <p:nvSpPr>
          <p:cNvPr id="263" name="Google Shape;263;p1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1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4" name="Shape 44"/>
        <p:cNvGrpSpPr/>
        <p:nvPr/>
      </p:nvGrpSpPr>
      <p:grpSpPr>
        <a:xfrm>
          <a:off x="0" y="0"/>
          <a:ext cx="0" cy="0"/>
          <a:chOff x="0" y="0"/>
          <a:chExt cx="0" cy="0"/>
        </a:xfrm>
      </p:grpSpPr>
      <p:sp>
        <p:nvSpPr>
          <p:cNvPr id="45" name="Google Shape;45;p8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84"/>
          <p:cNvSpPr txBox="1"/>
          <p:nvPr>
            <p:ph type="title"/>
          </p:nvPr>
        </p:nvSpPr>
        <p:spPr>
          <a:xfrm>
            <a:off x="963084" y="4406902"/>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Black"/>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2" name="Google Shape;52;p8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8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5"/>
          <p:cNvSpPr txBox="1"/>
          <p:nvPr>
            <p:ph idx="1" type="body"/>
          </p:nvPr>
        </p:nvSpPr>
        <p:spPr>
          <a:xfrm>
            <a:off x="111217" y="1600202"/>
            <a:ext cx="5564049"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8" name="Google Shape;58;p85"/>
          <p:cNvSpPr txBox="1"/>
          <p:nvPr>
            <p:ph idx="2" type="body"/>
          </p:nvPr>
        </p:nvSpPr>
        <p:spPr>
          <a:xfrm>
            <a:off x="5820523" y="1600202"/>
            <a:ext cx="6220625"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9" name="Google Shape;59;p8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2" name="Google Shape;62;p85"/>
          <p:cNvGrpSpPr/>
          <p:nvPr/>
        </p:nvGrpSpPr>
        <p:grpSpPr>
          <a:xfrm>
            <a:off x="1279357" y="313346"/>
            <a:ext cx="10270993" cy="1066802"/>
            <a:chOff x="989012" y="4572000"/>
            <a:chExt cx="10268319" cy="1002032"/>
          </a:xfrm>
        </p:grpSpPr>
        <p:cxnSp>
          <p:nvCxnSpPr>
            <p:cNvPr id="63" name="Google Shape;63;p8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64" name="Google Shape;64;p8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65" name="Google Shape;65;p8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8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9" name="Google Shape;69;p8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0" name="Google Shape;70;p86"/>
          <p:cNvSpPr txBox="1"/>
          <p:nvPr>
            <p:ph idx="3" type="body"/>
          </p:nvPr>
        </p:nvSpPr>
        <p:spPr>
          <a:xfrm>
            <a:off x="6193367"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1" name="Google Shape;71;p86"/>
          <p:cNvSpPr txBox="1"/>
          <p:nvPr>
            <p:ph idx="4" type="body"/>
          </p:nvPr>
        </p:nvSpPr>
        <p:spPr>
          <a:xfrm>
            <a:off x="6193367"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72" name="Google Shape;72;p8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75" name="Google Shape;75;p86"/>
          <p:cNvGrpSpPr/>
          <p:nvPr/>
        </p:nvGrpSpPr>
        <p:grpSpPr>
          <a:xfrm>
            <a:off x="1279357" y="313346"/>
            <a:ext cx="10270993" cy="1066802"/>
            <a:chOff x="989012" y="4572000"/>
            <a:chExt cx="10268319" cy="1002032"/>
          </a:xfrm>
        </p:grpSpPr>
        <p:cxnSp>
          <p:nvCxnSpPr>
            <p:cNvPr id="76" name="Google Shape;76;p8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77" name="Google Shape;77;p8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78" name="Google Shape;78;p8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8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84" name="Google Shape;84;p87"/>
          <p:cNvGrpSpPr/>
          <p:nvPr/>
        </p:nvGrpSpPr>
        <p:grpSpPr>
          <a:xfrm>
            <a:off x="1279357" y="313346"/>
            <a:ext cx="10270993" cy="1066802"/>
            <a:chOff x="989012" y="4572000"/>
            <a:chExt cx="10268319" cy="1002032"/>
          </a:xfrm>
        </p:grpSpPr>
        <p:cxnSp>
          <p:nvCxnSpPr>
            <p:cNvPr id="85" name="Google Shape;85;p87"/>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86" name="Google Shape;86;p87"/>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87" name="Google Shape;87;p87"/>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8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4.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lack and white background Flourence city image." id="10" name="Google Shape;10;p80"/>
          <p:cNvPicPr preferRelativeResize="0"/>
          <p:nvPr/>
        </p:nvPicPr>
        <p:blipFill rotWithShape="1">
          <a:blip r:embed="rId1">
            <a:alphaModFix amt="10000"/>
          </a:blip>
          <a:srcRect b="0" l="0" r="0" t="0"/>
          <a:stretch/>
        </p:blipFill>
        <p:spPr>
          <a:xfrm>
            <a:off x="1" y="0"/>
            <a:ext cx="12192000" cy="6856214"/>
          </a:xfrm>
          <a:prstGeom prst="rect">
            <a:avLst/>
          </a:prstGeom>
          <a:noFill/>
          <a:ln>
            <a:noFill/>
          </a:ln>
        </p:spPr>
      </p:pic>
      <p:sp>
        <p:nvSpPr>
          <p:cNvPr id="11" name="Google Shape;11;p8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8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8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8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0" name="Google Shape;120;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2" name="Google Shape;122;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3" name="Google Shape;123;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5" name="Google Shape;195;p10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6" name="Google Shape;196;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7" name="Google Shape;197;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8" name="Google Shape;198;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20" Type="http://schemas.openxmlformats.org/officeDocument/2006/relationships/hyperlink" Target="https://www.computerhope.com/jargon/g/game.htm" TargetMode="External"/><Relationship Id="rId22" Type="http://schemas.openxmlformats.org/officeDocument/2006/relationships/hyperlink" Target="https://www.computerhope.com/games/games/quake.htm" TargetMode="External"/><Relationship Id="rId21" Type="http://schemas.openxmlformats.org/officeDocument/2006/relationships/hyperlink" Target="https://www.computerhope.com/games/games/madden.htm" TargetMode="External"/><Relationship Id="rId24" Type="http://schemas.openxmlformats.org/officeDocument/2006/relationships/hyperlink" Target="https://www.computerhope.com/jargon/b/browser.htm" TargetMode="External"/><Relationship Id="rId23" Type="http://schemas.openxmlformats.org/officeDocument/2006/relationships/hyperlink" Target="https://www.computerhope.com/jargon/w/wow.htm"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computerhope.com/jargon/a/antiviru.htm" TargetMode="External"/><Relationship Id="rId4" Type="http://schemas.openxmlformats.org/officeDocument/2006/relationships/hyperlink" Target="https://www.computerhope.com/comp/avg.htm" TargetMode="External"/><Relationship Id="rId9" Type="http://schemas.openxmlformats.org/officeDocument/2006/relationships/hyperlink" Target="https://www.computerhope.com/jargon/i/itunes.htm" TargetMode="External"/><Relationship Id="rId26" Type="http://schemas.openxmlformats.org/officeDocument/2006/relationships/hyperlink" Target="https://www.computerhope.com/jargon/c/chrome.htm" TargetMode="External"/><Relationship Id="rId25" Type="http://schemas.openxmlformats.org/officeDocument/2006/relationships/hyperlink" Target="https://www.computerhope.com/jargon/f/firefox.htm" TargetMode="External"/><Relationship Id="rId28" Type="http://schemas.openxmlformats.org/officeDocument/2006/relationships/hyperlink" Target="https://www.computerhope.com/jargon/m/movie.htm" TargetMode="External"/><Relationship Id="rId27" Type="http://schemas.openxmlformats.org/officeDocument/2006/relationships/hyperlink" Target="https://www.computerhope.com/jargon/m/msie.htm" TargetMode="External"/><Relationship Id="rId5" Type="http://schemas.openxmlformats.org/officeDocument/2006/relationships/hyperlink" Target="https://www.computerhope.com/jargon/h/housecall.htm" TargetMode="External"/><Relationship Id="rId6" Type="http://schemas.openxmlformats.org/officeDocument/2006/relationships/hyperlink" Target="https://www.computerhope.com/comp/mcafee.htm" TargetMode="External"/><Relationship Id="rId29" Type="http://schemas.openxmlformats.org/officeDocument/2006/relationships/hyperlink" Target="https://www.computerhope.com/jargon/v/vlc.htm" TargetMode="External"/><Relationship Id="rId7" Type="http://schemas.openxmlformats.org/officeDocument/2006/relationships/hyperlink" Target="https://www.computerhope.com/comp/symantic.htm" TargetMode="External"/><Relationship Id="rId8" Type="http://schemas.openxmlformats.org/officeDocument/2006/relationships/hyperlink" Target="https://www.computerhope.com/jargon/a/audiosof.htm" TargetMode="External"/><Relationship Id="rId31" Type="http://schemas.openxmlformats.org/officeDocument/2006/relationships/hyperlink" Target="https://www.computerhope.com/jargon/o/os.htm" TargetMode="External"/><Relationship Id="rId30" Type="http://schemas.openxmlformats.org/officeDocument/2006/relationships/hyperlink" Target="https://www.computerhope.com/jargon/w/windows-media-player.htm" TargetMode="External"/><Relationship Id="rId11" Type="http://schemas.openxmlformats.org/officeDocument/2006/relationships/hyperlink" Target="https://www.computerhope.com/jargon/d/database.htm" TargetMode="External"/><Relationship Id="rId33" Type="http://schemas.openxmlformats.org/officeDocument/2006/relationships/hyperlink" Target="https://www.computerhope.com/jargon/i/ios.htm" TargetMode="External"/><Relationship Id="rId10" Type="http://schemas.openxmlformats.org/officeDocument/2006/relationships/hyperlink" Target="https://www.computerhope.com/jargon/w/winamp.htm" TargetMode="External"/><Relationship Id="rId32" Type="http://schemas.openxmlformats.org/officeDocument/2006/relationships/hyperlink" Target="https://www.computerhope.com/jargon/a/android.htm" TargetMode="External"/><Relationship Id="rId13" Type="http://schemas.openxmlformats.org/officeDocument/2006/relationships/hyperlink" Target="https://www.computerhope.com/jargon/m/mysql.htm" TargetMode="External"/><Relationship Id="rId35" Type="http://schemas.openxmlformats.org/officeDocument/2006/relationships/hyperlink" Target="https://www.computerhope.com/jargon/m/macos.htm" TargetMode="External"/><Relationship Id="rId12" Type="http://schemas.openxmlformats.org/officeDocument/2006/relationships/hyperlink" Target="https://www.computerhope.com/jargon/a/access.htm" TargetMode="External"/><Relationship Id="rId34" Type="http://schemas.openxmlformats.org/officeDocument/2006/relationships/hyperlink" Target="https://www.computerhope.com/jargon/l/linux.htm" TargetMode="External"/><Relationship Id="rId15" Type="http://schemas.openxmlformats.org/officeDocument/2006/relationships/hyperlink" Target="https://www.computerhope.com/jargon/d/driver.htm" TargetMode="External"/><Relationship Id="rId37" Type="http://schemas.openxmlformats.org/officeDocument/2006/relationships/image" Target="../media/image16.png"/><Relationship Id="rId14" Type="http://schemas.openxmlformats.org/officeDocument/2006/relationships/hyperlink" Target="https://www.computerhope.com/jargon/s/sql.htm" TargetMode="External"/><Relationship Id="rId36" Type="http://schemas.openxmlformats.org/officeDocument/2006/relationships/hyperlink" Target="https://www.computerhope.com/jargon/w/windows.htm" TargetMode="External"/><Relationship Id="rId17" Type="http://schemas.openxmlformats.org/officeDocument/2006/relationships/hyperlink" Target="https://www.computerhope.com/jargon/e/email.htm" TargetMode="External"/><Relationship Id="rId16" Type="http://schemas.openxmlformats.org/officeDocument/2006/relationships/hyperlink" Target="https://www.computerhope.com/drivers/index.htm" TargetMode="External"/><Relationship Id="rId19" Type="http://schemas.openxmlformats.org/officeDocument/2006/relationships/hyperlink" Target="https://www.computerhope.com/jargon/t/thunbird.htm" TargetMode="External"/><Relationship Id="rId18" Type="http://schemas.openxmlformats.org/officeDocument/2006/relationships/hyperlink" Target="https://www.computerhope.com/jargon/o/outlook.ht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s://medium.com/omarelgabrys-blog/requirements-engineering-introduction-part-1-6d49001526d3#a3d6"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
          <p:cNvSpPr txBox="1"/>
          <p:nvPr>
            <p:ph idx="1" type="subTitle"/>
          </p:nvPr>
        </p:nvSpPr>
        <p:spPr>
          <a:xfrm>
            <a:off x="1600201" y="4648200"/>
            <a:ext cx="9141619" cy="1066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C00000"/>
              </a:buClr>
              <a:buSzPts val="2800"/>
              <a:buNone/>
            </a:pPr>
            <a:r>
              <a:rPr b="1" lang="en-US" sz="2800">
                <a:solidFill>
                  <a:srgbClr val="C00000"/>
                </a:solidFill>
              </a:rPr>
              <a:t>Computer Science and Engineering</a:t>
            </a:r>
            <a:endParaRPr/>
          </a:p>
          <a:p>
            <a:pPr indent="0" lvl="0" marL="0" rtl="0" algn="ctr">
              <a:lnSpc>
                <a:spcPct val="100000"/>
              </a:lnSpc>
              <a:spcBef>
                <a:spcPts val="560"/>
              </a:spcBef>
              <a:spcAft>
                <a:spcPts val="0"/>
              </a:spcAft>
              <a:buClr>
                <a:srgbClr val="C00000"/>
              </a:buClr>
              <a:buSzPts val="2800"/>
              <a:buNone/>
            </a:pPr>
            <a:r>
              <a:rPr b="1" lang="en-US" sz="2800">
                <a:solidFill>
                  <a:srgbClr val="C00000"/>
                </a:solidFill>
              </a:rPr>
              <a:t>S.Y. Semester III</a:t>
            </a:r>
            <a:endParaRPr/>
          </a:p>
          <a:p>
            <a:pPr indent="0" lvl="0" marL="0" rtl="0" algn="ctr">
              <a:lnSpc>
                <a:spcPct val="100000"/>
              </a:lnSpc>
              <a:spcBef>
                <a:spcPts val="560"/>
              </a:spcBef>
              <a:spcAft>
                <a:spcPts val="0"/>
              </a:spcAft>
              <a:buClr>
                <a:srgbClr val="C00000"/>
              </a:buClr>
              <a:buSzPts val="2800"/>
              <a:buNone/>
            </a:pPr>
            <a:r>
              <a:rPr b="1" lang="en-US" sz="2800">
                <a:solidFill>
                  <a:srgbClr val="0070C0"/>
                </a:solidFill>
              </a:rPr>
              <a:t>2022-23</a:t>
            </a:r>
            <a:endParaRPr>
              <a:solidFill>
                <a:srgbClr val="0070C0"/>
              </a:solidFill>
            </a:endParaRPr>
          </a:p>
        </p:txBody>
      </p:sp>
      <p:sp>
        <p:nvSpPr>
          <p:cNvPr id="274" name="Google Shape;274;p1"/>
          <p:cNvSpPr/>
          <p:nvPr/>
        </p:nvSpPr>
        <p:spPr>
          <a:xfrm>
            <a:off x="-76200" y="2514601"/>
            <a:ext cx="118872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CS233: Software Engineering and Project Management</a:t>
            </a:r>
            <a:endParaRPr b="0" i="0" sz="3600" u="none" cap="none" strike="noStrike">
              <a:solidFill>
                <a:schemeClr val="dk1"/>
              </a:solidFill>
              <a:latin typeface="Calibri"/>
              <a:ea typeface="Calibri"/>
              <a:cs typeface="Calibri"/>
              <a:sym typeface="Calibri"/>
            </a:endParaRPr>
          </a:p>
        </p:txBody>
      </p:sp>
      <p:pic>
        <p:nvPicPr>
          <p:cNvPr id="275" name="Google Shape;275;p1"/>
          <p:cNvPicPr preferRelativeResize="0"/>
          <p:nvPr/>
        </p:nvPicPr>
        <p:blipFill rotWithShape="1">
          <a:blip r:embed="rId3">
            <a:alphaModFix/>
          </a:blip>
          <a:srcRect b="0" l="0" r="0" t="0"/>
          <a:stretch/>
        </p:blipFill>
        <p:spPr>
          <a:xfrm>
            <a:off x="196608" y="287423"/>
            <a:ext cx="1269267" cy="13132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1"/>
          <p:cNvSpPr txBox="1"/>
          <p:nvPr>
            <p:ph type="title"/>
          </p:nvPr>
        </p:nvSpPr>
        <p:spPr>
          <a:xfrm>
            <a:off x="1600201" y="533400"/>
            <a:ext cx="9085361" cy="679160"/>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SzPts val="4000"/>
              <a:buNone/>
            </a:pPr>
            <a:r>
              <a:rPr b="1" lang="en-US"/>
              <a:t>Importance of  </a:t>
            </a:r>
            <a:r>
              <a:rPr b="1" lang="en-US">
                <a:solidFill>
                  <a:schemeClr val="dk1"/>
                </a:solidFill>
                <a:latin typeface="Calibri"/>
                <a:ea typeface="Calibri"/>
                <a:cs typeface="Calibri"/>
                <a:sym typeface="Calibri"/>
              </a:rPr>
              <a:t>Software</a:t>
            </a:r>
            <a:endParaRPr b="1">
              <a:solidFill>
                <a:schemeClr val="dk1"/>
              </a:solidFill>
              <a:latin typeface="Calibri"/>
              <a:ea typeface="Calibri"/>
              <a:cs typeface="Calibri"/>
              <a:sym typeface="Calibri"/>
            </a:endParaRPr>
          </a:p>
        </p:txBody>
      </p:sp>
      <p:pic>
        <p:nvPicPr>
          <p:cNvPr id="370" name="Google Shape;370;p11"/>
          <p:cNvPicPr preferRelativeResize="0"/>
          <p:nvPr/>
        </p:nvPicPr>
        <p:blipFill rotWithShape="1">
          <a:blip r:embed="rId3">
            <a:alphaModFix/>
          </a:blip>
          <a:srcRect b="0" l="0" r="0" t="0"/>
          <a:stretch/>
        </p:blipFill>
        <p:spPr>
          <a:xfrm>
            <a:off x="5486400" y="2372826"/>
            <a:ext cx="6323540" cy="2884974"/>
          </a:xfrm>
          <a:prstGeom prst="rect">
            <a:avLst/>
          </a:prstGeom>
          <a:noFill/>
          <a:ln>
            <a:noFill/>
          </a:ln>
        </p:spPr>
      </p:pic>
      <p:sp>
        <p:nvSpPr>
          <p:cNvPr id="371" name="Google Shape;371;p11"/>
          <p:cNvSpPr txBox="1"/>
          <p:nvPr>
            <p:ph idx="10" type="dt"/>
          </p:nvPr>
        </p:nvSpPr>
        <p:spPr>
          <a:xfrm>
            <a:off x="457201" y="6317999"/>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72" name="Google Shape;372;p11"/>
          <p:cNvSpPr/>
          <p:nvPr/>
        </p:nvSpPr>
        <p:spPr>
          <a:xfrm>
            <a:off x="457201" y="2021424"/>
            <a:ext cx="4690155"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Software is developed or engineered, it is not manufactured in the classical sense.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Software doesn't "wear out."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Although the industry is moving toward component-based construction, most software continues to be custom-built</a:t>
            </a:r>
            <a:r>
              <a:rPr b="1"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73" name="Google Shape;373;p1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74" name="Google Shape;374;p1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4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Ambiguous Requirements</a:t>
            </a:r>
            <a:endParaRPr/>
          </a:p>
        </p:txBody>
      </p:sp>
      <p:sp>
        <p:nvSpPr>
          <p:cNvPr id="1204" name="Google Shape;1204;p14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i="1" lang="en-US" sz="2720"/>
              <a:t>A client needed to be able to upload "large files." A solution was found where the platform could handle the "large files." Client was assured a solution was found and testing began. Client gave a feedback that the solution was not meeting their needs, was freezing and full of bugs. </a:t>
            </a:r>
            <a:endParaRPr i="1" sz="2720"/>
          </a:p>
          <a:p>
            <a:pPr indent="-285750" lvl="1" marL="742950" rtl="0" algn="l">
              <a:lnSpc>
                <a:spcPct val="80000"/>
              </a:lnSpc>
              <a:spcBef>
                <a:spcPts val="476"/>
              </a:spcBef>
              <a:spcAft>
                <a:spcPts val="0"/>
              </a:spcAft>
              <a:buClr>
                <a:srgbClr val="0070C0"/>
              </a:buClr>
              <a:buSzPts val="2380"/>
              <a:buChar char="–"/>
            </a:pPr>
            <a:r>
              <a:rPr i="1" lang="en-US" sz="2380">
                <a:solidFill>
                  <a:srgbClr val="0070C0"/>
                </a:solidFill>
              </a:rPr>
              <a:t>To the client "large" meant 20-50GB and to our team and the platform provider "large" meant up to 5GB. </a:t>
            </a:r>
            <a:endParaRPr i="1" sz="2380">
              <a:solidFill>
                <a:srgbClr val="0070C0"/>
              </a:solidFill>
            </a:endParaRPr>
          </a:p>
          <a:p>
            <a:pPr indent="-342900" lvl="0" marL="342900" rtl="0" algn="l">
              <a:lnSpc>
                <a:spcPct val="80000"/>
              </a:lnSpc>
              <a:spcBef>
                <a:spcPts val="544"/>
              </a:spcBef>
              <a:spcAft>
                <a:spcPts val="0"/>
              </a:spcAft>
              <a:buClr>
                <a:schemeClr val="dk1"/>
              </a:buClr>
              <a:buSzPts val="2720"/>
              <a:buChar char="•"/>
            </a:pPr>
            <a:r>
              <a:rPr i="1" lang="en-US" sz="2720"/>
              <a:t>Trigger an automatic log out when a user attempts to download up to 5 times. Display is up to large screen size.</a:t>
            </a:r>
            <a:endParaRPr/>
          </a:p>
          <a:p>
            <a:pPr indent="-285750" lvl="1" marL="742950" rtl="0" algn="l">
              <a:lnSpc>
                <a:spcPct val="80000"/>
              </a:lnSpc>
              <a:spcBef>
                <a:spcPts val="476"/>
              </a:spcBef>
              <a:spcAft>
                <a:spcPts val="0"/>
              </a:spcAft>
              <a:buClr>
                <a:srgbClr val="0070C0"/>
              </a:buClr>
              <a:buSzPts val="2380"/>
              <a:buChar char="–"/>
            </a:pPr>
            <a:r>
              <a:rPr lang="en-US" sz="2380">
                <a:solidFill>
                  <a:srgbClr val="0070C0"/>
                </a:solidFill>
              </a:rPr>
              <a:t>Is this 5 times including the 5th time or 4 times?</a:t>
            </a:r>
            <a:endParaRPr/>
          </a:p>
          <a:p>
            <a:pPr indent="-285750" lvl="1" marL="742950" rtl="0" algn="l">
              <a:lnSpc>
                <a:spcPct val="80000"/>
              </a:lnSpc>
              <a:spcBef>
                <a:spcPts val="476"/>
              </a:spcBef>
              <a:spcAft>
                <a:spcPts val="0"/>
              </a:spcAft>
              <a:buClr>
                <a:srgbClr val="0070C0"/>
              </a:buClr>
              <a:buSzPts val="2380"/>
              <a:buChar char="–"/>
            </a:pPr>
            <a:r>
              <a:rPr lang="en-US" sz="2380">
                <a:solidFill>
                  <a:srgbClr val="0070C0"/>
                </a:solidFill>
              </a:rPr>
              <a:t>the page has a document that is in 5 parts</a:t>
            </a:r>
            <a:endParaRPr/>
          </a:p>
          <a:p>
            <a:pPr indent="-285750" lvl="1" marL="742950" rtl="0" algn="l">
              <a:lnSpc>
                <a:spcPct val="80000"/>
              </a:lnSpc>
              <a:spcBef>
                <a:spcPts val="476"/>
              </a:spcBef>
              <a:spcAft>
                <a:spcPts val="0"/>
              </a:spcAft>
              <a:buClr>
                <a:srgbClr val="0070C0"/>
              </a:buClr>
              <a:buSzPts val="2380"/>
              <a:buChar char="–"/>
            </a:pPr>
            <a:r>
              <a:rPr lang="en-US" sz="2380">
                <a:solidFill>
                  <a:srgbClr val="0070C0"/>
                </a:solidFill>
              </a:rPr>
              <a:t>For the screen size, 720px may be large for some and 1280 may be large for some.</a:t>
            </a:r>
            <a:endParaRPr i="1" sz="2380">
              <a:solidFill>
                <a:srgbClr val="0070C0"/>
              </a:solidFill>
            </a:endParaRPr>
          </a:p>
        </p:txBody>
      </p:sp>
      <p:sp>
        <p:nvSpPr>
          <p:cNvPr id="1205" name="Google Shape;1205;p14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206" name="Google Shape;1206;p14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207" name="Google Shape;1207;p14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7"/>
          <p:cNvSpPr txBox="1"/>
          <p:nvPr>
            <p:ph type="title"/>
          </p:nvPr>
        </p:nvSpPr>
        <p:spPr>
          <a:xfrm>
            <a:off x="1322045" y="365127"/>
            <a:ext cx="10030387" cy="1325563"/>
          </a:xfrm>
          <a:prstGeom prst="rect">
            <a:avLst/>
          </a:prstGeom>
          <a:noFill/>
          <a:ln>
            <a:noFill/>
          </a:ln>
        </p:spPr>
        <p:txBody>
          <a:bodyPr anchorCtr="0" anchor="ctr" bIns="44450" lIns="90475" spcFirstLastPara="1" rIns="90475" wrap="square" tIns="4445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Requirements</a:t>
            </a:r>
            <a:r>
              <a:rPr lang="en-US" sz="4800">
                <a:latin typeface="Calibri"/>
                <a:ea typeface="Calibri"/>
                <a:cs typeface="Calibri"/>
                <a:sym typeface="Calibri"/>
              </a:rPr>
              <a:t> Checking</a:t>
            </a:r>
            <a:endParaRPr/>
          </a:p>
        </p:txBody>
      </p:sp>
      <p:sp>
        <p:nvSpPr>
          <p:cNvPr id="1213" name="Google Shape;1213;p147"/>
          <p:cNvSpPr txBox="1"/>
          <p:nvPr>
            <p:ph idx="1" type="body"/>
          </p:nvPr>
        </p:nvSpPr>
        <p:spPr>
          <a:xfrm>
            <a:off x="609600" y="1600202"/>
            <a:ext cx="10972801" cy="4525963"/>
          </a:xfrm>
          <a:prstGeom prst="rect">
            <a:avLst/>
          </a:prstGeom>
          <a:noFill/>
          <a:ln>
            <a:noFill/>
          </a:ln>
        </p:spPr>
        <p:txBody>
          <a:bodyPr anchorCtr="0" anchor="t" bIns="44450" lIns="90475" spcFirstLastPara="1" rIns="90475" wrap="square" tIns="44450">
            <a:normAutofit/>
          </a:bodyPr>
          <a:lstStyle/>
          <a:p>
            <a:pPr indent="-342900" lvl="0" marL="342900" rtl="0" algn="l">
              <a:lnSpc>
                <a:spcPct val="100000"/>
              </a:lnSpc>
              <a:spcBef>
                <a:spcPts val="0"/>
              </a:spcBef>
              <a:spcAft>
                <a:spcPts val="0"/>
              </a:spcAft>
              <a:buClr>
                <a:srgbClr val="0070C0"/>
              </a:buClr>
              <a:buSzPts val="2400"/>
              <a:buChar char="•"/>
            </a:pPr>
            <a:r>
              <a:rPr lang="en-US" sz="2400">
                <a:solidFill>
                  <a:srgbClr val="0070C0"/>
                </a:solidFill>
                <a:latin typeface="Calibri"/>
                <a:ea typeface="Calibri"/>
                <a:cs typeface="Calibri"/>
                <a:sym typeface="Calibri"/>
              </a:rPr>
              <a:t>Validity</a:t>
            </a:r>
            <a:r>
              <a:rPr lang="en-US" sz="2400">
                <a:latin typeface="Calibri"/>
                <a:ea typeface="Calibri"/>
                <a:cs typeface="Calibri"/>
                <a:sym typeface="Calibri"/>
              </a:rPr>
              <a:t>. Does the system provide the functions which best support the customer’s needs?</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latin typeface="Calibri"/>
                <a:ea typeface="Calibri"/>
                <a:cs typeface="Calibri"/>
                <a:sym typeface="Calibri"/>
              </a:rPr>
              <a:t>Consistency</a:t>
            </a:r>
            <a:r>
              <a:rPr lang="en-US" sz="2400">
                <a:latin typeface="Calibri"/>
                <a:ea typeface="Calibri"/>
                <a:cs typeface="Calibri"/>
                <a:sym typeface="Calibri"/>
              </a:rPr>
              <a:t>. Are there any requirements conflicts?</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latin typeface="Calibri"/>
                <a:ea typeface="Calibri"/>
                <a:cs typeface="Calibri"/>
                <a:sym typeface="Calibri"/>
              </a:rPr>
              <a:t>Completeness</a:t>
            </a:r>
            <a:r>
              <a:rPr lang="en-US" sz="2400">
                <a:latin typeface="Calibri"/>
                <a:ea typeface="Calibri"/>
                <a:cs typeface="Calibri"/>
                <a:sym typeface="Calibri"/>
              </a:rPr>
              <a:t>. Are all functions required by the customer included?</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latin typeface="Calibri"/>
                <a:ea typeface="Calibri"/>
                <a:cs typeface="Calibri"/>
                <a:sym typeface="Calibri"/>
              </a:rPr>
              <a:t>Realism</a:t>
            </a:r>
            <a:r>
              <a:rPr lang="en-US" sz="2400">
                <a:latin typeface="Calibri"/>
                <a:ea typeface="Calibri"/>
                <a:cs typeface="Calibri"/>
                <a:sym typeface="Calibri"/>
              </a:rPr>
              <a:t>. Can the requirements be implemented given available budget and technology</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latin typeface="Calibri"/>
                <a:ea typeface="Calibri"/>
                <a:cs typeface="Calibri"/>
                <a:sym typeface="Calibri"/>
              </a:rPr>
              <a:t>Verifiability</a:t>
            </a:r>
            <a:r>
              <a:rPr lang="en-US" sz="2400">
                <a:latin typeface="Calibri"/>
                <a:ea typeface="Calibri"/>
                <a:cs typeface="Calibri"/>
                <a:sym typeface="Calibri"/>
              </a:rPr>
              <a:t>. Can the requirements be checked?</a:t>
            </a:r>
            <a:endParaRPr/>
          </a:p>
        </p:txBody>
      </p:sp>
      <p:sp>
        <p:nvSpPr>
          <p:cNvPr id="1214" name="Google Shape;1214;p14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215" name="Google Shape;1215;p14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216" name="Google Shape;1216;p14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48"/>
          <p:cNvSpPr txBox="1"/>
          <p:nvPr>
            <p:ph type="title"/>
          </p:nvPr>
        </p:nvSpPr>
        <p:spPr>
          <a:xfrm>
            <a:off x="2590800" y="609600"/>
            <a:ext cx="8077200" cy="7556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a:t>Requirements: Functional</a:t>
            </a:r>
            <a:endParaRPr/>
          </a:p>
        </p:txBody>
      </p:sp>
      <p:sp>
        <p:nvSpPr>
          <p:cNvPr id="1222" name="Google Shape;1222;p148"/>
          <p:cNvSpPr txBox="1"/>
          <p:nvPr>
            <p:ph idx="1" type="body"/>
          </p:nvPr>
        </p:nvSpPr>
        <p:spPr>
          <a:xfrm>
            <a:off x="2133600" y="1600200"/>
            <a:ext cx="8534400" cy="4876800"/>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sz="3000">
                <a:solidFill>
                  <a:schemeClr val="hlink"/>
                </a:solidFill>
              </a:rPr>
              <a:t> </a:t>
            </a:r>
            <a:r>
              <a:rPr lang="en-US" sz="3000"/>
              <a:t>Functional requirements:</a:t>
            </a:r>
            <a:endParaRPr/>
          </a:p>
          <a:p>
            <a:pPr indent="-342900" lvl="1" marL="914400" rtl="0" algn="l">
              <a:lnSpc>
                <a:spcPct val="100000"/>
              </a:lnSpc>
              <a:spcBef>
                <a:spcPts val="360"/>
              </a:spcBef>
              <a:spcAft>
                <a:spcPts val="0"/>
              </a:spcAft>
              <a:buSzPts val="1800"/>
              <a:buChar char="–"/>
            </a:pPr>
            <a:r>
              <a:rPr lang="en-US" sz="2600"/>
              <a:t>Depend on the system, the software, and the users</a:t>
            </a:r>
            <a:endParaRPr/>
          </a:p>
          <a:p>
            <a:pPr indent="-342900" lvl="1" marL="914400" rtl="0" algn="l">
              <a:lnSpc>
                <a:spcPct val="100000"/>
              </a:lnSpc>
              <a:spcBef>
                <a:spcPts val="360"/>
              </a:spcBef>
              <a:spcAft>
                <a:spcPts val="0"/>
              </a:spcAft>
              <a:buSzPts val="1800"/>
              <a:buChar char="–"/>
            </a:pPr>
            <a:r>
              <a:rPr lang="en-US" sz="2600"/>
              <a:t>Can be expressed at different levels of detail (user/system requirements)</a:t>
            </a:r>
            <a:endParaRPr/>
          </a:p>
          <a:p>
            <a:pPr indent="-342900" lvl="1" marL="914400" rtl="0" algn="l">
              <a:lnSpc>
                <a:spcPct val="100000"/>
              </a:lnSpc>
              <a:spcBef>
                <a:spcPts val="360"/>
              </a:spcBef>
              <a:spcAft>
                <a:spcPts val="0"/>
              </a:spcAft>
              <a:buSzPts val="1800"/>
              <a:buChar char="–"/>
            </a:pPr>
            <a:r>
              <a:rPr lang="en-US" sz="2600"/>
              <a:t>For a system, it is desirable to have a complete and consistent set of functional requirements </a:t>
            </a:r>
            <a:endParaRPr/>
          </a:p>
          <a:p>
            <a:pPr indent="-342900" lvl="2" marL="1371600" rtl="0" algn="l">
              <a:lnSpc>
                <a:spcPct val="100000"/>
              </a:lnSpc>
              <a:spcBef>
                <a:spcPts val="360"/>
              </a:spcBef>
              <a:spcAft>
                <a:spcPts val="0"/>
              </a:spcAft>
              <a:buSzPts val="1800"/>
              <a:buChar char="•"/>
            </a:pPr>
            <a:r>
              <a:rPr i="1" lang="en-US" sz="2200">
                <a:solidFill>
                  <a:schemeClr val="hlink"/>
                </a:solidFill>
              </a:rPr>
              <a:t>Completeness</a:t>
            </a:r>
            <a:r>
              <a:rPr lang="en-US" sz="2200"/>
              <a:t>: all required system facilities are defined</a:t>
            </a:r>
            <a:endParaRPr/>
          </a:p>
          <a:p>
            <a:pPr indent="-342900" lvl="2" marL="1371600" rtl="0" algn="l">
              <a:lnSpc>
                <a:spcPct val="100000"/>
              </a:lnSpc>
              <a:spcBef>
                <a:spcPts val="360"/>
              </a:spcBef>
              <a:spcAft>
                <a:spcPts val="0"/>
              </a:spcAft>
              <a:buSzPts val="1800"/>
              <a:buChar char="•"/>
            </a:pPr>
            <a:r>
              <a:rPr i="1" lang="en-US" sz="2200">
                <a:solidFill>
                  <a:schemeClr val="hlink"/>
                </a:solidFill>
              </a:rPr>
              <a:t>Consistency</a:t>
            </a:r>
            <a:r>
              <a:rPr lang="en-US" sz="2200"/>
              <a:t>: there are no contradictions in requirements</a:t>
            </a:r>
            <a:endParaRPr/>
          </a:p>
          <a:p>
            <a:pPr indent="-431800" lvl="0" marL="457200" rtl="0" algn="l">
              <a:lnSpc>
                <a:spcPct val="100000"/>
              </a:lnSpc>
              <a:spcBef>
                <a:spcPts val="640"/>
              </a:spcBef>
              <a:spcAft>
                <a:spcPts val="0"/>
              </a:spcAft>
              <a:buSzPts val="3200"/>
              <a:buFont typeface="Arial"/>
              <a:buNone/>
            </a:pPr>
            <a:r>
              <a:t/>
            </a:r>
            <a:endParaRPr sz="3000"/>
          </a:p>
        </p:txBody>
      </p:sp>
      <p:cxnSp>
        <p:nvCxnSpPr>
          <p:cNvPr id="1223" name="Google Shape;1223;p148"/>
          <p:cNvCxnSpPr/>
          <p:nvPr/>
        </p:nvCxnSpPr>
        <p:spPr>
          <a:xfrm>
            <a:off x="2667000" y="1524000"/>
            <a:ext cx="7620000" cy="0"/>
          </a:xfrm>
          <a:prstGeom prst="straightConnector1">
            <a:avLst/>
          </a:prstGeom>
          <a:noFill/>
          <a:ln cap="flat" cmpd="sng" w="50800">
            <a:solidFill>
              <a:schemeClr val="lt1"/>
            </a:solidFill>
            <a:prstDash val="solid"/>
            <a:round/>
            <a:headEnd len="sm" w="sm" type="none"/>
            <a:tailEnd len="sm" w="sm" type="none"/>
          </a:ln>
        </p:spPr>
      </p:cxnSp>
    </p:spTree>
  </p:cSld>
  <p:clrMapOvr>
    <a:masterClrMapping/>
  </p:clrMapOvr>
  <p:transition spd="med">
    <p:push/>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9"/>
          <p:cNvSpPr txBox="1"/>
          <p:nvPr>
            <p:ph type="title"/>
          </p:nvPr>
        </p:nvSpPr>
        <p:spPr>
          <a:xfrm>
            <a:off x="2590800" y="609600"/>
            <a:ext cx="8077200" cy="7556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a:t>Requirements: Non-functional</a:t>
            </a:r>
            <a:endParaRPr/>
          </a:p>
        </p:txBody>
      </p:sp>
      <p:sp>
        <p:nvSpPr>
          <p:cNvPr id="1229" name="Google Shape;1229;p149"/>
          <p:cNvSpPr txBox="1"/>
          <p:nvPr>
            <p:ph idx="1" type="body"/>
          </p:nvPr>
        </p:nvSpPr>
        <p:spPr>
          <a:xfrm>
            <a:off x="2667000" y="1828800"/>
            <a:ext cx="7848600" cy="41148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640"/>
              </a:spcBef>
              <a:spcAft>
                <a:spcPts val="0"/>
              </a:spcAft>
              <a:buSzPts val="3200"/>
              <a:buChar char="•"/>
            </a:pPr>
            <a:r>
              <a:rPr lang="en-US" sz="3000"/>
              <a:t>Non-functional requirements:</a:t>
            </a:r>
            <a:endParaRPr/>
          </a:p>
          <a:p>
            <a:pPr indent="-342900" lvl="1" marL="914400" rtl="0" algn="l">
              <a:lnSpc>
                <a:spcPct val="90000"/>
              </a:lnSpc>
              <a:spcBef>
                <a:spcPts val="360"/>
              </a:spcBef>
              <a:spcAft>
                <a:spcPts val="0"/>
              </a:spcAft>
              <a:buSzPts val="1800"/>
              <a:buChar char="–"/>
            </a:pPr>
            <a:r>
              <a:rPr lang="en-US" sz="2600"/>
              <a:t>Many apply to the system as a whole </a:t>
            </a:r>
            <a:endParaRPr/>
          </a:p>
          <a:p>
            <a:pPr indent="-342900" lvl="1" marL="914400" rtl="0" algn="l">
              <a:lnSpc>
                <a:spcPct val="90000"/>
              </a:lnSpc>
              <a:spcBef>
                <a:spcPts val="360"/>
              </a:spcBef>
              <a:spcAft>
                <a:spcPts val="0"/>
              </a:spcAft>
              <a:buSzPts val="1800"/>
              <a:buChar char="–"/>
            </a:pPr>
            <a:r>
              <a:rPr lang="en-US" sz="2600"/>
              <a:t>More critical than individual functional requirements</a:t>
            </a:r>
            <a:endParaRPr/>
          </a:p>
          <a:p>
            <a:pPr indent="-342900" lvl="1" marL="914400" rtl="0" algn="l">
              <a:lnSpc>
                <a:spcPct val="90000"/>
              </a:lnSpc>
              <a:spcBef>
                <a:spcPts val="360"/>
              </a:spcBef>
              <a:spcAft>
                <a:spcPts val="0"/>
              </a:spcAft>
              <a:buSzPts val="1800"/>
              <a:buChar char="–"/>
            </a:pPr>
            <a:r>
              <a:rPr lang="en-US" sz="2600"/>
              <a:t>More difficult to verify</a:t>
            </a:r>
            <a:endParaRPr/>
          </a:p>
          <a:p>
            <a:pPr indent="-431800" lvl="0" marL="457200" rtl="0" algn="l">
              <a:lnSpc>
                <a:spcPct val="90000"/>
              </a:lnSpc>
              <a:spcBef>
                <a:spcPts val="640"/>
              </a:spcBef>
              <a:spcAft>
                <a:spcPts val="0"/>
              </a:spcAft>
              <a:buSzPts val="3200"/>
              <a:buChar char="•"/>
            </a:pPr>
            <a:r>
              <a:rPr lang="en-US" sz="3000"/>
              <a:t>Kinds of non-functional requirements:</a:t>
            </a:r>
            <a:endParaRPr/>
          </a:p>
          <a:p>
            <a:pPr indent="-342900" lvl="1" marL="914400" rtl="0" algn="l">
              <a:lnSpc>
                <a:spcPct val="90000"/>
              </a:lnSpc>
              <a:spcBef>
                <a:spcPts val="360"/>
              </a:spcBef>
              <a:spcAft>
                <a:spcPts val="0"/>
              </a:spcAft>
              <a:buSzPts val="1800"/>
              <a:buChar char="–"/>
            </a:pPr>
            <a:r>
              <a:rPr lang="en-US" sz="2500"/>
              <a:t>Product requirements</a:t>
            </a:r>
            <a:endParaRPr/>
          </a:p>
          <a:p>
            <a:pPr indent="-342900" lvl="1" marL="914400" rtl="0" algn="l">
              <a:lnSpc>
                <a:spcPct val="90000"/>
              </a:lnSpc>
              <a:spcBef>
                <a:spcPts val="360"/>
              </a:spcBef>
              <a:spcAft>
                <a:spcPts val="0"/>
              </a:spcAft>
              <a:buSzPts val="1800"/>
              <a:buChar char="–"/>
            </a:pPr>
            <a:r>
              <a:rPr lang="en-US" sz="2500"/>
              <a:t>Organizational requirements </a:t>
            </a:r>
            <a:endParaRPr/>
          </a:p>
          <a:p>
            <a:pPr indent="-342900" lvl="1" marL="914400" rtl="0" algn="l">
              <a:lnSpc>
                <a:spcPct val="90000"/>
              </a:lnSpc>
              <a:spcBef>
                <a:spcPts val="360"/>
              </a:spcBef>
              <a:spcAft>
                <a:spcPts val="0"/>
              </a:spcAft>
              <a:buSzPts val="1800"/>
              <a:buChar char="–"/>
            </a:pPr>
            <a:r>
              <a:rPr lang="en-US" sz="2500"/>
              <a:t>External requirements</a:t>
            </a:r>
            <a:r>
              <a:rPr lang="en-US" sz="2600"/>
              <a:t>   </a:t>
            </a:r>
            <a:endParaRPr/>
          </a:p>
        </p:txBody>
      </p:sp>
      <p:cxnSp>
        <p:nvCxnSpPr>
          <p:cNvPr id="1230" name="Google Shape;1230;p149"/>
          <p:cNvCxnSpPr/>
          <p:nvPr/>
        </p:nvCxnSpPr>
        <p:spPr>
          <a:xfrm>
            <a:off x="2667000" y="1524000"/>
            <a:ext cx="7620000" cy="0"/>
          </a:xfrm>
          <a:prstGeom prst="straightConnector1">
            <a:avLst/>
          </a:prstGeom>
          <a:noFill/>
          <a:ln cap="flat" cmpd="sng" w="50800">
            <a:solidFill>
              <a:schemeClr val="lt1"/>
            </a:solidFill>
            <a:prstDash val="solid"/>
            <a:round/>
            <a:headEnd len="sm" w="sm" type="none"/>
            <a:tailEnd len="sm" w="sm" type="none"/>
          </a:ln>
        </p:spPr>
      </p:cxnSp>
    </p:spTree>
  </p:cSld>
  <p:clrMapOvr>
    <a:masterClrMapping/>
  </p:clrMapOvr>
  <p:transition spd="med">
    <p:push/>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50"/>
          <p:cNvSpPr txBox="1"/>
          <p:nvPr>
            <p:ph type="title"/>
          </p:nvPr>
        </p:nvSpPr>
        <p:spPr>
          <a:xfrm>
            <a:off x="2666999" y="76200"/>
            <a:ext cx="8472055"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a:t>Requirements: Non-functional</a:t>
            </a:r>
            <a:endParaRPr/>
          </a:p>
        </p:txBody>
      </p:sp>
      <p:sp>
        <p:nvSpPr>
          <p:cNvPr id="1236" name="Google Shape;1236;p150"/>
          <p:cNvSpPr txBox="1"/>
          <p:nvPr>
            <p:ph idx="1" type="body"/>
          </p:nvPr>
        </p:nvSpPr>
        <p:spPr>
          <a:xfrm>
            <a:off x="2438400" y="1219200"/>
            <a:ext cx="8153400" cy="4114800"/>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sz="2000"/>
              <a:t>A classification of non-functional requirements:</a:t>
            </a:r>
            <a:endParaRPr sz="2000"/>
          </a:p>
          <a:p>
            <a:pPr indent="-431800" lvl="0" marL="457200" rtl="0" algn="l">
              <a:lnSpc>
                <a:spcPct val="100000"/>
              </a:lnSpc>
              <a:spcBef>
                <a:spcPts val="640"/>
              </a:spcBef>
              <a:spcAft>
                <a:spcPts val="0"/>
              </a:spcAft>
              <a:buSzPts val="3200"/>
              <a:buFont typeface="Arial"/>
              <a:buNone/>
            </a:pPr>
            <a:r>
              <a:rPr lang="en-US" sz="2600"/>
              <a:t>   </a:t>
            </a:r>
            <a:endParaRPr/>
          </a:p>
        </p:txBody>
      </p:sp>
      <p:cxnSp>
        <p:nvCxnSpPr>
          <p:cNvPr id="1237" name="Google Shape;1237;p150"/>
          <p:cNvCxnSpPr/>
          <p:nvPr/>
        </p:nvCxnSpPr>
        <p:spPr>
          <a:xfrm>
            <a:off x="2743200" y="1066800"/>
            <a:ext cx="7620000" cy="0"/>
          </a:xfrm>
          <a:prstGeom prst="straightConnector1">
            <a:avLst/>
          </a:prstGeom>
          <a:noFill/>
          <a:ln cap="flat" cmpd="sng" w="50800">
            <a:solidFill>
              <a:schemeClr val="lt1"/>
            </a:solidFill>
            <a:prstDash val="solid"/>
            <a:round/>
            <a:headEnd len="sm" w="sm" type="none"/>
            <a:tailEnd len="sm" w="sm" type="none"/>
          </a:ln>
        </p:spPr>
      </p:cxnSp>
      <p:pic>
        <p:nvPicPr>
          <p:cNvPr id="1238" name="Google Shape;1238;p150"/>
          <p:cNvPicPr preferRelativeResize="0"/>
          <p:nvPr>
            <p:ph idx="2" type="body"/>
          </p:nvPr>
        </p:nvPicPr>
        <p:blipFill rotWithShape="1">
          <a:blip r:embed="rId3">
            <a:alphaModFix/>
          </a:blip>
          <a:srcRect b="0" l="0" r="0" t="0"/>
          <a:stretch/>
        </p:blipFill>
        <p:spPr>
          <a:xfrm>
            <a:off x="2438400" y="1752600"/>
            <a:ext cx="8229600" cy="4495800"/>
          </a:xfrm>
          <a:prstGeom prst="rect">
            <a:avLst/>
          </a:prstGeom>
          <a:solidFill>
            <a:srgbClr val="CCFFFF"/>
          </a:solidFill>
          <a:ln>
            <a:noFill/>
          </a:ln>
        </p:spPr>
      </p:pic>
    </p:spTree>
  </p:cSld>
  <p:clrMapOvr>
    <a:masterClrMapping/>
  </p:clrMapOvr>
  <p:transition spd="med">
    <p:push/>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51"/>
          <p:cNvSpPr txBox="1"/>
          <p:nvPr>
            <p:ph type="title"/>
          </p:nvPr>
        </p:nvSpPr>
        <p:spPr>
          <a:xfrm>
            <a:off x="1080655" y="0"/>
            <a:ext cx="10113818"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a:t>Requirements: Non-functional</a:t>
            </a:r>
            <a:endParaRPr/>
          </a:p>
        </p:txBody>
      </p:sp>
      <p:sp>
        <p:nvSpPr>
          <p:cNvPr id="1244" name="Google Shape;1244;p151"/>
          <p:cNvSpPr txBox="1"/>
          <p:nvPr>
            <p:ph idx="1" type="body"/>
          </p:nvPr>
        </p:nvSpPr>
        <p:spPr>
          <a:xfrm>
            <a:off x="1080655" y="1066800"/>
            <a:ext cx="10640289" cy="4114800"/>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sz="2000"/>
              <a:t>Metrics that can be used to quantitatively specify and verify non-functional requirements</a:t>
            </a:r>
            <a:endParaRPr sz="2000"/>
          </a:p>
          <a:p>
            <a:pPr indent="-431800" lvl="0" marL="457200" rtl="0" algn="l">
              <a:lnSpc>
                <a:spcPct val="100000"/>
              </a:lnSpc>
              <a:spcBef>
                <a:spcPts val="640"/>
              </a:spcBef>
              <a:spcAft>
                <a:spcPts val="0"/>
              </a:spcAft>
              <a:buSzPts val="3200"/>
              <a:buFont typeface="Arial"/>
              <a:buNone/>
            </a:pPr>
            <a:r>
              <a:t/>
            </a:r>
            <a:endParaRPr sz="2000"/>
          </a:p>
          <a:p>
            <a:pPr indent="-431800" lvl="0" marL="457200" rtl="0" algn="l">
              <a:lnSpc>
                <a:spcPct val="100000"/>
              </a:lnSpc>
              <a:spcBef>
                <a:spcPts val="640"/>
              </a:spcBef>
              <a:spcAft>
                <a:spcPts val="0"/>
              </a:spcAft>
              <a:buSzPts val="3200"/>
              <a:buFont typeface="Arial"/>
              <a:buNone/>
            </a:pPr>
            <a:r>
              <a:rPr lang="en-US" sz="2600"/>
              <a:t>   </a:t>
            </a:r>
            <a:endParaRPr/>
          </a:p>
        </p:txBody>
      </p:sp>
      <p:cxnSp>
        <p:nvCxnSpPr>
          <p:cNvPr id="1245" name="Google Shape;1245;p151"/>
          <p:cNvCxnSpPr/>
          <p:nvPr/>
        </p:nvCxnSpPr>
        <p:spPr>
          <a:xfrm>
            <a:off x="2667000" y="914400"/>
            <a:ext cx="7620000" cy="0"/>
          </a:xfrm>
          <a:prstGeom prst="straightConnector1">
            <a:avLst/>
          </a:prstGeom>
          <a:noFill/>
          <a:ln cap="flat" cmpd="sng" w="50800">
            <a:solidFill>
              <a:schemeClr val="lt1"/>
            </a:solidFill>
            <a:prstDash val="solid"/>
            <a:round/>
            <a:headEnd len="sm" w="sm" type="none"/>
            <a:tailEnd len="sm" w="sm" type="none"/>
          </a:ln>
        </p:spPr>
      </p:cxnSp>
      <p:graphicFrame>
        <p:nvGraphicFramePr>
          <p:cNvPr id="1246" name="Google Shape;1246;p151"/>
          <p:cNvGraphicFramePr/>
          <p:nvPr/>
        </p:nvGraphicFramePr>
        <p:xfrm>
          <a:off x="2590800" y="1828800"/>
          <a:ext cx="8077200" cy="5029200"/>
        </p:xfrm>
        <a:graphic>
          <a:graphicData uri="http://schemas.openxmlformats.org/presentationml/2006/ole">
            <mc:AlternateContent>
              <mc:Choice Requires="v">
                <p:oleObj r:id="rId4" imgH="5029200" imgW="8077200" progId="Word.Document.6" spid="_x0000_s1">
                  <p:embed/>
                </p:oleObj>
              </mc:Choice>
              <mc:Fallback>
                <p:oleObj r:id="rId5" imgH="5029200" imgW="8077200" progId="Word.Document.6">
                  <p:embed/>
                  <p:pic>
                    <p:nvPicPr>
                      <p:cNvPr id="1246" name="Google Shape;1246;p151"/>
                      <p:cNvPicPr preferRelativeResize="0"/>
                      <p:nvPr/>
                    </p:nvPicPr>
                    <p:blipFill rotWithShape="1">
                      <a:blip r:embed="rId6">
                        <a:alphaModFix/>
                      </a:blip>
                      <a:srcRect b="0" l="0" r="0" t="0"/>
                      <a:stretch/>
                    </p:blipFill>
                    <p:spPr>
                      <a:xfrm>
                        <a:off x="2590800" y="1828800"/>
                        <a:ext cx="8077200" cy="5029200"/>
                      </a:xfrm>
                      <a:prstGeom prst="rect">
                        <a:avLst/>
                      </a:prstGeom>
                      <a:solidFill>
                        <a:srgbClr val="CCFFFF"/>
                      </a:solidFill>
                      <a:ln>
                        <a:noFill/>
                      </a:ln>
                    </p:spPr>
                  </p:pic>
                </p:oleObj>
              </mc:Fallback>
            </mc:AlternateContent>
          </a:graphicData>
        </a:graphic>
      </p:graphicFrame>
    </p:spTree>
  </p:cSld>
  <p:clrMapOvr>
    <a:masterClrMapping/>
  </p:clrMapOvr>
  <p:transition spd="med">
    <p:push/>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7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	References</a:t>
            </a:r>
            <a:endParaRPr>
              <a:latin typeface="Calibri"/>
              <a:ea typeface="Calibri"/>
              <a:cs typeface="Calibri"/>
              <a:sym typeface="Calibri"/>
            </a:endParaRPr>
          </a:p>
        </p:txBody>
      </p:sp>
      <p:sp>
        <p:nvSpPr>
          <p:cNvPr id="1253" name="Google Shape;1253;p78"/>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228600" lvl="3" marL="1600200" rtl="0" algn="l">
              <a:lnSpc>
                <a:spcPct val="100000"/>
              </a:lnSpc>
              <a:spcBef>
                <a:spcPts val="0"/>
              </a:spcBef>
              <a:spcAft>
                <a:spcPts val="0"/>
              </a:spcAft>
              <a:buClr>
                <a:schemeClr val="dk1"/>
              </a:buClr>
              <a:buSzPts val="2400"/>
              <a:buFont typeface="Arial"/>
              <a:buChar char="•"/>
            </a:pPr>
            <a:r>
              <a:rPr lang="en-US" sz="2400"/>
              <a:t>Roger S Pressman, Software Engineering: A Practitioner’s Approach, Mcgraw-Hill, ISBN: 0073375977, Seventh Edition, 2014</a:t>
            </a:r>
            <a:endParaRPr/>
          </a:p>
          <a:p>
            <a:pPr indent="-228600" lvl="3" marL="1600200" rtl="0" algn="l">
              <a:lnSpc>
                <a:spcPct val="100000"/>
              </a:lnSpc>
              <a:spcBef>
                <a:spcPts val="0"/>
              </a:spcBef>
              <a:spcAft>
                <a:spcPts val="0"/>
              </a:spcAft>
              <a:buSzPts val="2400"/>
              <a:buFont typeface="Arial"/>
              <a:buChar char="•"/>
            </a:pPr>
            <a:r>
              <a:rPr lang="en-US" sz="2400"/>
              <a:t>Ian Sommerville, ― Software Engineering‖, Addison and Wesley. 9th Ed., 2011.</a:t>
            </a:r>
            <a:endParaRPr/>
          </a:p>
          <a:p>
            <a:pPr indent="-228600" lvl="3" marL="1600200" rtl="0" algn="l">
              <a:lnSpc>
                <a:spcPct val="100000"/>
              </a:lnSpc>
              <a:spcBef>
                <a:spcPts val="480"/>
              </a:spcBef>
              <a:spcAft>
                <a:spcPts val="0"/>
              </a:spcAft>
              <a:buClr>
                <a:schemeClr val="dk1"/>
              </a:buClr>
              <a:buSzPts val="2400"/>
              <a:buFont typeface="Arial"/>
              <a:buChar char="•"/>
            </a:pPr>
            <a:r>
              <a:rPr lang="en-US" sz="2400"/>
              <a:t>Pankaj Jalote, Software Engineering: A Precise Approach, Wiley India.2010.</a:t>
            </a:r>
            <a:endParaRPr/>
          </a:p>
          <a:p>
            <a:pPr indent="-76200" lvl="3" marL="1600200" rtl="0" algn="l">
              <a:lnSpc>
                <a:spcPct val="100000"/>
              </a:lnSpc>
              <a:spcBef>
                <a:spcPts val="480"/>
              </a:spcBef>
              <a:spcAft>
                <a:spcPts val="0"/>
              </a:spcAft>
              <a:buClr>
                <a:schemeClr val="dk1"/>
              </a:buClr>
              <a:buSzPts val="2400"/>
              <a:buFont typeface="Arial"/>
              <a:buNone/>
            </a:pPr>
            <a:r>
              <a:t/>
            </a:r>
            <a:endParaRPr sz="2400"/>
          </a:p>
          <a:p>
            <a:pPr indent="-76200" lvl="3" marL="1600200" rtl="0" algn="l">
              <a:lnSpc>
                <a:spcPct val="100000"/>
              </a:lnSpc>
              <a:spcBef>
                <a:spcPts val="480"/>
              </a:spcBef>
              <a:spcAft>
                <a:spcPts val="0"/>
              </a:spcAft>
              <a:buClr>
                <a:schemeClr val="dk1"/>
              </a:buClr>
              <a:buSzPts val="2400"/>
              <a:buNone/>
            </a:pPr>
            <a:r>
              <a:t/>
            </a:r>
            <a:endParaRPr sz="2400"/>
          </a:p>
          <a:p>
            <a:pPr indent="-139700" lvl="0" marL="342900" rtl="0" algn="l">
              <a:lnSpc>
                <a:spcPct val="100000"/>
              </a:lnSpc>
              <a:spcBef>
                <a:spcPts val="640"/>
              </a:spcBef>
              <a:spcAft>
                <a:spcPts val="0"/>
              </a:spcAft>
              <a:buClr>
                <a:schemeClr val="dk1"/>
              </a:buClr>
              <a:buSzPts val="3200"/>
              <a:buNone/>
            </a:pPr>
            <a:r>
              <a:t/>
            </a:r>
            <a:endParaRPr/>
          </a:p>
        </p:txBody>
      </p:sp>
      <p:sp>
        <p:nvSpPr>
          <p:cNvPr id="1254" name="Google Shape;1254;p78"/>
          <p:cNvSpPr txBox="1"/>
          <p:nvPr>
            <p:ph idx="10" type="dt"/>
          </p:nvPr>
        </p:nvSpPr>
        <p:spPr>
          <a:xfrm>
            <a:off x="152400" y="6485381"/>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1255" name="Google Shape;1255;p78"/>
          <p:cNvSpPr txBox="1"/>
          <p:nvPr>
            <p:ph idx="11" type="ftr"/>
          </p:nvPr>
        </p:nvSpPr>
        <p:spPr>
          <a:xfrm>
            <a:off x="4419600" y="634047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1256" name="Google Shape;1256;p7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57" name="Google Shape;1257;p78"/>
          <p:cNvSpPr txBox="1"/>
          <p:nvPr/>
        </p:nvSpPr>
        <p:spPr>
          <a:xfrm>
            <a:off x="609600" y="4267200"/>
            <a:ext cx="10668000" cy="1752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B0F0"/>
              </a:buClr>
              <a:buSzPts val="1600"/>
              <a:buFont typeface="Arial"/>
              <a:buNone/>
            </a:pPr>
            <a:r>
              <a:rPr b="1" i="0" lang="en-US" sz="1600" u="none" cap="none" strike="noStrike">
                <a:solidFill>
                  <a:srgbClr val="00B0F0"/>
                </a:solidFill>
                <a:latin typeface="Calibri"/>
                <a:ea typeface="Calibri"/>
                <a:cs typeface="Calibri"/>
                <a:sym typeface="Calibri"/>
              </a:rPr>
              <a:t>Disclaimer: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B0F0"/>
              </a:buClr>
              <a:buSzPts val="1600"/>
              <a:buFont typeface="Noto Sans Symbols"/>
              <a:buAutoNum type="alphaLcPeriod"/>
            </a:pPr>
            <a:r>
              <a:rPr b="0" i="0" lang="en-US" sz="1600" u="none" cap="none" strike="noStrike">
                <a:solidFill>
                  <a:srgbClr val="00B0F0"/>
                </a:solidFill>
                <a:latin typeface="Calibri"/>
                <a:ea typeface="Calibri"/>
                <a:cs typeface="Calibri"/>
                <a:sym typeface="Calibri"/>
              </a:rPr>
              <a:t>Information included in this slides came from multiple sources. We have tried our best to cite the sources.  Please refer to the </a:t>
            </a:r>
            <a:r>
              <a:rPr b="0" i="0" lang="en-US" sz="1600" u="sng" cap="none" strike="noStrike">
                <a:solidFill>
                  <a:srgbClr val="00B0F0"/>
                </a:solidFill>
                <a:latin typeface="Calibri"/>
                <a:ea typeface="Calibri"/>
                <a:cs typeface="Calibri"/>
                <a:sym typeface="Calibri"/>
              </a:rPr>
              <a:t>References</a:t>
            </a:r>
            <a:r>
              <a:rPr b="0" i="0" lang="en-US" sz="1600" u="none" cap="none" strike="noStrike">
                <a:solidFill>
                  <a:srgbClr val="00B0F0"/>
                </a:solidFill>
                <a:latin typeface="Calibri"/>
                <a:ea typeface="Calibri"/>
                <a:cs typeface="Calibri"/>
                <a:sym typeface="Calibri"/>
              </a:rPr>
              <a:t> to learn about the sources, when applicable.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B0F0"/>
              </a:buClr>
              <a:buSzPts val="1600"/>
              <a:buFont typeface="Noto Sans Symbols"/>
              <a:buAutoNum type="alphaLcPeriod"/>
            </a:pPr>
            <a:r>
              <a:rPr b="0" i="0" lang="en-US" sz="1600" u="none" cap="none" strike="noStrike">
                <a:solidFill>
                  <a:srgbClr val="00B0F0"/>
                </a:solidFill>
                <a:latin typeface="Calibri"/>
                <a:ea typeface="Calibri"/>
                <a:cs typeface="Calibri"/>
                <a:sym typeface="Calibri"/>
              </a:rPr>
              <a:t>The slides should be used only for academic purposes (e.g., in teaching a class), and should not be used for commercial purposes. </a:t>
            </a:r>
            <a:endParaRPr b="0" i="0" sz="1600" u="none" cap="none" strike="noStrike">
              <a:solidFill>
                <a:srgbClr val="00B0F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2"/>
          <p:cNvSpPr txBox="1"/>
          <p:nvPr>
            <p:ph type="title"/>
          </p:nvPr>
        </p:nvSpPr>
        <p:spPr>
          <a:xfrm>
            <a:off x="2292854" y="457201"/>
            <a:ext cx="4802790"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b="1" lang="en-US">
                <a:latin typeface="Calibri"/>
                <a:ea typeface="Calibri"/>
                <a:cs typeface="Calibri"/>
                <a:sym typeface="Calibri"/>
              </a:rPr>
              <a:t>Software Applications</a:t>
            </a:r>
            <a:endParaRPr/>
          </a:p>
        </p:txBody>
      </p:sp>
      <p:sp>
        <p:nvSpPr>
          <p:cNvPr id="381" name="Google Shape;381;p12"/>
          <p:cNvSpPr txBox="1"/>
          <p:nvPr>
            <p:ph idx="1" type="body"/>
          </p:nvPr>
        </p:nvSpPr>
        <p:spPr>
          <a:xfrm>
            <a:off x="609600" y="1316428"/>
            <a:ext cx="11426252" cy="5039924"/>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Clr>
                <a:schemeClr val="dk1"/>
              </a:buClr>
              <a:buSzPts val="1950"/>
              <a:buNone/>
            </a:pPr>
            <a:r>
              <a:rPr lang="en-US" sz="1950"/>
              <a:t>1. </a:t>
            </a:r>
            <a:r>
              <a:rPr b="1" lang="en-US" sz="1950">
                <a:solidFill>
                  <a:srgbClr val="FF0000"/>
                </a:solidFill>
              </a:rPr>
              <a:t>System software</a:t>
            </a:r>
            <a:r>
              <a:rPr lang="en-US" sz="1950">
                <a:solidFill>
                  <a:srgbClr val="FF0000"/>
                </a:solidFill>
              </a:rPr>
              <a:t>:  </a:t>
            </a:r>
            <a:r>
              <a:rPr lang="en-US" sz="1950"/>
              <a:t>System software serves as the interface between the hardware and the end users.</a:t>
            </a:r>
            <a:endParaRPr/>
          </a:p>
          <a:p>
            <a:pPr indent="0" lvl="0" marL="0" rtl="0" algn="l">
              <a:lnSpc>
                <a:spcPct val="100000"/>
              </a:lnSpc>
              <a:spcBef>
                <a:spcPts val="390"/>
              </a:spcBef>
              <a:spcAft>
                <a:spcPts val="0"/>
              </a:spcAft>
              <a:buClr>
                <a:schemeClr val="dk1"/>
              </a:buClr>
              <a:buSzPts val="1950"/>
              <a:buNone/>
            </a:pPr>
            <a:r>
              <a:rPr lang="en-US" sz="1950"/>
              <a:t>Some examples of system software are Operating System, Compilers, Interpreter, Assemblers, etc.</a:t>
            </a:r>
            <a:endParaRPr/>
          </a:p>
          <a:p>
            <a:pPr indent="0" lvl="0" marL="0" rtl="0" algn="l">
              <a:lnSpc>
                <a:spcPct val="100000"/>
              </a:lnSpc>
              <a:spcBef>
                <a:spcPts val="390"/>
              </a:spcBef>
              <a:spcAft>
                <a:spcPts val="0"/>
              </a:spcAft>
              <a:buClr>
                <a:schemeClr val="dk1"/>
              </a:buClr>
              <a:buSzPts val="1950"/>
              <a:buNone/>
            </a:pPr>
            <a:r>
              <a:rPr lang="en-US" sz="1950"/>
              <a:t>2. </a:t>
            </a:r>
            <a:r>
              <a:rPr b="1" lang="en-US" sz="1950">
                <a:solidFill>
                  <a:srgbClr val="FF0000"/>
                </a:solidFill>
              </a:rPr>
              <a:t>Application software: </a:t>
            </a:r>
            <a:r>
              <a:rPr lang="en-US" sz="1950"/>
              <a:t>e.g. Payroll Software, Student Record Software, Inventory Management Software, Income Tax Software, Railways Reservation Software, Microsoft Office Suite Software, Microsoft Word</a:t>
            </a:r>
            <a:endParaRPr/>
          </a:p>
          <a:p>
            <a:pPr indent="0" lvl="0" marL="0" rtl="0" algn="l">
              <a:lnSpc>
                <a:spcPct val="100000"/>
              </a:lnSpc>
              <a:spcBef>
                <a:spcPts val="390"/>
              </a:spcBef>
              <a:spcAft>
                <a:spcPts val="0"/>
              </a:spcAft>
              <a:buClr>
                <a:schemeClr val="dk1"/>
              </a:buClr>
              <a:buSzPts val="1950"/>
              <a:buNone/>
            </a:pPr>
            <a:r>
              <a:rPr lang="en-US" sz="1950"/>
              <a:t>3. </a:t>
            </a:r>
            <a:r>
              <a:rPr b="1" lang="en-US" sz="1950">
                <a:solidFill>
                  <a:srgbClr val="FF0000"/>
                </a:solidFill>
              </a:rPr>
              <a:t>Engineering/scientific software: </a:t>
            </a:r>
            <a:r>
              <a:rPr lang="en-US" sz="1950"/>
              <a:t>e.g. CAD/CAM, automatic stress analysis, nuclear biology, Space shuttle</a:t>
            </a:r>
            <a:endParaRPr b="1" sz="1950"/>
          </a:p>
          <a:p>
            <a:pPr indent="0" lvl="0" marL="0" rtl="0" algn="l">
              <a:lnSpc>
                <a:spcPct val="100000"/>
              </a:lnSpc>
              <a:spcBef>
                <a:spcPts val="390"/>
              </a:spcBef>
              <a:spcAft>
                <a:spcPts val="0"/>
              </a:spcAft>
              <a:buClr>
                <a:schemeClr val="dk1"/>
              </a:buClr>
              <a:buSzPts val="1950"/>
              <a:buNone/>
            </a:pPr>
            <a:r>
              <a:rPr lang="en-US" sz="1950"/>
              <a:t>4.</a:t>
            </a:r>
            <a:r>
              <a:rPr b="1" lang="en-US" sz="1950">
                <a:solidFill>
                  <a:srgbClr val="FF0000"/>
                </a:solidFill>
              </a:rPr>
              <a:t>Embedded software: </a:t>
            </a:r>
            <a:r>
              <a:rPr lang="en-US" sz="1950"/>
              <a:t>Embedded software is a piece of software that is </a:t>
            </a:r>
            <a:r>
              <a:rPr b="1" lang="en-US" sz="1950"/>
              <a:t>embedded in hardware or non-PC devices</a:t>
            </a:r>
            <a:r>
              <a:rPr lang="en-US" sz="1950"/>
              <a:t>. It is written specifically for the particular hardware that it runs on and usually has </a:t>
            </a:r>
            <a:r>
              <a:rPr b="1" lang="en-US" sz="1950"/>
              <a:t>processing and memory constraints</a:t>
            </a:r>
            <a:r>
              <a:rPr lang="en-US" sz="1950"/>
              <a:t> because of the device’s limited computing capabilities</a:t>
            </a:r>
            <a:r>
              <a:rPr b="1" lang="en-US" sz="1950"/>
              <a:t> </a:t>
            </a:r>
            <a:endParaRPr b="1" sz="1950"/>
          </a:p>
          <a:p>
            <a:pPr indent="0" lvl="0" marL="0" rtl="0" algn="l">
              <a:lnSpc>
                <a:spcPct val="100000"/>
              </a:lnSpc>
              <a:spcBef>
                <a:spcPts val="390"/>
              </a:spcBef>
              <a:spcAft>
                <a:spcPts val="0"/>
              </a:spcAft>
              <a:buClr>
                <a:schemeClr val="dk1"/>
              </a:buClr>
              <a:buSzPts val="1950"/>
              <a:buNone/>
            </a:pPr>
            <a:r>
              <a:rPr lang="en-US" sz="1950"/>
              <a:t>5.</a:t>
            </a:r>
            <a:r>
              <a:rPr b="1" lang="en-US" sz="1950">
                <a:solidFill>
                  <a:srgbClr val="FF0000"/>
                </a:solidFill>
              </a:rPr>
              <a:t>WebApps (Web applications): </a:t>
            </a:r>
            <a:r>
              <a:rPr lang="en-US" sz="1950"/>
              <a:t> client–server computer program which the runs in a web browser. Common web applications include webmail, online retail sales, and online auction.</a:t>
            </a:r>
            <a:endParaRPr b="1" sz="1950"/>
          </a:p>
          <a:p>
            <a:pPr indent="0" lvl="0" marL="0" rtl="0" algn="l">
              <a:lnSpc>
                <a:spcPct val="100000"/>
              </a:lnSpc>
              <a:spcBef>
                <a:spcPts val="390"/>
              </a:spcBef>
              <a:spcAft>
                <a:spcPts val="0"/>
              </a:spcAft>
              <a:buClr>
                <a:schemeClr val="dk1"/>
              </a:buClr>
              <a:buSzPts val="1950"/>
              <a:buNone/>
            </a:pPr>
            <a:r>
              <a:rPr lang="en-US" sz="1950"/>
              <a:t>6. </a:t>
            </a:r>
            <a:r>
              <a:rPr b="1" lang="en-US" sz="1950">
                <a:solidFill>
                  <a:srgbClr val="FF0000"/>
                </a:solidFill>
              </a:rPr>
              <a:t>AI software: </a:t>
            </a:r>
            <a:r>
              <a:rPr lang="en-US" sz="1950"/>
              <a:t>e.g. Robotics, Expert system, pattern recognition, image voice, ANN</a:t>
            </a:r>
            <a:endParaRPr sz="1950"/>
          </a:p>
        </p:txBody>
      </p:sp>
      <p:sp>
        <p:nvSpPr>
          <p:cNvPr id="382" name="Google Shape;382;p1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83" name="Google Shape;383;p1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84" name="Google Shape;384;p1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3"/>
          <p:cNvSpPr txBox="1"/>
          <p:nvPr>
            <p:ph type="title"/>
          </p:nvPr>
        </p:nvSpPr>
        <p:spPr>
          <a:xfrm>
            <a:off x="1752600" y="457200"/>
            <a:ext cx="8950972"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b="1" lang="en-US">
                <a:solidFill>
                  <a:schemeClr val="dk1"/>
                </a:solidFill>
                <a:latin typeface="Calibri"/>
                <a:ea typeface="Calibri"/>
                <a:cs typeface="Calibri"/>
                <a:sym typeface="Calibri"/>
              </a:rPr>
              <a:t>Software :A Layered Technology</a:t>
            </a:r>
            <a:endParaRPr b="1">
              <a:solidFill>
                <a:schemeClr val="dk1"/>
              </a:solidFill>
              <a:latin typeface="Calibri"/>
              <a:ea typeface="Calibri"/>
              <a:cs typeface="Calibri"/>
              <a:sym typeface="Calibri"/>
            </a:endParaRPr>
          </a:p>
        </p:txBody>
      </p:sp>
      <p:sp>
        <p:nvSpPr>
          <p:cNvPr id="391" name="Google Shape;391;p13"/>
          <p:cNvSpPr/>
          <p:nvPr/>
        </p:nvSpPr>
        <p:spPr>
          <a:xfrm>
            <a:off x="4572399" y="5029203"/>
            <a:ext cx="2554521" cy="339067"/>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rgbClr val="000000"/>
              </a:buClr>
              <a:buSzPts val="1800"/>
              <a:buFont typeface="Arial"/>
              <a:buNone/>
            </a:pPr>
            <a:r>
              <a:rPr b="1" i="1" lang="en-US" sz="1800" u="none" cap="none" strike="noStrike">
                <a:solidFill>
                  <a:schemeClr val="dk1"/>
                </a:solidFill>
                <a:latin typeface="Palatino"/>
                <a:ea typeface="Palatino"/>
                <a:cs typeface="Palatino"/>
                <a:sym typeface="Palatino"/>
              </a:rPr>
              <a:t>Software Engineering</a:t>
            </a:r>
            <a:endParaRPr b="1" i="0" sz="1800" u="none" cap="none" strike="noStrike">
              <a:solidFill>
                <a:schemeClr val="dk1"/>
              </a:solidFill>
              <a:latin typeface="Palatino"/>
              <a:ea typeface="Palatino"/>
              <a:cs typeface="Palatino"/>
              <a:sym typeface="Palatino"/>
            </a:endParaRPr>
          </a:p>
        </p:txBody>
      </p:sp>
      <p:sp>
        <p:nvSpPr>
          <p:cNvPr id="392" name="Google Shape;392;p13"/>
          <p:cNvSpPr/>
          <p:nvPr/>
        </p:nvSpPr>
        <p:spPr>
          <a:xfrm>
            <a:off x="1341090" y="3397252"/>
            <a:ext cx="10157354" cy="1285875"/>
          </a:xfrm>
          <a:prstGeom prst="ellipse">
            <a:avLst/>
          </a:prstGeom>
          <a:solidFill>
            <a:srgbClr val="01EA89"/>
          </a:solidFill>
          <a:ln>
            <a:noFill/>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13"/>
          <p:cNvSpPr/>
          <p:nvPr/>
        </p:nvSpPr>
        <p:spPr>
          <a:xfrm>
            <a:off x="1950531" y="2968625"/>
            <a:ext cx="8836898" cy="1200150"/>
          </a:xfrm>
          <a:prstGeom prst="ellipse">
            <a:avLst/>
          </a:prstGeom>
          <a:solidFill>
            <a:srgbClr val="BC3700"/>
          </a:solidFill>
          <a:ln>
            <a:noFill/>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13"/>
          <p:cNvSpPr/>
          <p:nvPr/>
        </p:nvSpPr>
        <p:spPr>
          <a:xfrm>
            <a:off x="2661547" y="2511425"/>
            <a:ext cx="7313295" cy="1028700"/>
          </a:xfrm>
          <a:prstGeom prst="ellipse">
            <a:avLst/>
          </a:prstGeom>
          <a:solidFill>
            <a:schemeClr val="dk2"/>
          </a:solidFill>
          <a:ln>
            <a:noFill/>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13"/>
          <p:cNvSpPr/>
          <p:nvPr/>
        </p:nvSpPr>
        <p:spPr>
          <a:xfrm>
            <a:off x="3169414" y="2282825"/>
            <a:ext cx="6297560" cy="685800"/>
          </a:xfrm>
          <a:prstGeom prst="ellipse">
            <a:avLst/>
          </a:prstGeom>
          <a:solidFill>
            <a:srgbClr val="790015"/>
          </a:solidFill>
          <a:ln>
            <a:noFill/>
          </a:ln>
          <a:effectLst>
            <a:outerShdw rotWithShape="0" algn="ctr"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13"/>
          <p:cNvSpPr/>
          <p:nvPr/>
        </p:nvSpPr>
        <p:spPr>
          <a:xfrm>
            <a:off x="4877120" y="4238627"/>
            <a:ext cx="2232401"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Palatino"/>
                <a:ea typeface="Palatino"/>
                <a:cs typeface="Palatino"/>
                <a:sym typeface="Palatino"/>
              </a:rPr>
              <a:t>a “quality” focus</a:t>
            </a:r>
            <a:endParaRPr b="0" i="0" sz="1400" u="none" cap="none" strike="noStrike">
              <a:solidFill>
                <a:srgbClr val="000000"/>
              </a:solidFill>
              <a:latin typeface="Arial"/>
              <a:ea typeface="Arial"/>
              <a:cs typeface="Arial"/>
              <a:sym typeface="Arial"/>
            </a:endParaRPr>
          </a:p>
        </p:txBody>
      </p:sp>
      <p:sp>
        <p:nvSpPr>
          <p:cNvPr id="397" name="Google Shape;397;p13"/>
          <p:cNvSpPr/>
          <p:nvPr/>
        </p:nvSpPr>
        <p:spPr>
          <a:xfrm>
            <a:off x="5012551" y="3638552"/>
            <a:ext cx="1992013"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ADADA"/>
                </a:solidFill>
                <a:latin typeface="Palatino"/>
                <a:ea typeface="Palatino"/>
                <a:cs typeface="Palatino"/>
                <a:sym typeface="Palatino"/>
              </a:rPr>
              <a:t>process model</a:t>
            </a:r>
            <a:endParaRPr b="0" i="0" sz="1400" u="none" cap="none" strike="noStrike">
              <a:solidFill>
                <a:srgbClr val="000000"/>
              </a:solidFill>
              <a:latin typeface="Arial"/>
              <a:ea typeface="Arial"/>
              <a:cs typeface="Arial"/>
              <a:sym typeface="Arial"/>
            </a:endParaRPr>
          </a:p>
        </p:txBody>
      </p:sp>
      <p:sp>
        <p:nvSpPr>
          <p:cNvPr id="398" name="Google Shape;398;p13"/>
          <p:cNvSpPr/>
          <p:nvPr/>
        </p:nvSpPr>
        <p:spPr>
          <a:xfrm>
            <a:off x="5486561" y="3038477"/>
            <a:ext cx="1251619"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ADADA"/>
                </a:solidFill>
                <a:latin typeface="Palatino"/>
                <a:ea typeface="Palatino"/>
                <a:cs typeface="Palatino"/>
                <a:sym typeface="Palatino"/>
              </a:rPr>
              <a:t>methods</a:t>
            </a:r>
            <a:endParaRPr b="0" i="0" sz="1400" u="none" cap="none" strike="noStrike">
              <a:solidFill>
                <a:srgbClr val="000000"/>
              </a:solidFill>
              <a:latin typeface="Arial"/>
              <a:ea typeface="Arial"/>
              <a:cs typeface="Arial"/>
              <a:sym typeface="Arial"/>
            </a:endParaRPr>
          </a:p>
        </p:txBody>
      </p:sp>
      <p:sp>
        <p:nvSpPr>
          <p:cNvPr id="399" name="Google Shape;399;p13"/>
          <p:cNvSpPr/>
          <p:nvPr/>
        </p:nvSpPr>
        <p:spPr>
          <a:xfrm>
            <a:off x="5892855" y="2438402"/>
            <a:ext cx="794881" cy="39754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DADADA"/>
                </a:solidFill>
                <a:latin typeface="Palatino"/>
                <a:ea typeface="Palatino"/>
                <a:cs typeface="Palatino"/>
                <a:sym typeface="Palatino"/>
              </a:rPr>
              <a:t>tools</a:t>
            </a:r>
            <a:endParaRPr b="0" i="0" sz="1400" u="none" cap="none" strike="noStrike">
              <a:solidFill>
                <a:srgbClr val="000000"/>
              </a:solidFill>
              <a:latin typeface="Arial"/>
              <a:ea typeface="Arial"/>
              <a:cs typeface="Arial"/>
              <a:sym typeface="Arial"/>
            </a:endParaRPr>
          </a:p>
        </p:txBody>
      </p:sp>
      <p:sp>
        <p:nvSpPr>
          <p:cNvPr id="400" name="Google Shape;400;p1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01" name="Google Shape;401;p1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02" name="Google Shape;402;p1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Process Framework</a:t>
            </a:r>
            <a:endParaRPr/>
          </a:p>
        </p:txBody>
      </p:sp>
      <p:sp>
        <p:nvSpPr>
          <p:cNvPr id="408" name="Google Shape;408;p1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en-US" sz="2720"/>
              <a:t>A process framework establishes the foundation for a complete software process by identifying a </a:t>
            </a:r>
            <a:r>
              <a:rPr lang="en-US" sz="2720">
                <a:solidFill>
                  <a:srgbClr val="0070C0"/>
                </a:solidFill>
              </a:rPr>
              <a:t>small number of framework activities </a:t>
            </a:r>
            <a:r>
              <a:rPr lang="en-US" sz="2720"/>
              <a:t>that are applicable to all software projects, regardless of size or complexity.</a:t>
            </a:r>
            <a:endParaRPr/>
          </a:p>
          <a:p>
            <a:pPr indent="-342900" lvl="0" marL="342900" rtl="0" algn="l">
              <a:lnSpc>
                <a:spcPct val="90000"/>
              </a:lnSpc>
              <a:spcBef>
                <a:spcPts val="544"/>
              </a:spcBef>
              <a:spcAft>
                <a:spcPts val="0"/>
              </a:spcAft>
              <a:buClr>
                <a:schemeClr val="dk1"/>
              </a:buClr>
              <a:buSzPts val="2720"/>
              <a:buChar char="•"/>
            </a:pPr>
            <a:r>
              <a:rPr lang="en-US" sz="2720"/>
              <a:t>It also includes a set of </a:t>
            </a:r>
            <a:r>
              <a:rPr lang="en-US" sz="2720">
                <a:solidFill>
                  <a:srgbClr val="0070C0"/>
                </a:solidFill>
              </a:rPr>
              <a:t>umbrella activities </a:t>
            </a:r>
            <a:r>
              <a:rPr lang="en-US" sz="2720"/>
              <a:t>that are applicable across the entire software process.</a:t>
            </a:r>
            <a:endParaRPr/>
          </a:p>
          <a:p>
            <a:pPr indent="-342900" lvl="0" marL="342900" rtl="0" algn="l">
              <a:lnSpc>
                <a:spcPct val="90000"/>
              </a:lnSpc>
              <a:spcBef>
                <a:spcPts val="544"/>
              </a:spcBef>
              <a:spcAft>
                <a:spcPts val="0"/>
              </a:spcAft>
              <a:buClr>
                <a:schemeClr val="dk1"/>
              </a:buClr>
              <a:buSzPts val="2720"/>
              <a:buChar char="•"/>
            </a:pPr>
            <a:r>
              <a:rPr lang="en-US" sz="2720"/>
              <a:t>Each framework activity is populated by a </a:t>
            </a:r>
            <a:r>
              <a:rPr lang="en-US" sz="2720">
                <a:solidFill>
                  <a:srgbClr val="0070C0"/>
                </a:solidFill>
              </a:rPr>
              <a:t>set of software engineering actions </a:t>
            </a:r>
            <a:r>
              <a:rPr lang="en-US" sz="2720"/>
              <a:t>– a collection of related tasks that produces a major software engineering work product (e.g. design is a software engineering action).</a:t>
            </a:r>
            <a:endParaRPr/>
          </a:p>
          <a:p>
            <a:pPr indent="-342900" lvl="0" marL="342900" rtl="0" algn="l">
              <a:lnSpc>
                <a:spcPct val="90000"/>
              </a:lnSpc>
              <a:spcBef>
                <a:spcPts val="544"/>
              </a:spcBef>
              <a:spcAft>
                <a:spcPts val="0"/>
              </a:spcAft>
              <a:buClr>
                <a:schemeClr val="dk1"/>
              </a:buClr>
              <a:buSzPts val="2720"/>
              <a:buChar char="•"/>
            </a:pPr>
            <a:r>
              <a:rPr lang="en-US" sz="2720"/>
              <a:t>Each </a:t>
            </a:r>
            <a:r>
              <a:rPr lang="en-US" sz="2720">
                <a:solidFill>
                  <a:srgbClr val="0070C0"/>
                </a:solidFill>
              </a:rPr>
              <a:t>action is populated with individual work tasks </a:t>
            </a:r>
            <a:r>
              <a:rPr lang="en-US" sz="2720"/>
              <a:t>that accomplish some part of the work implied by the action.</a:t>
            </a:r>
            <a:endParaRPr/>
          </a:p>
          <a:p>
            <a:pPr indent="-170180" lvl="0" marL="342900" rtl="0" algn="l">
              <a:lnSpc>
                <a:spcPct val="90000"/>
              </a:lnSpc>
              <a:spcBef>
                <a:spcPts val="544"/>
              </a:spcBef>
              <a:spcAft>
                <a:spcPts val="0"/>
              </a:spcAft>
              <a:buClr>
                <a:schemeClr val="dk1"/>
              </a:buClr>
              <a:buSzPts val="2720"/>
              <a:buNone/>
            </a:pPr>
            <a:r>
              <a:t/>
            </a:r>
            <a:endParaRPr sz="2720"/>
          </a:p>
        </p:txBody>
      </p:sp>
      <p:sp>
        <p:nvSpPr>
          <p:cNvPr id="409" name="Google Shape;409;p1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10" name="Google Shape;410;p1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11" name="Google Shape;411;p1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5"/>
          <p:cNvSpPr txBox="1"/>
          <p:nvPr>
            <p:ph type="title"/>
          </p:nvPr>
        </p:nvSpPr>
        <p:spPr>
          <a:xfrm>
            <a:off x="3208683" y="533401"/>
            <a:ext cx="4592219"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lang="en-US"/>
              <a:t>A Process Framework</a:t>
            </a:r>
            <a:endParaRPr/>
          </a:p>
        </p:txBody>
      </p:sp>
      <p:sp>
        <p:nvSpPr>
          <p:cNvPr id="418" name="Google Shape;418;p1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19" name="Google Shape;419;p1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20" name="Google Shape;420;p1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oftware process framework" id="421" name="Google Shape;421;p15"/>
          <p:cNvPicPr preferRelativeResize="0"/>
          <p:nvPr/>
        </p:nvPicPr>
        <p:blipFill rotWithShape="1">
          <a:blip r:embed="rId3">
            <a:alphaModFix/>
          </a:blip>
          <a:srcRect b="0" l="0" r="0" t="0"/>
          <a:stretch/>
        </p:blipFill>
        <p:spPr>
          <a:xfrm>
            <a:off x="1828800" y="1447800"/>
            <a:ext cx="8305800" cy="51924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6"/>
          <p:cNvSpPr txBox="1"/>
          <p:nvPr>
            <p:ph type="title"/>
          </p:nvPr>
        </p:nvSpPr>
        <p:spPr>
          <a:xfrm>
            <a:off x="2362200" y="609601"/>
            <a:ext cx="6507056" cy="6334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lang="en-US">
                <a:solidFill>
                  <a:schemeClr val="dk1"/>
                </a:solidFill>
                <a:latin typeface="Calibri"/>
                <a:ea typeface="Calibri"/>
                <a:cs typeface="Calibri"/>
                <a:sym typeface="Calibri"/>
              </a:rPr>
              <a:t>Framework Activities</a:t>
            </a:r>
            <a:endParaRPr/>
          </a:p>
        </p:txBody>
      </p:sp>
      <p:sp>
        <p:nvSpPr>
          <p:cNvPr id="427" name="Google Shape;427;p16"/>
          <p:cNvSpPr txBox="1"/>
          <p:nvPr>
            <p:ph idx="1" type="body"/>
          </p:nvPr>
        </p:nvSpPr>
        <p:spPr>
          <a:xfrm>
            <a:off x="1600200" y="1600200"/>
            <a:ext cx="9372600" cy="4419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sz="2400"/>
              <a:t>Communication</a:t>
            </a:r>
            <a:endParaRPr/>
          </a:p>
          <a:p>
            <a:pPr indent="-342900" lvl="0" marL="342900" rtl="0" algn="l">
              <a:lnSpc>
                <a:spcPct val="90000"/>
              </a:lnSpc>
              <a:spcBef>
                <a:spcPts val="480"/>
              </a:spcBef>
              <a:spcAft>
                <a:spcPts val="0"/>
              </a:spcAft>
              <a:buClr>
                <a:schemeClr val="dk1"/>
              </a:buClr>
              <a:buSzPts val="2400"/>
              <a:buFont typeface="Arial"/>
              <a:buChar char="•"/>
            </a:pPr>
            <a:r>
              <a:rPr lang="en-US" sz="2400"/>
              <a:t>Planning</a:t>
            </a:r>
            <a:endParaRPr/>
          </a:p>
          <a:p>
            <a:pPr indent="-342900" lvl="0" marL="342900" rtl="0" algn="l">
              <a:lnSpc>
                <a:spcPct val="90000"/>
              </a:lnSpc>
              <a:spcBef>
                <a:spcPts val="480"/>
              </a:spcBef>
              <a:spcAft>
                <a:spcPts val="0"/>
              </a:spcAft>
              <a:buClr>
                <a:schemeClr val="dk1"/>
              </a:buClr>
              <a:buSzPts val="2400"/>
              <a:buFont typeface="Arial"/>
              <a:buChar char="•"/>
            </a:pPr>
            <a:r>
              <a:rPr lang="en-US" sz="2400"/>
              <a:t>Modeling</a:t>
            </a:r>
            <a:endParaRPr/>
          </a:p>
          <a:p>
            <a:pPr indent="-228600" lvl="2" marL="1143000" rtl="0" algn="l">
              <a:lnSpc>
                <a:spcPct val="100000"/>
              </a:lnSpc>
              <a:spcBef>
                <a:spcPts val="480"/>
              </a:spcBef>
              <a:spcAft>
                <a:spcPts val="0"/>
              </a:spcAft>
              <a:buClr>
                <a:schemeClr val="dk1"/>
              </a:buClr>
              <a:buSzPts val="2400"/>
              <a:buFont typeface="Arial"/>
              <a:buChar char="•"/>
            </a:pPr>
            <a:r>
              <a:rPr lang="en-US"/>
              <a:t>Analysis of requirements</a:t>
            </a:r>
            <a:endParaRPr/>
          </a:p>
          <a:p>
            <a:pPr indent="-228600" lvl="2" marL="1143000" rtl="0" algn="l">
              <a:lnSpc>
                <a:spcPct val="100000"/>
              </a:lnSpc>
              <a:spcBef>
                <a:spcPts val="480"/>
              </a:spcBef>
              <a:spcAft>
                <a:spcPts val="0"/>
              </a:spcAft>
              <a:buClr>
                <a:schemeClr val="dk1"/>
              </a:buClr>
              <a:buSzPts val="2400"/>
              <a:buFont typeface="Arial"/>
              <a:buChar char="•"/>
            </a:pPr>
            <a:r>
              <a:rPr lang="en-US"/>
              <a:t>Design</a:t>
            </a:r>
            <a:endParaRPr/>
          </a:p>
          <a:p>
            <a:pPr indent="-342900" lvl="0" marL="342900" rtl="0" algn="l">
              <a:lnSpc>
                <a:spcPct val="90000"/>
              </a:lnSpc>
              <a:spcBef>
                <a:spcPts val="480"/>
              </a:spcBef>
              <a:spcAft>
                <a:spcPts val="0"/>
              </a:spcAft>
              <a:buClr>
                <a:schemeClr val="dk1"/>
              </a:buClr>
              <a:buSzPts val="2400"/>
              <a:buFont typeface="Arial"/>
              <a:buChar char="•"/>
            </a:pPr>
            <a:r>
              <a:rPr lang="en-US" sz="2400"/>
              <a:t>Construction</a:t>
            </a:r>
            <a:endParaRPr/>
          </a:p>
          <a:p>
            <a:pPr indent="-228600" lvl="2" marL="1143000" rtl="0" algn="l">
              <a:lnSpc>
                <a:spcPct val="100000"/>
              </a:lnSpc>
              <a:spcBef>
                <a:spcPts val="480"/>
              </a:spcBef>
              <a:spcAft>
                <a:spcPts val="0"/>
              </a:spcAft>
              <a:buClr>
                <a:schemeClr val="dk1"/>
              </a:buClr>
              <a:buSzPts val="2400"/>
              <a:buFont typeface="Arial"/>
              <a:buChar char="•"/>
            </a:pPr>
            <a:r>
              <a:rPr lang="en-US"/>
              <a:t>Code generation</a:t>
            </a:r>
            <a:endParaRPr/>
          </a:p>
          <a:p>
            <a:pPr indent="-228600" lvl="2" marL="1143000" rtl="0" algn="l">
              <a:lnSpc>
                <a:spcPct val="100000"/>
              </a:lnSpc>
              <a:spcBef>
                <a:spcPts val="480"/>
              </a:spcBef>
              <a:spcAft>
                <a:spcPts val="0"/>
              </a:spcAft>
              <a:buClr>
                <a:schemeClr val="dk1"/>
              </a:buClr>
              <a:buSzPts val="2400"/>
              <a:buFont typeface="Arial"/>
              <a:buChar char="•"/>
            </a:pPr>
            <a:r>
              <a:rPr lang="en-US"/>
              <a:t>Testing</a:t>
            </a:r>
            <a:endParaRPr/>
          </a:p>
          <a:p>
            <a:pPr indent="-342900" lvl="0" marL="342900" rtl="0" algn="l">
              <a:lnSpc>
                <a:spcPct val="90000"/>
              </a:lnSpc>
              <a:spcBef>
                <a:spcPts val="480"/>
              </a:spcBef>
              <a:spcAft>
                <a:spcPts val="0"/>
              </a:spcAft>
              <a:buClr>
                <a:schemeClr val="dk1"/>
              </a:buClr>
              <a:buSzPts val="2400"/>
              <a:buFont typeface="Arial"/>
              <a:buChar char="•"/>
            </a:pPr>
            <a:r>
              <a:rPr lang="en-US" sz="2400"/>
              <a:t>Deployment</a:t>
            </a:r>
            <a:endParaRPr/>
          </a:p>
        </p:txBody>
      </p:sp>
      <p:sp>
        <p:nvSpPr>
          <p:cNvPr id="428" name="Google Shape;428;p1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29" name="Google Shape;429;p1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30" name="Google Shape;430;p1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7"/>
          <p:cNvSpPr txBox="1"/>
          <p:nvPr>
            <p:ph type="title"/>
          </p:nvPr>
        </p:nvSpPr>
        <p:spPr>
          <a:xfrm>
            <a:off x="2590801" y="533401"/>
            <a:ext cx="5842595" cy="6334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lang="en-US">
                <a:solidFill>
                  <a:schemeClr val="dk1"/>
                </a:solidFill>
                <a:latin typeface="Calibri"/>
                <a:ea typeface="Calibri"/>
                <a:cs typeface="Calibri"/>
                <a:sym typeface="Calibri"/>
              </a:rPr>
              <a:t>Umbrella Activities</a:t>
            </a:r>
            <a:endParaRPr/>
          </a:p>
        </p:txBody>
      </p:sp>
      <p:sp>
        <p:nvSpPr>
          <p:cNvPr id="436" name="Google Shape;436;p17"/>
          <p:cNvSpPr txBox="1"/>
          <p:nvPr>
            <p:ph idx="1" type="body"/>
          </p:nvPr>
        </p:nvSpPr>
        <p:spPr>
          <a:xfrm>
            <a:off x="2286000" y="1639887"/>
            <a:ext cx="8676073" cy="4075113"/>
          </a:xfrm>
          <a:prstGeom prst="rect">
            <a:avLst/>
          </a:prstGeom>
          <a:noFill/>
          <a:ln>
            <a:noFill/>
          </a:ln>
        </p:spPr>
        <p:txBody>
          <a:bodyPr anchorCtr="0" anchor="t" bIns="44450" lIns="90475" spcFirstLastPara="1" rIns="90475" wrap="square" tIns="44450">
            <a:noAutofit/>
          </a:bodyPr>
          <a:lstStyle/>
          <a:p>
            <a:pPr indent="-285750" lvl="0" marL="285750" rtl="0" algn="l">
              <a:lnSpc>
                <a:spcPct val="100000"/>
              </a:lnSpc>
              <a:spcBef>
                <a:spcPts val="0"/>
              </a:spcBef>
              <a:spcAft>
                <a:spcPts val="0"/>
              </a:spcAft>
              <a:buClr>
                <a:schemeClr val="dk1"/>
              </a:buClr>
              <a:buSzPts val="2400"/>
              <a:buChar char="•"/>
            </a:pPr>
            <a:r>
              <a:rPr lang="en-US" sz="2400"/>
              <a:t>Software project management</a:t>
            </a:r>
            <a:endParaRPr/>
          </a:p>
          <a:p>
            <a:pPr indent="-285750" lvl="0" marL="285750" rtl="0" algn="l">
              <a:lnSpc>
                <a:spcPct val="100000"/>
              </a:lnSpc>
              <a:spcBef>
                <a:spcPts val="480"/>
              </a:spcBef>
              <a:spcAft>
                <a:spcPts val="0"/>
              </a:spcAft>
              <a:buClr>
                <a:schemeClr val="dk1"/>
              </a:buClr>
              <a:buSzPts val="2400"/>
              <a:buChar char="•"/>
            </a:pPr>
            <a:r>
              <a:rPr lang="en-US" sz="2400"/>
              <a:t>Formal technical reviews</a:t>
            </a:r>
            <a:endParaRPr/>
          </a:p>
          <a:p>
            <a:pPr indent="-285750" lvl="0" marL="285750" rtl="0" algn="l">
              <a:lnSpc>
                <a:spcPct val="100000"/>
              </a:lnSpc>
              <a:spcBef>
                <a:spcPts val="480"/>
              </a:spcBef>
              <a:spcAft>
                <a:spcPts val="0"/>
              </a:spcAft>
              <a:buClr>
                <a:schemeClr val="dk1"/>
              </a:buClr>
              <a:buSzPts val="2400"/>
              <a:buChar char="•"/>
            </a:pPr>
            <a:r>
              <a:rPr lang="en-US" sz="2400"/>
              <a:t>Software quality assurance</a:t>
            </a:r>
            <a:endParaRPr/>
          </a:p>
          <a:p>
            <a:pPr indent="-285750" lvl="0" marL="285750" rtl="0" algn="l">
              <a:lnSpc>
                <a:spcPct val="100000"/>
              </a:lnSpc>
              <a:spcBef>
                <a:spcPts val="480"/>
              </a:spcBef>
              <a:spcAft>
                <a:spcPts val="0"/>
              </a:spcAft>
              <a:buClr>
                <a:schemeClr val="dk1"/>
              </a:buClr>
              <a:buSzPts val="2400"/>
              <a:buChar char="•"/>
            </a:pPr>
            <a:r>
              <a:rPr lang="en-US" sz="2400"/>
              <a:t>Software configuration management</a:t>
            </a:r>
            <a:endParaRPr/>
          </a:p>
          <a:p>
            <a:pPr indent="-285750" lvl="0" marL="285750" rtl="0" algn="l">
              <a:lnSpc>
                <a:spcPct val="100000"/>
              </a:lnSpc>
              <a:spcBef>
                <a:spcPts val="480"/>
              </a:spcBef>
              <a:spcAft>
                <a:spcPts val="0"/>
              </a:spcAft>
              <a:buClr>
                <a:schemeClr val="dk1"/>
              </a:buClr>
              <a:buSzPts val="2400"/>
              <a:buChar char="•"/>
            </a:pPr>
            <a:r>
              <a:rPr lang="en-US" sz="2400"/>
              <a:t>Work product preparation and production</a:t>
            </a:r>
            <a:endParaRPr/>
          </a:p>
          <a:p>
            <a:pPr indent="-285750" lvl="0" marL="285750" rtl="0" algn="l">
              <a:lnSpc>
                <a:spcPct val="100000"/>
              </a:lnSpc>
              <a:spcBef>
                <a:spcPts val="480"/>
              </a:spcBef>
              <a:spcAft>
                <a:spcPts val="0"/>
              </a:spcAft>
              <a:buClr>
                <a:schemeClr val="dk1"/>
              </a:buClr>
              <a:buSzPts val="2400"/>
              <a:buChar char="•"/>
            </a:pPr>
            <a:r>
              <a:rPr lang="en-US" sz="2400"/>
              <a:t>Reusability management</a:t>
            </a:r>
            <a:endParaRPr/>
          </a:p>
          <a:p>
            <a:pPr indent="-285750" lvl="0" marL="285750" rtl="0" algn="l">
              <a:lnSpc>
                <a:spcPct val="100000"/>
              </a:lnSpc>
              <a:spcBef>
                <a:spcPts val="480"/>
              </a:spcBef>
              <a:spcAft>
                <a:spcPts val="0"/>
              </a:spcAft>
              <a:buClr>
                <a:schemeClr val="dk1"/>
              </a:buClr>
              <a:buSzPts val="2400"/>
              <a:buChar char="•"/>
            </a:pPr>
            <a:r>
              <a:rPr lang="en-US" sz="2400"/>
              <a:t>Measurement</a:t>
            </a:r>
            <a:endParaRPr/>
          </a:p>
          <a:p>
            <a:pPr indent="-285750" lvl="0" marL="285750" rtl="0" algn="l">
              <a:lnSpc>
                <a:spcPct val="100000"/>
              </a:lnSpc>
              <a:spcBef>
                <a:spcPts val="480"/>
              </a:spcBef>
              <a:spcAft>
                <a:spcPts val="0"/>
              </a:spcAft>
              <a:buClr>
                <a:schemeClr val="dk1"/>
              </a:buClr>
              <a:buSzPts val="2400"/>
              <a:buChar char="•"/>
            </a:pPr>
            <a:r>
              <a:rPr lang="en-US" sz="2400"/>
              <a:t>Risk management</a:t>
            </a:r>
            <a:endParaRPr/>
          </a:p>
        </p:txBody>
      </p:sp>
      <p:sp>
        <p:nvSpPr>
          <p:cNvPr id="437" name="Google Shape;437;p1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38" name="Google Shape;438;p1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39" name="Google Shape;439;p1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8"/>
          <p:cNvSpPr txBox="1"/>
          <p:nvPr>
            <p:ph type="title"/>
          </p:nvPr>
        </p:nvSpPr>
        <p:spPr>
          <a:xfrm>
            <a:off x="2111193" y="286605"/>
            <a:ext cx="9043170"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Identifying a Task Set</a:t>
            </a:r>
            <a:endParaRPr/>
          </a:p>
        </p:txBody>
      </p:sp>
      <p:sp>
        <p:nvSpPr>
          <p:cNvPr id="445" name="Google Shape;445;p18"/>
          <p:cNvSpPr txBox="1"/>
          <p:nvPr>
            <p:ph idx="1" type="body"/>
          </p:nvPr>
        </p:nvSpPr>
        <p:spPr>
          <a:xfrm>
            <a:off x="914401" y="1703833"/>
            <a:ext cx="10055781" cy="402336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Font typeface="Arial"/>
              <a:buChar char="•"/>
            </a:pPr>
            <a:r>
              <a:rPr lang="en-US" sz="2400"/>
              <a:t>Before you can proceed with the process model, a key question:                   what </a:t>
            </a:r>
            <a:r>
              <a:rPr b="1" lang="en-US" sz="2400"/>
              <a:t>actions</a:t>
            </a:r>
            <a:r>
              <a:rPr lang="en-US" sz="2400"/>
              <a:t> are appropriate for a framework activity  </a:t>
            </a:r>
            <a:r>
              <a:rPr lang="en-US" sz="2400" u="sng"/>
              <a:t>given the nature of the problem, the characteristics of the people and the stakeholders? </a:t>
            </a:r>
            <a:endParaRPr sz="2400" u="sng"/>
          </a:p>
          <a:p>
            <a:pPr indent="0" lvl="0" marL="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Font typeface="Arial"/>
              <a:buChar char="•"/>
            </a:pPr>
            <a:r>
              <a:rPr b="1" lang="en-US" sz="2400"/>
              <a:t>A task set defines the actual work to be done </a:t>
            </a:r>
            <a:r>
              <a:rPr lang="en-US" sz="2400"/>
              <a:t>to accomplish the objectives of a software engineering action.</a:t>
            </a:r>
            <a:endParaRPr/>
          </a:p>
          <a:p>
            <a:pPr indent="-285750" lvl="1" marL="742950" rtl="0" algn="l">
              <a:lnSpc>
                <a:spcPct val="100000"/>
              </a:lnSpc>
              <a:spcBef>
                <a:spcPts val="480"/>
              </a:spcBef>
              <a:spcAft>
                <a:spcPts val="0"/>
              </a:spcAft>
              <a:buClr>
                <a:srgbClr val="C00000"/>
              </a:buClr>
              <a:buSzPts val="2400"/>
              <a:buFont typeface="Arial"/>
              <a:buChar char="•"/>
            </a:pPr>
            <a:r>
              <a:rPr lang="en-US" sz="2400">
                <a:solidFill>
                  <a:srgbClr val="C00000"/>
                </a:solidFill>
              </a:rPr>
              <a:t>A list of the task to be accomplished</a:t>
            </a:r>
            <a:endParaRPr/>
          </a:p>
          <a:p>
            <a:pPr indent="-285750" lvl="1" marL="742950" rtl="0" algn="l">
              <a:lnSpc>
                <a:spcPct val="100000"/>
              </a:lnSpc>
              <a:spcBef>
                <a:spcPts val="480"/>
              </a:spcBef>
              <a:spcAft>
                <a:spcPts val="0"/>
              </a:spcAft>
              <a:buClr>
                <a:srgbClr val="C00000"/>
              </a:buClr>
              <a:buSzPts val="2400"/>
              <a:buFont typeface="Arial"/>
              <a:buChar char="•"/>
            </a:pPr>
            <a:r>
              <a:rPr lang="en-US" sz="2400">
                <a:solidFill>
                  <a:srgbClr val="C00000"/>
                </a:solidFill>
              </a:rPr>
              <a:t>A list of the work products to be produced</a:t>
            </a:r>
            <a:endParaRPr/>
          </a:p>
          <a:p>
            <a:pPr indent="-285750" lvl="1" marL="742950" rtl="0" algn="l">
              <a:lnSpc>
                <a:spcPct val="100000"/>
              </a:lnSpc>
              <a:spcBef>
                <a:spcPts val="480"/>
              </a:spcBef>
              <a:spcAft>
                <a:spcPts val="0"/>
              </a:spcAft>
              <a:buClr>
                <a:srgbClr val="C00000"/>
              </a:buClr>
              <a:buSzPts val="2400"/>
              <a:buFont typeface="Arial"/>
              <a:buChar char="•"/>
            </a:pPr>
            <a:r>
              <a:rPr lang="en-US" sz="2400">
                <a:solidFill>
                  <a:srgbClr val="C00000"/>
                </a:solidFill>
              </a:rPr>
              <a:t>A list of the quality assurance filters to be applied</a:t>
            </a:r>
            <a:endParaRPr/>
          </a:p>
        </p:txBody>
      </p:sp>
      <p:sp>
        <p:nvSpPr>
          <p:cNvPr id="446" name="Google Shape;446;p1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47" name="Google Shape;447;p1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48" name="Google Shape;448;p1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9"/>
          <p:cNvSpPr txBox="1"/>
          <p:nvPr>
            <p:ph type="title"/>
          </p:nvPr>
        </p:nvSpPr>
        <p:spPr>
          <a:xfrm>
            <a:off x="2012745" y="286605"/>
            <a:ext cx="9141619"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Identifying a Task Set</a:t>
            </a:r>
            <a:endParaRPr/>
          </a:p>
        </p:txBody>
      </p:sp>
      <p:sp>
        <p:nvSpPr>
          <p:cNvPr id="454" name="Google Shape;454;p19"/>
          <p:cNvSpPr txBox="1"/>
          <p:nvPr>
            <p:ph idx="1" type="body"/>
          </p:nvPr>
        </p:nvSpPr>
        <p:spPr>
          <a:xfrm>
            <a:off x="1144792" y="1717374"/>
            <a:ext cx="10462075" cy="4419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Arial"/>
              <a:buChar char="•"/>
            </a:pPr>
            <a:r>
              <a:rPr lang="en-US" sz="2400"/>
              <a:t>For example, a small software project requested by one person with simple requirements, the communication activity might encompass little more than a phone all with the stakeholder. The work tasks of this action are:</a:t>
            </a:r>
            <a:endParaRPr/>
          </a:p>
          <a:p>
            <a:pPr indent="-285750" lvl="1" marL="742950" rtl="0" algn="l">
              <a:lnSpc>
                <a:spcPct val="150000"/>
              </a:lnSpc>
              <a:spcBef>
                <a:spcPts val="480"/>
              </a:spcBef>
              <a:spcAft>
                <a:spcPts val="0"/>
              </a:spcAft>
              <a:buClr>
                <a:srgbClr val="C00000"/>
              </a:buClr>
              <a:buSzPts val="2400"/>
              <a:buNone/>
            </a:pPr>
            <a:r>
              <a:rPr lang="en-US" sz="2400">
                <a:solidFill>
                  <a:srgbClr val="C00000"/>
                </a:solidFill>
              </a:rPr>
              <a:t>1. Make contact with stakeholder via telephone. </a:t>
            </a:r>
            <a:endParaRPr/>
          </a:p>
          <a:p>
            <a:pPr indent="-285750" lvl="1" marL="742950" rtl="0" algn="l">
              <a:lnSpc>
                <a:spcPct val="150000"/>
              </a:lnSpc>
              <a:spcBef>
                <a:spcPts val="480"/>
              </a:spcBef>
              <a:spcAft>
                <a:spcPts val="0"/>
              </a:spcAft>
              <a:buClr>
                <a:srgbClr val="C00000"/>
              </a:buClr>
              <a:buSzPts val="2400"/>
              <a:buNone/>
            </a:pPr>
            <a:r>
              <a:rPr lang="en-US" sz="2400">
                <a:solidFill>
                  <a:srgbClr val="C00000"/>
                </a:solidFill>
              </a:rPr>
              <a:t>2. Discuss requirements and take notes. </a:t>
            </a:r>
            <a:endParaRPr/>
          </a:p>
          <a:p>
            <a:pPr indent="-285750" lvl="1" marL="742950" rtl="0" algn="l">
              <a:lnSpc>
                <a:spcPct val="150000"/>
              </a:lnSpc>
              <a:spcBef>
                <a:spcPts val="480"/>
              </a:spcBef>
              <a:spcAft>
                <a:spcPts val="0"/>
              </a:spcAft>
              <a:buClr>
                <a:srgbClr val="C00000"/>
              </a:buClr>
              <a:buSzPts val="2400"/>
              <a:buNone/>
            </a:pPr>
            <a:r>
              <a:rPr lang="en-US" sz="2400">
                <a:solidFill>
                  <a:srgbClr val="C00000"/>
                </a:solidFill>
              </a:rPr>
              <a:t>3. Organize notes into a brief written statement of requirements. </a:t>
            </a:r>
            <a:endParaRPr/>
          </a:p>
          <a:p>
            <a:pPr indent="-285750" lvl="1" marL="742950" rtl="0" algn="l">
              <a:lnSpc>
                <a:spcPct val="150000"/>
              </a:lnSpc>
              <a:spcBef>
                <a:spcPts val="480"/>
              </a:spcBef>
              <a:spcAft>
                <a:spcPts val="0"/>
              </a:spcAft>
              <a:buClr>
                <a:srgbClr val="C00000"/>
              </a:buClr>
              <a:buSzPts val="2400"/>
              <a:buNone/>
            </a:pPr>
            <a:r>
              <a:rPr lang="en-US" sz="2400">
                <a:solidFill>
                  <a:srgbClr val="C00000"/>
                </a:solidFill>
              </a:rPr>
              <a:t>4. E-mail to stakeholder for review and approval. </a:t>
            </a:r>
            <a:endParaRPr/>
          </a:p>
        </p:txBody>
      </p:sp>
      <p:sp>
        <p:nvSpPr>
          <p:cNvPr id="455" name="Google Shape;455;p1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56" name="Google Shape;456;p1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57" name="Google Shape;457;p1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0"/>
          <p:cNvSpPr txBox="1"/>
          <p:nvPr>
            <p:ph type="title"/>
          </p:nvPr>
        </p:nvSpPr>
        <p:spPr>
          <a:xfrm>
            <a:off x="3810000" y="527841"/>
            <a:ext cx="5810853" cy="7096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Software Myths</a:t>
            </a:r>
            <a:endParaRPr/>
          </a:p>
        </p:txBody>
      </p:sp>
      <p:sp>
        <p:nvSpPr>
          <p:cNvPr id="464" name="Google Shape;464;p20"/>
          <p:cNvSpPr txBox="1"/>
          <p:nvPr>
            <p:ph idx="1" type="body"/>
          </p:nvPr>
        </p:nvSpPr>
        <p:spPr>
          <a:xfrm>
            <a:off x="1371600" y="1524000"/>
            <a:ext cx="10591800" cy="4191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All people who come into contact with software may suffer from various myths associated with developing and using software. Here are a few common ones.</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rgbClr val="0070C0"/>
              </a:buClr>
              <a:buSzPts val="2400"/>
              <a:buChar char="•"/>
            </a:pPr>
            <a:r>
              <a:rPr lang="en-US" sz="2400">
                <a:solidFill>
                  <a:srgbClr val="0070C0"/>
                </a:solidFill>
              </a:rPr>
              <a:t>Affect managers, customers (and other non-technical stakeholders) and practitioners</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rPr>
              <a:t>Are believable because they often have elements of truth, but …</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rPr>
              <a:t>Invariably lead to bad decisions, therefore …</a:t>
            </a:r>
            <a:endParaRPr/>
          </a:p>
          <a:p>
            <a:pPr indent="-342900" lvl="0" marL="342900" rtl="0" algn="l">
              <a:lnSpc>
                <a:spcPct val="100000"/>
              </a:lnSpc>
              <a:spcBef>
                <a:spcPts val="480"/>
              </a:spcBef>
              <a:spcAft>
                <a:spcPts val="0"/>
              </a:spcAft>
              <a:buClr>
                <a:srgbClr val="0070C0"/>
              </a:buClr>
              <a:buSzPts val="2400"/>
              <a:buChar char="•"/>
            </a:pPr>
            <a:r>
              <a:rPr lang="en-US" sz="2400">
                <a:solidFill>
                  <a:srgbClr val="0070C0"/>
                </a:solidFill>
              </a:rPr>
              <a:t>Insist on reality as you navigate your way through software engineering</a:t>
            </a:r>
            <a:endParaRPr/>
          </a:p>
        </p:txBody>
      </p:sp>
      <p:sp>
        <p:nvSpPr>
          <p:cNvPr id="465" name="Google Shape;465;p2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66" name="Google Shape;466;p2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67" name="Google Shape;467;p2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
          <p:cNvSpPr txBox="1"/>
          <p:nvPr>
            <p:ph type="title"/>
          </p:nvPr>
        </p:nvSpPr>
        <p:spPr>
          <a:xfrm>
            <a:off x="1506387" y="304801"/>
            <a:ext cx="10499152" cy="10981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br>
              <a:rPr lang="en-US" sz="3200"/>
            </a:br>
            <a:br>
              <a:rPr lang="en-US" sz="3200"/>
            </a:br>
            <a:br>
              <a:rPr lang="en-US" sz="3200"/>
            </a:br>
            <a:br>
              <a:rPr lang="en-US" sz="3200"/>
            </a:br>
            <a:r>
              <a:rPr b="1" lang="en-US" sz="3200"/>
              <a:t>CS233:Software Engineering and Project Management </a:t>
            </a:r>
            <a:br>
              <a:rPr lang="en-US" sz="3200"/>
            </a:br>
            <a:br>
              <a:rPr lang="en-US" sz="3200"/>
            </a:br>
            <a:r>
              <a:rPr b="1" lang="en-US" sz="3200"/>
              <a:t> </a:t>
            </a:r>
            <a:br>
              <a:rPr lang="en-US" sz="3200"/>
            </a:br>
            <a:endParaRPr sz="3200"/>
          </a:p>
        </p:txBody>
      </p:sp>
      <p:sp>
        <p:nvSpPr>
          <p:cNvPr id="283" name="Google Shape;283;p2"/>
          <p:cNvSpPr txBox="1"/>
          <p:nvPr>
            <p:ph idx="1" type="body"/>
          </p:nvPr>
        </p:nvSpPr>
        <p:spPr>
          <a:xfrm>
            <a:off x="304800" y="1441701"/>
            <a:ext cx="11700739" cy="52797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8108"/>
              <a:buNone/>
            </a:pPr>
            <a:r>
              <a:rPr b="1" lang="en-US" sz="2405"/>
              <a:t>Examination Scheme :    </a:t>
            </a:r>
            <a:endParaRPr/>
          </a:p>
          <a:p>
            <a:pPr indent="0" lvl="0" marL="0" rtl="0" algn="l">
              <a:lnSpc>
                <a:spcPct val="90000"/>
              </a:lnSpc>
              <a:spcBef>
                <a:spcPts val="481"/>
              </a:spcBef>
              <a:spcAft>
                <a:spcPts val="0"/>
              </a:spcAft>
              <a:buClr>
                <a:schemeClr val="dk1"/>
              </a:buClr>
              <a:buSzPct val="108108"/>
              <a:buNone/>
            </a:pPr>
            <a:r>
              <a:rPr lang="en-US" sz="2405"/>
              <a:t>Continuous Assessment: 60 Marks      End Semester Examination :40 Marks  Credit:3+1=4</a:t>
            </a:r>
            <a:endParaRPr/>
          </a:p>
          <a:p>
            <a:pPr indent="-342900" lvl="0" marL="342900" rtl="0" algn="l">
              <a:lnSpc>
                <a:spcPct val="90000"/>
              </a:lnSpc>
              <a:spcBef>
                <a:spcPts val="481"/>
              </a:spcBef>
              <a:spcAft>
                <a:spcPts val="0"/>
              </a:spcAft>
              <a:buClr>
                <a:schemeClr val="dk1"/>
              </a:buClr>
              <a:buSzPct val="108108"/>
              <a:buChar char="•"/>
            </a:pPr>
            <a:r>
              <a:rPr b="1" lang="en-US" sz="2405"/>
              <a:t>Course Objectives:</a:t>
            </a:r>
            <a:endParaRPr sz="2220">
              <a:solidFill>
                <a:srgbClr val="0070C0"/>
              </a:solidFill>
            </a:endParaRPr>
          </a:p>
          <a:p>
            <a:pPr indent="-231773" lvl="0" marL="573088" rtl="0" algn="l">
              <a:lnSpc>
                <a:spcPct val="90000"/>
              </a:lnSpc>
              <a:spcBef>
                <a:spcPts val="444"/>
              </a:spcBef>
              <a:spcAft>
                <a:spcPts val="0"/>
              </a:spcAft>
              <a:buClr>
                <a:srgbClr val="0070C0"/>
              </a:buClr>
              <a:buSzPct val="108108"/>
              <a:buNone/>
            </a:pPr>
            <a:r>
              <a:rPr lang="en-US" sz="2220">
                <a:solidFill>
                  <a:srgbClr val="0070C0"/>
                </a:solidFill>
              </a:rPr>
              <a:t>1.Knowledge:</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a. To understand the Software Development and Software Lifecycle Process model.</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b. To understand and learn different software modeling techniques.</a:t>
            </a:r>
            <a:endParaRPr/>
          </a:p>
          <a:p>
            <a:pPr indent="-231773" lvl="0" marL="573088" rtl="0" algn="l">
              <a:lnSpc>
                <a:spcPct val="90000"/>
              </a:lnSpc>
              <a:spcBef>
                <a:spcPts val="444"/>
              </a:spcBef>
              <a:spcAft>
                <a:spcPts val="0"/>
              </a:spcAft>
              <a:buClr>
                <a:srgbClr val="0070C0"/>
              </a:buClr>
              <a:buSzPct val="108108"/>
              <a:buNone/>
            </a:pPr>
            <a:r>
              <a:rPr lang="en-US" sz="2220">
                <a:solidFill>
                  <a:srgbClr val="0070C0"/>
                </a:solidFill>
              </a:rPr>
              <a:t>2. Skill:</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a. To understand and analyze the project management principle for software</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development.</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b. To evaluate the system functionality using testing.</a:t>
            </a:r>
            <a:endParaRPr/>
          </a:p>
          <a:p>
            <a:pPr indent="-231773" lvl="0" marL="573088" rtl="0" algn="l">
              <a:lnSpc>
                <a:spcPct val="90000"/>
              </a:lnSpc>
              <a:spcBef>
                <a:spcPts val="444"/>
              </a:spcBef>
              <a:spcAft>
                <a:spcPts val="0"/>
              </a:spcAft>
              <a:buClr>
                <a:srgbClr val="0070C0"/>
              </a:buClr>
              <a:buSzPct val="108108"/>
              <a:buNone/>
            </a:pPr>
            <a:r>
              <a:rPr lang="en-US" sz="2220">
                <a:solidFill>
                  <a:srgbClr val="0070C0"/>
                </a:solidFill>
              </a:rPr>
              <a:t>3. Attitude:</a:t>
            </a:r>
            <a:endParaRPr/>
          </a:p>
          <a:p>
            <a:pPr indent="-231773" lvl="1" marL="1030288" rtl="0" algn="l">
              <a:lnSpc>
                <a:spcPct val="90000"/>
              </a:lnSpc>
              <a:spcBef>
                <a:spcPts val="444"/>
              </a:spcBef>
              <a:spcAft>
                <a:spcPts val="0"/>
              </a:spcAft>
              <a:buClr>
                <a:srgbClr val="0070C0"/>
              </a:buClr>
              <a:buSzPct val="131868"/>
              <a:buNone/>
            </a:pPr>
            <a:r>
              <a:rPr lang="en-US" sz="1820">
                <a:solidFill>
                  <a:srgbClr val="0070C0"/>
                </a:solidFill>
              </a:rPr>
              <a:t>a. To be able to understand new trends and methods in User Experience Design.</a:t>
            </a:r>
            <a:endParaRPr/>
          </a:p>
          <a:p>
            <a:pPr indent="0" lvl="0" marL="341314" rtl="0" algn="l">
              <a:lnSpc>
                <a:spcPct val="90000"/>
              </a:lnSpc>
              <a:spcBef>
                <a:spcPts val="444"/>
              </a:spcBef>
              <a:spcAft>
                <a:spcPts val="0"/>
              </a:spcAft>
              <a:buClr>
                <a:srgbClr val="0070C0"/>
              </a:buClr>
              <a:buSzPct val="75000"/>
              <a:buNone/>
            </a:pPr>
            <a:r>
              <a:t/>
            </a:r>
            <a:endParaRPr/>
          </a:p>
          <a:p>
            <a:pPr indent="-342900" lvl="0" marL="342900" rtl="0" algn="l">
              <a:lnSpc>
                <a:spcPct val="90000"/>
              </a:lnSpc>
              <a:spcBef>
                <a:spcPts val="481"/>
              </a:spcBef>
              <a:spcAft>
                <a:spcPts val="0"/>
              </a:spcAft>
              <a:buClr>
                <a:schemeClr val="dk1"/>
              </a:buClr>
              <a:buSzPct val="108108"/>
              <a:buChar char="•"/>
            </a:pPr>
            <a:r>
              <a:rPr b="1" lang="en-US" sz="2405"/>
              <a:t>Course Outcomes:</a:t>
            </a:r>
            <a:endParaRPr/>
          </a:p>
          <a:p>
            <a:pPr indent="-292098" lvl="0" marL="573088" rtl="0" algn="l">
              <a:lnSpc>
                <a:spcPct val="90000"/>
              </a:lnSpc>
              <a:spcBef>
                <a:spcPts val="481"/>
              </a:spcBef>
              <a:spcAft>
                <a:spcPts val="0"/>
              </a:spcAft>
              <a:buClr>
                <a:srgbClr val="0070C0"/>
              </a:buClr>
              <a:buSzPct val="108108"/>
              <a:buNone/>
            </a:pPr>
            <a:r>
              <a:rPr lang="en-US" sz="2405">
                <a:solidFill>
                  <a:srgbClr val="0070C0"/>
                </a:solidFill>
              </a:rPr>
              <a:t>1.	</a:t>
            </a:r>
            <a:r>
              <a:rPr lang="en-US" sz="2220">
                <a:solidFill>
                  <a:srgbClr val="0070C0"/>
                </a:solidFill>
              </a:rPr>
              <a:t>Analyze process models and its appropriate selection for Development of Software Projects.</a:t>
            </a:r>
            <a:endParaRPr/>
          </a:p>
          <a:p>
            <a:pPr indent="-292098" lvl="0" marL="573088" rtl="0" algn="l">
              <a:lnSpc>
                <a:spcPct val="90000"/>
              </a:lnSpc>
              <a:spcBef>
                <a:spcPts val="444"/>
              </a:spcBef>
              <a:spcAft>
                <a:spcPts val="0"/>
              </a:spcAft>
              <a:buClr>
                <a:srgbClr val="0070C0"/>
              </a:buClr>
              <a:buSzPct val="108108"/>
              <a:buNone/>
            </a:pPr>
            <a:r>
              <a:rPr lang="en-US" sz="2220">
                <a:solidFill>
                  <a:srgbClr val="0070C0"/>
                </a:solidFill>
              </a:rPr>
              <a:t>2.	Use software design methods and principles for real world applications.</a:t>
            </a:r>
            <a:endParaRPr/>
          </a:p>
          <a:p>
            <a:pPr indent="-292098" lvl="0" marL="573088" rtl="0" algn="l">
              <a:lnSpc>
                <a:spcPct val="90000"/>
              </a:lnSpc>
              <a:spcBef>
                <a:spcPts val="444"/>
              </a:spcBef>
              <a:spcAft>
                <a:spcPts val="0"/>
              </a:spcAft>
              <a:buClr>
                <a:srgbClr val="0070C0"/>
              </a:buClr>
              <a:buSzPct val="108108"/>
              <a:buNone/>
            </a:pPr>
            <a:r>
              <a:rPr lang="en-US" sz="2220">
                <a:solidFill>
                  <a:srgbClr val="0070C0"/>
                </a:solidFill>
              </a:rPr>
              <a:t>3.	Understand and apply Project Management Principles using appropriate tool.</a:t>
            </a:r>
            <a:endParaRPr/>
          </a:p>
          <a:p>
            <a:pPr indent="-292098" lvl="0" marL="573088" rtl="0" algn="l">
              <a:lnSpc>
                <a:spcPct val="90000"/>
              </a:lnSpc>
              <a:spcBef>
                <a:spcPts val="444"/>
              </a:spcBef>
              <a:spcAft>
                <a:spcPts val="0"/>
              </a:spcAft>
              <a:buClr>
                <a:srgbClr val="0070C0"/>
              </a:buClr>
              <a:buSzPct val="108108"/>
              <a:buNone/>
            </a:pPr>
            <a:r>
              <a:rPr lang="en-US" sz="2220">
                <a:solidFill>
                  <a:srgbClr val="0070C0"/>
                </a:solidFill>
              </a:rPr>
              <a:t>4.	Choose modern tools for Software Development and Project Management.</a:t>
            </a:r>
            <a:endParaRPr/>
          </a:p>
          <a:p>
            <a:pPr indent="-292098" lvl="0" marL="573088" rtl="0" algn="l">
              <a:lnSpc>
                <a:spcPct val="90000"/>
              </a:lnSpc>
              <a:spcBef>
                <a:spcPts val="388"/>
              </a:spcBef>
              <a:spcAft>
                <a:spcPts val="0"/>
              </a:spcAft>
              <a:buClr>
                <a:schemeClr val="dk1"/>
              </a:buClr>
              <a:buSzPct val="108108"/>
              <a:buNone/>
            </a:pPr>
            <a:r>
              <a:t/>
            </a:r>
            <a:endParaRPr sz="1942">
              <a:latin typeface="Calibri"/>
              <a:ea typeface="Calibri"/>
              <a:cs typeface="Calibri"/>
              <a:sym typeface="Calibri"/>
            </a:endParaRPr>
          </a:p>
        </p:txBody>
      </p:sp>
      <p:sp>
        <p:nvSpPr>
          <p:cNvPr id="284" name="Google Shape;284;p2"/>
          <p:cNvSpPr txBox="1"/>
          <p:nvPr>
            <p:ph idx="10" type="dt"/>
          </p:nvPr>
        </p:nvSpPr>
        <p:spPr>
          <a:xfrm>
            <a:off x="763389" y="6459786"/>
            <a:ext cx="2742486"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050">
                <a:solidFill>
                  <a:srgbClr val="7F7F7F"/>
                </a:solidFill>
                <a:latin typeface="Times New Roman"/>
                <a:ea typeface="Times New Roman"/>
                <a:cs typeface="Times New Roman"/>
                <a:sym typeface="Times New Roman"/>
              </a:rPr>
              <a:t>7/18/2022</a:t>
            </a:r>
            <a:endParaRPr b="1" sz="1050">
              <a:solidFill>
                <a:srgbClr val="7F7F7F"/>
              </a:solidFill>
              <a:latin typeface="Times New Roman"/>
              <a:ea typeface="Times New Roman"/>
              <a:cs typeface="Times New Roman"/>
              <a:sym typeface="Times New Roman"/>
            </a:endParaRPr>
          </a:p>
        </p:txBody>
      </p:sp>
      <p:sp>
        <p:nvSpPr>
          <p:cNvPr id="285" name="Google Shape;285;p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286" name="Google Shape;286;p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1"/>
          <p:cNvSpPr txBox="1"/>
          <p:nvPr>
            <p:ph type="title"/>
          </p:nvPr>
        </p:nvSpPr>
        <p:spPr>
          <a:xfrm>
            <a:off x="1098583" y="286604"/>
            <a:ext cx="10055781" cy="113423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a:t>
            </a:r>
            <a:r>
              <a:rPr lang="en-US"/>
              <a:t>Management Myths</a:t>
            </a:r>
            <a:endParaRPr/>
          </a:p>
        </p:txBody>
      </p:sp>
      <p:sp>
        <p:nvSpPr>
          <p:cNvPr id="473" name="Google Shape;473;p21"/>
          <p:cNvSpPr txBox="1"/>
          <p:nvPr>
            <p:ph idx="1" type="body"/>
          </p:nvPr>
        </p:nvSpPr>
        <p:spPr>
          <a:xfrm>
            <a:off x="152400" y="1335711"/>
            <a:ext cx="11658600" cy="552228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200"/>
              <a:buChar char="•"/>
            </a:pPr>
            <a:r>
              <a:rPr b="1" lang="en-US" sz="2200">
                <a:solidFill>
                  <a:srgbClr val="FF0000"/>
                </a:solidFill>
              </a:rPr>
              <a:t>Myth: </a:t>
            </a:r>
            <a:r>
              <a:rPr lang="en-US" sz="2200">
                <a:solidFill>
                  <a:srgbClr val="FF0000"/>
                </a:solidFill>
              </a:rPr>
              <a:t>The members of an organization can acquire all-the information, they require from a manual, which contains standards, procedures, and principles.</a:t>
            </a:r>
            <a:endParaRPr/>
          </a:p>
          <a:p>
            <a:pPr indent="-342900" lvl="0" marL="342900" rtl="0" algn="l">
              <a:lnSpc>
                <a:spcPct val="100000"/>
              </a:lnSpc>
              <a:spcBef>
                <a:spcPts val="440"/>
              </a:spcBef>
              <a:spcAft>
                <a:spcPts val="0"/>
              </a:spcAft>
              <a:buClr>
                <a:schemeClr val="dk1"/>
              </a:buClr>
              <a:buSzPts val="2200"/>
              <a:buChar char="•"/>
            </a:pPr>
            <a:r>
              <a:rPr b="1" lang="en-US" sz="2200"/>
              <a:t>Reality</a:t>
            </a:r>
            <a:r>
              <a:rPr lang="en-US" sz="2200"/>
              <a:t>: </a:t>
            </a:r>
            <a:endParaRPr/>
          </a:p>
          <a:p>
            <a:pPr indent="0" lvl="1" marL="457200" rtl="0" algn="l">
              <a:lnSpc>
                <a:spcPct val="100000"/>
              </a:lnSpc>
              <a:spcBef>
                <a:spcPts val="440"/>
              </a:spcBef>
              <a:spcAft>
                <a:spcPts val="0"/>
              </a:spcAft>
              <a:buClr>
                <a:schemeClr val="dk1"/>
              </a:buClr>
              <a:buSzPts val="2200"/>
              <a:buNone/>
            </a:pPr>
            <a:r>
              <a:rPr lang="en-US" sz="2200"/>
              <a:t>1. Standards are often incomplete, inadaptable, and outdated.</a:t>
            </a:r>
            <a:endParaRPr/>
          </a:p>
          <a:p>
            <a:pPr indent="0" lvl="1" marL="457200" rtl="0" algn="l">
              <a:lnSpc>
                <a:spcPct val="100000"/>
              </a:lnSpc>
              <a:spcBef>
                <a:spcPts val="440"/>
              </a:spcBef>
              <a:spcAft>
                <a:spcPts val="0"/>
              </a:spcAft>
              <a:buClr>
                <a:schemeClr val="dk1"/>
              </a:buClr>
              <a:buSzPts val="2200"/>
              <a:buNone/>
            </a:pPr>
            <a:r>
              <a:rPr lang="en-US" sz="2200"/>
              <a:t>2. Developers are often </a:t>
            </a:r>
            <a:r>
              <a:rPr b="1" lang="en-US" sz="2200"/>
              <a:t>unaware</a:t>
            </a:r>
            <a:r>
              <a:rPr lang="en-US" sz="2200"/>
              <a:t> of all the established standards.</a:t>
            </a:r>
            <a:endParaRPr/>
          </a:p>
          <a:p>
            <a:pPr indent="0" lvl="1" marL="457200" rtl="0" algn="l">
              <a:lnSpc>
                <a:spcPct val="100000"/>
              </a:lnSpc>
              <a:spcBef>
                <a:spcPts val="440"/>
              </a:spcBef>
              <a:spcAft>
                <a:spcPts val="0"/>
              </a:spcAft>
              <a:buClr>
                <a:schemeClr val="dk1"/>
              </a:buClr>
              <a:buSzPts val="2200"/>
              <a:buNone/>
            </a:pPr>
            <a:r>
              <a:rPr lang="en-US" sz="2200"/>
              <a:t>3.Developers rarely follow all the known standards because not all the standards tend to decrease the delivery time of software while maintaining its quality.</a:t>
            </a:r>
            <a:endParaRPr/>
          </a:p>
          <a:p>
            <a:pPr indent="-342900" lvl="0" marL="342900" rtl="0" algn="l">
              <a:lnSpc>
                <a:spcPct val="100000"/>
              </a:lnSpc>
              <a:spcBef>
                <a:spcPts val="440"/>
              </a:spcBef>
              <a:spcAft>
                <a:spcPts val="0"/>
              </a:spcAft>
              <a:buClr>
                <a:srgbClr val="FF0000"/>
              </a:buClr>
              <a:buSzPts val="2200"/>
              <a:buChar char="•"/>
            </a:pPr>
            <a:r>
              <a:rPr b="1" lang="en-US" sz="2200">
                <a:solidFill>
                  <a:srgbClr val="FF0000"/>
                </a:solidFill>
              </a:rPr>
              <a:t>Myth: </a:t>
            </a:r>
            <a:r>
              <a:rPr lang="en-US" sz="2200">
                <a:solidFill>
                  <a:srgbClr val="FF0000"/>
                </a:solidFill>
              </a:rPr>
              <a:t>If the project is behind schedule,  increasing the number of programmers</a:t>
            </a:r>
            <a:r>
              <a:rPr i="1" lang="en-US" sz="2200">
                <a:solidFill>
                  <a:srgbClr val="FF0000"/>
                </a:solidFill>
              </a:rPr>
              <a:t> </a:t>
            </a:r>
            <a:r>
              <a:rPr lang="en-US" sz="2200">
                <a:solidFill>
                  <a:srgbClr val="FF0000"/>
                </a:solidFill>
              </a:rPr>
              <a:t>can reduce the time gap.</a:t>
            </a:r>
            <a:endParaRPr/>
          </a:p>
          <a:p>
            <a:pPr indent="-342900" lvl="0" marL="342900" rtl="0" algn="l">
              <a:lnSpc>
                <a:spcPct val="100000"/>
              </a:lnSpc>
              <a:spcBef>
                <a:spcPts val="440"/>
              </a:spcBef>
              <a:spcAft>
                <a:spcPts val="0"/>
              </a:spcAft>
              <a:buClr>
                <a:schemeClr val="dk1"/>
              </a:buClr>
              <a:buSzPts val="2200"/>
              <a:buChar char="•"/>
            </a:pPr>
            <a:r>
              <a:rPr b="1" lang="en-US" sz="2200"/>
              <a:t>Reality: </a:t>
            </a:r>
            <a:endParaRPr/>
          </a:p>
          <a:p>
            <a:pPr indent="0" lvl="1" marL="457200" rtl="0" algn="l">
              <a:lnSpc>
                <a:spcPct val="100000"/>
              </a:lnSpc>
              <a:spcBef>
                <a:spcPts val="440"/>
              </a:spcBef>
              <a:spcAft>
                <a:spcPts val="0"/>
              </a:spcAft>
              <a:buClr>
                <a:schemeClr val="dk1"/>
              </a:buClr>
              <a:buSzPts val="2200"/>
              <a:buNone/>
            </a:pPr>
            <a:r>
              <a:rPr lang="en-US" sz="2200"/>
              <a:t>1. Adding more manpower to project, that is behind schedule, further delays the project.</a:t>
            </a:r>
            <a:endParaRPr/>
          </a:p>
          <a:p>
            <a:pPr indent="0" lvl="1" marL="457200" rtl="0" algn="l">
              <a:lnSpc>
                <a:spcPct val="100000"/>
              </a:lnSpc>
              <a:spcBef>
                <a:spcPts val="440"/>
              </a:spcBef>
              <a:spcAft>
                <a:spcPts val="0"/>
              </a:spcAft>
              <a:buClr>
                <a:schemeClr val="dk1"/>
              </a:buClr>
              <a:buSzPts val="2200"/>
              <a:buNone/>
            </a:pPr>
            <a:r>
              <a:rPr lang="en-US" sz="2200"/>
              <a:t>2.New workers take longer to learn about project compared to those already working on the project.</a:t>
            </a:r>
            <a:endParaRPr/>
          </a:p>
        </p:txBody>
      </p:sp>
      <p:sp>
        <p:nvSpPr>
          <p:cNvPr id="474" name="Google Shape;474;p21"/>
          <p:cNvSpPr txBox="1"/>
          <p:nvPr>
            <p:ph idx="10" type="dt"/>
          </p:nvPr>
        </p:nvSpPr>
        <p:spPr>
          <a:xfrm>
            <a:off x="152400" y="6538914"/>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75" name="Google Shape;475;p21"/>
          <p:cNvSpPr txBox="1"/>
          <p:nvPr>
            <p:ph idx="11" type="ftr"/>
          </p:nvPr>
        </p:nvSpPr>
        <p:spPr>
          <a:xfrm>
            <a:off x="4843322" y="6538914"/>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476" name="Google Shape;476;p2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2"/>
          <p:cNvSpPr txBox="1"/>
          <p:nvPr>
            <p:ph type="title"/>
          </p:nvPr>
        </p:nvSpPr>
        <p:spPr>
          <a:xfrm>
            <a:off x="609600" y="274638"/>
            <a:ext cx="10972801" cy="77787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a:t>
            </a:r>
            <a:r>
              <a:rPr lang="en-US">
                <a:latin typeface="Calibri"/>
                <a:ea typeface="Calibri"/>
                <a:cs typeface="Calibri"/>
                <a:sym typeface="Calibri"/>
              </a:rPr>
              <a:t>User Myths</a:t>
            </a:r>
            <a:endParaRPr>
              <a:latin typeface="Calibri"/>
              <a:ea typeface="Calibri"/>
              <a:cs typeface="Calibri"/>
              <a:sym typeface="Calibri"/>
            </a:endParaRPr>
          </a:p>
        </p:txBody>
      </p:sp>
      <p:sp>
        <p:nvSpPr>
          <p:cNvPr id="482" name="Google Shape;482;p22"/>
          <p:cNvSpPr txBox="1"/>
          <p:nvPr>
            <p:ph idx="1" type="body"/>
          </p:nvPr>
        </p:nvSpPr>
        <p:spPr>
          <a:xfrm>
            <a:off x="612458" y="1326357"/>
            <a:ext cx="10969943" cy="58263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Myth: </a:t>
            </a:r>
            <a:r>
              <a:rPr lang="en-US" sz="2400">
                <a:solidFill>
                  <a:srgbClr val="FF0000"/>
                </a:solidFill>
              </a:rPr>
              <a:t>If the project is outsourced to a third party, the management can relax and let the other firm develop software for them</a:t>
            </a:r>
            <a:r>
              <a:rPr lang="en-US" sz="2400"/>
              <a:t>.</a:t>
            </a:r>
            <a:endParaRPr/>
          </a:p>
          <a:p>
            <a:pPr indent="-342900" lvl="0" marL="342900" rtl="0" algn="l">
              <a:lnSpc>
                <a:spcPct val="100000"/>
              </a:lnSpc>
              <a:spcBef>
                <a:spcPts val="480"/>
              </a:spcBef>
              <a:spcAft>
                <a:spcPts val="0"/>
              </a:spcAft>
              <a:buClr>
                <a:schemeClr val="dk1"/>
              </a:buClr>
              <a:buSzPts val="2400"/>
              <a:buChar char="•"/>
            </a:pPr>
            <a:r>
              <a:rPr b="1" lang="en-US" sz="2400"/>
              <a:t>Reality: </a:t>
            </a:r>
            <a:r>
              <a:rPr lang="en-US" sz="2400"/>
              <a:t>Outsourcing software to a third party does not help the organization, which is incompetent in managing and controlling the software project internally. The organization invariably suffers when it out sources the software project.</a:t>
            </a:r>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Myth: </a:t>
            </a:r>
            <a:r>
              <a:rPr lang="en-US" sz="2400">
                <a:solidFill>
                  <a:srgbClr val="FF0000"/>
                </a:solidFill>
              </a:rPr>
              <a:t>Brief requirement stated in the initial process is enough to start development; detailed requirements can be added at the later stages.</a:t>
            </a:r>
            <a:endParaRPr/>
          </a:p>
          <a:p>
            <a:pPr indent="-342900" lvl="0" marL="342900" rtl="0" algn="l">
              <a:lnSpc>
                <a:spcPct val="100000"/>
              </a:lnSpc>
              <a:spcBef>
                <a:spcPts val="480"/>
              </a:spcBef>
              <a:spcAft>
                <a:spcPts val="0"/>
              </a:spcAft>
              <a:buClr>
                <a:schemeClr val="dk1"/>
              </a:buClr>
              <a:buSzPts val="2400"/>
              <a:buChar char="•"/>
            </a:pPr>
            <a:r>
              <a:rPr b="1" lang="en-US" sz="2400"/>
              <a:t>Reality: </a:t>
            </a:r>
            <a:endParaRPr/>
          </a:p>
          <a:p>
            <a:pPr indent="0" lvl="1" marL="457200" rtl="0" algn="l">
              <a:lnSpc>
                <a:spcPct val="100000"/>
              </a:lnSpc>
              <a:spcBef>
                <a:spcPts val="480"/>
              </a:spcBef>
              <a:spcAft>
                <a:spcPts val="0"/>
              </a:spcAft>
              <a:buClr>
                <a:schemeClr val="dk1"/>
              </a:buClr>
              <a:buSzPts val="2400"/>
              <a:buNone/>
            </a:pPr>
            <a:r>
              <a:rPr lang="en-US" sz="2400"/>
              <a:t>1.Starting development with incomplete and ambiguous requirements often lead to software failure. Instead, a complete and formal description of requirements is essential before starting development.</a:t>
            </a:r>
            <a:endParaRPr/>
          </a:p>
          <a:p>
            <a:pPr indent="0" lvl="1" marL="457200" rtl="0" algn="l">
              <a:lnSpc>
                <a:spcPct val="100000"/>
              </a:lnSpc>
              <a:spcBef>
                <a:spcPts val="480"/>
              </a:spcBef>
              <a:spcAft>
                <a:spcPts val="0"/>
              </a:spcAft>
              <a:buClr>
                <a:schemeClr val="dk1"/>
              </a:buClr>
              <a:buSzPts val="2400"/>
              <a:buNone/>
            </a:pPr>
            <a:r>
              <a:rPr lang="en-US" sz="2400"/>
              <a:t>2.Adding requirements at a later stage often requires repeating the entire development process.</a:t>
            </a:r>
            <a:endParaRPr/>
          </a:p>
          <a:p>
            <a:pPr indent="0" lvl="0" marL="0" rtl="0" algn="l">
              <a:lnSpc>
                <a:spcPct val="100000"/>
              </a:lnSpc>
              <a:spcBef>
                <a:spcPts val="480"/>
              </a:spcBef>
              <a:spcAft>
                <a:spcPts val="0"/>
              </a:spcAft>
              <a:buClr>
                <a:schemeClr val="dk1"/>
              </a:buClr>
              <a:buSzPts val="2400"/>
              <a:buNone/>
            </a:pPr>
            <a:r>
              <a:t/>
            </a:r>
            <a:endParaRPr sz="2400"/>
          </a:p>
        </p:txBody>
      </p:sp>
      <p:sp>
        <p:nvSpPr>
          <p:cNvPr id="483" name="Google Shape;483;p22"/>
          <p:cNvSpPr txBox="1"/>
          <p:nvPr>
            <p:ph idx="10" type="dt"/>
          </p:nvPr>
        </p:nvSpPr>
        <p:spPr>
          <a:xfrm>
            <a:off x="408941" y="6421674"/>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84" name="Google Shape;484;p22"/>
          <p:cNvSpPr txBox="1"/>
          <p:nvPr>
            <p:ph idx="11" type="ftr"/>
          </p:nvPr>
        </p:nvSpPr>
        <p:spPr>
          <a:xfrm>
            <a:off x="4267200" y="6502507"/>
            <a:ext cx="385979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Software Engineering and Project Management - UNIT I </a:t>
            </a:r>
            <a:endParaRPr/>
          </a:p>
        </p:txBody>
      </p:sp>
      <p:sp>
        <p:nvSpPr>
          <p:cNvPr id="485" name="Google Shape;485;p2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3"/>
          <p:cNvSpPr txBox="1"/>
          <p:nvPr>
            <p:ph type="title"/>
          </p:nvPr>
        </p:nvSpPr>
        <p:spPr>
          <a:xfrm>
            <a:off x="609600" y="274638"/>
            <a:ext cx="10972801" cy="77787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a:t>
            </a:r>
            <a:r>
              <a:rPr lang="en-US">
                <a:latin typeface="Calibri"/>
                <a:ea typeface="Calibri"/>
                <a:cs typeface="Calibri"/>
                <a:sym typeface="Calibri"/>
              </a:rPr>
              <a:t>User Myths</a:t>
            </a:r>
            <a:endParaRPr>
              <a:latin typeface="Calibri"/>
              <a:ea typeface="Calibri"/>
              <a:cs typeface="Calibri"/>
              <a:sym typeface="Calibri"/>
            </a:endParaRPr>
          </a:p>
        </p:txBody>
      </p:sp>
      <p:sp>
        <p:nvSpPr>
          <p:cNvPr id="491" name="Google Shape;491;p23"/>
          <p:cNvSpPr txBox="1"/>
          <p:nvPr>
            <p:ph idx="1" type="body"/>
          </p:nvPr>
        </p:nvSpPr>
        <p:spPr>
          <a:xfrm>
            <a:off x="612458" y="1371600"/>
            <a:ext cx="10969943" cy="582636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FF0000"/>
              </a:buClr>
              <a:buSzPts val="2400"/>
              <a:buChar char="•"/>
            </a:pPr>
            <a:r>
              <a:rPr b="1" lang="en-US" sz="2400">
                <a:solidFill>
                  <a:srgbClr val="FF0000"/>
                </a:solidFill>
              </a:rPr>
              <a:t>Myth: </a:t>
            </a:r>
            <a:r>
              <a:rPr lang="en-US" sz="2400">
                <a:solidFill>
                  <a:srgbClr val="FF0000"/>
                </a:solidFill>
              </a:rPr>
              <a:t>Software is flexible; hence software requirement changes can be added during any phase of the development process.</a:t>
            </a:r>
            <a:endParaRPr/>
          </a:p>
          <a:p>
            <a:pPr indent="-342900" lvl="0" marL="342900" rtl="0" algn="l">
              <a:lnSpc>
                <a:spcPct val="150000"/>
              </a:lnSpc>
              <a:spcBef>
                <a:spcPts val="480"/>
              </a:spcBef>
              <a:spcAft>
                <a:spcPts val="0"/>
              </a:spcAft>
              <a:buClr>
                <a:schemeClr val="dk1"/>
              </a:buClr>
              <a:buSzPts val="2400"/>
              <a:buChar char="•"/>
            </a:pPr>
            <a:r>
              <a:rPr b="1" lang="en-US" sz="2400"/>
              <a:t>Reality</a:t>
            </a:r>
            <a:r>
              <a:rPr lang="en-US" sz="2400"/>
              <a:t>: Incorporating change requests earlier in the development process costs lesser than those that occurs at later stages. This is because incorporating changes later may require </a:t>
            </a:r>
            <a:r>
              <a:rPr b="1" lang="en-US" sz="2400"/>
              <a:t>redesigning</a:t>
            </a:r>
            <a:r>
              <a:rPr lang="en-US" sz="2400"/>
              <a:t> and </a:t>
            </a:r>
            <a:r>
              <a:rPr b="1" lang="en-US" sz="2400"/>
              <a:t>extra resources</a:t>
            </a:r>
            <a:r>
              <a:rPr lang="en-US" sz="2400"/>
              <a:t>.</a:t>
            </a:r>
            <a:endParaRPr/>
          </a:p>
          <a:p>
            <a:pPr indent="-215900" lvl="0" marL="342900" rtl="0" algn="l">
              <a:lnSpc>
                <a:spcPct val="150000"/>
              </a:lnSpc>
              <a:spcBef>
                <a:spcPts val="400"/>
              </a:spcBef>
              <a:spcAft>
                <a:spcPts val="0"/>
              </a:spcAft>
              <a:buClr>
                <a:schemeClr val="dk1"/>
              </a:buClr>
              <a:buSzPts val="2000"/>
              <a:buNone/>
            </a:pPr>
            <a:r>
              <a:t/>
            </a:r>
            <a:endParaRPr sz="2000"/>
          </a:p>
        </p:txBody>
      </p:sp>
      <p:sp>
        <p:nvSpPr>
          <p:cNvPr id="492" name="Google Shape;492;p23"/>
          <p:cNvSpPr txBox="1"/>
          <p:nvPr>
            <p:ph idx="10" type="dt"/>
          </p:nvPr>
        </p:nvSpPr>
        <p:spPr>
          <a:xfrm>
            <a:off x="152400" y="6421674"/>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493" name="Google Shape;493;p23"/>
          <p:cNvSpPr txBox="1"/>
          <p:nvPr>
            <p:ph idx="11" type="ftr"/>
          </p:nvPr>
        </p:nvSpPr>
        <p:spPr>
          <a:xfrm>
            <a:off x="4267200" y="6456468"/>
            <a:ext cx="385979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Software Engineering and Project Management - UNIT I </a:t>
            </a:r>
            <a:endParaRPr/>
          </a:p>
        </p:txBody>
      </p:sp>
      <p:sp>
        <p:nvSpPr>
          <p:cNvPr id="494" name="Google Shape;494;p2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4"/>
          <p:cNvSpPr txBox="1"/>
          <p:nvPr>
            <p:ph type="title"/>
          </p:nvPr>
        </p:nvSpPr>
        <p:spPr>
          <a:xfrm>
            <a:off x="1478311" y="582026"/>
            <a:ext cx="10055781" cy="93728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a:t>
            </a:r>
            <a:r>
              <a:rPr lang="en-US">
                <a:latin typeface="Calibri"/>
                <a:ea typeface="Calibri"/>
                <a:cs typeface="Calibri"/>
                <a:sym typeface="Calibri"/>
              </a:rPr>
              <a:t>Developer</a:t>
            </a:r>
            <a:r>
              <a:rPr b="1" lang="en-US"/>
              <a:t> </a:t>
            </a:r>
            <a:r>
              <a:rPr lang="en-US">
                <a:latin typeface="Calibri"/>
                <a:ea typeface="Calibri"/>
                <a:cs typeface="Calibri"/>
                <a:sym typeface="Calibri"/>
              </a:rPr>
              <a:t>Myths</a:t>
            </a:r>
            <a:endParaRPr>
              <a:latin typeface="Calibri"/>
              <a:ea typeface="Calibri"/>
              <a:cs typeface="Calibri"/>
              <a:sym typeface="Calibri"/>
            </a:endParaRPr>
          </a:p>
        </p:txBody>
      </p:sp>
      <p:sp>
        <p:nvSpPr>
          <p:cNvPr id="500" name="Google Shape;500;p24"/>
          <p:cNvSpPr txBox="1"/>
          <p:nvPr>
            <p:ph idx="1" type="body"/>
          </p:nvPr>
        </p:nvSpPr>
        <p:spPr>
          <a:xfrm>
            <a:off x="381001" y="1501076"/>
            <a:ext cx="11809413" cy="53569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Myth: </a:t>
            </a:r>
            <a:r>
              <a:rPr lang="en-US" sz="2400">
                <a:solidFill>
                  <a:srgbClr val="FF0000"/>
                </a:solidFill>
              </a:rPr>
              <a:t>Software development is considered complete when the code is delivered.</a:t>
            </a:r>
            <a:endParaRPr/>
          </a:p>
          <a:p>
            <a:pPr indent="-342900" lvl="0" marL="342900" rtl="0" algn="l">
              <a:lnSpc>
                <a:spcPct val="100000"/>
              </a:lnSpc>
              <a:spcBef>
                <a:spcPts val="480"/>
              </a:spcBef>
              <a:spcAft>
                <a:spcPts val="0"/>
              </a:spcAft>
              <a:buClr>
                <a:schemeClr val="dk1"/>
              </a:buClr>
              <a:buSzPts val="2400"/>
              <a:buChar char="•"/>
            </a:pPr>
            <a:r>
              <a:rPr b="1" lang="en-US" sz="2400"/>
              <a:t>Reality: </a:t>
            </a:r>
            <a:r>
              <a:rPr lang="en-US" sz="2400"/>
              <a:t>50% to 70% of all the efforts are exhausted after the software is delivered to the user.</a:t>
            </a:r>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Myth: </a:t>
            </a:r>
            <a:r>
              <a:rPr lang="en-US" sz="2400">
                <a:solidFill>
                  <a:srgbClr val="FF0000"/>
                </a:solidFill>
              </a:rPr>
              <a:t>The success of a software project depends on the quality of the product produced.</a:t>
            </a:r>
            <a:endParaRPr/>
          </a:p>
          <a:p>
            <a:pPr indent="-342900" lvl="0" marL="342900" rtl="0" algn="l">
              <a:lnSpc>
                <a:spcPct val="100000"/>
              </a:lnSpc>
              <a:spcBef>
                <a:spcPts val="480"/>
              </a:spcBef>
              <a:spcAft>
                <a:spcPts val="0"/>
              </a:spcAft>
              <a:buClr>
                <a:schemeClr val="dk1"/>
              </a:buClr>
              <a:buSzPts val="2400"/>
              <a:buChar char="•"/>
            </a:pPr>
            <a:r>
              <a:rPr b="1" lang="en-US" sz="2400"/>
              <a:t>Reality: </a:t>
            </a:r>
            <a:r>
              <a:rPr lang="en-US" sz="2400"/>
              <a:t>The quality of programs is not the only factor that makes the project successful instead the documentation and software configuration also playa crucial role.</a:t>
            </a:r>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Myth: </a:t>
            </a:r>
            <a:r>
              <a:rPr lang="en-US" sz="2400">
                <a:solidFill>
                  <a:srgbClr val="FF0000"/>
                </a:solidFill>
              </a:rPr>
              <a:t>Software engineering requires unnecessary documentation, which slows down the project.</a:t>
            </a:r>
            <a:endParaRPr/>
          </a:p>
          <a:p>
            <a:pPr indent="-342900" lvl="0" marL="342900" rtl="0" algn="l">
              <a:lnSpc>
                <a:spcPct val="100000"/>
              </a:lnSpc>
              <a:spcBef>
                <a:spcPts val="480"/>
              </a:spcBef>
              <a:spcAft>
                <a:spcPts val="0"/>
              </a:spcAft>
              <a:buClr>
                <a:schemeClr val="dk1"/>
              </a:buClr>
              <a:buSzPts val="2400"/>
              <a:buChar char="•"/>
            </a:pPr>
            <a:r>
              <a:rPr b="1" lang="en-US" sz="2400"/>
              <a:t>Reality</a:t>
            </a:r>
            <a:r>
              <a:rPr lang="en-US" sz="2400"/>
              <a:t>: Software engineering is about creating quality at every level of the software project. Proper documentation enhances quality which results in reducing the amount of rework.</a:t>
            </a:r>
            <a:endParaRPr/>
          </a:p>
          <a:p>
            <a:pPr indent="-190500" lvl="0" marL="342900" rtl="0" algn="l">
              <a:lnSpc>
                <a:spcPct val="100000"/>
              </a:lnSpc>
              <a:spcBef>
                <a:spcPts val="480"/>
              </a:spcBef>
              <a:spcAft>
                <a:spcPts val="0"/>
              </a:spcAft>
              <a:buClr>
                <a:schemeClr val="dk1"/>
              </a:buClr>
              <a:buSzPts val="2400"/>
              <a:buNone/>
            </a:pPr>
            <a:r>
              <a:t/>
            </a:r>
            <a:endParaRPr sz="2400"/>
          </a:p>
        </p:txBody>
      </p:sp>
      <p:sp>
        <p:nvSpPr>
          <p:cNvPr id="501" name="Google Shape;501;p24"/>
          <p:cNvSpPr txBox="1"/>
          <p:nvPr>
            <p:ph idx="10" type="dt"/>
          </p:nvPr>
        </p:nvSpPr>
        <p:spPr>
          <a:xfrm>
            <a:off x="194529" y="6485381"/>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02" name="Google Shape;502;p24"/>
          <p:cNvSpPr txBox="1"/>
          <p:nvPr>
            <p:ph idx="11" type="ftr"/>
          </p:nvPr>
        </p:nvSpPr>
        <p:spPr>
          <a:xfrm>
            <a:off x="4355809" y="6507867"/>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03" name="Google Shape;503;p2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5"/>
          <p:cNvSpPr txBox="1"/>
          <p:nvPr>
            <p:ph type="title"/>
          </p:nvPr>
        </p:nvSpPr>
        <p:spPr>
          <a:xfrm>
            <a:off x="1478311" y="582026"/>
            <a:ext cx="10055781" cy="93728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a:t>
            </a:r>
            <a:r>
              <a:rPr lang="en-US">
                <a:latin typeface="Calibri"/>
                <a:ea typeface="Calibri"/>
                <a:cs typeface="Calibri"/>
                <a:sym typeface="Calibri"/>
              </a:rPr>
              <a:t>Developer</a:t>
            </a:r>
            <a:r>
              <a:rPr b="1" lang="en-US"/>
              <a:t> </a:t>
            </a:r>
            <a:r>
              <a:rPr lang="en-US">
                <a:latin typeface="Calibri"/>
                <a:ea typeface="Calibri"/>
                <a:cs typeface="Calibri"/>
                <a:sym typeface="Calibri"/>
              </a:rPr>
              <a:t>Myths</a:t>
            </a:r>
            <a:endParaRPr>
              <a:latin typeface="Calibri"/>
              <a:ea typeface="Calibri"/>
              <a:cs typeface="Calibri"/>
              <a:sym typeface="Calibri"/>
            </a:endParaRPr>
          </a:p>
        </p:txBody>
      </p:sp>
      <p:sp>
        <p:nvSpPr>
          <p:cNvPr id="510" name="Google Shape;510;p25"/>
          <p:cNvSpPr txBox="1"/>
          <p:nvPr>
            <p:ph idx="1" type="body"/>
          </p:nvPr>
        </p:nvSpPr>
        <p:spPr>
          <a:xfrm>
            <a:off x="381001" y="1501076"/>
            <a:ext cx="11809413" cy="53569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Myth: </a:t>
            </a:r>
            <a:r>
              <a:rPr lang="en-US" sz="2400">
                <a:solidFill>
                  <a:srgbClr val="FF0000"/>
                </a:solidFill>
              </a:rPr>
              <a:t>The only product that is delivered after the completion of a project is the working program(s).</a:t>
            </a:r>
            <a:endParaRPr/>
          </a:p>
          <a:p>
            <a:pPr indent="-342900" lvl="0" marL="342900" rtl="0" algn="l">
              <a:lnSpc>
                <a:spcPct val="100000"/>
              </a:lnSpc>
              <a:spcBef>
                <a:spcPts val="480"/>
              </a:spcBef>
              <a:spcAft>
                <a:spcPts val="0"/>
              </a:spcAft>
              <a:buClr>
                <a:schemeClr val="dk1"/>
              </a:buClr>
              <a:buSzPts val="2400"/>
              <a:buChar char="•"/>
            </a:pPr>
            <a:r>
              <a:rPr b="1" lang="en-US" sz="2400"/>
              <a:t>Reality: </a:t>
            </a:r>
            <a:r>
              <a:rPr lang="en-US" sz="2400"/>
              <a:t>The deliverables of a successful project includes not only the working program but also the documentation to guide the users for using the software.</a:t>
            </a:r>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Myth: </a:t>
            </a:r>
            <a:r>
              <a:rPr lang="en-US" sz="2400">
                <a:solidFill>
                  <a:srgbClr val="FF0000"/>
                </a:solidFill>
              </a:rPr>
              <a:t>Software quality can be assessed only after the program is executed.</a:t>
            </a:r>
            <a:endParaRPr/>
          </a:p>
          <a:p>
            <a:pPr indent="-342900" lvl="0" marL="342900" rtl="0" algn="l">
              <a:lnSpc>
                <a:spcPct val="100000"/>
              </a:lnSpc>
              <a:spcBef>
                <a:spcPts val="480"/>
              </a:spcBef>
              <a:spcAft>
                <a:spcPts val="0"/>
              </a:spcAft>
              <a:buClr>
                <a:schemeClr val="dk1"/>
              </a:buClr>
              <a:buSzPts val="2400"/>
              <a:buChar char="•"/>
            </a:pPr>
            <a:r>
              <a:rPr b="1" lang="en-US" sz="2400"/>
              <a:t>Reality: </a:t>
            </a:r>
            <a:r>
              <a:rPr lang="en-US" sz="2400"/>
              <a:t>The quality of software can be measured during any phase of development process by applying some quality assurance mechanism. One such mechanism is formal technical review that can be effectively used during each phase of development to uncover certain errors.</a:t>
            </a:r>
            <a:endParaRPr/>
          </a:p>
          <a:p>
            <a:pPr indent="-190500" lvl="0" marL="342900" rtl="0" algn="l">
              <a:lnSpc>
                <a:spcPct val="100000"/>
              </a:lnSpc>
              <a:spcBef>
                <a:spcPts val="480"/>
              </a:spcBef>
              <a:spcAft>
                <a:spcPts val="0"/>
              </a:spcAft>
              <a:buClr>
                <a:schemeClr val="dk1"/>
              </a:buClr>
              <a:buSzPts val="2400"/>
              <a:buNone/>
            </a:pPr>
            <a:r>
              <a:t/>
            </a:r>
            <a:endParaRPr sz="2400"/>
          </a:p>
        </p:txBody>
      </p:sp>
      <p:sp>
        <p:nvSpPr>
          <p:cNvPr id="511" name="Google Shape;511;p25"/>
          <p:cNvSpPr txBox="1"/>
          <p:nvPr>
            <p:ph idx="10" type="dt"/>
          </p:nvPr>
        </p:nvSpPr>
        <p:spPr>
          <a:xfrm>
            <a:off x="293213" y="6196797"/>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12" name="Google Shape;512;p25"/>
          <p:cNvSpPr txBox="1"/>
          <p:nvPr>
            <p:ph idx="11" type="ftr"/>
          </p:nvPr>
        </p:nvSpPr>
        <p:spPr>
          <a:xfrm>
            <a:off x="4894045" y="6348857"/>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13" name="Google Shape;513;p2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000"/>
              <a:buNone/>
            </a:pPr>
            <a:r>
              <a:rPr lang="en-US"/>
              <a:t>	</a:t>
            </a:r>
            <a:r>
              <a:rPr lang="en-US">
                <a:latin typeface="Calibri"/>
                <a:ea typeface="Calibri"/>
                <a:cs typeface="Calibri"/>
                <a:sym typeface="Calibri"/>
              </a:rPr>
              <a:t>The Software </a:t>
            </a:r>
            <a:r>
              <a:rPr lang="en-US"/>
              <a:t>Engineering Process</a:t>
            </a:r>
            <a:endParaRPr>
              <a:latin typeface="Calibri"/>
              <a:ea typeface="Calibri"/>
              <a:cs typeface="Calibri"/>
              <a:sym typeface="Calibri"/>
            </a:endParaRPr>
          </a:p>
        </p:txBody>
      </p:sp>
      <p:sp>
        <p:nvSpPr>
          <p:cNvPr id="519" name="Google Shape;519;p26"/>
          <p:cNvSpPr txBox="1"/>
          <p:nvPr>
            <p:ph idx="1" type="body"/>
          </p:nvPr>
        </p:nvSpPr>
        <p:spPr>
          <a:xfrm>
            <a:off x="1025918" y="1600200"/>
            <a:ext cx="10140165" cy="402622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Arial"/>
              <a:buChar char="•"/>
            </a:pPr>
            <a:r>
              <a:rPr lang="en-US" sz="2400"/>
              <a:t>A structured set of activities required to develop a  software system. </a:t>
            </a:r>
            <a:endParaRPr/>
          </a:p>
          <a:p>
            <a:pPr indent="-342900" lvl="0" marL="342900" rtl="0" algn="l">
              <a:lnSpc>
                <a:spcPct val="100000"/>
              </a:lnSpc>
              <a:spcBef>
                <a:spcPts val="480"/>
              </a:spcBef>
              <a:spcAft>
                <a:spcPts val="0"/>
              </a:spcAft>
              <a:buClr>
                <a:schemeClr val="dk1"/>
              </a:buClr>
              <a:buSzPts val="2400"/>
              <a:buFont typeface="Arial"/>
              <a:buChar char="•"/>
            </a:pPr>
            <a:r>
              <a:rPr lang="en-US" sz="2400"/>
              <a:t>Many different software processes but all involve:</a:t>
            </a:r>
            <a:endParaRPr/>
          </a:p>
          <a:p>
            <a:pPr indent="-228600" lvl="2" marL="1143000" rtl="0" algn="l">
              <a:lnSpc>
                <a:spcPct val="100000"/>
              </a:lnSpc>
              <a:spcBef>
                <a:spcPts val="480"/>
              </a:spcBef>
              <a:spcAft>
                <a:spcPts val="0"/>
              </a:spcAft>
              <a:buClr>
                <a:srgbClr val="FF0000"/>
              </a:buClr>
              <a:buSzPts val="2400"/>
              <a:buChar char="•"/>
            </a:pPr>
            <a:r>
              <a:rPr lang="en-US">
                <a:solidFill>
                  <a:srgbClr val="FF0000"/>
                </a:solidFill>
              </a:rPr>
              <a:t>communication</a:t>
            </a:r>
            <a:endParaRPr/>
          </a:p>
          <a:p>
            <a:pPr indent="-228600" lvl="2" marL="1143000" rtl="0" algn="l">
              <a:lnSpc>
                <a:spcPct val="100000"/>
              </a:lnSpc>
              <a:spcBef>
                <a:spcPts val="480"/>
              </a:spcBef>
              <a:spcAft>
                <a:spcPts val="0"/>
              </a:spcAft>
              <a:buClr>
                <a:srgbClr val="FF0000"/>
              </a:buClr>
              <a:buSzPts val="2400"/>
              <a:buChar char="•"/>
            </a:pPr>
            <a:r>
              <a:rPr lang="en-US">
                <a:solidFill>
                  <a:srgbClr val="FF0000"/>
                </a:solidFill>
              </a:rPr>
              <a:t>planning </a:t>
            </a:r>
            <a:endParaRPr/>
          </a:p>
          <a:p>
            <a:pPr indent="-228600" lvl="2" marL="1143000" rtl="0" algn="l">
              <a:lnSpc>
                <a:spcPct val="100000"/>
              </a:lnSpc>
              <a:spcBef>
                <a:spcPts val="480"/>
              </a:spcBef>
              <a:spcAft>
                <a:spcPts val="0"/>
              </a:spcAft>
              <a:buClr>
                <a:srgbClr val="FF0000"/>
              </a:buClr>
              <a:buSzPts val="2400"/>
              <a:buChar char="•"/>
            </a:pPr>
            <a:r>
              <a:rPr lang="en-US">
                <a:solidFill>
                  <a:srgbClr val="FF0000"/>
                </a:solidFill>
              </a:rPr>
              <a:t>modeling </a:t>
            </a:r>
            <a:endParaRPr/>
          </a:p>
          <a:p>
            <a:pPr indent="-228600" lvl="2" marL="1143000" rtl="0" algn="l">
              <a:lnSpc>
                <a:spcPct val="100000"/>
              </a:lnSpc>
              <a:spcBef>
                <a:spcPts val="480"/>
              </a:spcBef>
              <a:spcAft>
                <a:spcPts val="0"/>
              </a:spcAft>
              <a:buClr>
                <a:srgbClr val="FF0000"/>
              </a:buClr>
              <a:buSzPts val="2400"/>
              <a:buChar char="•"/>
            </a:pPr>
            <a:r>
              <a:rPr lang="en-US">
                <a:solidFill>
                  <a:srgbClr val="FF0000"/>
                </a:solidFill>
              </a:rPr>
              <a:t>construction and </a:t>
            </a:r>
            <a:endParaRPr>
              <a:solidFill>
                <a:srgbClr val="FF0000"/>
              </a:solidFill>
            </a:endParaRPr>
          </a:p>
          <a:p>
            <a:pPr indent="-228600" lvl="2" marL="1143000" rtl="0" algn="l">
              <a:lnSpc>
                <a:spcPct val="100000"/>
              </a:lnSpc>
              <a:spcBef>
                <a:spcPts val="480"/>
              </a:spcBef>
              <a:spcAft>
                <a:spcPts val="0"/>
              </a:spcAft>
              <a:buClr>
                <a:srgbClr val="FF0000"/>
              </a:buClr>
              <a:buSzPts val="2400"/>
              <a:buChar char="•"/>
            </a:pPr>
            <a:r>
              <a:rPr lang="en-US">
                <a:solidFill>
                  <a:srgbClr val="FF0000"/>
                </a:solidFill>
              </a:rPr>
              <a:t>deployment </a:t>
            </a:r>
            <a:endParaRPr/>
          </a:p>
          <a:p>
            <a:pPr indent="-347663" lvl="1" marL="347663" rtl="0" algn="l">
              <a:lnSpc>
                <a:spcPct val="100000"/>
              </a:lnSpc>
              <a:spcBef>
                <a:spcPts val="480"/>
              </a:spcBef>
              <a:spcAft>
                <a:spcPts val="0"/>
              </a:spcAft>
              <a:buClr>
                <a:schemeClr val="dk1"/>
              </a:buClr>
              <a:buSzPts val="2400"/>
              <a:buFont typeface="Arial"/>
              <a:buChar char="•"/>
            </a:pPr>
            <a:r>
              <a:rPr lang="en-US" sz="2400"/>
              <a:t>A software process model is an abstract representation of a process. It presents a description of a process from some particular perspective.</a:t>
            </a:r>
            <a:endParaRPr/>
          </a:p>
        </p:txBody>
      </p:sp>
      <p:sp>
        <p:nvSpPr>
          <p:cNvPr id="520" name="Google Shape;520;p26"/>
          <p:cNvSpPr txBox="1"/>
          <p:nvPr>
            <p:ph idx="10" type="dt"/>
          </p:nvPr>
        </p:nvSpPr>
        <p:spPr>
          <a:xfrm>
            <a:off x="838200" y="6356351"/>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21" name="Google Shape;521;p26"/>
          <p:cNvSpPr txBox="1"/>
          <p:nvPr>
            <p:ph idx="11" type="ftr"/>
          </p:nvPr>
        </p:nvSpPr>
        <p:spPr>
          <a:xfrm>
            <a:off x="5334000" y="6356351"/>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22" name="Google Shape;522;p2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7"/>
          <p:cNvSpPr txBox="1"/>
          <p:nvPr>
            <p:ph type="title"/>
          </p:nvPr>
        </p:nvSpPr>
        <p:spPr>
          <a:xfrm>
            <a:off x="1676400" y="609601"/>
            <a:ext cx="9649486" cy="82178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000"/>
              <a:buNone/>
            </a:pPr>
            <a:r>
              <a:rPr lang="en-US">
                <a:solidFill>
                  <a:srgbClr val="262626"/>
                </a:solidFill>
                <a:latin typeface="Calibri"/>
                <a:ea typeface="Calibri"/>
                <a:cs typeface="Calibri"/>
                <a:sym typeface="Calibri"/>
              </a:rPr>
              <a:t>Definition of Software </a:t>
            </a:r>
            <a:r>
              <a:rPr b="1" lang="en-US" sz="2200"/>
              <a:t> </a:t>
            </a:r>
            <a:r>
              <a:rPr lang="en-US">
                <a:solidFill>
                  <a:srgbClr val="262626"/>
                </a:solidFill>
              </a:rPr>
              <a:t>Engineering</a:t>
            </a:r>
            <a:r>
              <a:rPr b="1" lang="en-US" sz="2200"/>
              <a:t> </a:t>
            </a:r>
            <a:r>
              <a:rPr lang="en-US">
                <a:solidFill>
                  <a:srgbClr val="262626"/>
                </a:solidFill>
                <a:latin typeface="Calibri"/>
                <a:ea typeface="Calibri"/>
                <a:cs typeface="Calibri"/>
                <a:sym typeface="Calibri"/>
              </a:rPr>
              <a:t>Process	</a:t>
            </a:r>
            <a:endParaRPr/>
          </a:p>
        </p:txBody>
      </p:sp>
      <p:sp>
        <p:nvSpPr>
          <p:cNvPr id="528" name="Google Shape;528;p27"/>
          <p:cNvSpPr txBox="1"/>
          <p:nvPr>
            <p:ph idx="1" type="body"/>
          </p:nvPr>
        </p:nvSpPr>
        <p:spPr>
          <a:xfrm>
            <a:off x="1068110" y="1600200"/>
            <a:ext cx="10514291" cy="3886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 </a:t>
            </a:r>
            <a:r>
              <a:rPr b="1" lang="en-US" sz="2400"/>
              <a:t>framework</a:t>
            </a:r>
            <a:r>
              <a:rPr lang="en-US" sz="2400"/>
              <a:t> for the activities, actions, and tasks that are required to build high-quality software. </a:t>
            </a:r>
            <a:endParaRPr/>
          </a:p>
          <a:p>
            <a:pPr indent="-254000" lvl="0" marL="342900" rtl="0" algn="l">
              <a:lnSpc>
                <a:spcPct val="100000"/>
              </a:lnSpc>
              <a:spcBef>
                <a:spcPts val="280"/>
              </a:spcBef>
              <a:spcAft>
                <a:spcPts val="0"/>
              </a:spcAft>
              <a:buClr>
                <a:schemeClr val="dk1"/>
              </a:buClr>
              <a:buSzPts val="1400"/>
              <a:buNone/>
            </a:pPr>
            <a:r>
              <a:t/>
            </a:r>
            <a:endParaRPr sz="1400"/>
          </a:p>
          <a:p>
            <a:pPr indent="-342900" lvl="0" marL="342900" rtl="0" algn="l">
              <a:lnSpc>
                <a:spcPct val="100000"/>
              </a:lnSpc>
              <a:spcBef>
                <a:spcPts val="480"/>
              </a:spcBef>
              <a:spcAft>
                <a:spcPts val="0"/>
              </a:spcAft>
              <a:buClr>
                <a:schemeClr val="dk1"/>
              </a:buClr>
              <a:buSzPts val="2400"/>
              <a:buChar char="•"/>
            </a:pPr>
            <a:r>
              <a:rPr lang="en-US" sz="2400"/>
              <a:t>Software Process defines the approach that is taken as software is engineered. </a:t>
            </a:r>
            <a:endParaRPr/>
          </a:p>
          <a:p>
            <a:pPr indent="-241300" lvl="0" marL="342900" rtl="0" algn="l">
              <a:lnSpc>
                <a:spcPct val="100000"/>
              </a:lnSpc>
              <a:spcBef>
                <a:spcPts val="320"/>
              </a:spcBef>
              <a:spcAft>
                <a:spcPts val="0"/>
              </a:spcAft>
              <a:buClr>
                <a:schemeClr val="dk1"/>
              </a:buClr>
              <a:buSzPts val="1600"/>
              <a:buNone/>
            </a:pPr>
            <a:r>
              <a:t/>
            </a:r>
            <a:endParaRPr sz="1600"/>
          </a:p>
          <a:p>
            <a:pPr indent="-342900" lvl="0" marL="342900" rtl="0" algn="l">
              <a:lnSpc>
                <a:spcPct val="100000"/>
              </a:lnSpc>
              <a:spcBef>
                <a:spcPts val="480"/>
              </a:spcBef>
              <a:spcAft>
                <a:spcPts val="0"/>
              </a:spcAft>
              <a:buClr>
                <a:schemeClr val="dk1"/>
              </a:buClr>
              <a:buSzPts val="2400"/>
              <a:buChar char="•"/>
            </a:pPr>
            <a:r>
              <a:rPr lang="en-US" sz="2400"/>
              <a:t>Is not equal to software engineering-which also encompasses </a:t>
            </a:r>
            <a:r>
              <a:rPr b="1" lang="en-US" sz="2400"/>
              <a:t>technologies</a:t>
            </a:r>
            <a:r>
              <a:rPr lang="en-US" sz="2400"/>
              <a:t> that populate the process– technical methods and automated tools. </a:t>
            </a:r>
            <a:endParaRPr/>
          </a:p>
        </p:txBody>
      </p:sp>
      <p:sp>
        <p:nvSpPr>
          <p:cNvPr id="529" name="Google Shape;529;p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30" name="Google Shape;530;p2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31" name="Google Shape;531;p2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000"/>
              <a:buFont typeface="Calibri"/>
              <a:buNone/>
            </a:pPr>
            <a:r>
              <a:rPr lang="en-US">
                <a:solidFill>
                  <a:srgbClr val="262626"/>
                </a:solidFill>
              </a:rPr>
              <a:t> </a:t>
            </a:r>
            <a:r>
              <a:rPr lang="en-US">
                <a:solidFill>
                  <a:srgbClr val="262626"/>
                </a:solidFill>
                <a:latin typeface="Calibri"/>
                <a:ea typeface="Calibri"/>
                <a:cs typeface="Calibri"/>
                <a:sym typeface="Calibri"/>
              </a:rPr>
              <a:t>A Generic Process Model</a:t>
            </a:r>
            <a:endParaRPr/>
          </a:p>
        </p:txBody>
      </p:sp>
      <p:pic>
        <p:nvPicPr>
          <p:cNvPr descr="Fig2" id="537" name="Google Shape;537;p28"/>
          <p:cNvPicPr preferRelativeResize="0"/>
          <p:nvPr/>
        </p:nvPicPr>
        <p:blipFill rotWithShape="1">
          <a:blip r:embed="rId3">
            <a:alphaModFix/>
          </a:blip>
          <a:srcRect b="0" l="0" r="0" t="0"/>
          <a:stretch/>
        </p:blipFill>
        <p:spPr>
          <a:xfrm>
            <a:off x="2438400" y="1417638"/>
            <a:ext cx="7162799" cy="5422394"/>
          </a:xfrm>
          <a:prstGeom prst="rect">
            <a:avLst/>
          </a:prstGeom>
          <a:noFill/>
          <a:ln>
            <a:noFill/>
          </a:ln>
        </p:spPr>
      </p:pic>
      <p:sp>
        <p:nvSpPr>
          <p:cNvPr id="538" name="Google Shape;538;p28"/>
          <p:cNvSpPr txBox="1"/>
          <p:nvPr>
            <p:ph idx="10" type="dt"/>
          </p:nvPr>
        </p:nvSpPr>
        <p:spPr>
          <a:xfrm>
            <a:off x="152400" y="6448426"/>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39" name="Google Shape;539;p28"/>
          <p:cNvSpPr txBox="1"/>
          <p:nvPr>
            <p:ph idx="11" type="ftr"/>
          </p:nvPr>
        </p:nvSpPr>
        <p:spPr>
          <a:xfrm>
            <a:off x="4419600" y="6517859"/>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40" name="Google Shape;540;p2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9"/>
          <p:cNvSpPr txBox="1"/>
          <p:nvPr>
            <p:ph type="title"/>
          </p:nvPr>
        </p:nvSpPr>
        <p:spPr>
          <a:xfrm>
            <a:off x="1622077" y="647114"/>
            <a:ext cx="10157354" cy="75613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A Generic Process Model</a:t>
            </a:r>
            <a:endParaRPr/>
          </a:p>
        </p:txBody>
      </p:sp>
      <p:sp>
        <p:nvSpPr>
          <p:cNvPr id="546" name="Google Shape;546;p29"/>
          <p:cNvSpPr txBox="1"/>
          <p:nvPr>
            <p:ph idx="1" type="body"/>
          </p:nvPr>
        </p:nvSpPr>
        <p:spPr>
          <a:xfrm>
            <a:off x="915752" y="1600201"/>
            <a:ext cx="10666650" cy="4571999"/>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Font typeface="Arial"/>
              <a:buChar char="•"/>
            </a:pPr>
            <a:r>
              <a:rPr lang="en-US" sz="2400"/>
              <a:t>A generic process framework for software engineering defines </a:t>
            </a:r>
            <a:r>
              <a:rPr b="1" lang="en-US" sz="2400">
                <a:solidFill>
                  <a:srgbClr val="FF0000"/>
                </a:solidFill>
              </a:rPr>
              <a:t>five framework activities-communication, planning, modeling, construction, and deployment</a:t>
            </a:r>
            <a:r>
              <a:rPr b="1" lang="en-US" sz="2400"/>
              <a:t>. </a:t>
            </a:r>
            <a:endParaRPr b="1" sz="2400">
              <a:solidFill>
                <a:schemeClr val="folHlink"/>
              </a:solidFill>
            </a:endParaRPr>
          </a:p>
          <a:p>
            <a:pPr indent="-342900" lvl="0" marL="342900" rtl="0" algn="l">
              <a:lnSpc>
                <a:spcPct val="150000"/>
              </a:lnSpc>
              <a:spcBef>
                <a:spcPts val="480"/>
              </a:spcBef>
              <a:spcAft>
                <a:spcPts val="0"/>
              </a:spcAft>
              <a:buClr>
                <a:schemeClr val="dk1"/>
              </a:buClr>
              <a:buSzPts val="2400"/>
              <a:buFont typeface="Arial"/>
              <a:buChar char="•"/>
            </a:pPr>
            <a:r>
              <a:rPr lang="en-US" sz="2400"/>
              <a:t>In addition, a </a:t>
            </a:r>
            <a:r>
              <a:rPr lang="en-US" sz="2400">
                <a:solidFill>
                  <a:srgbClr val="FF0000"/>
                </a:solidFill>
              </a:rPr>
              <a:t>set of umbrella activities- </a:t>
            </a:r>
            <a:r>
              <a:rPr lang="en-US" sz="2400"/>
              <a:t>project tracking and control, risk management, quality assurance, configuration management, technical reviews, and others are applied throughout the process. </a:t>
            </a:r>
            <a:endParaRPr/>
          </a:p>
          <a:p>
            <a:pPr indent="-342900" lvl="0" marL="342900" rtl="0" algn="l">
              <a:lnSpc>
                <a:spcPct val="150000"/>
              </a:lnSpc>
              <a:spcBef>
                <a:spcPts val="480"/>
              </a:spcBef>
              <a:spcAft>
                <a:spcPts val="0"/>
              </a:spcAft>
              <a:buClr>
                <a:schemeClr val="dk1"/>
              </a:buClr>
              <a:buSzPts val="2400"/>
              <a:buFont typeface="Arial"/>
              <a:buChar char="•"/>
            </a:pPr>
            <a:r>
              <a:rPr lang="en-US" sz="2400"/>
              <a:t>Next question is: how the framework activities and the actions and tasks that occur within each activity are organized </a:t>
            </a:r>
            <a:r>
              <a:rPr b="1" lang="en-US" sz="2400"/>
              <a:t>with respect to sequence and time</a:t>
            </a:r>
            <a:r>
              <a:rPr lang="en-US" sz="2400"/>
              <a:t>? </a:t>
            </a:r>
            <a:endParaRPr/>
          </a:p>
        </p:txBody>
      </p:sp>
      <p:sp>
        <p:nvSpPr>
          <p:cNvPr id="547" name="Google Shape;547;p2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48" name="Google Shape;548;p29"/>
          <p:cNvSpPr txBox="1"/>
          <p:nvPr>
            <p:ph idx="11" type="ftr"/>
          </p:nvPr>
        </p:nvSpPr>
        <p:spPr>
          <a:xfrm>
            <a:off x="4267200"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49" name="Google Shape;549;p2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0"/>
          <p:cNvSpPr txBox="1"/>
          <p:nvPr>
            <p:ph type="title"/>
          </p:nvPr>
        </p:nvSpPr>
        <p:spPr>
          <a:xfrm>
            <a:off x="1872104" y="304802"/>
            <a:ext cx="9024496" cy="111603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Process Flow</a:t>
            </a:r>
            <a:endParaRPr/>
          </a:p>
        </p:txBody>
      </p:sp>
      <p:sp>
        <p:nvSpPr>
          <p:cNvPr id="556" name="Google Shape;556;p30"/>
          <p:cNvSpPr txBox="1"/>
          <p:nvPr>
            <p:ph idx="10" type="dt"/>
          </p:nvPr>
        </p:nvSpPr>
        <p:spPr>
          <a:xfrm>
            <a:off x="127741" y="6398670"/>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57" name="Google Shape;557;p30"/>
          <p:cNvSpPr txBox="1"/>
          <p:nvPr>
            <p:ph idx="11" type="ftr"/>
          </p:nvPr>
        </p:nvSpPr>
        <p:spPr>
          <a:xfrm>
            <a:off x="4114800" y="6421155"/>
            <a:ext cx="385979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Software Engineering and Project Management - UNIT I </a:t>
            </a:r>
            <a:endParaRPr/>
          </a:p>
        </p:txBody>
      </p:sp>
      <p:sp>
        <p:nvSpPr>
          <p:cNvPr id="558" name="Google Shape;558;p3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linear and iterative process" id="559" name="Google Shape;559;p30"/>
          <p:cNvPicPr preferRelativeResize="0"/>
          <p:nvPr/>
        </p:nvPicPr>
        <p:blipFill rotWithShape="1">
          <a:blip r:embed="rId3">
            <a:alphaModFix/>
          </a:blip>
          <a:srcRect b="0" l="0" r="0" t="20617"/>
          <a:stretch/>
        </p:blipFill>
        <p:spPr>
          <a:xfrm>
            <a:off x="150226" y="1503578"/>
            <a:ext cx="5793374" cy="4852774"/>
          </a:xfrm>
          <a:prstGeom prst="rect">
            <a:avLst/>
          </a:prstGeom>
          <a:noFill/>
          <a:ln>
            <a:noFill/>
          </a:ln>
        </p:spPr>
      </p:pic>
      <p:pic>
        <p:nvPicPr>
          <p:cNvPr descr="Image result for linear and iterative process" id="560" name="Google Shape;560;p30"/>
          <p:cNvPicPr preferRelativeResize="0"/>
          <p:nvPr/>
        </p:nvPicPr>
        <p:blipFill rotWithShape="1">
          <a:blip r:embed="rId4">
            <a:alphaModFix/>
          </a:blip>
          <a:srcRect b="0" l="0" r="0" t="0"/>
          <a:stretch/>
        </p:blipFill>
        <p:spPr>
          <a:xfrm>
            <a:off x="5943600" y="4016376"/>
            <a:ext cx="5943600" cy="2417284"/>
          </a:xfrm>
          <a:prstGeom prst="rect">
            <a:avLst/>
          </a:prstGeom>
          <a:noFill/>
          <a:ln>
            <a:noFill/>
          </a:ln>
        </p:spPr>
      </p:pic>
      <p:pic>
        <p:nvPicPr>
          <p:cNvPr descr="Image result for linear and iterative and parallel process" id="561" name="Google Shape;561;p30"/>
          <p:cNvPicPr preferRelativeResize="0"/>
          <p:nvPr/>
        </p:nvPicPr>
        <p:blipFill rotWithShape="1">
          <a:blip r:embed="rId5">
            <a:alphaModFix/>
          </a:blip>
          <a:srcRect b="0" l="0" r="0" t="0"/>
          <a:stretch/>
        </p:blipFill>
        <p:spPr>
          <a:xfrm>
            <a:off x="5791200" y="1420840"/>
            <a:ext cx="6096000" cy="25127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Guidelines for SEPM</a:t>
            </a:r>
            <a:endParaRPr/>
          </a:p>
        </p:txBody>
      </p:sp>
      <p:sp>
        <p:nvSpPr>
          <p:cNvPr id="292" name="Google Shape;292;p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293" name="Google Shape;293;p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294" name="Google Shape;294;p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5" name="Google Shape;295;p4"/>
          <p:cNvSpPr/>
          <p:nvPr/>
        </p:nvSpPr>
        <p:spPr>
          <a:xfrm>
            <a:off x="1295400" y="1600200"/>
            <a:ext cx="7848600" cy="276896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Class Continuous Assessment (CCA): 60</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Lab Continuous Assessment (LCA): 50</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Term End Exam: 40</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type="title"/>
          </p:nvPr>
        </p:nvSpPr>
        <p:spPr>
          <a:xfrm>
            <a:off x="1717399" y="286605"/>
            <a:ext cx="9436964"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Process Flow</a:t>
            </a:r>
            <a:endParaRPr/>
          </a:p>
        </p:txBody>
      </p:sp>
      <p:sp>
        <p:nvSpPr>
          <p:cNvPr id="567" name="Google Shape;567;p31"/>
          <p:cNvSpPr txBox="1"/>
          <p:nvPr>
            <p:ph idx="1" type="body"/>
          </p:nvPr>
        </p:nvSpPr>
        <p:spPr>
          <a:xfrm>
            <a:off x="1407991" y="1712977"/>
            <a:ext cx="10479209" cy="45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40000"/>
              </a:lnSpc>
              <a:spcBef>
                <a:spcPts val="0"/>
              </a:spcBef>
              <a:spcAft>
                <a:spcPts val="0"/>
              </a:spcAft>
              <a:buClr>
                <a:schemeClr val="dk1"/>
              </a:buClr>
              <a:buSzPts val="2400"/>
              <a:buFont typeface="Noto Sans Symbols"/>
              <a:buChar char="■"/>
            </a:pPr>
            <a:r>
              <a:rPr lang="en-US" sz="2400"/>
              <a:t>Linear process flow executes each of the five activities in sequence. </a:t>
            </a:r>
            <a:endParaRPr/>
          </a:p>
          <a:p>
            <a:pPr indent="-342900" lvl="0" marL="342900" rtl="0" algn="l">
              <a:lnSpc>
                <a:spcPct val="140000"/>
              </a:lnSpc>
              <a:spcBef>
                <a:spcPts val="480"/>
              </a:spcBef>
              <a:spcAft>
                <a:spcPts val="0"/>
              </a:spcAft>
              <a:buClr>
                <a:schemeClr val="dk1"/>
              </a:buClr>
              <a:buSzPts val="2400"/>
              <a:buFont typeface="Noto Sans Symbols"/>
              <a:buChar char="■"/>
            </a:pPr>
            <a:r>
              <a:rPr lang="en-US" sz="2400"/>
              <a:t>An iterative process flow repeats one or more of the activities before proceeding to the next.</a:t>
            </a:r>
            <a:endParaRPr/>
          </a:p>
          <a:p>
            <a:pPr indent="-342900" lvl="0" marL="342900" rtl="0" algn="l">
              <a:lnSpc>
                <a:spcPct val="140000"/>
              </a:lnSpc>
              <a:spcBef>
                <a:spcPts val="480"/>
              </a:spcBef>
              <a:spcAft>
                <a:spcPts val="0"/>
              </a:spcAft>
              <a:buClr>
                <a:schemeClr val="dk1"/>
              </a:buClr>
              <a:buSzPts val="2400"/>
              <a:buFont typeface="Noto Sans Symbols"/>
              <a:buChar char="■"/>
            </a:pPr>
            <a:r>
              <a:rPr lang="en-US" sz="2400"/>
              <a:t>An evolutionary process flow executes the activities in a circular manner. Each circuit leads to a more complete version of the software. </a:t>
            </a:r>
            <a:endParaRPr/>
          </a:p>
          <a:p>
            <a:pPr indent="-342900" lvl="0" marL="342900" rtl="0" algn="l">
              <a:lnSpc>
                <a:spcPct val="140000"/>
              </a:lnSpc>
              <a:spcBef>
                <a:spcPts val="480"/>
              </a:spcBef>
              <a:spcAft>
                <a:spcPts val="0"/>
              </a:spcAft>
              <a:buClr>
                <a:schemeClr val="dk1"/>
              </a:buClr>
              <a:buSzPts val="2400"/>
              <a:buFont typeface="Noto Sans Symbols"/>
              <a:buChar char="■"/>
            </a:pPr>
            <a:r>
              <a:rPr lang="en-US" sz="2400"/>
              <a:t>A parallel process flow executes one or more activities in parallel with other activities ( modeling for one aspect of the software in parallel with construction of another aspect of the software).</a:t>
            </a:r>
            <a:endParaRPr sz="2400"/>
          </a:p>
        </p:txBody>
      </p:sp>
      <p:sp>
        <p:nvSpPr>
          <p:cNvPr id="568" name="Google Shape;568;p3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69" name="Google Shape;569;p3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70" name="Google Shape;570;p3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Adapting a Process Model</a:t>
            </a:r>
            <a:endParaRPr/>
          </a:p>
        </p:txBody>
      </p:sp>
      <p:sp>
        <p:nvSpPr>
          <p:cNvPr id="577" name="Google Shape;577;p32"/>
          <p:cNvSpPr txBox="1"/>
          <p:nvPr>
            <p:ph idx="1" type="body"/>
          </p:nvPr>
        </p:nvSpPr>
        <p:spPr>
          <a:xfrm>
            <a:off x="457200" y="1429830"/>
            <a:ext cx="11506200" cy="4666170"/>
          </a:xfrm>
          <a:prstGeom prst="rect">
            <a:avLst/>
          </a:prstGeom>
          <a:noFill/>
          <a:ln>
            <a:noFill/>
          </a:ln>
        </p:spPr>
        <p:txBody>
          <a:bodyPr anchorCtr="0" anchor="t" bIns="45700" lIns="91425" spcFirstLastPara="1" rIns="91425" wrap="square" tIns="45700">
            <a:noAutofit/>
          </a:bodyPr>
          <a:lstStyle/>
          <a:p>
            <a:pPr indent="0" lvl="1" marL="457200" rtl="0" algn="l">
              <a:lnSpc>
                <a:spcPct val="90000"/>
              </a:lnSpc>
              <a:spcBef>
                <a:spcPts val="0"/>
              </a:spcBef>
              <a:spcAft>
                <a:spcPts val="0"/>
              </a:spcAft>
              <a:buClr>
                <a:schemeClr val="dk1"/>
              </a:buClr>
              <a:buSzPts val="2400"/>
              <a:buNone/>
            </a:pPr>
            <a:r>
              <a:rPr lang="en-US" sz="2400"/>
              <a:t>Depends on :</a:t>
            </a:r>
            <a:endParaRPr/>
          </a:p>
          <a:p>
            <a:pPr indent="-285750" lvl="1" marL="742950" rtl="0" algn="l">
              <a:lnSpc>
                <a:spcPct val="90000"/>
              </a:lnSpc>
              <a:spcBef>
                <a:spcPts val="600"/>
              </a:spcBef>
              <a:spcAft>
                <a:spcPts val="0"/>
              </a:spcAft>
              <a:buClr>
                <a:schemeClr val="dk1"/>
              </a:buClr>
              <a:buSzPts val="2400"/>
              <a:buFont typeface="Arial"/>
              <a:buChar char="•"/>
            </a:pPr>
            <a:r>
              <a:rPr lang="en-US" sz="2400"/>
              <a:t>overall flow of </a:t>
            </a:r>
            <a:r>
              <a:rPr b="1" lang="en-US" sz="2400"/>
              <a:t>activities, actions, and tasks </a:t>
            </a:r>
            <a:r>
              <a:rPr lang="en-US" sz="2400"/>
              <a:t>and the interdependencies among them</a:t>
            </a:r>
            <a:endParaRPr/>
          </a:p>
          <a:p>
            <a:pPr indent="-285750" lvl="1" marL="742950" rtl="0" algn="l">
              <a:lnSpc>
                <a:spcPct val="90000"/>
              </a:lnSpc>
              <a:spcBef>
                <a:spcPts val="300"/>
              </a:spcBef>
              <a:spcAft>
                <a:spcPts val="0"/>
              </a:spcAft>
              <a:buClr>
                <a:schemeClr val="dk1"/>
              </a:buClr>
              <a:buSzPts val="2400"/>
              <a:buFont typeface="Arial"/>
              <a:buChar char="•"/>
            </a:pPr>
            <a:r>
              <a:rPr lang="en-US" sz="2400"/>
              <a:t>the degree to which actions and tasks are defined within each framework activity</a:t>
            </a:r>
            <a:endParaRPr/>
          </a:p>
          <a:p>
            <a:pPr indent="-285750" lvl="1" marL="742950" rtl="0" algn="l">
              <a:lnSpc>
                <a:spcPct val="90000"/>
              </a:lnSpc>
              <a:spcBef>
                <a:spcPts val="480"/>
              </a:spcBef>
              <a:spcAft>
                <a:spcPts val="0"/>
              </a:spcAft>
              <a:buClr>
                <a:schemeClr val="dk1"/>
              </a:buClr>
              <a:buSzPts val="2400"/>
              <a:buFont typeface="Arial"/>
              <a:buChar char="•"/>
            </a:pPr>
            <a:r>
              <a:rPr lang="en-US" sz="2400"/>
              <a:t>the degree to which work products are identified and required</a:t>
            </a:r>
            <a:endParaRPr/>
          </a:p>
          <a:p>
            <a:pPr indent="-285750" lvl="1" marL="742950" rtl="0" algn="l">
              <a:lnSpc>
                <a:spcPct val="90000"/>
              </a:lnSpc>
              <a:spcBef>
                <a:spcPts val="480"/>
              </a:spcBef>
              <a:spcAft>
                <a:spcPts val="0"/>
              </a:spcAft>
              <a:buClr>
                <a:schemeClr val="dk1"/>
              </a:buClr>
              <a:buSzPts val="2400"/>
              <a:buFont typeface="Arial"/>
              <a:buChar char="•"/>
            </a:pPr>
            <a:r>
              <a:rPr lang="en-US" sz="2400"/>
              <a:t>the manner which quality assurance activities are applied</a:t>
            </a:r>
            <a:endParaRPr/>
          </a:p>
          <a:p>
            <a:pPr indent="-285750" lvl="1" marL="742950" rtl="0" algn="l">
              <a:lnSpc>
                <a:spcPct val="90000"/>
              </a:lnSpc>
              <a:spcBef>
                <a:spcPts val="480"/>
              </a:spcBef>
              <a:spcAft>
                <a:spcPts val="0"/>
              </a:spcAft>
              <a:buClr>
                <a:schemeClr val="dk1"/>
              </a:buClr>
              <a:buSzPts val="2400"/>
              <a:buFont typeface="Arial"/>
              <a:buChar char="•"/>
            </a:pPr>
            <a:r>
              <a:rPr lang="en-US" sz="2400"/>
              <a:t>the manner in which project tracking and control activities are applied</a:t>
            </a:r>
            <a:endParaRPr/>
          </a:p>
          <a:p>
            <a:pPr indent="-285750" lvl="1" marL="742950" rtl="0" algn="l">
              <a:lnSpc>
                <a:spcPct val="90000"/>
              </a:lnSpc>
              <a:spcBef>
                <a:spcPts val="480"/>
              </a:spcBef>
              <a:spcAft>
                <a:spcPts val="0"/>
              </a:spcAft>
              <a:buClr>
                <a:schemeClr val="dk1"/>
              </a:buClr>
              <a:buSzPts val="2400"/>
              <a:buFont typeface="Arial"/>
              <a:buChar char="•"/>
            </a:pPr>
            <a:r>
              <a:rPr lang="en-US" sz="2400"/>
              <a:t>the overall degree of detail and rigor with which the process is described</a:t>
            </a:r>
            <a:endParaRPr/>
          </a:p>
          <a:p>
            <a:pPr indent="-285750" lvl="1" marL="742950" rtl="0" algn="l">
              <a:lnSpc>
                <a:spcPct val="90000"/>
              </a:lnSpc>
              <a:spcBef>
                <a:spcPts val="480"/>
              </a:spcBef>
              <a:spcAft>
                <a:spcPts val="0"/>
              </a:spcAft>
              <a:buClr>
                <a:schemeClr val="dk1"/>
              </a:buClr>
              <a:buSzPts val="2400"/>
              <a:buFont typeface="Arial"/>
              <a:buChar char="•"/>
            </a:pPr>
            <a:r>
              <a:rPr lang="en-US" sz="2400"/>
              <a:t>the degree to which customer and other stakeholders are involved with the project</a:t>
            </a:r>
            <a:endParaRPr/>
          </a:p>
          <a:p>
            <a:pPr indent="-285750" lvl="1" marL="742950" rtl="0" algn="l">
              <a:lnSpc>
                <a:spcPct val="90000"/>
              </a:lnSpc>
              <a:spcBef>
                <a:spcPts val="480"/>
              </a:spcBef>
              <a:spcAft>
                <a:spcPts val="0"/>
              </a:spcAft>
              <a:buClr>
                <a:schemeClr val="dk1"/>
              </a:buClr>
              <a:buSzPts val="2400"/>
              <a:buFont typeface="Arial"/>
              <a:buChar char="•"/>
            </a:pPr>
            <a:r>
              <a:rPr lang="en-US" sz="2400"/>
              <a:t>the level of autonomy given to the software team</a:t>
            </a:r>
            <a:endParaRPr/>
          </a:p>
          <a:p>
            <a:pPr indent="-285750" lvl="1" marL="742950" rtl="0" algn="l">
              <a:lnSpc>
                <a:spcPct val="90000"/>
              </a:lnSpc>
              <a:spcBef>
                <a:spcPts val="480"/>
              </a:spcBef>
              <a:spcAft>
                <a:spcPts val="0"/>
              </a:spcAft>
              <a:buClr>
                <a:schemeClr val="dk1"/>
              </a:buClr>
              <a:buSzPts val="2400"/>
              <a:buFont typeface="Arial"/>
              <a:buChar char="•"/>
            </a:pPr>
            <a:r>
              <a:rPr lang="en-US" sz="2400"/>
              <a:t>the degree to which team organization and roles are prescribed</a:t>
            </a:r>
            <a:endParaRPr/>
          </a:p>
          <a:p>
            <a:pPr indent="-190500" lvl="0" marL="342900" rtl="0" algn="l">
              <a:lnSpc>
                <a:spcPct val="90000"/>
              </a:lnSpc>
              <a:spcBef>
                <a:spcPts val="480"/>
              </a:spcBef>
              <a:spcAft>
                <a:spcPts val="0"/>
              </a:spcAft>
              <a:buClr>
                <a:schemeClr val="dk1"/>
              </a:buClr>
              <a:buSzPts val="2400"/>
              <a:buFont typeface="Arial"/>
              <a:buNone/>
            </a:pPr>
            <a:r>
              <a:t/>
            </a:r>
            <a:endParaRPr sz="2400"/>
          </a:p>
        </p:txBody>
      </p:sp>
      <p:sp>
        <p:nvSpPr>
          <p:cNvPr id="578" name="Google Shape;578;p32"/>
          <p:cNvSpPr txBox="1"/>
          <p:nvPr>
            <p:ph idx="10" type="dt"/>
          </p:nvPr>
        </p:nvSpPr>
        <p:spPr>
          <a:xfrm>
            <a:off x="457200" y="6492875"/>
            <a:ext cx="247162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79" name="Google Shape;579;p32"/>
          <p:cNvSpPr txBox="1"/>
          <p:nvPr>
            <p:ph idx="11" type="ftr"/>
          </p:nvPr>
        </p:nvSpPr>
        <p:spPr>
          <a:xfrm>
            <a:off x="4648200" y="638274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80" name="Google Shape;580;p3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type="title"/>
          </p:nvPr>
        </p:nvSpPr>
        <p:spPr>
          <a:xfrm>
            <a:off x="1447801" y="286604"/>
            <a:ext cx="10742613" cy="12186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800"/>
              <a:buFont typeface="Calibri"/>
              <a:buNone/>
            </a:pPr>
            <a:r>
              <a:rPr lang="en-US" sz="3800">
                <a:latin typeface="Calibri"/>
                <a:ea typeface="Calibri"/>
                <a:cs typeface="Calibri"/>
                <a:sym typeface="Calibri"/>
              </a:rPr>
              <a:t>Software Process Models</a:t>
            </a:r>
            <a:endParaRPr/>
          </a:p>
        </p:txBody>
      </p:sp>
      <p:sp>
        <p:nvSpPr>
          <p:cNvPr id="586" name="Google Shape;586;p33"/>
          <p:cNvSpPr txBox="1"/>
          <p:nvPr>
            <p:ph idx="1" type="body"/>
          </p:nvPr>
        </p:nvSpPr>
        <p:spPr>
          <a:xfrm>
            <a:off x="1143001" y="1856509"/>
            <a:ext cx="10590213" cy="412865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Char char="•"/>
            </a:pPr>
            <a:r>
              <a:rPr b="1" lang="en-US" sz="2200"/>
              <a:t>WATERFALL MODEL</a:t>
            </a:r>
            <a:endParaRPr/>
          </a:p>
          <a:p>
            <a:pPr indent="-342900" lvl="0" marL="342900" rtl="0" algn="l">
              <a:lnSpc>
                <a:spcPct val="100000"/>
              </a:lnSpc>
              <a:spcBef>
                <a:spcPts val="440"/>
              </a:spcBef>
              <a:spcAft>
                <a:spcPts val="0"/>
              </a:spcAft>
              <a:buClr>
                <a:schemeClr val="dk1"/>
              </a:buClr>
              <a:buSzPts val="2200"/>
              <a:buChar char="•"/>
            </a:pPr>
            <a:r>
              <a:rPr b="1" lang="en-US" sz="2200"/>
              <a:t>INCREMENTAL PROCESS MODEL</a:t>
            </a:r>
            <a:endParaRPr/>
          </a:p>
          <a:p>
            <a:pPr indent="-228600" lvl="2" marL="1143000" rtl="0" algn="l">
              <a:lnSpc>
                <a:spcPct val="100000"/>
              </a:lnSpc>
              <a:spcBef>
                <a:spcPts val="420"/>
              </a:spcBef>
              <a:spcAft>
                <a:spcPts val="0"/>
              </a:spcAft>
              <a:buClr>
                <a:schemeClr val="dk1"/>
              </a:buClr>
              <a:buSzPts val="2100"/>
              <a:buChar char="•"/>
            </a:pPr>
            <a:r>
              <a:rPr lang="en-US" sz="2100"/>
              <a:t>The Incremental Model</a:t>
            </a:r>
            <a:endParaRPr/>
          </a:p>
          <a:p>
            <a:pPr indent="-228600" lvl="2" marL="1143000" rtl="0" algn="l">
              <a:lnSpc>
                <a:spcPct val="100000"/>
              </a:lnSpc>
              <a:spcBef>
                <a:spcPts val="420"/>
              </a:spcBef>
              <a:spcAft>
                <a:spcPts val="0"/>
              </a:spcAft>
              <a:buClr>
                <a:schemeClr val="dk1"/>
              </a:buClr>
              <a:buSzPts val="2100"/>
              <a:buChar char="•"/>
            </a:pPr>
            <a:r>
              <a:rPr lang="en-US" sz="2100"/>
              <a:t>The RAD Model</a:t>
            </a:r>
            <a:endParaRPr/>
          </a:p>
          <a:p>
            <a:pPr indent="-342900" lvl="0" marL="342900" rtl="0" algn="l">
              <a:lnSpc>
                <a:spcPct val="100000"/>
              </a:lnSpc>
              <a:spcBef>
                <a:spcPts val="440"/>
              </a:spcBef>
              <a:spcAft>
                <a:spcPts val="0"/>
              </a:spcAft>
              <a:buClr>
                <a:schemeClr val="dk1"/>
              </a:buClr>
              <a:buSzPts val="2200"/>
              <a:buChar char="•"/>
            </a:pPr>
            <a:r>
              <a:rPr b="1" lang="en-US" sz="2200"/>
              <a:t>EVOLUTIONARY PROCESS MODELS</a:t>
            </a:r>
            <a:endParaRPr sz="2200"/>
          </a:p>
          <a:p>
            <a:pPr indent="-228600" lvl="2" marL="1143000" rtl="0" algn="l">
              <a:lnSpc>
                <a:spcPct val="100000"/>
              </a:lnSpc>
              <a:spcBef>
                <a:spcPts val="420"/>
              </a:spcBef>
              <a:spcAft>
                <a:spcPts val="0"/>
              </a:spcAft>
              <a:buClr>
                <a:schemeClr val="dk1"/>
              </a:buClr>
              <a:buSzPts val="2100"/>
              <a:buChar char="•"/>
            </a:pPr>
            <a:r>
              <a:rPr lang="en-US" sz="2100"/>
              <a:t>Prototyping.</a:t>
            </a:r>
            <a:endParaRPr/>
          </a:p>
          <a:p>
            <a:pPr indent="-228600" lvl="2" marL="1143000" rtl="0" algn="l">
              <a:lnSpc>
                <a:spcPct val="100000"/>
              </a:lnSpc>
              <a:spcBef>
                <a:spcPts val="420"/>
              </a:spcBef>
              <a:spcAft>
                <a:spcPts val="0"/>
              </a:spcAft>
              <a:buClr>
                <a:schemeClr val="dk1"/>
              </a:buClr>
              <a:buSzPts val="2100"/>
              <a:buChar char="•"/>
            </a:pPr>
            <a:r>
              <a:rPr lang="en-US" sz="2100"/>
              <a:t>The Spiral model</a:t>
            </a:r>
            <a:endParaRPr/>
          </a:p>
          <a:p>
            <a:pPr indent="-228600" lvl="2" marL="1143000" rtl="0" algn="l">
              <a:lnSpc>
                <a:spcPct val="100000"/>
              </a:lnSpc>
              <a:spcBef>
                <a:spcPts val="420"/>
              </a:spcBef>
              <a:spcAft>
                <a:spcPts val="0"/>
              </a:spcAft>
              <a:buClr>
                <a:schemeClr val="dk1"/>
              </a:buClr>
              <a:buSzPts val="2100"/>
              <a:buChar char="•"/>
            </a:pPr>
            <a:r>
              <a:rPr lang="en-US" sz="2100"/>
              <a:t> The Concurrent Development Model</a:t>
            </a:r>
            <a:endParaRPr/>
          </a:p>
          <a:p>
            <a:pPr indent="-342900" lvl="0" marL="342900" rtl="0" algn="l">
              <a:lnSpc>
                <a:spcPct val="100000"/>
              </a:lnSpc>
              <a:spcBef>
                <a:spcPts val="440"/>
              </a:spcBef>
              <a:spcAft>
                <a:spcPts val="0"/>
              </a:spcAft>
              <a:buClr>
                <a:schemeClr val="dk1"/>
              </a:buClr>
              <a:buSzPts val="2200"/>
              <a:buChar char="•"/>
            </a:pPr>
            <a:r>
              <a:rPr b="1" lang="en-US" sz="2200"/>
              <a:t>THE UNIFIED PROCESS </a:t>
            </a:r>
            <a:r>
              <a:rPr lang="en-US" sz="2200"/>
              <a:t>.</a:t>
            </a:r>
            <a:endParaRPr/>
          </a:p>
          <a:p>
            <a:pPr indent="-342900" lvl="0" marL="342900" rtl="0" algn="l">
              <a:lnSpc>
                <a:spcPct val="100000"/>
              </a:lnSpc>
              <a:spcBef>
                <a:spcPts val="440"/>
              </a:spcBef>
              <a:spcAft>
                <a:spcPts val="0"/>
              </a:spcAft>
              <a:buClr>
                <a:schemeClr val="dk1"/>
              </a:buClr>
              <a:buSzPts val="2200"/>
              <a:buChar char="•"/>
            </a:pPr>
            <a:r>
              <a:rPr b="1" lang="en-US" sz="2200"/>
              <a:t>AGILE PROCESS/MODEL</a:t>
            </a:r>
            <a:endParaRPr/>
          </a:p>
        </p:txBody>
      </p:sp>
      <p:sp>
        <p:nvSpPr>
          <p:cNvPr id="587" name="Google Shape;587;p33"/>
          <p:cNvSpPr txBox="1"/>
          <p:nvPr>
            <p:ph idx="10" type="dt"/>
          </p:nvPr>
        </p:nvSpPr>
        <p:spPr>
          <a:xfrm>
            <a:off x="37867" y="6541048"/>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88" name="Google Shape;588;p33"/>
          <p:cNvSpPr txBox="1"/>
          <p:nvPr>
            <p:ph idx="11" type="ftr"/>
          </p:nvPr>
        </p:nvSpPr>
        <p:spPr>
          <a:xfrm>
            <a:off x="4877806" y="6462713"/>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89" name="Google Shape;589;p3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4"/>
          <p:cNvSpPr txBox="1"/>
          <p:nvPr>
            <p:ph type="title"/>
          </p:nvPr>
        </p:nvSpPr>
        <p:spPr>
          <a:xfrm>
            <a:off x="1056391" y="539824"/>
            <a:ext cx="10055781"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	i. The Waterfall Model</a:t>
            </a:r>
            <a:br>
              <a:rPr b="1" lang="en-US"/>
            </a:br>
            <a:endParaRPr b="1"/>
          </a:p>
        </p:txBody>
      </p:sp>
      <p:sp>
        <p:nvSpPr>
          <p:cNvPr id="595" name="Google Shape;595;p34"/>
          <p:cNvSpPr txBox="1"/>
          <p:nvPr>
            <p:ph idx="10" type="dt"/>
          </p:nvPr>
        </p:nvSpPr>
        <p:spPr>
          <a:xfrm>
            <a:off x="197695" y="6518903"/>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596" name="Google Shape;596;p34"/>
          <p:cNvSpPr txBox="1"/>
          <p:nvPr>
            <p:ph idx="11" type="ftr"/>
          </p:nvPr>
        </p:nvSpPr>
        <p:spPr>
          <a:xfrm>
            <a:off x="4419600" y="6363847"/>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597" name="Google Shape;597;p3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98" name="Google Shape;598;p34"/>
          <p:cNvPicPr preferRelativeResize="0"/>
          <p:nvPr>
            <p:ph idx="1" type="body"/>
          </p:nvPr>
        </p:nvPicPr>
        <p:blipFill rotWithShape="1">
          <a:blip r:embed="rId3">
            <a:alphaModFix/>
          </a:blip>
          <a:srcRect b="0" l="0" r="0" t="0"/>
          <a:stretch/>
        </p:blipFill>
        <p:spPr>
          <a:xfrm>
            <a:off x="948224" y="1828800"/>
            <a:ext cx="9795976" cy="45275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br>
              <a:rPr b="1" lang="en-US" sz="3600"/>
            </a:br>
            <a:r>
              <a:rPr b="1" lang="en-US" sz="3600"/>
              <a:t>The Waterfall Model</a:t>
            </a:r>
            <a:br>
              <a:rPr b="1" lang="en-US" sz="3600"/>
            </a:br>
            <a:endParaRPr b="1" sz="3600"/>
          </a:p>
        </p:txBody>
      </p:sp>
      <p:sp>
        <p:nvSpPr>
          <p:cNvPr id="604" name="Google Shape;604;p35"/>
          <p:cNvSpPr txBox="1"/>
          <p:nvPr>
            <p:ph idx="1" type="body"/>
          </p:nvPr>
        </p:nvSpPr>
        <p:spPr>
          <a:xfrm>
            <a:off x="609600" y="1428880"/>
            <a:ext cx="10972801" cy="492747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1) </a:t>
            </a:r>
            <a:r>
              <a:rPr b="1" lang="en-US" sz="2400"/>
              <a:t>Requirement Gathering and analysis</a:t>
            </a:r>
            <a:r>
              <a:rPr lang="en-US" sz="2400"/>
              <a:t>: Here requirements of the system or project that is to be developed are captured from client and all these requirements are documented in a requirement specification document to prepare a SRS. This SRS is verify by the client and after acceptance next phase begins.</a:t>
            </a:r>
            <a:endParaRPr sz="2400"/>
          </a:p>
          <a:p>
            <a:pPr indent="0" lvl="0" marL="0" rtl="0" algn="l">
              <a:lnSpc>
                <a:spcPct val="100000"/>
              </a:lnSpc>
              <a:spcBef>
                <a:spcPts val="480"/>
              </a:spcBef>
              <a:spcAft>
                <a:spcPts val="0"/>
              </a:spcAft>
              <a:buClr>
                <a:schemeClr val="dk1"/>
              </a:buClr>
              <a:buSzPts val="2400"/>
              <a:buNone/>
            </a:pPr>
            <a:r>
              <a:rPr lang="en-US" sz="2400"/>
              <a:t>2) </a:t>
            </a:r>
            <a:r>
              <a:rPr b="1" lang="en-US" sz="2400"/>
              <a:t>System Design</a:t>
            </a:r>
            <a:r>
              <a:rPr lang="en-US" sz="2400"/>
              <a:t>: Here a design of the system is prepared. Plan system hardware and software requirements. It  helps in defining the overall system architecture.</a:t>
            </a:r>
            <a:endParaRPr/>
          </a:p>
          <a:p>
            <a:pPr indent="0" lvl="0" marL="0" rtl="0" algn="l">
              <a:lnSpc>
                <a:spcPct val="100000"/>
              </a:lnSpc>
              <a:spcBef>
                <a:spcPts val="480"/>
              </a:spcBef>
              <a:spcAft>
                <a:spcPts val="0"/>
              </a:spcAft>
              <a:buClr>
                <a:schemeClr val="dk1"/>
              </a:buClr>
              <a:buSzPts val="2400"/>
              <a:buNone/>
            </a:pPr>
            <a:r>
              <a:rPr lang="en-US" sz="2400"/>
              <a:t>3)</a:t>
            </a:r>
            <a:r>
              <a:rPr b="1" lang="en-US" sz="2400"/>
              <a:t>Implementation</a:t>
            </a:r>
            <a:r>
              <a:rPr lang="en-US" sz="2400"/>
              <a:t>: Once the design of a system is prepared, the system is broken into  small programs called units, which are integrated in the next phase. In this phase the software is coded and simple unit testing is performed.</a:t>
            </a:r>
            <a:endParaRPr sz="2400"/>
          </a:p>
          <a:p>
            <a:pPr indent="-190500" lvl="0" marL="342900" rtl="0" algn="l">
              <a:lnSpc>
                <a:spcPct val="100000"/>
              </a:lnSpc>
              <a:spcBef>
                <a:spcPts val="480"/>
              </a:spcBef>
              <a:spcAft>
                <a:spcPts val="0"/>
              </a:spcAft>
              <a:buClr>
                <a:schemeClr val="dk1"/>
              </a:buClr>
              <a:buSzPts val="2400"/>
              <a:buNone/>
            </a:pPr>
            <a:r>
              <a:t/>
            </a:r>
            <a:endParaRPr sz="2400"/>
          </a:p>
        </p:txBody>
      </p:sp>
      <p:sp>
        <p:nvSpPr>
          <p:cNvPr id="605" name="Google Shape;605;p3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06" name="Google Shape;606;p3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07" name="Google Shape;607;p3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br>
              <a:rPr b="1" lang="en-US" sz="3600"/>
            </a:br>
            <a:r>
              <a:rPr b="1" lang="en-US" sz="3600"/>
              <a:t>The Waterfall Model</a:t>
            </a:r>
            <a:br>
              <a:rPr b="1" lang="en-US" sz="3600"/>
            </a:br>
            <a:endParaRPr b="1" sz="3600"/>
          </a:p>
        </p:txBody>
      </p:sp>
      <p:sp>
        <p:nvSpPr>
          <p:cNvPr id="613" name="Google Shape;613;p36"/>
          <p:cNvSpPr txBox="1"/>
          <p:nvPr>
            <p:ph idx="1" type="body"/>
          </p:nvPr>
        </p:nvSpPr>
        <p:spPr>
          <a:xfrm>
            <a:off x="609600" y="1600202"/>
            <a:ext cx="10972801" cy="4756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 4)</a:t>
            </a:r>
            <a:r>
              <a:rPr b="1" lang="en-US" sz="2400"/>
              <a:t>Testing</a:t>
            </a:r>
            <a:r>
              <a:rPr lang="en-US" sz="2400"/>
              <a:t>: After testing all the units are integrated into a system and system testing is performed. This is used to find any bugs or failure in the system or to verify that system is built as per the requirements of client.</a:t>
            </a:r>
            <a:endParaRPr/>
          </a:p>
          <a:p>
            <a:pPr indent="0" lvl="0" marL="0" rtl="0" algn="l">
              <a:lnSpc>
                <a:spcPct val="100000"/>
              </a:lnSpc>
              <a:spcBef>
                <a:spcPts val="480"/>
              </a:spcBef>
              <a:spcAft>
                <a:spcPts val="0"/>
              </a:spcAft>
              <a:buClr>
                <a:schemeClr val="dk1"/>
              </a:buClr>
              <a:buSzPts val="2400"/>
              <a:buNone/>
            </a:pPr>
            <a:r>
              <a:rPr lang="en-US" sz="2400"/>
              <a:t> 5)</a:t>
            </a:r>
            <a:r>
              <a:rPr b="1" lang="en-US" sz="2400"/>
              <a:t>Deployment</a:t>
            </a:r>
            <a:r>
              <a:rPr lang="en-US" sz="2400"/>
              <a:t>: Once the testing phase is done, the product or software is deployed or installed in the customer environment.</a:t>
            </a:r>
            <a:endParaRPr/>
          </a:p>
          <a:p>
            <a:pPr indent="0" lvl="0" marL="0" rtl="0" algn="l">
              <a:lnSpc>
                <a:spcPct val="100000"/>
              </a:lnSpc>
              <a:spcBef>
                <a:spcPts val="480"/>
              </a:spcBef>
              <a:spcAft>
                <a:spcPts val="0"/>
              </a:spcAft>
              <a:buClr>
                <a:schemeClr val="dk1"/>
              </a:buClr>
              <a:buSzPts val="2400"/>
              <a:buNone/>
            </a:pPr>
            <a:r>
              <a:rPr lang="en-US" sz="2400"/>
              <a:t> 6)</a:t>
            </a:r>
            <a:r>
              <a:rPr b="1" lang="en-US" sz="2400"/>
              <a:t>Maintenance: </a:t>
            </a:r>
            <a:r>
              <a:rPr lang="en-US" sz="2400"/>
              <a:t>Maintenance is required to fix the issues and to release improved versions to enhance the product.</a:t>
            </a:r>
            <a:endParaRPr/>
          </a:p>
          <a:p>
            <a:pPr indent="0" lvl="0" marL="0" rtl="0" algn="l">
              <a:lnSpc>
                <a:spcPct val="100000"/>
              </a:lnSpc>
              <a:spcBef>
                <a:spcPts val="480"/>
              </a:spcBef>
              <a:spcAft>
                <a:spcPts val="0"/>
              </a:spcAft>
              <a:buClr>
                <a:schemeClr val="dk1"/>
              </a:buClr>
              <a:buSzPts val="2400"/>
              <a:buNone/>
            </a:pPr>
            <a:r>
              <a:t/>
            </a:r>
            <a:endParaRPr sz="2400"/>
          </a:p>
        </p:txBody>
      </p:sp>
      <p:sp>
        <p:nvSpPr>
          <p:cNvPr id="614" name="Google Shape;614;p3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15" name="Google Shape;615;p3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16" name="Google Shape;616;p3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br>
              <a:rPr b="1" lang="en-US" sz="3600"/>
            </a:br>
            <a:r>
              <a:rPr b="1" lang="en-US" sz="3600"/>
              <a:t>The Waterfall Model</a:t>
            </a:r>
            <a:br>
              <a:rPr b="1" lang="en-US" sz="3600"/>
            </a:br>
            <a:endParaRPr b="1" sz="3600"/>
          </a:p>
        </p:txBody>
      </p:sp>
      <p:sp>
        <p:nvSpPr>
          <p:cNvPr id="623" name="Google Shape;623;p37"/>
          <p:cNvSpPr txBox="1"/>
          <p:nvPr>
            <p:ph idx="1" type="body"/>
          </p:nvPr>
        </p:nvSpPr>
        <p:spPr>
          <a:xfrm>
            <a:off x="609600" y="1600202"/>
            <a:ext cx="10972801" cy="4756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 </a:t>
            </a:r>
            <a:r>
              <a:rPr b="1" lang="en-US" sz="2400" u="sng"/>
              <a:t>Advantages</a:t>
            </a:r>
            <a:r>
              <a:rPr b="1" lang="en-US" sz="2400"/>
              <a:t>:</a:t>
            </a:r>
            <a:endParaRPr sz="2400"/>
          </a:p>
          <a:p>
            <a:pPr indent="-342900" lvl="0" marL="342900" rtl="0" algn="l">
              <a:lnSpc>
                <a:spcPct val="100000"/>
              </a:lnSpc>
              <a:spcBef>
                <a:spcPts val="480"/>
              </a:spcBef>
              <a:spcAft>
                <a:spcPts val="0"/>
              </a:spcAft>
              <a:buClr>
                <a:schemeClr val="dk1"/>
              </a:buClr>
              <a:buSzPts val="2400"/>
              <a:buChar char="•"/>
            </a:pPr>
            <a:r>
              <a:rPr lang="en-US" sz="2400"/>
              <a:t>Model is simple, easy to understand.</a:t>
            </a:r>
            <a:endParaRPr sz="2400"/>
          </a:p>
          <a:p>
            <a:pPr indent="-342900" lvl="0" marL="342900" rtl="0" algn="l">
              <a:lnSpc>
                <a:spcPct val="100000"/>
              </a:lnSpc>
              <a:spcBef>
                <a:spcPts val="480"/>
              </a:spcBef>
              <a:spcAft>
                <a:spcPts val="0"/>
              </a:spcAft>
              <a:buClr>
                <a:schemeClr val="dk1"/>
              </a:buClr>
              <a:buSzPts val="2400"/>
              <a:buChar char="•"/>
            </a:pPr>
            <a:r>
              <a:rPr lang="en-US" sz="2400"/>
              <a:t>Waterfall model is useful for smaller projects and it gives an appropriate result.</a:t>
            </a:r>
            <a:endParaRPr/>
          </a:p>
          <a:p>
            <a:pPr indent="-342900" lvl="0" marL="342900" rtl="0" algn="l">
              <a:lnSpc>
                <a:spcPct val="100000"/>
              </a:lnSpc>
              <a:spcBef>
                <a:spcPts val="480"/>
              </a:spcBef>
              <a:spcAft>
                <a:spcPts val="0"/>
              </a:spcAft>
              <a:buClr>
                <a:schemeClr val="dk1"/>
              </a:buClr>
              <a:buSzPts val="2400"/>
              <a:buChar char="•"/>
            </a:pPr>
            <a:r>
              <a:rPr lang="en-US" sz="2400"/>
              <a:t>System Requirements are documented and understood by projects team members</a:t>
            </a:r>
            <a:endParaRPr/>
          </a:p>
          <a:p>
            <a:pPr indent="-342900" lvl="0" marL="342900" rtl="0" algn="l">
              <a:lnSpc>
                <a:spcPct val="100000"/>
              </a:lnSpc>
              <a:spcBef>
                <a:spcPts val="480"/>
              </a:spcBef>
              <a:spcAft>
                <a:spcPts val="0"/>
              </a:spcAft>
              <a:buClr>
                <a:schemeClr val="dk1"/>
              </a:buClr>
              <a:buSzPts val="2400"/>
              <a:buChar char="•"/>
            </a:pPr>
            <a:r>
              <a:rPr lang="en-US" sz="2400"/>
              <a:t>Each phase works independently and do not overlap the other phases.</a:t>
            </a:r>
            <a:endParaRPr/>
          </a:p>
          <a:p>
            <a:pPr indent="-342900" lvl="0" marL="342900" rtl="0" algn="l">
              <a:lnSpc>
                <a:spcPct val="100000"/>
              </a:lnSpc>
              <a:spcBef>
                <a:spcPts val="480"/>
              </a:spcBef>
              <a:spcAft>
                <a:spcPts val="0"/>
              </a:spcAft>
              <a:buClr>
                <a:schemeClr val="dk1"/>
              </a:buClr>
              <a:buSzPts val="2400"/>
              <a:buChar char="•"/>
            </a:pPr>
            <a:r>
              <a:rPr lang="en-US" sz="2400"/>
              <a:t>Customer interaction is only at in the beginning and at the last phase of the project.</a:t>
            </a:r>
            <a:endParaRPr/>
          </a:p>
          <a:p>
            <a:pPr indent="0" lvl="0" marL="0" rtl="0" algn="l">
              <a:lnSpc>
                <a:spcPct val="100000"/>
              </a:lnSpc>
              <a:spcBef>
                <a:spcPts val="480"/>
              </a:spcBef>
              <a:spcAft>
                <a:spcPts val="0"/>
              </a:spcAft>
              <a:buClr>
                <a:schemeClr val="dk1"/>
              </a:buClr>
              <a:buSzPts val="2400"/>
              <a:buNone/>
            </a:pPr>
            <a:r>
              <a:t/>
            </a:r>
            <a:endParaRPr sz="2400"/>
          </a:p>
        </p:txBody>
      </p:sp>
      <p:sp>
        <p:nvSpPr>
          <p:cNvPr id="624" name="Google Shape;624;p3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25" name="Google Shape;625;p3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26" name="Google Shape;626;p3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br>
              <a:rPr b="1" lang="en-US" sz="3600"/>
            </a:br>
            <a:r>
              <a:rPr b="1" lang="en-US" sz="3600"/>
              <a:t>The Waterfall Model</a:t>
            </a:r>
            <a:br>
              <a:rPr b="1" lang="en-US" sz="3600"/>
            </a:br>
            <a:endParaRPr b="1" sz="3600"/>
          </a:p>
        </p:txBody>
      </p:sp>
      <p:sp>
        <p:nvSpPr>
          <p:cNvPr id="632" name="Google Shape;632;p38"/>
          <p:cNvSpPr txBox="1"/>
          <p:nvPr>
            <p:ph idx="1" type="body"/>
          </p:nvPr>
        </p:nvSpPr>
        <p:spPr>
          <a:xfrm>
            <a:off x="609600" y="1600202"/>
            <a:ext cx="10972801" cy="4756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b="1" lang="en-US" sz="2400" u="sng"/>
              <a:t>Problems/Disadvantages:</a:t>
            </a:r>
            <a:endParaRPr sz="2400"/>
          </a:p>
          <a:p>
            <a:pPr indent="-342900" lvl="0" marL="342900" rtl="0" algn="l">
              <a:lnSpc>
                <a:spcPct val="100000"/>
              </a:lnSpc>
              <a:spcBef>
                <a:spcPts val="480"/>
              </a:spcBef>
              <a:spcAft>
                <a:spcPts val="0"/>
              </a:spcAft>
              <a:buClr>
                <a:schemeClr val="dk1"/>
              </a:buClr>
              <a:buSzPts val="2400"/>
              <a:buChar char="•"/>
            </a:pPr>
            <a:r>
              <a:rPr lang="en-US" sz="2400"/>
              <a:t>This model is not desirable for complex and bigger project where requirement changes frequently and risk factor is higher.</a:t>
            </a:r>
            <a:endParaRPr/>
          </a:p>
          <a:p>
            <a:pPr indent="-342900" lvl="0" marL="342900" rtl="0" algn="l">
              <a:lnSpc>
                <a:spcPct val="100000"/>
              </a:lnSpc>
              <a:spcBef>
                <a:spcPts val="480"/>
              </a:spcBef>
              <a:spcAft>
                <a:spcPts val="0"/>
              </a:spcAft>
              <a:buClr>
                <a:schemeClr val="dk1"/>
              </a:buClr>
              <a:buSzPts val="2400"/>
              <a:buChar char="•"/>
            </a:pPr>
            <a:r>
              <a:rPr lang="en-US" sz="2400"/>
              <a:t>This model also not good for ongoing projects.</a:t>
            </a:r>
            <a:endParaRPr/>
          </a:p>
          <a:p>
            <a:pPr indent="-342900" lvl="0" marL="342900" rtl="0" algn="l">
              <a:lnSpc>
                <a:spcPct val="100000"/>
              </a:lnSpc>
              <a:spcBef>
                <a:spcPts val="480"/>
              </a:spcBef>
              <a:spcAft>
                <a:spcPts val="0"/>
              </a:spcAft>
              <a:buClr>
                <a:schemeClr val="dk1"/>
              </a:buClr>
              <a:buSzPts val="2400"/>
              <a:buChar char="•"/>
            </a:pPr>
            <a:r>
              <a:rPr lang="en-US" sz="2400"/>
              <a:t>Customer interaction is less and it cannot adopt the changes in system requirements.</a:t>
            </a:r>
            <a:endParaRPr/>
          </a:p>
          <a:p>
            <a:pPr indent="-342900" lvl="0" marL="342900" rtl="0" algn="l">
              <a:lnSpc>
                <a:spcPct val="100000"/>
              </a:lnSpc>
              <a:spcBef>
                <a:spcPts val="480"/>
              </a:spcBef>
              <a:spcAft>
                <a:spcPts val="0"/>
              </a:spcAft>
              <a:buClr>
                <a:schemeClr val="dk1"/>
              </a:buClr>
              <a:buSzPts val="2400"/>
              <a:buChar char="•"/>
            </a:pPr>
            <a:r>
              <a:rPr lang="en-US" sz="2400"/>
              <a:t>This model requires more documentation which is not suitable for big projects.</a:t>
            </a:r>
            <a:endParaRPr/>
          </a:p>
          <a:p>
            <a:pPr indent="-342900" lvl="0" marL="342900" rtl="0" algn="l">
              <a:lnSpc>
                <a:spcPct val="100000"/>
              </a:lnSpc>
              <a:spcBef>
                <a:spcPts val="480"/>
              </a:spcBef>
              <a:spcAft>
                <a:spcPts val="0"/>
              </a:spcAft>
              <a:buClr>
                <a:schemeClr val="dk1"/>
              </a:buClr>
              <a:buSzPts val="2400"/>
              <a:buChar char="•"/>
            </a:pPr>
            <a:r>
              <a:rPr lang="en-US" sz="2400"/>
              <a:t>Customer feedback only at the end of the product. </a:t>
            </a:r>
            <a:endParaRPr/>
          </a:p>
          <a:p>
            <a:pPr indent="-342900" lvl="0" marL="342900" rtl="0" algn="l">
              <a:lnSpc>
                <a:spcPct val="100000"/>
              </a:lnSpc>
              <a:spcBef>
                <a:spcPts val="480"/>
              </a:spcBef>
              <a:spcAft>
                <a:spcPts val="0"/>
              </a:spcAft>
              <a:buClr>
                <a:schemeClr val="dk1"/>
              </a:buClr>
              <a:buSzPts val="2400"/>
              <a:buChar char="•"/>
            </a:pPr>
            <a:r>
              <a:rPr lang="en-US" sz="2400"/>
              <a:t>Small change makes lot of problems in the development</a:t>
            </a:r>
            <a:endParaRPr/>
          </a:p>
          <a:p>
            <a:pPr indent="0" lvl="0" marL="0" rtl="0" algn="l">
              <a:lnSpc>
                <a:spcPct val="100000"/>
              </a:lnSpc>
              <a:spcBef>
                <a:spcPts val="480"/>
              </a:spcBef>
              <a:spcAft>
                <a:spcPts val="0"/>
              </a:spcAft>
              <a:buClr>
                <a:schemeClr val="dk1"/>
              </a:buClr>
              <a:buSzPts val="2400"/>
              <a:buNone/>
            </a:pPr>
            <a:r>
              <a:t/>
            </a:r>
            <a:endParaRPr sz="2400"/>
          </a:p>
        </p:txBody>
      </p:sp>
      <p:sp>
        <p:nvSpPr>
          <p:cNvPr id="633" name="Google Shape;633;p3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34" name="Google Shape;634;p3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35" name="Google Shape;635;p3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lang="en-US"/>
              <a:t>	</a:t>
            </a:r>
            <a:br>
              <a:rPr b="1" lang="en-US"/>
            </a:br>
            <a:r>
              <a:rPr b="1" lang="en-US"/>
              <a:t>	ii. </a:t>
            </a:r>
            <a:r>
              <a:rPr b="1" lang="en-US">
                <a:latin typeface="Calibri"/>
                <a:ea typeface="Calibri"/>
                <a:cs typeface="Calibri"/>
                <a:sym typeface="Calibri"/>
              </a:rPr>
              <a:t>Incremental Development </a:t>
            </a:r>
            <a:br>
              <a:rPr b="1" lang="en-US">
                <a:latin typeface="Calibri"/>
                <a:ea typeface="Calibri"/>
                <a:cs typeface="Calibri"/>
                <a:sym typeface="Calibri"/>
              </a:rPr>
            </a:br>
            <a:endParaRPr b="1">
              <a:latin typeface="Calibri"/>
              <a:ea typeface="Calibri"/>
              <a:cs typeface="Calibri"/>
              <a:sym typeface="Calibri"/>
            </a:endParaRPr>
          </a:p>
        </p:txBody>
      </p:sp>
      <p:sp>
        <p:nvSpPr>
          <p:cNvPr id="641" name="Google Shape;641;p39"/>
          <p:cNvSpPr txBox="1"/>
          <p:nvPr>
            <p:ph idx="10" type="dt"/>
          </p:nvPr>
        </p:nvSpPr>
        <p:spPr>
          <a:xfrm>
            <a:off x="152400" y="6419210"/>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42" name="Google Shape;642;p39"/>
          <p:cNvSpPr txBox="1"/>
          <p:nvPr>
            <p:ph idx="11" type="ftr"/>
          </p:nvPr>
        </p:nvSpPr>
        <p:spPr>
          <a:xfrm>
            <a:off x="3920893" y="6356351"/>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43" name="Google Shape;643;p3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incremental development model" id="644" name="Google Shape;644;p39"/>
          <p:cNvPicPr preferRelativeResize="0"/>
          <p:nvPr/>
        </p:nvPicPr>
        <p:blipFill rotWithShape="1">
          <a:blip r:embed="rId3">
            <a:alphaModFix/>
          </a:blip>
          <a:srcRect b="0" l="0" r="0" t="0"/>
          <a:stretch/>
        </p:blipFill>
        <p:spPr>
          <a:xfrm>
            <a:off x="1219201" y="1417638"/>
            <a:ext cx="9372600" cy="45259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type="title"/>
          </p:nvPr>
        </p:nvSpPr>
        <p:spPr>
          <a:xfrm>
            <a:off x="2819181" y="533401"/>
            <a:ext cx="5091650"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b="1" lang="en-US"/>
              <a:t>The Incremental Model</a:t>
            </a:r>
            <a:endParaRPr/>
          </a:p>
        </p:txBody>
      </p:sp>
      <p:sp>
        <p:nvSpPr>
          <p:cNvPr id="650" name="Google Shape;650;p40"/>
          <p:cNvSpPr txBox="1"/>
          <p:nvPr>
            <p:ph idx="10" type="dt"/>
          </p:nvPr>
        </p:nvSpPr>
        <p:spPr>
          <a:xfrm>
            <a:off x="595860" y="6371865"/>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51" name="Google Shape;651;p40"/>
          <p:cNvSpPr txBox="1"/>
          <p:nvPr>
            <p:ph idx="11" type="ftr"/>
          </p:nvPr>
        </p:nvSpPr>
        <p:spPr>
          <a:xfrm>
            <a:off x="4158730" y="6372910"/>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52" name="Google Shape;652;p4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upload.wikimedia.org/wikipedia/commons/e/e4/Incremental_Model.jpg" id="653" name="Google Shape;653;p40"/>
          <p:cNvPicPr preferRelativeResize="0"/>
          <p:nvPr/>
        </p:nvPicPr>
        <p:blipFill rotWithShape="1">
          <a:blip r:embed="rId3">
            <a:alphaModFix/>
          </a:blip>
          <a:srcRect b="0" l="0" r="0" t="0"/>
          <a:stretch/>
        </p:blipFill>
        <p:spPr>
          <a:xfrm>
            <a:off x="595860" y="1676400"/>
            <a:ext cx="10529340" cy="44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CCA Marks</a:t>
            </a:r>
            <a:endParaRPr/>
          </a:p>
        </p:txBody>
      </p:sp>
      <p:sp>
        <p:nvSpPr>
          <p:cNvPr id="301" name="Google Shape;301;p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02" name="Google Shape;302;p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03" name="Google Shape;303;p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4" name="Google Shape;304;p5"/>
          <p:cNvPicPr preferRelativeResize="0"/>
          <p:nvPr/>
        </p:nvPicPr>
        <p:blipFill rotWithShape="1">
          <a:blip r:embed="rId3">
            <a:alphaModFix/>
          </a:blip>
          <a:srcRect b="0" l="0" r="0" t="0"/>
          <a:stretch/>
        </p:blipFill>
        <p:spPr>
          <a:xfrm>
            <a:off x="5765543" y="1584503"/>
            <a:ext cx="5944115" cy="5273497"/>
          </a:xfrm>
          <a:prstGeom prst="rect">
            <a:avLst/>
          </a:prstGeom>
          <a:noFill/>
          <a:ln>
            <a:noFill/>
          </a:ln>
        </p:spPr>
      </p:pic>
      <p:graphicFrame>
        <p:nvGraphicFramePr>
          <p:cNvPr id="305" name="Google Shape;305;p5"/>
          <p:cNvGraphicFramePr/>
          <p:nvPr/>
        </p:nvGraphicFramePr>
        <p:xfrm>
          <a:off x="466375" y="2465950"/>
          <a:ext cx="3000000" cy="3000000"/>
        </p:xfrm>
        <a:graphic>
          <a:graphicData uri="http://schemas.openxmlformats.org/drawingml/2006/table">
            <a:tbl>
              <a:tblPr bandRow="1" firstCol="1" firstRow="1">
                <a:noFill/>
                <a:tableStyleId>{0413AC47-2FBD-4530-AF0A-D63097939E57}</a:tableStyleId>
              </a:tblPr>
              <a:tblGrid>
                <a:gridCol w="2011675"/>
                <a:gridCol w="1348100"/>
                <a:gridCol w="1440175"/>
              </a:tblGrid>
              <a:tr h="401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Exam</a:t>
                      </a:r>
                      <a:endParaRPr sz="1800" u="none" cap="none" strike="noStrike">
                        <a:solidFill>
                          <a:srgbClr val="FFFFFF"/>
                        </a:solidFill>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Weightage</a:t>
                      </a:r>
                      <a:endParaRPr sz="1800" u="none" cap="none" strike="noStrike">
                        <a:solidFill>
                          <a:srgbClr val="FFFFFF"/>
                        </a:solidFill>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Marks</a:t>
                      </a:r>
                      <a:endParaRPr sz="1800" u="none" cap="none" strike="noStrike">
                        <a:solidFill>
                          <a:srgbClr val="FFFFFF"/>
                        </a:solidFill>
                        <a:latin typeface="Times New Roman"/>
                        <a:ea typeface="Times New Roman"/>
                        <a:cs typeface="Times New Roman"/>
                        <a:sym typeface="Times New Roman"/>
                      </a:endParaRPr>
                    </a:p>
                  </a:txBody>
                  <a:tcPr marT="0" marB="0" marR="68575" marL="68575"/>
                </a:tc>
              </a:tr>
              <a:tr h="401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Mid-Term</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33%</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20</a:t>
                      </a:r>
                      <a:endParaRPr b="1" sz="1800" u="none" cap="none" strike="noStrike">
                        <a:latin typeface="Times New Roman"/>
                        <a:ea typeface="Times New Roman"/>
                        <a:cs typeface="Times New Roman"/>
                        <a:sym typeface="Times New Roman"/>
                      </a:endParaRPr>
                    </a:p>
                  </a:txBody>
                  <a:tcPr marT="0" marB="0" marR="68575" marL="68575"/>
                </a:tc>
              </a:tr>
              <a:tr h="401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Presentation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25%</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15</a:t>
                      </a:r>
                      <a:endParaRPr b="1" sz="1800" u="none" cap="none" strike="noStrike">
                        <a:latin typeface="Times New Roman"/>
                        <a:ea typeface="Times New Roman"/>
                        <a:cs typeface="Times New Roman"/>
                        <a:sym typeface="Times New Roman"/>
                      </a:endParaRPr>
                    </a:p>
                  </a:txBody>
                  <a:tcPr marT="0" marB="0" marR="68575" marL="68575"/>
                </a:tc>
              </a:tr>
              <a:tr h="802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Theory Assignment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25%</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15</a:t>
                      </a:r>
                      <a:endParaRPr b="1" sz="1800" u="none" cap="none" strike="noStrike">
                        <a:latin typeface="Times New Roman"/>
                        <a:ea typeface="Times New Roman"/>
                        <a:cs typeface="Times New Roman"/>
                        <a:sym typeface="Times New Roman"/>
                      </a:endParaRPr>
                    </a:p>
                  </a:txBody>
                  <a:tcPr marT="0" marB="0" marR="68575" marL="68575"/>
                </a:tc>
              </a:tr>
              <a:tr h="802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Case Study/Active Learning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17%</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10</a:t>
                      </a:r>
                      <a:endParaRPr b="1"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1"/>
          <p:cNvSpPr txBox="1"/>
          <p:nvPr>
            <p:ph type="title"/>
          </p:nvPr>
        </p:nvSpPr>
        <p:spPr>
          <a:xfrm>
            <a:off x="1524000" y="274638"/>
            <a:ext cx="10056972"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Incremental model</a:t>
            </a:r>
            <a:endParaRPr>
              <a:latin typeface="Calibri"/>
              <a:ea typeface="Calibri"/>
              <a:cs typeface="Calibri"/>
              <a:sym typeface="Calibri"/>
            </a:endParaRPr>
          </a:p>
        </p:txBody>
      </p:sp>
      <p:sp>
        <p:nvSpPr>
          <p:cNvPr id="659" name="Google Shape;659;p41"/>
          <p:cNvSpPr txBox="1"/>
          <p:nvPr>
            <p:ph idx="1" type="body"/>
          </p:nvPr>
        </p:nvSpPr>
        <p:spPr>
          <a:xfrm>
            <a:off x="762000" y="1417638"/>
            <a:ext cx="10972801" cy="4754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Char char="•"/>
            </a:pPr>
            <a:r>
              <a:rPr lang="en-US" sz="2200"/>
              <a:t>The incremental model applies the waterfall model incrementally.</a:t>
            </a:r>
            <a:endParaRPr/>
          </a:p>
          <a:p>
            <a:pPr indent="-342900" lvl="0" marL="342900" rtl="0" algn="l">
              <a:lnSpc>
                <a:spcPct val="100000"/>
              </a:lnSpc>
              <a:spcBef>
                <a:spcPts val="440"/>
              </a:spcBef>
              <a:spcAft>
                <a:spcPts val="0"/>
              </a:spcAft>
              <a:buClr>
                <a:schemeClr val="dk1"/>
              </a:buClr>
              <a:buSzPts val="2200"/>
              <a:buChar char="•"/>
            </a:pPr>
            <a:r>
              <a:rPr lang="en-US" sz="2200"/>
              <a:t>The series of releases is referred to as “</a:t>
            </a:r>
            <a:r>
              <a:rPr b="1" lang="en-US" sz="2200"/>
              <a:t>increments</a:t>
            </a:r>
            <a:r>
              <a:rPr lang="en-US" sz="2200"/>
              <a:t>”, each increment providing more functionality to the customers. </a:t>
            </a:r>
            <a:endParaRPr/>
          </a:p>
          <a:p>
            <a:pPr indent="-342900" lvl="0" marL="342900" rtl="0" algn="l">
              <a:lnSpc>
                <a:spcPct val="100000"/>
              </a:lnSpc>
              <a:spcBef>
                <a:spcPts val="440"/>
              </a:spcBef>
              <a:spcAft>
                <a:spcPts val="0"/>
              </a:spcAft>
              <a:buClr>
                <a:schemeClr val="dk1"/>
              </a:buClr>
              <a:buSzPts val="2200"/>
              <a:buChar char="•"/>
            </a:pPr>
            <a:r>
              <a:rPr lang="en-US" sz="2200"/>
              <a:t>The product is defined as finished only when it satisfies all of its requirements. </a:t>
            </a:r>
            <a:endParaRPr/>
          </a:p>
          <a:p>
            <a:pPr indent="-342900" lvl="0" marL="342900" rtl="0" algn="l">
              <a:lnSpc>
                <a:spcPct val="100000"/>
              </a:lnSpc>
              <a:spcBef>
                <a:spcPts val="440"/>
              </a:spcBef>
              <a:spcAft>
                <a:spcPts val="0"/>
              </a:spcAft>
              <a:buClr>
                <a:schemeClr val="dk1"/>
              </a:buClr>
              <a:buSzPts val="2200"/>
              <a:buChar char="•"/>
            </a:pPr>
            <a:r>
              <a:rPr lang="en-US" sz="2200"/>
              <a:t>It involves both development and maintenance. </a:t>
            </a:r>
            <a:endParaRPr sz="2200"/>
          </a:p>
          <a:p>
            <a:pPr indent="-342900" lvl="0" marL="342900" rtl="0" algn="l">
              <a:lnSpc>
                <a:spcPct val="100000"/>
              </a:lnSpc>
              <a:spcBef>
                <a:spcPts val="440"/>
              </a:spcBef>
              <a:spcAft>
                <a:spcPts val="0"/>
              </a:spcAft>
              <a:buClr>
                <a:schemeClr val="dk1"/>
              </a:buClr>
              <a:buSzPts val="2200"/>
              <a:buChar char="•"/>
            </a:pPr>
            <a:r>
              <a:rPr lang="en-US" sz="2200"/>
              <a:t>After </a:t>
            </a:r>
            <a:r>
              <a:rPr b="1" lang="en-US" sz="2200"/>
              <a:t>the first increment</a:t>
            </a:r>
            <a:r>
              <a:rPr lang="en-US" sz="2200"/>
              <a:t>, a </a:t>
            </a:r>
            <a:r>
              <a:rPr b="1" lang="en-US" sz="2200"/>
              <a:t>core product </a:t>
            </a:r>
            <a:r>
              <a:rPr lang="en-US" sz="2200"/>
              <a:t>is delivered, which can already be used by the customer. Based on customer feedback, a plan is developed for the next increments, and modifications are made accordingly. </a:t>
            </a:r>
            <a:endParaRPr sz="2200"/>
          </a:p>
          <a:p>
            <a:pPr indent="-342900" lvl="0" marL="342900" rtl="0" algn="l">
              <a:lnSpc>
                <a:spcPct val="100000"/>
              </a:lnSpc>
              <a:spcBef>
                <a:spcPts val="440"/>
              </a:spcBef>
              <a:spcAft>
                <a:spcPts val="0"/>
              </a:spcAft>
              <a:buClr>
                <a:schemeClr val="dk1"/>
              </a:buClr>
              <a:buSzPts val="2200"/>
              <a:buChar char="•"/>
            </a:pPr>
            <a:r>
              <a:rPr lang="en-US" sz="2200"/>
              <a:t>The incremental philosophy is also used in the </a:t>
            </a:r>
            <a:r>
              <a:rPr b="1" lang="en-US" sz="2200"/>
              <a:t>agile process model</a:t>
            </a:r>
            <a:r>
              <a:rPr lang="en-US" sz="2200"/>
              <a:t>.</a:t>
            </a:r>
            <a:endParaRPr sz="2200"/>
          </a:p>
          <a:p>
            <a:pPr indent="-203200" lvl="0" marL="342900" rtl="0" algn="l">
              <a:lnSpc>
                <a:spcPct val="100000"/>
              </a:lnSpc>
              <a:spcBef>
                <a:spcPts val="440"/>
              </a:spcBef>
              <a:spcAft>
                <a:spcPts val="0"/>
              </a:spcAft>
              <a:buClr>
                <a:schemeClr val="dk1"/>
              </a:buClr>
              <a:buSzPts val="2200"/>
              <a:buNone/>
            </a:pPr>
            <a:r>
              <a:t/>
            </a:r>
            <a:endParaRPr sz="2200"/>
          </a:p>
        </p:txBody>
      </p:sp>
      <p:sp>
        <p:nvSpPr>
          <p:cNvPr id="660" name="Google Shape;660;p41"/>
          <p:cNvSpPr txBox="1"/>
          <p:nvPr>
            <p:ph idx="10" type="dt"/>
          </p:nvPr>
        </p:nvSpPr>
        <p:spPr>
          <a:xfrm>
            <a:off x="101970" y="6367569"/>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61" name="Google Shape;661;p41"/>
          <p:cNvSpPr txBox="1"/>
          <p:nvPr>
            <p:ph idx="11" type="ftr"/>
          </p:nvPr>
        </p:nvSpPr>
        <p:spPr>
          <a:xfrm>
            <a:off x="4622588" y="6367569"/>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62" name="Google Shape;662;p4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2"/>
          <p:cNvSpPr txBox="1"/>
          <p:nvPr>
            <p:ph type="title"/>
          </p:nvPr>
        </p:nvSpPr>
        <p:spPr>
          <a:xfrm>
            <a:off x="1524000" y="274638"/>
            <a:ext cx="10056972"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Incremental model:</a:t>
            </a:r>
            <a:r>
              <a:rPr b="1" lang="en-US"/>
              <a:t> </a:t>
            </a:r>
            <a:r>
              <a:rPr lang="en-US"/>
              <a:t>Characteristics</a:t>
            </a:r>
            <a:endParaRPr>
              <a:latin typeface="Calibri"/>
              <a:ea typeface="Calibri"/>
              <a:cs typeface="Calibri"/>
              <a:sym typeface="Calibri"/>
            </a:endParaRPr>
          </a:p>
        </p:txBody>
      </p:sp>
      <p:sp>
        <p:nvSpPr>
          <p:cNvPr id="668" name="Google Shape;668;p42"/>
          <p:cNvSpPr txBox="1"/>
          <p:nvPr>
            <p:ph idx="1" type="body"/>
          </p:nvPr>
        </p:nvSpPr>
        <p:spPr>
          <a:xfrm>
            <a:off x="595679" y="1417638"/>
            <a:ext cx="10972801" cy="467836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20"/>
              <a:buNone/>
            </a:pPr>
            <a:r>
              <a:rPr b="1" lang="en-US" sz="2220"/>
              <a:t>Characteristics of Incremental Model</a:t>
            </a:r>
            <a:endParaRPr sz="2220"/>
          </a:p>
          <a:p>
            <a:pPr indent="-457200" lvl="0" marL="457200" rtl="0" algn="l">
              <a:lnSpc>
                <a:spcPct val="80000"/>
              </a:lnSpc>
              <a:spcBef>
                <a:spcPts val="444"/>
              </a:spcBef>
              <a:spcAft>
                <a:spcPts val="0"/>
              </a:spcAft>
              <a:buClr>
                <a:schemeClr val="dk1"/>
              </a:buClr>
              <a:buSzPts val="2220"/>
              <a:buFont typeface="Calibri"/>
              <a:buAutoNum type="arabicPeriod"/>
            </a:pPr>
            <a:r>
              <a:rPr lang="en-US" sz="2220"/>
              <a:t>System is broken down into many </a:t>
            </a:r>
            <a:r>
              <a:rPr b="1" lang="en-US" sz="2220"/>
              <a:t>mini development projects</a:t>
            </a:r>
            <a:r>
              <a:rPr lang="en-US" sz="2220"/>
              <a:t>.</a:t>
            </a:r>
            <a:endParaRPr/>
          </a:p>
          <a:p>
            <a:pPr indent="-457200" lvl="0" marL="457200" rtl="0" algn="l">
              <a:lnSpc>
                <a:spcPct val="80000"/>
              </a:lnSpc>
              <a:spcBef>
                <a:spcPts val="444"/>
              </a:spcBef>
              <a:spcAft>
                <a:spcPts val="0"/>
              </a:spcAft>
              <a:buClr>
                <a:schemeClr val="dk1"/>
              </a:buClr>
              <a:buSzPts val="2220"/>
              <a:buFont typeface="Calibri"/>
              <a:buAutoNum type="arabicPeriod"/>
            </a:pPr>
            <a:r>
              <a:rPr lang="en-US" sz="2220"/>
              <a:t>Partial systems are built to produce the final system.</a:t>
            </a:r>
            <a:endParaRPr/>
          </a:p>
          <a:p>
            <a:pPr indent="-457200" lvl="0" marL="457200" rtl="0" algn="l">
              <a:lnSpc>
                <a:spcPct val="80000"/>
              </a:lnSpc>
              <a:spcBef>
                <a:spcPts val="444"/>
              </a:spcBef>
              <a:spcAft>
                <a:spcPts val="0"/>
              </a:spcAft>
              <a:buClr>
                <a:schemeClr val="dk1"/>
              </a:buClr>
              <a:buSzPts val="2220"/>
              <a:buFont typeface="Calibri"/>
              <a:buAutoNum type="arabicPeriod"/>
            </a:pPr>
            <a:r>
              <a:rPr lang="en-US" sz="2220"/>
              <a:t>First tackled </a:t>
            </a:r>
            <a:r>
              <a:rPr b="1" lang="en-US" sz="2220"/>
              <a:t>highest priority requirements.</a:t>
            </a:r>
            <a:endParaRPr/>
          </a:p>
          <a:p>
            <a:pPr indent="-457200" lvl="0" marL="457200" rtl="0" algn="l">
              <a:lnSpc>
                <a:spcPct val="80000"/>
              </a:lnSpc>
              <a:spcBef>
                <a:spcPts val="444"/>
              </a:spcBef>
              <a:spcAft>
                <a:spcPts val="0"/>
              </a:spcAft>
              <a:buClr>
                <a:schemeClr val="dk1"/>
              </a:buClr>
              <a:buSzPts val="2220"/>
              <a:buFont typeface="Calibri"/>
              <a:buAutoNum type="arabicPeriod"/>
            </a:pPr>
            <a:r>
              <a:rPr lang="en-US" sz="2220"/>
              <a:t>The requirement of a portion is frozen </a:t>
            </a:r>
            <a:r>
              <a:rPr b="1" lang="en-US" sz="2220"/>
              <a:t>once the incremented portion is developed</a:t>
            </a:r>
            <a:r>
              <a:rPr lang="en-US" sz="2220"/>
              <a:t>.</a:t>
            </a:r>
            <a:endParaRPr/>
          </a:p>
          <a:p>
            <a:pPr indent="0" lvl="0" marL="0" rtl="0" algn="l">
              <a:lnSpc>
                <a:spcPct val="150000"/>
              </a:lnSpc>
              <a:spcBef>
                <a:spcPts val="444"/>
              </a:spcBef>
              <a:spcAft>
                <a:spcPts val="0"/>
              </a:spcAft>
              <a:buClr>
                <a:schemeClr val="dk1"/>
              </a:buClr>
              <a:buSzPts val="2220"/>
              <a:buNone/>
            </a:pPr>
            <a:r>
              <a:rPr lang="en-US" sz="2220"/>
              <a:t> </a:t>
            </a:r>
            <a:r>
              <a:rPr b="1" lang="en-US" sz="2220"/>
              <a:t>Tasks involved: </a:t>
            </a:r>
            <a:endParaRPr b="1" sz="2220"/>
          </a:p>
          <a:p>
            <a:pPr indent="0" lvl="0" marL="0" rtl="0" algn="l">
              <a:lnSpc>
                <a:spcPct val="80000"/>
              </a:lnSpc>
              <a:spcBef>
                <a:spcPts val="444"/>
              </a:spcBef>
              <a:spcAft>
                <a:spcPts val="0"/>
              </a:spcAft>
              <a:buClr>
                <a:schemeClr val="dk1"/>
              </a:buClr>
              <a:buSzPts val="2220"/>
              <a:buNone/>
            </a:pPr>
            <a:r>
              <a:rPr b="1" lang="en-US" sz="2220"/>
              <a:t>Communication</a:t>
            </a:r>
            <a:r>
              <a:rPr lang="en-US" sz="2220"/>
              <a:t>: helps to understand the objective.</a:t>
            </a:r>
            <a:endParaRPr/>
          </a:p>
          <a:p>
            <a:pPr indent="0" lvl="0" marL="0" rtl="0" algn="l">
              <a:lnSpc>
                <a:spcPct val="80000"/>
              </a:lnSpc>
              <a:spcBef>
                <a:spcPts val="444"/>
              </a:spcBef>
              <a:spcAft>
                <a:spcPts val="0"/>
              </a:spcAft>
              <a:buClr>
                <a:schemeClr val="dk1"/>
              </a:buClr>
              <a:buSzPts val="2220"/>
              <a:buNone/>
            </a:pPr>
            <a:r>
              <a:rPr b="1" lang="en-US" sz="2220"/>
              <a:t>Planning: </a:t>
            </a:r>
            <a:r>
              <a:rPr lang="en-US" sz="2220"/>
              <a:t>required as many people (software teams) work on the same project but different function at same time.</a:t>
            </a:r>
            <a:endParaRPr/>
          </a:p>
          <a:p>
            <a:pPr indent="0" lvl="0" marL="0" rtl="0" algn="l">
              <a:lnSpc>
                <a:spcPct val="80000"/>
              </a:lnSpc>
              <a:spcBef>
                <a:spcPts val="444"/>
              </a:spcBef>
              <a:spcAft>
                <a:spcPts val="0"/>
              </a:spcAft>
              <a:buClr>
                <a:schemeClr val="dk1"/>
              </a:buClr>
              <a:buSzPts val="2220"/>
              <a:buNone/>
            </a:pPr>
            <a:r>
              <a:rPr b="1" lang="en-US" sz="2220"/>
              <a:t>Modeling: </a:t>
            </a:r>
            <a:r>
              <a:rPr lang="en-US" sz="2220"/>
              <a:t>involves business modeling, data modeling, and process modeling.</a:t>
            </a:r>
            <a:endParaRPr/>
          </a:p>
          <a:p>
            <a:pPr indent="0" lvl="0" marL="0" rtl="0" algn="l">
              <a:lnSpc>
                <a:spcPct val="80000"/>
              </a:lnSpc>
              <a:spcBef>
                <a:spcPts val="444"/>
              </a:spcBef>
              <a:spcAft>
                <a:spcPts val="0"/>
              </a:spcAft>
              <a:buClr>
                <a:schemeClr val="dk1"/>
              </a:buClr>
              <a:buSzPts val="2220"/>
              <a:buNone/>
            </a:pPr>
            <a:r>
              <a:rPr b="1" lang="en-US" sz="2220"/>
              <a:t>Construction: </a:t>
            </a:r>
            <a:r>
              <a:rPr lang="en-US" sz="2220"/>
              <a:t>this involves the reuse software components and automatic code.</a:t>
            </a:r>
            <a:endParaRPr/>
          </a:p>
          <a:p>
            <a:pPr indent="0" lvl="0" marL="0" rtl="0" algn="l">
              <a:lnSpc>
                <a:spcPct val="80000"/>
              </a:lnSpc>
              <a:spcBef>
                <a:spcPts val="444"/>
              </a:spcBef>
              <a:spcAft>
                <a:spcPts val="0"/>
              </a:spcAft>
              <a:buClr>
                <a:schemeClr val="dk1"/>
              </a:buClr>
              <a:buSzPts val="2220"/>
              <a:buNone/>
            </a:pPr>
            <a:r>
              <a:rPr b="1" lang="en-US" sz="2220"/>
              <a:t>Deployment: </a:t>
            </a:r>
            <a:r>
              <a:rPr lang="en-US" sz="2220"/>
              <a:t>integration of all the increments</a:t>
            </a:r>
            <a:endParaRPr/>
          </a:p>
          <a:p>
            <a:pPr indent="0" lvl="0" marL="0" rtl="0" algn="l">
              <a:lnSpc>
                <a:spcPct val="80000"/>
              </a:lnSpc>
              <a:spcBef>
                <a:spcPts val="444"/>
              </a:spcBef>
              <a:spcAft>
                <a:spcPts val="0"/>
              </a:spcAft>
              <a:buClr>
                <a:schemeClr val="dk1"/>
              </a:buClr>
              <a:buSzPts val="2220"/>
              <a:buNone/>
            </a:pPr>
            <a:r>
              <a:rPr lang="en-US" sz="2220"/>
              <a:t> </a:t>
            </a:r>
            <a:endParaRPr/>
          </a:p>
          <a:p>
            <a:pPr indent="0" lvl="0" marL="0" rtl="0" algn="l">
              <a:lnSpc>
                <a:spcPct val="80000"/>
              </a:lnSpc>
              <a:spcBef>
                <a:spcPts val="444"/>
              </a:spcBef>
              <a:spcAft>
                <a:spcPts val="0"/>
              </a:spcAft>
              <a:buClr>
                <a:schemeClr val="dk1"/>
              </a:buClr>
              <a:buSzPts val="2220"/>
              <a:buNone/>
            </a:pPr>
            <a:r>
              <a:t/>
            </a:r>
            <a:endParaRPr sz="2220"/>
          </a:p>
          <a:p>
            <a:pPr indent="0" lvl="1" marL="457200" rtl="0" algn="l">
              <a:lnSpc>
                <a:spcPct val="130000"/>
              </a:lnSpc>
              <a:spcBef>
                <a:spcPts val="444"/>
              </a:spcBef>
              <a:spcAft>
                <a:spcPts val="0"/>
              </a:spcAft>
              <a:buClr>
                <a:schemeClr val="dk1"/>
              </a:buClr>
              <a:buSzPts val="2220"/>
              <a:buNone/>
            </a:pPr>
            <a:r>
              <a:t/>
            </a:r>
            <a:endParaRPr sz="2220"/>
          </a:p>
        </p:txBody>
      </p:sp>
      <p:sp>
        <p:nvSpPr>
          <p:cNvPr id="669" name="Google Shape;669;p42"/>
          <p:cNvSpPr txBox="1"/>
          <p:nvPr>
            <p:ph idx="10" type="dt"/>
          </p:nvPr>
        </p:nvSpPr>
        <p:spPr>
          <a:xfrm>
            <a:off x="101970" y="6308729"/>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70" name="Google Shape;670;p42"/>
          <p:cNvSpPr txBox="1"/>
          <p:nvPr>
            <p:ph idx="11" type="ftr"/>
          </p:nvPr>
        </p:nvSpPr>
        <p:spPr>
          <a:xfrm>
            <a:off x="4166102" y="6304957"/>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71" name="Google Shape;671;p4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3"/>
          <p:cNvSpPr txBox="1"/>
          <p:nvPr>
            <p:ph type="title"/>
          </p:nvPr>
        </p:nvSpPr>
        <p:spPr>
          <a:xfrm>
            <a:off x="1752600" y="286605"/>
            <a:ext cx="9380707" cy="77860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t>Advantages &amp; Disadvantages </a:t>
            </a:r>
            <a:endParaRPr/>
          </a:p>
        </p:txBody>
      </p:sp>
      <p:sp>
        <p:nvSpPr>
          <p:cNvPr id="677" name="Google Shape;677;p43"/>
          <p:cNvSpPr txBox="1"/>
          <p:nvPr>
            <p:ph idx="1" type="body"/>
          </p:nvPr>
        </p:nvSpPr>
        <p:spPr>
          <a:xfrm>
            <a:off x="609598" y="1447800"/>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Advantages of Incremental model:</a:t>
            </a:r>
            <a:endParaRPr sz="2400"/>
          </a:p>
          <a:p>
            <a:pPr indent="0" lvl="0" marL="0" rtl="0" algn="l">
              <a:lnSpc>
                <a:spcPct val="90000"/>
              </a:lnSpc>
              <a:spcBef>
                <a:spcPts val="480"/>
              </a:spcBef>
              <a:spcAft>
                <a:spcPts val="0"/>
              </a:spcAft>
              <a:buClr>
                <a:schemeClr val="dk1"/>
              </a:buClr>
              <a:buSzPts val="2400"/>
              <a:buNone/>
            </a:pPr>
            <a:r>
              <a:rPr lang="en-US" sz="2400"/>
              <a:t>i ) Generates working software quickly and early during the software life cycle.</a:t>
            </a:r>
            <a:endParaRPr/>
          </a:p>
          <a:p>
            <a:pPr indent="0" lvl="0" marL="0" rtl="0" algn="l">
              <a:lnSpc>
                <a:spcPct val="90000"/>
              </a:lnSpc>
              <a:spcBef>
                <a:spcPts val="480"/>
              </a:spcBef>
              <a:spcAft>
                <a:spcPts val="0"/>
              </a:spcAft>
              <a:buClr>
                <a:schemeClr val="dk1"/>
              </a:buClr>
              <a:buSzPts val="2400"/>
              <a:buNone/>
            </a:pPr>
            <a:r>
              <a:rPr lang="en-US" sz="2400"/>
              <a:t>ii ) This model is more flexible – less costly to change scope and requirements.</a:t>
            </a:r>
            <a:endParaRPr/>
          </a:p>
          <a:p>
            <a:pPr indent="0" lvl="0" marL="0" rtl="0" algn="l">
              <a:lnSpc>
                <a:spcPct val="90000"/>
              </a:lnSpc>
              <a:spcBef>
                <a:spcPts val="480"/>
              </a:spcBef>
              <a:spcAft>
                <a:spcPts val="0"/>
              </a:spcAft>
              <a:buClr>
                <a:schemeClr val="dk1"/>
              </a:buClr>
              <a:buSzPts val="2400"/>
              <a:buNone/>
            </a:pPr>
            <a:r>
              <a:rPr lang="en-US" sz="2400"/>
              <a:t>iii ) It is easier to test and debug during a smaller iteration.</a:t>
            </a:r>
            <a:endParaRPr/>
          </a:p>
          <a:p>
            <a:pPr indent="0" lvl="0" marL="0" rtl="0" algn="l">
              <a:lnSpc>
                <a:spcPct val="90000"/>
              </a:lnSpc>
              <a:spcBef>
                <a:spcPts val="480"/>
              </a:spcBef>
              <a:spcAft>
                <a:spcPts val="0"/>
              </a:spcAft>
              <a:buClr>
                <a:schemeClr val="dk1"/>
              </a:buClr>
              <a:buSzPts val="2400"/>
              <a:buNone/>
            </a:pPr>
            <a:r>
              <a:rPr lang="en-US" sz="2400"/>
              <a:t>iv ) In this model customer can respond to each built.</a:t>
            </a:r>
            <a:endParaRPr/>
          </a:p>
          <a:p>
            <a:pPr indent="0" lvl="0" marL="0" rtl="0" algn="l">
              <a:lnSpc>
                <a:spcPct val="90000"/>
              </a:lnSpc>
              <a:spcBef>
                <a:spcPts val="480"/>
              </a:spcBef>
              <a:spcAft>
                <a:spcPts val="0"/>
              </a:spcAft>
              <a:buClr>
                <a:schemeClr val="dk1"/>
              </a:buClr>
              <a:buSzPts val="2400"/>
              <a:buNone/>
            </a:pPr>
            <a:r>
              <a:rPr lang="en-US" sz="2400"/>
              <a:t>v ) Lowers initial delivery cost.</a:t>
            </a:r>
            <a:endParaRPr/>
          </a:p>
          <a:p>
            <a:pPr indent="0" lvl="0" marL="0" rtl="0" algn="l">
              <a:lnSpc>
                <a:spcPct val="90000"/>
              </a:lnSpc>
              <a:spcBef>
                <a:spcPts val="480"/>
              </a:spcBef>
              <a:spcAft>
                <a:spcPts val="0"/>
              </a:spcAft>
              <a:buClr>
                <a:schemeClr val="dk1"/>
              </a:buClr>
              <a:buSzPts val="2400"/>
              <a:buNone/>
            </a:pPr>
            <a:r>
              <a:rPr b="1" lang="en-US" sz="2400"/>
              <a:t>Disadvantages of Incremental model:</a:t>
            </a:r>
            <a:endParaRPr sz="2400"/>
          </a:p>
          <a:p>
            <a:pPr indent="0" lvl="0" marL="0" rtl="0" algn="l">
              <a:lnSpc>
                <a:spcPct val="90000"/>
              </a:lnSpc>
              <a:spcBef>
                <a:spcPts val="480"/>
              </a:spcBef>
              <a:spcAft>
                <a:spcPts val="0"/>
              </a:spcAft>
              <a:buClr>
                <a:schemeClr val="dk1"/>
              </a:buClr>
              <a:buSzPts val="2400"/>
              <a:buNone/>
            </a:pPr>
            <a:r>
              <a:rPr lang="en-US" sz="2400"/>
              <a:t>i ) Needs good planning and design.</a:t>
            </a:r>
            <a:endParaRPr/>
          </a:p>
          <a:p>
            <a:pPr indent="0" lvl="0" marL="0" rtl="0" algn="l">
              <a:lnSpc>
                <a:spcPct val="90000"/>
              </a:lnSpc>
              <a:spcBef>
                <a:spcPts val="480"/>
              </a:spcBef>
              <a:spcAft>
                <a:spcPts val="0"/>
              </a:spcAft>
              <a:buClr>
                <a:schemeClr val="dk1"/>
              </a:buClr>
              <a:buSzPts val="2400"/>
              <a:buNone/>
            </a:pPr>
            <a:r>
              <a:rPr lang="en-US" sz="2400"/>
              <a:t>ii ) Needs a clear and complete definition of the whole system before it can be broken  </a:t>
            </a:r>
            <a:endParaRPr/>
          </a:p>
          <a:p>
            <a:pPr indent="0" lvl="0" marL="0" rtl="0" algn="l">
              <a:lnSpc>
                <a:spcPct val="90000"/>
              </a:lnSpc>
              <a:spcBef>
                <a:spcPts val="480"/>
              </a:spcBef>
              <a:spcAft>
                <a:spcPts val="0"/>
              </a:spcAft>
              <a:buClr>
                <a:schemeClr val="dk1"/>
              </a:buClr>
              <a:buSzPts val="2400"/>
              <a:buNone/>
            </a:pPr>
            <a:r>
              <a:rPr lang="en-US" sz="2400"/>
              <a:t>     down and built incrementally.</a:t>
            </a:r>
            <a:endParaRPr/>
          </a:p>
          <a:p>
            <a:pPr indent="0" lvl="0" marL="0" rtl="0" algn="l">
              <a:lnSpc>
                <a:spcPct val="90000"/>
              </a:lnSpc>
              <a:spcBef>
                <a:spcPts val="480"/>
              </a:spcBef>
              <a:spcAft>
                <a:spcPts val="0"/>
              </a:spcAft>
              <a:buClr>
                <a:schemeClr val="dk1"/>
              </a:buClr>
              <a:buSzPts val="2400"/>
              <a:buNone/>
            </a:pPr>
            <a:r>
              <a:rPr lang="en-US" sz="2400"/>
              <a:t>iii ) Total cost is higher than other traditional model</a:t>
            </a:r>
            <a:endParaRPr/>
          </a:p>
        </p:txBody>
      </p:sp>
      <p:sp>
        <p:nvSpPr>
          <p:cNvPr id="678" name="Google Shape;678;p43"/>
          <p:cNvSpPr txBox="1"/>
          <p:nvPr>
            <p:ph idx="10" type="dt"/>
          </p:nvPr>
        </p:nvSpPr>
        <p:spPr>
          <a:xfrm>
            <a:off x="152400" y="6492875"/>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79" name="Google Shape;679;p43"/>
          <p:cNvSpPr txBox="1"/>
          <p:nvPr>
            <p:ph idx="11" type="ftr"/>
          </p:nvPr>
        </p:nvSpPr>
        <p:spPr>
          <a:xfrm>
            <a:off x="4166102" y="649287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80" name="Google Shape;680;p4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When to use Incremental Model ?</a:t>
            </a:r>
            <a:endParaRPr/>
          </a:p>
        </p:txBody>
      </p:sp>
      <p:sp>
        <p:nvSpPr>
          <p:cNvPr id="686" name="Google Shape;686;p4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When the requirements of the complete system are clearly defined and understood.</a:t>
            </a:r>
            <a:endParaRPr/>
          </a:p>
          <a:p>
            <a:pPr indent="-342900" lvl="0" marL="342900" rtl="0" algn="l">
              <a:lnSpc>
                <a:spcPct val="100000"/>
              </a:lnSpc>
              <a:spcBef>
                <a:spcPts val="480"/>
              </a:spcBef>
              <a:spcAft>
                <a:spcPts val="0"/>
              </a:spcAft>
              <a:buClr>
                <a:schemeClr val="dk1"/>
              </a:buClr>
              <a:buSzPts val="2400"/>
              <a:buChar char="•"/>
            </a:pPr>
            <a:r>
              <a:rPr lang="en-US" sz="2400"/>
              <a:t>Major requirements are defined; however, some details can evolve with time.</a:t>
            </a:r>
            <a:endParaRPr/>
          </a:p>
          <a:p>
            <a:pPr indent="-342900" lvl="0" marL="342900" rtl="0" algn="l">
              <a:lnSpc>
                <a:spcPct val="100000"/>
              </a:lnSpc>
              <a:spcBef>
                <a:spcPts val="480"/>
              </a:spcBef>
              <a:spcAft>
                <a:spcPts val="0"/>
              </a:spcAft>
              <a:buClr>
                <a:schemeClr val="dk1"/>
              </a:buClr>
              <a:buSzPts val="2400"/>
              <a:buChar char="•"/>
            </a:pPr>
            <a:r>
              <a:rPr lang="en-US" sz="2400"/>
              <a:t>There is a need to get a product to the market early.</a:t>
            </a:r>
            <a:endParaRPr/>
          </a:p>
          <a:p>
            <a:pPr indent="-342900" lvl="0" marL="342900" rtl="0" algn="l">
              <a:lnSpc>
                <a:spcPct val="100000"/>
              </a:lnSpc>
              <a:spcBef>
                <a:spcPts val="480"/>
              </a:spcBef>
              <a:spcAft>
                <a:spcPts val="0"/>
              </a:spcAft>
              <a:buClr>
                <a:schemeClr val="dk1"/>
              </a:buClr>
              <a:buSzPts val="2400"/>
              <a:buChar char="•"/>
            </a:pPr>
            <a:r>
              <a:rPr lang="en-US" sz="2400"/>
              <a:t>A new technology is being used</a:t>
            </a:r>
            <a:endParaRPr/>
          </a:p>
          <a:p>
            <a:pPr indent="-342900" lvl="0" marL="342900" rtl="0" algn="l">
              <a:lnSpc>
                <a:spcPct val="100000"/>
              </a:lnSpc>
              <a:spcBef>
                <a:spcPts val="480"/>
              </a:spcBef>
              <a:spcAft>
                <a:spcPts val="0"/>
              </a:spcAft>
              <a:buClr>
                <a:schemeClr val="dk1"/>
              </a:buClr>
              <a:buSzPts val="2400"/>
              <a:buChar char="•"/>
            </a:pPr>
            <a:r>
              <a:rPr lang="en-US" sz="2400"/>
              <a:t>Resources with needed skill set are not available</a:t>
            </a:r>
            <a:endParaRPr/>
          </a:p>
          <a:p>
            <a:pPr indent="-342900" lvl="0" marL="342900" rtl="0" algn="l">
              <a:lnSpc>
                <a:spcPct val="100000"/>
              </a:lnSpc>
              <a:spcBef>
                <a:spcPts val="480"/>
              </a:spcBef>
              <a:spcAft>
                <a:spcPts val="0"/>
              </a:spcAft>
              <a:buClr>
                <a:schemeClr val="dk1"/>
              </a:buClr>
              <a:buSzPts val="2400"/>
              <a:buChar char="•"/>
            </a:pPr>
            <a:r>
              <a:rPr lang="en-US" sz="2400"/>
              <a:t>There are some high risk features and goals.</a:t>
            </a:r>
            <a:endParaRPr/>
          </a:p>
          <a:p>
            <a:pPr indent="-190500" lvl="0" marL="342900" rtl="0" algn="l">
              <a:lnSpc>
                <a:spcPct val="100000"/>
              </a:lnSpc>
              <a:spcBef>
                <a:spcPts val="480"/>
              </a:spcBef>
              <a:spcAft>
                <a:spcPts val="0"/>
              </a:spcAft>
              <a:buClr>
                <a:schemeClr val="dk1"/>
              </a:buClr>
              <a:buSzPts val="2400"/>
              <a:buNone/>
            </a:pPr>
            <a:r>
              <a:t/>
            </a:r>
            <a:endParaRPr sz="2400"/>
          </a:p>
        </p:txBody>
      </p:sp>
      <p:sp>
        <p:nvSpPr>
          <p:cNvPr id="687" name="Google Shape;687;p4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88" name="Google Shape;688;p4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89" name="Google Shape;689;p4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5"/>
          <p:cNvSpPr txBox="1"/>
          <p:nvPr>
            <p:ph type="title"/>
          </p:nvPr>
        </p:nvSpPr>
        <p:spPr>
          <a:xfrm>
            <a:off x="1914297" y="286606"/>
            <a:ext cx="9240067" cy="106294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iii. RAD Model</a:t>
            </a:r>
            <a:endParaRPr>
              <a:latin typeface="Calibri"/>
              <a:ea typeface="Calibri"/>
              <a:cs typeface="Calibri"/>
              <a:sym typeface="Calibri"/>
            </a:endParaRPr>
          </a:p>
        </p:txBody>
      </p:sp>
      <p:sp>
        <p:nvSpPr>
          <p:cNvPr id="695" name="Google Shape;695;p45"/>
          <p:cNvSpPr txBox="1"/>
          <p:nvPr>
            <p:ph idx="1" type="body"/>
          </p:nvPr>
        </p:nvSpPr>
        <p:spPr>
          <a:xfrm>
            <a:off x="685800" y="1668633"/>
            <a:ext cx="11160578" cy="50068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RAD is a </a:t>
            </a:r>
            <a:r>
              <a:rPr b="1" lang="en-US" sz="2400"/>
              <a:t>Rapid Application Development model</a:t>
            </a: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Using the RAD model, software product is developed in a </a:t>
            </a:r>
            <a:r>
              <a:rPr b="1" lang="en-US" sz="2400"/>
              <a:t>short period </a:t>
            </a:r>
            <a:r>
              <a:rPr lang="en-US" sz="2400"/>
              <a:t>of time.</a:t>
            </a:r>
            <a:endParaRPr/>
          </a:p>
          <a:p>
            <a:pPr indent="-342900" lvl="0" marL="342900" rtl="0" algn="l">
              <a:lnSpc>
                <a:spcPct val="100000"/>
              </a:lnSpc>
              <a:spcBef>
                <a:spcPts val="480"/>
              </a:spcBef>
              <a:spcAft>
                <a:spcPts val="0"/>
              </a:spcAft>
              <a:buClr>
                <a:schemeClr val="dk1"/>
              </a:buClr>
              <a:buSzPts val="2400"/>
              <a:buChar char="•"/>
            </a:pPr>
            <a:r>
              <a:rPr lang="en-US" sz="2400"/>
              <a:t>The initial activity starts with the </a:t>
            </a:r>
            <a:r>
              <a:rPr b="1" lang="en-US" sz="2400"/>
              <a:t>communication </a:t>
            </a:r>
            <a:r>
              <a:rPr lang="en-US" sz="2400"/>
              <a:t>between customer and developer.</a:t>
            </a:r>
            <a:endParaRPr/>
          </a:p>
          <a:p>
            <a:pPr indent="-342900" lvl="0" marL="342900" rtl="0" algn="l">
              <a:lnSpc>
                <a:spcPct val="100000"/>
              </a:lnSpc>
              <a:spcBef>
                <a:spcPts val="480"/>
              </a:spcBef>
              <a:spcAft>
                <a:spcPts val="0"/>
              </a:spcAft>
              <a:buClr>
                <a:schemeClr val="dk1"/>
              </a:buClr>
              <a:buSzPts val="2400"/>
              <a:buChar char="•"/>
            </a:pPr>
            <a:r>
              <a:rPr b="1" lang="en-US" sz="2400"/>
              <a:t>Planning</a:t>
            </a:r>
            <a:r>
              <a:rPr lang="en-US" sz="2400"/>
              <a:t> depends upon the initial requirements and then the requirements are divided into groups.</a:t>
            </a:r>
            <a:endParaRPr/>
          </a:p>
          <a:p>
            <a:pPr indent="-342900" lvl="0" marL="342900" rtl="0" algn="l">
              <a:lnSpc>
                <a:spcPct val="100000"/>
              </a:lnSpc>
              <a:spcBef>
                <a:spcPts val="480"/>
              </a:spcBef>
              <a:spcAft>
                <a:spcPts val="0"/>
              </a:spcAft>
              <a:buClr>
                <a:schemeClr val="dk1"/>
              </a:buClr>
              <a:buSzPts val="2400"/>
              <a:buChar char="•"/>
            </a:pPr>
            <a:r>
              <a:rPr lang="en-US" sz="2400"/>
              <a:t>Planning is more important to work together on different modules</a:t>
            </a:r>
            <a:endParaRPr/>
          </a:p>
          <a:p>
            <a:pPr indent="-342900" lvl="0" marL="342900" rtl="0" algn="l">
              <a:lnSpc>
                <a:spcPct val="100000"/>
              </a:lnSpc>
              <a:spcBef>
                <a:spcPts val="480"/>
              </a:spcBef>
              <a:spcAft>
                <a:spcPts val="0"/>
              </a:spcAft>
              <a:buClr>
                <a:schemeClr val="dk1"/>
              </a:buClr>
              <a:buSzPts val="2400"/>
              <a:buChar char="•"/>
            </a:pPr>
            <a:r>
              <a:rPr lang="en-US" sz="2400"/>
              <a:t>Rapid application development emphasizes working software and user feedback over strict planning and requirements recording.</a:t>
            </a:r>
            <a:endParaRPr/>
          </a:p>
        </p:txBody>
      </p:sp>
      <p:sp>
        <p:nvSpPr>
          <p:cNvPr id="696" name="Google Shape;696;p45"/>
          <p:cNvSpPr txBox="1"/>
          <p:nvPr>
            <p:ph idx="10" type="dt"/>
          </p:nvPr>
        </p:nvSpPr>
        <p:spPr>
          <a:xfrm>
            <a:off x="14089" y="6534594"/>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697" name="Google Shape;697;p45"/>
          <p:cNvSpPr txBox="1"/>
          <p:nvPr>
            <p:ph idx="11" type="ftr"/>
          </p:nvPr>
        </p:nvSpPr>
        <p:spPr>
          <a:xfrm>
            <a:off x="4495800" y="649287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698" name="Google Shape;698;p4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6"/>
          <p:cNvSpPr txBox="1"/>
          <p:nvPr>
            <p:ph type="title"/>
          </p:nvPr>
        </p:nvSpPr>
        <p:spPr>
          <a:xfrm>
            <a:off x="1676401" y="381001"/>
            <a:ext cx="10055781"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lang="en-US" sz="3600"/>
              <a:t>RAD Model</a:t>
            </a:r>
            <a:endParaRPr sz="5300"/>
          </a:p>
        </p:txBody>
      </p:sp>
      <p:sp>
        <p:nvSpPr>
          <p:cNvPr id="704" name="Google Shape;704;p46"/>
          <p:cNvSpPr txBox="1"/>
          <p:nvPr>
            <p:ph idx="10" type="dt"/>
          </p:nvPr>
        </p:nvSpPr>
        <p:spPr>
          <a:xfrm>
            <a:off x="152400" y="6416675"/>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05" name="Google Shape;705;p46"/>
          <p:cNvSpPr txBox="1"/>
          <p:nvPr>
            <p:ph idx="11" type="ftr"/>
          </p:nvPr>
        </p:nvSpPr>
        <p:spPr>
          <a:xfrm>
            <a:off x="4774393" y="6396762"/>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06" name="Google Shape;706;p4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07" name="Google Shape;707;p46"/>
          <p:cNvPicPr preferRelativeResize="0"/>
          <p:nvPr/>
        </p:nvPicPr>
        <p:blipFill rotWithShape="1">
          <a:blip r:embed="rId3">
            <a:alphaModFix/>
          </a:blip>
          <a:srcRect b="0" l="0" r="0" t="0"/>
          <a:stretch/>
        </p:blipFill>
        <p:spPr>
          <a:xfrm>
            <a:off x="2057400" y="2133600"/>
            <a:ext cx="7996719" cy="3048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7"/>
          <p:cNvSpPr txBox="1"/>
          <p:nvPr>
            <p:ph type="title"/>
          </p:nvPr>
        </p:nvSpPr>
        <p:spPr>
          <a:xfrm>
            <a:off x="609600" y="274638"/>
            <a:ext cx="10972801" cy="944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   RAD Model</a:t>
            </a:r>
            <a:endParaRPr>
              <a:latin typeface="Calibri"/>
              <a:ea typeface="Calibri"/>
              <a:cs typeface="Calibri"/>
              <a:sym typeface="Calibri"/>
            </a:endParaRPr>
          </a:p>
        </p:txBody>
      </p:sp>
      <p:sp>
        <p:nvSpPr>
          <p:cNvPr id="714" name="Google Shape;714;p47"/>
          <p:cNvSpPr txBox="1"/>
          <p:nvPr>
            <p:ph idx="1" type="body"/>
          </p:nvPr>
        </p:nvSpPr>
        <p:spPr>
          <a:xfrm>
            <a:off x="600856" y="1371600"/>
            <a:ext cx="10972801" cy="495026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t>1. </a:t>
            </a:r>
            <a:r>
              <a:rPr b="1" lang="en-US" sz="2400"/>
              <a:t>Figure out the requirements :  Identify why the</a:t>
            </a:r>
            <a:r>
              <a:rPr lang="en-US" sz="2400"/>
              <a:t> software or app is built and what the project is supposed to accomplish.</a:t>
            </a:r>
            <a:endParaRPr/>
          </a:p>
          <a:p>
            <a:pPr indent="0" lvl="0" marL="0" rtl="0" algn="l">
              <a:lnSpc>
                <a:spcPct val="100000"/>
              </a:lnSpc>
              <a:spcBef>
                <a:spcPts val="480"/>
              </a:spcBef>
              <a:spcAft>
                <a:spcPts val="0"/>
              </a:spcAft>
              <a:buClr>
                <a:schemeClr val="dk1"/>
              </a:buClr>
              <a:buSzPts val="2400"/>
              <a:buNone/>
            </a:pPr>
            <a:r>
              <a:rPr lang="en-US" sz="2400"/>
              <a:t>Involve users, developers, and designers to discuss the purpose of the system and a estimated project timeline. The budget is a strong constraint.</a:t>
            </a:r>
            <a:endParaRPr sz="2400"/>
          </a:p>
          <a:p>
            <a:pPr indent="0" lvl="0" marL="0" rtl="0" algn="l">
              <a:lnSpc>
                <a:spcPct val="100000"/>
              </a:lnSpc>
              <a:spcBef>
                <a:spcPts val="480"/>
              </a:spcBef>
              <a:spcAft>
                <a:spcPts val="0"/>
              </a:spcAft>
              <a:buClr>
                <a:schemeClr val="dk1"/>
              </a:buClr>
              <a:buSzPts val="2400"/>
              <a:buNone/>
            </a:pPr>
            <a:r>
              <a:rPr b="1" lang="en-US" sz="2400"/>
              <a:t>2. Build prototypes: </a:t>
            </a:r>
            <a:r>
              <a:rPr lang="en-US" sz="2400"/>
              <a:t>Team will start working on building functional models right away. The engineers and designers will create and improve upon working prototypes </a:t>
            </a:r>
            <a:endParaRPr sz="2400"/>
          </a:p>
          <a:p>
            <a:pPr indent="0" lvl="0" marL="0" rtl="0" algn="l">
              <a:lnSpc>
                <a:spcPct val="100000"/>
              </a:lnSpc>
              <a:spcBef>
                <a:spcPts val="480"/>
              </a:spcBef>
              <a:spcAft>
                <a:spcPts val="0"/>
              </a:spcAft>
              <a:buClr>
                <a:schemeClr val="dk1"/>
              </a:buClr>
              <a:buSzPts val="2400"/>
              <a:buNone/>
            </a:pPr>
            <a:r>
              <a:rPr b="1" lang="en-US" sz="2400"/>
              <a:t>3. Get user feedback :</a:t>
            </a:r>
            <a:endParaRPr b="1" sz="2400"/>
          </a:p>
          <a:p>
            <a:pPr indent="0" lvl="0" marL="0" rtl="0" algn="l">
              <a:lnSpc>
                <a:spcPct val="100000"/>
              </a:lnSpc>
              <a:spcBef>
                <a:spcPts val="480"/>
              </a:spcBef>
              <a:spcAft>
                <a:spcPts val="0"/>
              </a:spcAft>
              <a:buClr>
                <a:schemeClr val="dk1"/>
              </a:buClr>
              <a:buSzPts val="2400"/>
              <a:buNone/>
            </a:pPr>
            <a:r>
              <a:rPr lang="en-US" sz="2400"/>
              <a:t>RAD calls for ongoing collaboration between your team and users in order to create a high-quality system. The users will be the ones providing feedback to improve your prototypes.</a:t>
            </a:r>
            <a:endParaRPr sz="2000"/>
          </a:p>
        </p:txBody>
      </p:sp>
      <p:sp>
        <p:nvSpPr>
          <p:cNvPr id="715" name="Google Shape;715;p47"/>
          <p:cNvSpPr txBox="1"/>
          <p:nvPr>
            <p:ph idx="10" type="dt"/>
          </p:nvPr>
        </p:nvSpPr>
        <p:spPr>
          <a:xfrm>
            <a:off x="152400" y="6390836"/>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16" name="Google Shape;716;p47"/>
          <p:cNvSpPr txBox="1"/>
          <p:nvPr>
            <p:ph idx="11" type="ftr"/>
          </p:nvPr>
        </p:nvSpPr>
        <p:spPr>
          <a:xfrm>
            <a:off x="4877806" y="6390836"/>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17" name="Google Shape;717;p4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lang="en-US" sz="3600">
                <a:latin typeface="Calibri"/>
                <a:ea typeface="Calibri"/>
                <a:cs typeface="Calibri"/>
                <a:sym typeface="Calibri"/>
              </a:rPr>
              <a:t>A general model of the design process </a:t>
            </a:r>
            <a:br>
              <a:rPr lang="en-US" sz="3600"/>
            </a:br>
            <a:endParaRPr sz="3600"/>
          </a:p>
        </p:txBody>
      </p:sp>
      <p:sp>
        <p:nvSpPr>
          <p:cNvPr id="723" name="Google Shape;723;p48"/>
          <p:cNvSpPr txBox="1"/>
          <p:nvPr>
            <p:ph idx="10" type="dt"/>
          </p:nvPr>
        </p:nvSpPr>
        <p:spPr>
          <a:xfrm>
            <a:off x="152400" y="6533917"/>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24" name="Google Shape;724;p48"/>
          <p:cNvSpPr txBox="1"/>
          <p:nvPr>
            <p:ph idx="11" type="ftr"/>
          </p:nvPr>
        </p:nvSpPr>
        <p:spPr>
          <a:xfrm>
            <a:off x="4495800" y="6356352"/>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25" name="Google Shape;725;p4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6" name="Google Shape;726;p48"/>
          <p:cNvSpPr/>
          <p:nvPr/>
        </p:nvSpPr>
        <p:spPr>
          <a:xfrm>
            <a:off x="1295400" y="1676400"/>
            <a:ext cx="101346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4. Do it again : R</a:t>
            </a:r>
            <a:r>
              <a:rPr b="0" i="0" lang="en-US" sz="2400" u="none" cap="none" strike="noStrike">
                <a:solidFill>
                  <a:schemeClr val="dk1"/>
                </a:solidFill>
                <a:latin typeface="Calibri"/>
                <a:ea typeface="Calibri"/>
                <a:cs typeface="Calibri"/>
                <a:sym typeface="Calibri"/>
              </a:rPr>
              <a:t>epeat steps two and three until you feel like your project is done or until you have all working parts assembled together to meet a client’s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5. Test, test, test :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Run the system through different scenarios and make sure it accomplishes the system’s goal.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RAD Model</a:t>
            </a:r>
            <a:endParaRPr/>
          </a:p>
        </p:txBody>
      </p:sp>
      <p:sp>
        <p:nvSpPr>
          <p:cNvPr id="732" name="Google Shape;732;p4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33" name="Google Shape;733;p4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34" name="Google Shape;734;p4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35" name="Google Shape;735;p49"/>
          <p:cNvSpPr txBox="1"/>
          <p:nvPr>
            <p:ph idx="1" type="body"/>
          </p:nvPr>
        </p:nvSpPr>
        <p:spPr>
          <a:xfrm>
            <a:off x="609600" y="1602304"/>
            <a:ext cx="10972801" cy="4613065"/>
          </a:xfrm>
          <a:prstGeom prst="rect">
            <a:avLst/>
          </a:prstGeom>
          <a:noFill/>
          <a:ln>
            <a:noFill/>
          </a:ln>
        </p:spPr>
        <p:txBody>
          <a:bodyPr anchorCtr="0" anchor="ctr" bIns="179325" lIns="36500" spcFirstLastPara="1" rIns="3650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Advantages of RAD Model</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developing a large, complicated software, it helps to form more specialized teams.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process of application development and delivery are fast.</a:t>
            </a:r>
            <a:endParaRPr/>
          </a:p>
          <a:p>
            <a:pPr indent="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This model is flexible, if any changes are required.</a:t>
            </a:r>
            <a:endParaRPr/>
          </a:p>
          <a:p>
            <a:pPr indent="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Reviews are taken from the clients at the staring of the development hence there are lesser chances to miss the requirements.</a:t>
            </a:r>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Always having something to show your client means you can get their feedback and quickly implement any changes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Disadvantages of RAD Model</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feedback from the user is required at every development phase.</a:t>
            </a:r>
            <a:endParaRPr/>
          </a:p>
          <a:p>
            <a:pPr indent="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This model is not a good choice for long term and large projects.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When is RAD useful?</a:t>
            </a:r>
            <a:endParaRPr/>
          </a:p>
        </p:txBody>
      </p:sp>
      <p:sp>
        <p:nvSpPr>
          <p:cNvPr id="741" name="Google Shape;741;p5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When a quick delivery of a product is needed for a customer. </a:t>
            </a:r>
            <a:endParaRPr sz="2400"/>
          </a:p>
          <a:p>
            <a:pPr indent="-342900" lvl="0" marL="342900" rtl="0" algn="l">
              <a:lnSpc>
                <a:spcPct val="100000"/>
              </a:lnSpc>
              <a:spcBef>
                <a:spcPts val="480"/>
              </a:spcBef>
              <a:spcAft>
                <a:spcPts val="0"/>
              </a:spcAft>
              <a:buClr>
                <a:schemeClr val="dk1"/>
              </a:buClr>
              <a:buSzPts val="2400"/>
              <a:buChar char="•"/>
            </a:pPr>
            <a:r>
              <a:rPr lang="en-US" sz="2400"/>
              <a:t>When there are going to be changes made to the prototype throughout the process before the final product is completed.</a:t>
            </a:r>
            <a:endParaRPr/>
          </a:p>
          <a:p>
            <a:pPr indent="-342900" lvl="0" marL="342900" rtl="0" algn="l">
              <a:lnSpc>
                <a:spcPct val="100000"/>
              </a:lnSpc>
              <a:spcBef>
                <a:spcPts val="480"/>
              </a:spcBef>
              <a:spcAft>
                <a:spcPts val="0"/>
              </a:spcAft>
              <a:buClr>
                <a:schemeClr val="dk1"/>
              </a:buClr>
              <a:buSzPts val="2400"/>
              <a:buChar char="•"/>
            </a:pPr>
            <a:r>
              <a:rPr lang="en-US" sz="2400"/>
              <a:t>When there are plenty of knowledgeable developers and engineers on hand and the customer must also remain committed to the process and the schedule.</a:t>
            </a:r>
            <a:endParaRPr/>
          </a:p>
          <a:p>
            <a:pPr indent="-342900" lvl="0" marL="342900" rtl="0" algn="l">
              <a:lnSpc>
                <a:spcPct val="100000"/>
              </a:lnSpc>
              <a:spcBef>
                <a:spcPts val="480"/>
              </a:spcBef>
              <a:spcAft>
                <a:spcPts val="0"/>
              </a:spcAft>
              <a:buClr>
                <a:schemeClr val="dk1"/>
              </a:buClr>
              <a:buSzPts val="2400"/>
              <a:buChar char="•"/>
            </a:pPr>
            <a:r>
              <a:rPr lang="en-US" sz="2400"/>
              <a:t>When either of these two components is not available, the RAD formula can fail.</a:t>
            </a:r>
            <a:endParaRPr/>
          </a:p>
          <a:p>
            <a:pPr indent="-342900" lvl="0" marL="342900" rtl="0" algn="l">
              <a:lnSpc>
                <a:spcPct val="100000"/>
              </a:lnSpc>
              <a:spcBef>
                <a:spcPts val="480"/>
              </a:spcBef>
              <a:spcAft>
                <a:spcPts val="0"/>
              </a:spcAft>
              <a:buClr>
                <a:schemeClr val="dk1"/>
              </a:buClr>
              <a:buSzPts val="2400"/>
              <a:buChar char="•"/>
            </a:pPr>
            <a:r>
              <a:rPr lang="en-US" sz="2400"/>
              <a:t>Eg. I</a:t>
            </a:r>
            <a:r>
              <a:rPr i="1" lang="en-US" sz="2400"/>
              <a:t>n the investment banking (IB) industry, most notably when applied to trading systems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742" name="Google Shape;742;p5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43" name="Google Shape;743;p5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44" name="Google Shape;744;p5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LCA Marks </a:t>
            </a:r>
            <a:endParaRPr/>
          </a:p>
        </p:txBody>
      </p:sp>
      <p:sp>
        <p:nvSpPr>
          <p:cNvPr id="311" name="Google Shape;311;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12" name="Google Shape;312;p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13" name="Google Shape;313;p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4" name="Google Shape;314;p6"/>
          <p:cNvPicPr preferRelativeResize="0"/>
          <p:nvPr/>
        </p:nvPicPr>
        <p:blipFill rotWithShape="1">
          <a:blip r:embed="rId3">
            <a:alphaModFix/>
          </a:blip>
          <a:srcRect b="0" l="53175" r="0" t="0"/>
          <a:stretch/>
        </p:blipFill>
        <p:spPr>
          <a:xfrm>
            <a:off x="5943600" y="1447800"/>
            <a:ext cx="5943600" cy="5875283"/>
          </a:xfrm>
          <a:prstGeom prst="rect">
            <a:avLst/>
          </a:prstGeom>
          <a:noFill/>
          <a:ln>
            <a:noFill/>
          </a:ln>
        </p:spPr>
      </p:pic>
      <p:graphicFrame>
        <p:nvGraphicFramePr>
          <p:cNvPr id="315" name="Google Shape;315;p6"/>
          <p:cNvGraphicFramePr/>
          <p:nvPr/>
        </p:nvGraphicFramePr>
        <p:xfrm>
          <a:off x="914400" y="2819400"/>
          <a:ext cx="3000000" cy="3000000"/>
        </p:xfrm>
        <a:graphic>
          <a:graphicData uri="http://schemas.openxmlformats.org/drawingml/2006/table">
            <a:tbl>
              <a:tblPr>
                <a:noFill/>
                <a:tableStyleId>{D851BBB4-F8EB-41DC-989C-782903537FF1}</a:tableStyleId>
              </a:tblPr>
              <a:tblGrid>
                <a:gridCol w="1840225"/>
                <a:gridCol w="1504325"/>
                <a:gridCol w="1455425"/>
              </a:tblGrid>
              <a:tr h="60960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Exam</a:t>
                      </a:r>
                      <a:endParaRPr sz="1100" u="none" cap="none" strike="noStrike">
                        <a:latin typeface="Calibri"/>
                        <a:ea typeface="Calibri"/>
                        <a:cs typeface="Calibri"/>
                        <a:sym typeface="Calibri"/>
                      </a:endParaRPr>
                    </a:p>
                  </a:txBody>
                  <a:tcPr marT="0" marB="0" marR="68575" marL="68575">
                    <a:lnL cap="flat" cmpd="sng" w="12700">
                      <a:solidFill>
                        <a:srgbClr val="4040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000000"/>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Weightage</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000000"/>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solidFill>
                            <a:srgbClr val="FFFFFF"/>
                          </a:solidFill>
                          <a:latin typeface="Times New Roman"/>
                          <a:ea typeface="Times New Roman"/>
                          <a:cs typeface="Times New Roman"/>
                          <a:sym typeface="Times New Roman"/>
                        </a:rPr>
                        <a:t>Marks</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04040"/>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000000"/>
                    </a:solidFill>
                  </a:tcPr>
                </a:tc>
              </a:tr>
              <a:tr h="5143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Laboratory</a:t>
                      </a:r>
                      <a:endParaRPr sz="1100" u="none" cap="none" strike="noStrike">
                        <a:latin typeface="Calibri"/>
                        <a:ea typeface="Calibri"/>
                        <a:cs typeface="Calibri"/>
                        <a:sym typeface="Calibri"/>
                      </a:endParaRPr>
                    </a:p>
                  </a:txBody>
                  <a:tcPr marT="0" marB="0" marR="68575" marL="68575">
                    <a:lnL cap="flat" cmpd="sng" w="12700">
                      <a:solidFill>
                        <a:srgbClr val="4040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C0C0C0"/>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60%</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C0C0C0"/>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30</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04040"/>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solidFill>
                      <a:srgbClr val="C0C0C0"/>
                    </a:solidFill>
                  </a:tcPr>
                </a:tc>
              </a:tr>
              <a:tr h="5143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Oral</a:t>
                      </a:r>
                      <a:endParaRPr sz="1100" u="none" cap="none" strike="noStrike">
                        <a:latin typeface="Calibri"/>
                        <a:ea typeface="Calibri"/>
                        <a:cs typeface="Calibri"/>
                        <a:sym typeface="Calibri"/>
                      </a:endParaRPr>
                    </a:p>
                  </a:txBody>
                  <a:tcPr marT="0" marB="0" marR="68575" marL="68575">
                    <a:lnL cap="flat" cmpd="sng" w="12700">
                      <a:solidFill>
                        <a:srgbClr val="4040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40%</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20</a:t>
                      </a:r>
                      <a:endParaRPr sz="1100" u="none" cap="none" strike="noStrike">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404040"/>
                      </a:solidFill>
                      <a:prstDash val="solid"/>
                      <a:round/>
                      <a:headEnd len="sm" w="sm" type="none"/>
                      <a:tailEnd len="sm" w="sm" type="none"/>
                    </a:lnR>
                    <a:lnT cap="flat" cmpd="sng" w="12700">
                      <a:solidFill>
                        <a:srgbClr val="404040"/>
                      </a:solidFill>
                      <a:prstDash val="solid"/>
                      <a:round/>
                      <a:headEnd len="sm" w="sm" type="none"/>
                      <a:tailEnd len="sm" w="sm" type="none"/>
                    </a:lnT>
                    <a:lnB cap="flat" cmpd="sng" w="12700">
                      <a:solidFill>
                        <a:srgbClr val="404040"/>
                      </a:solidFill>
                      <a:prstDash val="solid"/>
                      <a:round/>
                      <a:headEnd len="sm" w="sm" type="none"/>
                      <a:tailEnd len="sm" w="sm" type="none"/>
                    </a:lnB>
                  </a:tcPr>
                </a:tc>
              </a:tr>
            </a:tbl>
          </a:graphicData>
        </a:graphic>
      </p:graphicFrame>
      <p:sp>
        <p:nvSpPr>
          <p:cNvPr id="316" name="Google Shape;316;p6"/>
          <p:cNvSpPr/>
          <p:nvPr/>
        </p:nvSpPr>
        <p:spPr>
          <a:xfrm>
            <a:off x="1066800" y="2366918"/>
            <a:ext cx="4800600" cy="46166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LCA Marks Distribution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3"/>
          <p:cNvSpPr txBox="1"/>
          <p:nvPr>
            <p:ph type="title"/>
          </p:nvPr>
        </p:nvSpPr>
        <p:spPr>
          <a:xfrm>
            <a:off x="1526620" y="381001"/>
            <a:ext cx="10055781" cy="914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br>
              <a:rPr lang="en-US" sz="3600"/>
            </a:br>
            <a:r>
              <a:rPr lang="en-US" sz="3600"/>
              <a:t>IV. </a:t>
            </a:r>
            <a:r>
              <a:rPr lang="en-US" sz="3959"/>
              <a:t>Prototyping Model</a:t>
            </a:r>
            <a:br>
              <a:rPr lang="en-US" sz="3600">
                <a:latin typeface="Calibri"/>
                <a:ea typeface="Calibri"/>
                <a:cs typeface="Calibri"/>
                <a:sym typeface="Calibri"/>
              </a:rPr>
            </a:br>
            <a:endParaRPr sz="3600">
              <a:latin typeface="Calibri"/>
              <a:ea typeface="Calibri"/>
              <a:cs typeface="Calibri"/>
              <a:sym typeface="Calibri"/>
            </a:endParaRPr>
          </a:p>
        </p:txBody>
      </p:sp>
      <p:sp>
        <p:nvSpPr>
          <p:cNvPr id="750" name="Google Shape;750;p53"/>
          <p:cNvSpPr txBox="1"/>
          <p:nvPr>
            <p:ph idx="10" type="dt"/>
          </p:nvPr>
        </p:nvSpPr>
        <p:spPr>
          <a:xfrm>
            <a:off x="168794" y="6485380"/>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51" name="Google Shape;751;p53"/>
          <p:cNvSpPr txBox="1"/>
          <p:nvPr>
            <p:ph idx="11" type="ftr"/>
          </p:nvPr>
        </p:nvSpPr>
        <p:spPr>
          <a:xfrm>
            <a:off x="4688816" y="6381336"/>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52" name="Google Shape;752;p5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3" name="Google Shape;753;p53"/>
          <p:cNvSpPr/>
          <p:nvPr/>
        </p:nvSpPr>
        <p:spPr>
          <a:xfrm>
            <a:off x="789413" y="1396942"/>
            <a:ext cx="10107187"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000000"/>
                </a:solidFill>
                <a:latin typeface="Calibri"/>
                <a:ea typeface="Calibri"/>
                <a:cs typeface="Calibri"/>
                <a:sym typeface="Calibri"/>
              </a:rPr>
              <a:t>Communication: D</a:t>
            </a:r>
            <a:r>
              <a:rPr b="0" i="0" lang="en-US" sz="2000" u="none" cap="none" strike="noStrike">
                <a:solidFill>
                  <a:srgbClr val="000000"/>
                </a:solidFill>
                <a:latin typeface="Calibri"/>
                <a:ea typeface="Calibri"/>
                <a:cs typeface="Calibri"/>
                <a:sym typeface="Calibri"/>
              </a:rPr>
              <a:t>eveloper and customer meet and discuss the overall objectives</a:t>
            </a:r>
            <a:br>
              <a:rPr b="0" i="0" lang="en-US" sz="2000" u="none" cap="none" strike="noStrike">
                <a:solidFill>
                  <a:schemeClr val="dk1"/>
                </a:solidFill>
                <a:latin typeface="Calibri"/>
                <a:ea typeface="Calibri"/>
                <a:cs typeface="Calibri"/>
                <a:sym typeface="Calibri"/>
              </a:rPr>
            </a:br>
            <a:r>
              <a:rPr b="1" i="0" lang="en-US" sz="2000" u="none" cap="none" strike="noStrike">
                <a:solidFill>
                  <a:srgbClr val="000000"/>
                </a:solidFill>
                <a:latin typeface="Calibri"/>
                <a:ea typeface="Calibri"/>
                <a:cs typeface="Calibri"/>
                <a:sym typeface="Calibri"/>
              </a:rPr>
              <a:t>2. Quick design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Quick design is implemented when requirements are known.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includes only the important aspects like input and output format of the software and focusses on those aspects which are visible to the user rather than the detailed plan.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helps to construct a prototype.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3. Modeling quick design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This phase gives the clear idea about the development of software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allows the developer to better understand the exact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4. Construction of prototype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 prototype is evaluated by the customer itself.</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5. Deployment, delivery, feedback</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libri"/>
                <a:ea typeface="Calibri"/>
                <a:cs typeface="Calibri"/>
                <a:sym typeface="Calibri"/>
              </a:rPr>
              <a:t> </a:t>
            </a:r>
            <a:r>
              <a:rPr b="0" i="0" lang="en-US" sz="2000" u="none" cap="none" strike="noStrike">
                <a:solidFill>
                  <a:srgbClr val="000000"/>
                </a:solidFill>
                <a:latin typeface="Calibri"/>
                <a:ea typeface="Calibri"/>
                <a:cs typeface="Calibri"/>
                <a:sym typeface="Calibri"/>
              </a:rPr>
              <a:t>If the user is not satisfied then it refines according to the requirements of the user.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The process of refining the prototype is repeated until all the  requirements of users are met.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When the users are satisfied with the developed prototype then the system is developed on the basis of final prototype.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4"/>
          <p:cNvSpPr txBox="1"/>
          <p:nvPr>
            <p:ph type="title"/>
          </p:nvPr>
        </p:nvSpPr>
        <p:spPr>
          <a:xfrm>
            <a:off x="609600" y="274638"/>
            <a:ext cx="10972801" cy="1096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Prototyping Model</a:t>
            </a:r>
            <a:endParaRPr>
              <a:latin typeface="Calibri"/>
              <a:ea typeface="Calibri"/>
              <a:cs typeface="Calibri"/>
              <a:sym typeface="Calibri"/>
            </a:endParaRPr>
          </a:p>
        </p:txBody>
      </p:sp>
      <p:sp>
        <p:nvSpPr>
          <p:cNvPr id="759" name="Google Shape;759;p54"/>
          <p:cNvSpPr txBox="1"/>
          <p:nvPr>
            <p:ph idx="1" type="body"/>
          </p:nvPr>
        </p:nvSpPr>
        <p:spPr>
          <a:xfrm>
            <a:off x="762000" y="1397836"/>
            <a:ext cx="10820401" cy="49847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20"/>
              <a:buNone/>
            </a:pPr>
            <a:r>
              <a:rPr b="1" lang="en-US" sz="2220"/>
              <a:t>Advantages of Prototyping Model</a:t>
            </a:r>
            <a:endParaRPr/>
          </a:p>
          <a:p>
            <a:pPr indent="-342900" lvl="0" marL="342900" rtl="0" algn="l">
              <a:lnSpc>
                <a:spcPct val="90000"/>
              </a:lnSpc>
              <a:spcBef>
                <a:spcPts val="444"/>
              </a:spcBef>
              <a:spcAft>
                <a:spcPts val="0"/>
              </a:spcAft>
              <a:buClr>
                <a:schemeClr val="dk1"/>
              </a:buClr>
              <a:buSzPts val="2220"/>
              <a:buChar char="•"/>
            </a:pPr>
            <a:r>
              <a:rPr lang="en-US" sz="2220"/>
              <a:t>Prototype model need not know the detailed input, output, processes, adaptability of operating system and full machine interaction.</a:t>
            </a:r>
            <a:endParaRPr/>
          </a:p>
          <a:p>
            <a:pPr indent="-342900" lvl="0" marL="342900" rtl="0" algn="l">
              <a:lnSpc>
                <a:spcPct val="90000"/>
              </a:lnSpc>
              <a:spcBef>
                <a:spcPts val="444"/>
              </a:spcBef>
              <a:spcAft>
                <a:spcPts val="0"/>
              </a:spcAft>
              <a:buClr>
                <a:schemeClr val="dk1"/>
              </a:buClr>
              <a:buSzPts val="2220"/>
              <a:buChar char="•"/>
            </a:pPr>
            <a:r>
              <a:rPr lang="en-US" sz="2220"/>
              <a:t>In the development process of this model </a:t>
            </a:r>
            <a:r>
              <a:rPr b="1" lang="en-US" sz="2220"/>
              <a:t>users are actively involved</a:t>
            </a:r>
            <a:r>
              <a:rPr lang="en-US" sz="2220"/>
              <a:t>.</a:t>
            </a:r>
            <a:endParaRPr/>
          </a:p>
          <a:p>
            <a:pPr indent="-342900" lvl="0" marL="342900" rtl="0" algn="l">
              <a:lnSpc>
                <a:spcPct val="90000"/>
              </a:lnSpc>
              <a:spcBef>
                <a:spcPts val="444"/>
              </a:spcBef>
              <a:spcAft>
                <a:spcPts val="0"/>
              </a:spcAft>
              <a:buClr>
                <a:schemeClr val="dk1"/>
              </a:buClr>
              <a:buSzPts val="2220"/>
              <a:buChar char="•"/>
            </a:pPr>
            <a:r>
              <a:rPr lang="en-US" sz="2220"/>
              <a:t>The development process is the best platform to understand the system by the user.</a:t>
            </a:r>
            <a:endParaRPr/>
          </a:p>
          <a:p>
            <a:pPr indent="-342900" lvl="0" marL="342900" rtl="0" algn="l">
              <a:lnSpc>
                <a:spcPct val="90000"/>
              </a:lnSpc>
              <a:spcBef>
                <a:spcPts val="444"/>
              </a:spcBef>
              <a:spcAft>
                <a:spcPts val="0"/>
              </a:spcAft>
              <a:buClr>
                <a:schemeClr val="dk1"/>
              </a:buClr>
              <a:buSzPts val="2220"/>
              <a:buChar char="•"/>
            </a:pPr>
            <a:r>
              <a:rPr lang="en-US" sz="2220"/>
              <a:t>Errors are detected much earlier.</a:t>
            </a:r>
            <a:endParaRPr/>
          </a:p>
          <a:p>
            <a:pPr indent="-342900" lvl="0" marL="342900" rtl="0" algn="l">
              <a:lnSpc>
                <a:spcPct val="90000"/>
              </a:lnSpc>
              <a:spcBef>
                <a:spcPts val="444"/>
              </a:spcBef>
              <a:spcAft>
                <a:spcPts val="0"/>
              </a:spcAft>
              <a:buClr>
                <a:schemeClr val="dk1"/>
              </a:buClr>
              <a:buSzPts val="2220"/>
              <a:buChar char="•"/>
            </a:pPr>
            <a:r>
              <a:rPr lang="en-US" sz="2220"/>
              <a:t>Gives quick user feedback for better solutions.</a:t>
            </a:r>
            <a:endParaRPr/>
          </a:p>
          <a:p>
            <a:pPr indent="-342900" lvl="0" marL="342900" rtl="0" algn="l">
              <a:lnSpc>
                <a:spcPct val="90000"/>
              </a:lnSpc>
              <a:spcBef>
                <a:spcPts val="444"/>
              </a:spcBef>
              <a:spcAft>
                <a:spcPts val="0"/>
              </a:spcAft>
              <a:buClr>
                <a:schemeClr val="dk1"/>
              </a:buClr>
              <a:buSzPts val="2220"/>
              <a:buChar char="•"/>
            </a:pPr>
            <a:r>
              <a:rPr lang="en-US" sz="2220"/>
              <a:t>It identifies the missing functionality easily and identifies confusing or difficult functions.</a:t>
            </a:r>
            <a:endParaRPr/>
          </a:p>
          <a:p>
            <a:pPr indent="0" lvl="0" marL="0" rtl="0" algn="l">
              <a:lnSpc>
                <a:spcPct val="90000"/>
              </a:lnSpc>
              <a:spcBef>
                <a:spcPts val="444"/>
              </a:spcBef>
              <a:spcAft>
                <a:spcPts val="0"/>
              </a:spcAft>
              <a:buClr>
                <a:schemeClr val="dk1"/>
              </a:buClr>
              <a:buSzPts val="2220"/>
              <a:buNone/>
            </a:pPr>
            <a:r>
              <a:rPr b="1" lang="en-US" sz="2220"/>
              <a:t>Disadvantages of Prototyping Model:</a:t>
            </a:r>
            <a:endParaRPr/>
          </a:p>
          <a:p>
            <a:pPr indent="-342900" lvl="0" marL="342900" rtl="0" algn="l">
              <a:lnSpc>
                <a:spcPct val="90000"/>
              </a:lnSpc>
              <a:spcBef>
                <a:spcPts val="444"/>
              </a:spcBef>
              <a:spcAft>
                <a:spcPts val="0"/>
              </a:spcAft>
              <a:buClr>
                <a:schemeClr val="dk1"/>
              </a:buClr>
              <a:buSzPts val="2220"/>
              <a:buChar char="•"/>
            </a:pPr>
            <a:r>
              <a:rPr lang="en-US" sz="2220"/>
              <a:t>The client involvement is more and it is not always considered by the developer.</a:t>
            </a:r>
            <a:endParaRPr/>
          </a:p>
          <a:p>
            <a:pPr indent="-342900" lvl="0" marL="342900" rtl="0" algn="l">
              <a:lnSpc>
                <a:spcPct val="90000"/>
              </a:lnSpc>
              <a:spcBef>
                <a:spcPts val="444"/>
              </a:spcBef>
              <a:spcAft>
                <a:spcPts val="0"/>
              </a:spcAft>
              <a:buClr>
                <a:schemeClr val="dk1"/>
              </a:buClr>
              <a:buSzPts val="2220"/>
              <a:buChar char="•"/>
            </a:pPr>
            <a:r>
              <a:rPr lang="en-US" sz="2220"/>
              <a:t>It is a slow process because it takes more time for development.</a:t>
            </a:r>
            <a:endParaRPr/>
          </a:p>
          <a:p>
            <a:pPr indent="-342900" lvl="0" marL="342900" rtl="0" algn="l">
              <a:lnSpc>
                <a:spcPct val="90000"/>
              </a:lnSpc>
              <a:spcBef>
                <a:spcPts val="444"/>
              </a:spcBef>
              <a:spcAft>
                <a:spcPts val="0"/>
              </a:spcAft>
              <a:buClr>
                <a:schemeClr val="dk1"/>
              </a:buClr>
              <a:buSzPts val="2220"/>
              <a:buChar char="•"/>
            </a:pPr>
            <a:r>
              <a:rPr lang="en-US" sz="2220"/>
              <a:t>Many changes can disturb the rhythm of the development team.</a:t>
            </a:r>
            <a:endParaRPr/>
          </a:p>
          <a:p>
            <a:pPr indent="-342900" lvl="0" marL="342900" rtl="0" algn="l">
              <a:lnSpc>
                <a:spcPct val="90000"/>
              </a:lnSpc>
              <a:spcBef>
                <a:spcPts val="444"/>
              </a:spcBef>
              <a:spcAft>
                <a:spcPts val="0"/>
              </a:spcAft>
              <a:buClr>
                <a:schemeClr val="dk1"/>
              </a:buClr>
              <a:buSzPts val="2220"/>
              <a:buChar char="•"/>
            </a:pPr>
            <a:r>
              <a:rPr lang="en-US" sz="2220"/>
              <a:t>It is a thrown away prototype when the users are confused with it.</a:t>
            </a:r>
            <a:endParaRPr/>
          </a:p>
          <a:p>
            <a:pPr indent="0" lvl="0" marL="0" rtl="0" algn="l">
              <a:lnSpc>
                <a:spcPct val="140000"/>
              </a:lnSpc>
              <a:spcBef>
                <a:spcPts val="444"/>
              </a:spcBef>
              <a:spcAft>
                <a:spcPts val="0"/>
              </a:spcAft>
              <a:buClr>
                <a:schemeClr val="dk1"/>
              </a:buClr>
              <a:buSzPts val="2220"/>
              <a:buNone/>
            </a:pPr>
            <a:r>
              <a:t/>
            </a:r>
            <a:endParaRPr sz="2220"/>
          </a:p>
        </p:txBody>
      </p:sp>
      <p:sp>
        <p:nvSpPr>
          <p:cNvPr id="760" name="Google Shape;760;p54"/>
          <p:cNvSpPr txBox="1"/>
          <p:nvPr>
            <p:ph idx="10" type="dt"/>
          </p:nvPr>
        </p:nvSpPr>
        <p:spPr>
          <a:xfrm>
            <a:off x="152400" y="6492875"/>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61" name="Google Shape;761;p54"/>
          <p:cNvSpPr txBox="1"/>
          <p:nvPr>
            <p:ph idx="11" type="ftr"/>
          </p:nvPr>
        </p:nvSpPr>
        <p:spPr>
          <a:xfrm>
            <a:off x="5105400" y="6466639"/>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62" name="Google Shape;762;p5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Prototype vrs Incremental Model</a:t>
            </a:r>
            <a:endParaRPr/>
          </a:p>
        </p:txBody>
      </p:sp>
      <p:sp>
        <p:nvSpPr>
          <p:cNvPr id="768" name="Google Shape;768;p55"/>
          <p:cNvSpPr txBox="1"/>
          <p:nvPr>
            <p:ph idx="1" type="body"/>
          </p:nvPr>
        </p:nvSpPr>
        <p:spPr>
          <a:xfrm>
            <a:off x="1524000" y="1600202"/>
            <a:ext cx="100584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Prototype Model: Instead of freezing the requirements before a design or coding can proceed, a throwaway prototype is built to understand the requirements.</a:t>
            </a:r>
            <a:endParaRPr/>
          </a:p>
          <a:p>
            <a:pPr indent="-342900" lvl="0" marL="342900" rtl="0" algn="l">
              <a:lnSpc>
                <a:spcPct val="100000"/>
              </a:lnSpc>
              <a:spcBef>
                <a:spcPts val="480"/>
              </a:spcBef>
              <a:spcAft>
                <a:spcPts val="0"/>
              </a:spcAft>
              <a:buClr>
                <a:schemeClr val="dk1"/>
              </a:buClr>
              <a:buSzPts val="2400"/>
              <a:buChar char="•"/>
            </a:pPr>
            <a:r>
              <a:rPr lang="en-US" sz="2400"/>
              <a:t>Incremental model : the whole requirement is divided into various builds. Multiple development cycles take place here, making the life cycle a “multi-waterfall” cycle. Cycles are divided up into smaller, more easily managed modules. </a:t>
            </a:r>
            <a:endParaRPr/>
          </a:p>
        </p:txBody>
      </p:sp>
      <p:sp>
        <p:nvSpPr>
          <p:cNvPr id="769" name="Google Shape;769;p5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70" name="Google Shape;770;p5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71" name="Google Shape;771;p5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v. </a:t>
            </a:r>
            <a:r>
              <a:rPr lang="en-US">
                <a:latin typeface="Calibri"/>
                <a:ea typeface="Calibri"/>
                <a:cs typeface="Calibri"/>
                <a:sym typeface="Calibri"/>
              </a:rPr>
              <a:t> Spiral Model</a:t>
            </a:r>
            <a:endParaRPr>
              <a:latin typeface="Calibri"/>
              <a:ea typeface="Calibri"/>
              <a:cs typeface="Calibri"/>
              <a:sym typeface="Calibri"/>
            </a:endParaRPr>
          </a:p>
        </p:txBody>
      </p:sp>
      <p:sp>
        <p:nvSpPr>
          <p:cNvPr id="777" name="Google Shape;777;p5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Spiral model is a risk driven process model -which means that the overall success of a project highly depends on the risks analysis phase. </a:t>
            </a:r>
            <a:endParaRPr sz="2400"/>
          </a:p>
          <a:p>
            <a:pPr indent="-342900" lvl="0" marL="342900" rtl="0" algn="l">
              <a:lnSpc>
                <a:spcPct val="100000"/>
              </a:lnSpc>
              <a:spcBef>
                <a:spcPts val="480"/>
              </a:spcBef>
              <a:spcAft>
                <a:spcPts val="0"/>
              </a:spcAft>
              <a:buClr>
                <a:schemeClr val="dk1"/>
              </a:buClr>
              <a:buSzPts val="2400"/>
              <a:buChar char="•"/>
            </a:pPr>
            <a:r>
              <a:rPr lang="en-US" sz="2400"/>
              <a:t>Requires skills and expertise.</a:t>
            </a:r>
            <a:endParaRPr sz="2400"/>
          </a:p>
          <a:p>
            <a:pPr indent="-342900" lvl="0" marL="342900" rtl="0" algn="l">
              <a:lnSpc>
                <a:spcPct val="100000"/>
              </a:lnSpc>
              <a:spcBef>
                <a:spcPts val="480"/>
              </a:spcBef>
              <a:spcAft>
                <a:spcPts val="0"/>
              </a:spcAft>
              <a:buClr>
                <a:schemeClr val="dk1"/>
              </a:buClr>
              <a:buSzPts val="2400"/>
              <a:buChar char="•"/>
            </a:pPr>
            <a:r>
              <a:rPr lang="en-US" sz="2400"/>
              <a:t>It is used for generating the large software projects.</a:t>
            </a:r>
            <a:endParaRPr/>
          </a:p>
          <a:p>
            <a:pPr indent="-342900" lvl="0" marL="342900" rtl="0" algn="l">
              <a:lnSpc>
                <a:spcPct val="100000"/>
              </a:lnSpc>
              <a:spcBef>
                <a:spcPts val="480"/>
              </a:spcBef>
              <a:spcAft>
                <a:spcPts val="0"/>
              </a:spcAft>
              <a:buClr>
                <a:schemeClr val="dk1"/>
              </a:buClr>
              <a:buSzPts val="2400"/>
              <a:buChar char="•"/>
            </a:pPr>
            <a:r>
              <a:rPr lang="en-US" sz="2400"/>
              <a:t>In spiral model, an alternate solution is provided if the risk is found in the risk analysis, then </a:t>
            </a:r>
            <a:r>
              <a:rPr b="1" lang="en-US" sz="2400"/>
              <a:t>alternate solutions </a:t>
            </a:r>
            <a:r>
              <a:rPr lang="en-US" sz="2400"/>
              <a:t>are suggested and implemented.</a:t>
            </a:r>
            <a:endParaRPr/>
          </a:p>
          <a:p>
            <a:pPr indent="-342900" lvl="0" marL="342900" rtl="0" algn="l">
              <a:lnSpc>
                <a:spcPct val="100000"/>
              </a:lnSpc>
              <a:spcBef>
                <a:spcPts val="480"/>
              </a:spcBef>
              <a:spcAft>
                <a:spcPts val="0"/>
              </a:spcAft>
              <a:buClr>
                <a:schemeClr val="dk1"/>
              </a:buClr>
              <a:buSzPts val="2400"/>
              <a:buChar char="•"/>
            </a:pPr>
            <a:r>
              <a:rPr lang="en-US" sz="2400"/>
              <a:t>It is a combination of prototype and sequential model or waterfall model.</a:t>
            </a:r>
            <a:endParaRPr/>
          </a:p>
          <a:p>
            <a:pPr indent="-342900" lvl="0" marL="342900" rtl="0" algn="l">
              <a:lnSpc>
                <a:spcPct val="100000"/>
              </a:lnSpc>
              <a:spcBef>
                <a:spcPts val="480"/>
              </a:spcBef>
              <a:spcAft>
                <a:spcPts val="0"/>
              </a:spcAft>
              <a:buClr>
                <a:schemeClr val="dk1"/>
              </a:buClr>
              <a:buSzPts val="2400"/>
              <a:buChar char="•"/>
            </a:pPr>
            <a:r>
              <a:rPr lang="en-US" sz="2400"/>
              <a:t>In one iteration all activities are done, for large project's the output is small.</a:t>
            </a:r>
            <a:endParaRPr/>
          </a:p>
          <a:p>
            <a:pPr indent="-342900" lvl="0" marL="342900" rtl="0" algn="l">
              <a:lnSpc>
                <a:spcPct val="100000"/>
              </a:lnSpc>
              <a:spcBef>
                <a:spcPts val="480"/>
              </a:spcBef>
              <a:spcAft>
                <a:spcPts val="0"/>
              </a:spcAft>
              <a:buClr>
                <a:schemeClr val="dk1"/>
              </a:buClr>
              <a:buSzPts val="2400"/>
              <a:buChar char="•"/>
            </a:pPr>
            <a:r>
              <a:rPr lang="en-US" sz="2400"/>
              <a:t>Turns out costlier</a:t>
            </a:r>
            <a:endParaRPr sz="2400"/>
          </a:p>
        </p:txBody>
      </p:sp>
      <p:sp>
        <p:nvSpPr>
          <p:cNvPr id="778" name="Google Shape;778;p56"/>
          <p:cNvSpPr txBox="1"/>
          <p:nvPr>
            <p:ph idx="10" type="dt"/>
          </p:nvPr>
        </p:nvSpPr>
        <p:spPr>
          <a:xfrm>
            <a:off x="39974" y="6356352"/>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79" name="Google Shape;779;p56"/>
          <p:cNvSpPr txBox="1"/>
          <p:nvPr>
            <p:ph idx="11" type="ftr"/>
          </p:nvPr>
        </p:nvSpPr>
        <p:spPr>
          <a:xfrm>
            <a:off x="5257800" y="6485380"/>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80" name="Google Shape;780;p5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7"/>
          <p:cNvSpPr txBox="1"/>
          <p:nvPr>
            <p:ph type="title"/>
          </p:nvPr>
        </p:nvSpPr>
        <p:spPr>
          <a:xfrm>
            <a:off x="1379864" y="1"/>
            <a:ext cx="10055781" cy="140676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Boehm’s Spiral Model</a:t>
            </a:r>
            <a:endParaRPr>
              <a:latin typeface="Calibri"/>
              <a:ea typeface="Calibri"/>
              <a:cs typeface="Calibri"/>
              <a:sym typeface="Calibri"/>
            </a:endParaRPr>
          </a:p>
        </p:txBody>
      </p:sp>
      <p:pic>
        <p:nvPicPr>
          <p:cNvPr descr="2.11 Spiral-model.eps" id="786" name="Google Shape;786;p57"/>
          <p:cNvPicPr preferRelativeResize="0"/>
          <p:nvPr/>
        </p:nvPicPr>
        <p:blipFill rotWithShape="1">
          <a:blip r:embed="rId3">
            <a:alphaModFix/>
          </a:blip>
          <a:srcRect b="0" l="0" r="0" t="0"/>
          <a:stretch/>
        </p:blipFill>
        <p:spPr>
          <a:xfrm>
            <a:off x="1344533" y="1644652"/>
            <a:ext cx="9312466" cy="4753301"/>
          </a:xfrm>
          <a:prstGeom prst="rect">
            <a:avLst/>
          </a:prstGeom>
          <a:noFill/>
          <a:ln>
            <a:noFill/>
          </a:ln>
        </p:spPr>
      </p:pic>
      <p:sp>
        <p:nvSpPr>
          <p:cNvPr id="787" name="Google Shape;787;p57"/>
          <p:cNvSpPr txBox="1"/>
          <p:nvPr>
            <p:ph idx="10" type="dt"/>
          </p:nvPr>
        </p:nvSpPr>
        <p:spPr>
          <a:xfrm>
            <a:off x="152400" y="6400887"/>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88" name="Google Shape;788;p57"/>
          <p:cNvSpPr txBox="1"/>
          <p:nvPr>
            <p:ph idx="11" type="ftr"/>
          </p:nvPr>
        </p:nvSpPr>
        <p:spPr>
          <a:xfrm>
            <a:off x="4648200" y="6453273"/>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89" name="Google Shape;789;p5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Stages in Spiral Model</a:t>
            </a:r>
            <a:endParaRPr/>
          </a:p>
        </p:txBody>
      </p:sp>
      <p:sp>
        <p:nvSpPr>
          <p:cNvPr id="795" name="Google Shape;795;p58"/>
          <p:cNvSpPr txBox="1"/>
          <p:nvPr>
            <p:ph idx="1" type="body"/>
          </p:nvPr>
        </p:nvSpPr>
        <p:spPr>
          <a:xfrm>
            <a:off x="609600" y="1448530"/>
            <a:ext cx="114300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Char char="•"/>
            </a:pPr>
            <a:r>
              <a:rPr lang="en-US" sz="1800"/>
              <a:t>Spiral Lifecycle Model was initiated by Boehm and is used while working with high risk projects. </a:t>
            </a:r>
            <a:endParaRPr sz="1800"/>
          </a:p>
          <a:p>
            <a:pPr indent="-342900" lvl="0" marL="342900" rtl="0" algn="l">
              <a:lnSpc>
                <a:spcPct val="100000"/>
              </a:lnSpc>
              <a:spcBef>
                <a:spcPts val="360"/>
              </a:spcBef>
              <a:spcAft>
                <a:spcPts val="0"/>
              </a:spcAft>
              <a:buClr>
                <a:schemeClr val="dk1"/>
              </a:buClr>
              <a:buSzPts val="1800"/>
              <a:buChar char="•"/>
            </a:pPr>
            <a:r>
              <a:rPr lang="en-US" sz="1800"/>
              <a:t>Features are combination of waterfall model and prototype model and activities executed in the form of a spiral.</a:t>
            </a:r>
            <a:endParaRPr/>
          </a:p>
          <a:p>
            <a:pPr indent="-342900" lvl="0" marL="342900" rtl="0" algn="l">
              <a:lnSpc>
                <a:spcPct val="100000"/>
              </a:lnSpc>
              <a:spcBef>
                <a:spcPts val="360"/>
              </a:spcBef>
              <a:spcAft>
                <a:spcPts val="0"/>
              </a:spcAft>
              <a:buClr>
                <a:schemeClr val="dk1"/>
              </a:buClr>
              <a:buSzPts val="1800"/>
              <a:buChar char="•"/>
            </a:pPr>
            <a:r>
              <a:rPr lang="en-US" sz="1800"/>
              <a:t>The entire project goes through the 4  stages now and then through each iteration known as a spiral.</a:t>
            </a:r>
            <a:endParaRPr/>
          </a:p>
          <a:p>
            <a:pPr indent="0" lvl="0" marL="0" rtl="0" algn="l">
              <a:lnSpc>
                <a:spcPct val="100000"/>
              </a:lnSpc>
              <a:spcBef>
                <a:spcPts val="360"/>
              </a:spcBef>
              <a:spcAft>
                <a:spcPts val="0"/>
              </a:spcAft>
              <a:buClr>
                <a:schemeClr val="dk1"/>
              </a:buClr>
              <a:buSzPts val="1800"/>
              <a:buNone/>
            </a:pPr>
            <a:r>
              <a:rPr b="1" lang="en-US" sz="1800"/>
              <a:t>Stage 1: Identification</a:t>
            </a:r>
            <a:endParaRPr/>
          </a:p>
          <a:p>
            <a:pPr indent="-342900" lvl="0" marL="342900" rtl="0" algn="l">
              <a:lnSpc>
                <a:spcPct val="100000"/>
              </a:lnSpc>
              <a:spcBef>
                <a:spcPts val="360"/>
              </a:spcBef>
              <a:spcAft>
                <a:spcPts val="0"/>
              </a:spcAft>
              <a:buClr>
                <a:schemeClr val="dk1"/>
              </a:buClr>
              <a:buSzPts val="1800"/>
              <a:buChar char="•"/>
            </a:pPr>
            <a:r>
              <a:rPr lang="en-US" sz="1800"/>
              <a:t>Starts with gathering the requirements , Identifications of system and sub-system with continuous communication.</a:t>
            </a:r>
            <a:endParaRPr/>
          </a:p>
          <a:p>
            <a:pPr indent="-342900" lvl="0" marL="342900" rtl="0" algn="l">
              <a:lnSpc>
                <a:spcPct val="100000"/>
              </a:lnSpc>
              <a:spcBef>
                <a:spcPts val="360"/>
              </a:spcBef>
              <a:spcAft>
                <a:spcPts val="0"/>
              </a:spcAft>
              <a:buClr>
                <a:schemeClr val="dk1"/>
              </a:buClr>
              <a:buSzPts val="1800"/>
              <a:buChar char="•"/>
            </a:pPr>
            <a:r>
              <a:rPr lang="en-US" sz="1800"/>
              <a:t>As soon as this spiral is accomplished, the project is deployed into the identified phase.</a:t>
            </a:r>
            <a:endParaRPr/>
          </a:p>
          <a:p>
            <a:pPr indent="0" lvl="0" marL="0" rtl="0" algn="l">
              <a:lnSpc>
                <a:spcPct val="100000"/>
              </a:lnSpc>
              <a:spcBef>
                <a:spcPts val="360"/>
              </a:spcBef>
              <a:spcAft>
                <a:spcPts val="0"/>
              </a:spcAft>
              <a:buClr>
                <a:schemeClr val="dk1"/>
              </a:buClr>
              <a:buSzPts val="1800"/>
              <a:buNone/>
            </a:pPr>
            <a:r>
              <a:rPr b="1" lang="en-US" sz="1800"/>
              <a:t>Stage 2: Design</a:t>
            </a:r>
            <a:endParaRPr/>
          </a:p>
          <a:p>
            <a:pPr indent="-342900" lvl="0" marL="342900" rtl="0" algn="l">
              <a:lnSpc>
                <a:spcPct val="100000"/>
              </a:lnSpc>
              <a:spcBef>
                <a:spcPts val="360"/>
              </a:spcBef>
              <a:spcAft>
                <a:spcPts val="0"/>
              </a:spcAft>
              <a:buClr>
                <a:schemeClr val="dk1"/>
              </a:buClr>
              <a:buSzPts val="1800"/>
              <a:buChar char="•"/>
            </a:pPr>
            <a:r>
              <a:rPr lang="en-US" sz="1800"/>
              <a:t>Basics of design in the baseline spiral which includes architectural, logical and physical design of the product.</a:t>
            </a:r>
            <a:endParaRPr sz="1800"/>
          </a:p>
          <a:p>
            <a:pPr indent="0" lvl="0" marL="0" rtl="0" algn="l">
              <a:lnSpc>
                <a:spcPct val="100000"/>
              </a:lnSpc>
              <a:spcBef>
                <a:spcPts val="360"/>
              </a:spcBef>
              <a:spcAft>
                <a:spcPts val="0"/>
              </a:spcAft>
              <a:buClr>
                <a:schemeClr val="dk1"/>
              </a:buClr>
              <a:buSzPts val="1800"/>
              <a:buNone/>
            </a:pPr>
            <a:r>
              <a:rPr b="1" lang="en-US" sz="1800"/>
              <a:t>Stage 3: Construct</a:t>
            </a:r>
            <a:endParaRPr/>
          </a:p>
          <a:p>
            <a:pPr indent="-342900" lvl="0" marL="342900" rtl="0" algn="l">
              <a:lnSpc>
                <a:spcPct val="100000"/>
              </a:lnSpc>
              <a:spcBef>
                <a:spcPts val="360"/>
              </a:spcBef>
              <a:spcAft>
                <a:spcPts val="0"/>
              </a:spcAft>
              <a:buClr>
                <a:schemeClr val="dk1"/>
              </a:buClr>
              <a:buSzPts val="1800"/>
              <a:buChar char="•"/>
            </a:pPr>
            <a:r>
              <a:rPr lang="en-US" sz="1800"/>
              <a:t>Build stage includes the construction of the existing product at each spiral. </a:t>
            </a:r>
            <a:endParaRPr sz="1800"/>
          </a:p>
          <a:p>
            <a:pPr indent="-342900" lvl="0" marL="342900" rtl="0" algn="l">
              <a:lnSpc>
                <a:spcPct val="100000"/>
              </a:lnSpc>
              <a:spcBef>
                <a:spcPts val="360"/>
              </a:spcBef>
              <a:spcAft>
                <a:spcPts val="0"/>
              </a:spcAft>
              <a:buClr>
                <a:schemeClr val="dk1"/>
              </a:buClr>
              <a:buSzPts val="1800"/>
              <a:buChar char="•"/>
            </a:pPr>
            <a:r>
              <a:rPr lang="en-US" sz="1800"/>
              <a:t>At that point in the resulting spirals, a model of the product with version number – “Build” is created. These builds are further sent to client for input for checking  Proof of Concept</a:t>
            </a:r>
            <a:endParaRPr sz="1800"/>
          </a:p>
          <a:p>
            <a:pPr indent="0" lvl="0" marL="0" rtl="0" algn="l">
              <a:lnSpc>
                <a:spcPct val="100000"/>
              </a:lnSpc>
              <a:spcBef>
                <a:spcPts val="360"/>
              </a:spcBef>
              <a:spcAft>
                <a:spcPts val="0"/>
              </a:spcAft>
              <a:buClr>
                <a:schemeClr val="dk1"/>
              </a:buClr>
              <a:buSzPts val="1800"/>
              <a:buNone/>
            </a:pPr>
            <a:r>
              <a:rPr b="1" lang="en-US" sz="1800"/>
              <a:t>Stage 4: Assessment and Risk Analysis</a:t>
            </a:r>
            <a:endParaRPr/>
          </a:p>
          <a:p>
            <a:pPr indent="-342900" lvl="0" marL="342900" rtl="0" algn="l">
              <a:lnSpc>
                <a:spcPct val="100000"/>
              </a:lnSpc>
              <a:spcBef>
                <a:spcPts val="360"/>
              </a:spcBef>
              <a:spcAft>
                <a:spcPts val="0"/>
              </a:spcAft>
              <a:buClr>
                <a:schemeClr val="dk1"/>
              </a:buClr>
              <a:buSzPts val="1800"/>
              <a:buChar char="•"/>
            </a:pPr>
            <a:r>
              <a:rPr lang="en-US" sz="1800"/>
              <a:t>This model undergoes through the process of identifying, monitoring technical feasibility, estimation and risk management. Eg. such as schedule slippage and cost overrun. </a:t>
            </a:r>
            <a:endParaRPr/>
          </a:p>
        </p:txBody>
      </p:sp>
      <p:sp>
        <p:nvSpPr>
          <p:cNvPr id="796" name="Google Shape;796;p5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797" name="Google Shape;797;p5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798" name="Google Shape;798;p5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9"/>
          <p:cNvSpPr txBox="1"/>
          <p:nvPr>
            <p:ph type="title"/>
          </p:nvPr>
        </p:nvSpPr>
        <p:spPr>
          <a:xfrm>
            <a:off x="1098583" y="286604"/>
            <a:ext cx="10055781" cy="102169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Spiral model</a:t>
            </a:r>
            <a:endParaRPr>
              <a:latin typeface="Calibri"/>
              <a:ea typeface="Calibri"/>
              <a:cs typeface="Calibri"/>
              <a:sym typeface="Calibri"/>
            </a:endParaRPr>
          </a:p>
        </p:txBody>
      </p:sp>
      <p:sp>
        <p:nvSpPr>
          <p:cNvPr id="804" name="Google Shape;804;p59"/>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Advantages of Spiral Model</a:t>
            </a:r>
            <a:endParaRPr/>
          </a:p>
          <a:p>
            <a:pPr indent="-342900" lvl="0" marL="342900" rtl="0" algn="l">
              <a:lnSpc>
                <a:spcPct val="100000"/>
              </a:lnSpc>
              <a:spcBef>
                <a:spcPts val="480"/>
              </a:spcBef>
              <a:spcAft>
                <a:spcPts val="0"/>
              </a:spcAft>
              <a:buClr>
                <a:schemeClr val="dk1"/>
              </a:buClr>
              <a:buSzPts val="2400"/>
              <a:buChar char="•"/>
            </a:pPr>
            <a:r>
              <a:rPr lang="en-US" sz="2400"/>
              <a:t>It reduces high amount of risk.</a:t>
            </a:r>
            <a:endParaRPr/>
          </a:p>
          <a:p>
            <a:pPr indent="-342900" lvl="0" marL="342900" rtl="0" algn="l">
              <a:lnSpc>
                <a:spcPct val="100000"/>
              </a:lnSpc>
              <a:spcBef>
                <a:spcPts val="480"/>
              </a:spcBef>
              <a:spcAft>
                <a:spcPts val="0"/>
              </a:spcAft>
              <a:buClr>
                <a:schemeClr val="dk1"/>
              </a:buClr>
              <a:buSzPts val="2400"/>
              <a:buChar char="•"/>
            </a:pPr>
            <a:r>
              <a:rPr lang="en-US" sz="2400"/>
              <a:t>It is good for large and critical projects.</a:t>
            </a:r>
            <a:endParaRPr/>
          </a:p>
          <a:p>
            <a:pPr indent="-342900" lvl="0" marL="342900" rtl="0" algn="l">
              <a:lnSpc>
                <a:spcPct val="100000"/>
              </a:lnSpc>
              <a:spcBef>
                <a:spcPts val="480"/>
              </a:spcBef>
              <a:spcAft>
                <a:spcPts val="0"/>
              </a:spcAft>
              <a:buClr>
                <a:schemeClr val="dk1"/>
              </a:buClr>
              <a:buSzPts val="2400"/>
              <a:buChar char="•"/>
            </a:pPr>
            <a:r>
              <a:rPr lang="en-US" sz="2400"/>
              <a:t>It gives strong approval and documentation control.</a:t>
            </a:r>
            <a:endParaRPr/>
          </a:p>
          <a:p>
            <a:pPr indent="-342900" lvl="0" marL="342900" rtl="0" algn="l">
              <a:lnSpc>
                <a:spcPct val="100000"/>
              </a:lnSpc>
              <a:spcBef>
                <a:spcPts val="480"/>
              </a:spcBef>
              <a:spcAft>
                <a:spcPts val="0"/>
              </a:spcAft>
              <a:buClr>
                <a:schemeClr val="dk1"/>
              </a:buClr>
              <a:buSzPts val="2400"/>
              <a:buChar char="•"/>
            </a:pPr>
            <a:r>
              <a:rPr lang="en-US" sz="2400"/>
              <a:t>In spiral model, the software is produced early in the life cycle process.</a:t>
            </a:r>
            <a:endParaRPr/>
          </a:p>
          <a:p>
            <a:pPr indent="0" lvl="0" marL="0" rtl="0" algn="l">
              <a:lnSpc>
                <a:spcPct val="100000"/>
              </a:lnSpc>
              <a:spcBef>
                <a:spcPts val="480"/>
              </a:spcBef>
              <a:spcAft>
                <a:spcPts val="0"/>
              </a:spcAft>
              <a:buClr>
                <a:schemeClr val="dk1"/>
              </a:buClr>
              <a:buSzPts val="2400"/>
              <a:buNone/>
            </a:pPr>
            <a:r>
              <a:rPr b="1" lang="en-US" sz="2400"/>
              <a:t>Disadvantages of Spiral Model</a:t>
            </a:r>
            <a:endParaRPr/>
          </a:p>
          <a:p>
            <a:pPr indent="-342900" lvl="0" marL="342900" rtl="0" algn="l">
              <a:lnSpc>
                <a:spcPct val="100000"/>
              </a:lnSpc>
              <a:spcBef>
                <a:spcPts val="480"/>
              </a:spcBef>
              <a:spcAft>
                <a:spcPts val="0"/>
              </a:spcAft>
              <a:buClr>
                <a:schemeClr val="dk1"/>
              </a:buClr>
              <a:buSzPts val="2400"/>
              <a:buChar char="•"/>
            </a:pPr>
            <a:r>
              <a:rPr lang="en-US" sz="2400"/>
              <a:t>It can be costly to develop a software model.</a:t>
            </a:r>
            <a:endParaRPr/>
          </a:p>
          <a:p>
            <a:pPr indent="-342900" lvl="0" marL="342900" rtl="0" algn="l">
              <a:lnSpc>
                <a:spcPct val="100000"/>
              </a:lnSpc>
              <a:spcBef>
                <a:spcPts val="480"/>
              </a:spcBef>
              <a:spcAft>
                <a:spcPts val="0"/>
              </a:spcAft>
              <a:buClr>
                <a:schemeClr val="dk1"/>
              </a:buClr>
              <a:buSzPts val="2400"/>
              <a:buChar char="•"/>
            </a:pPr>
            <a:r>
              <a:rPr lang="en-US" sz="2400"/>
              <a:t>It is not used for small projects.</a:t>
            </a:r>
            <a:endParaRPr/>
          </a:p>
        </p:txBody>
      </p:sp>
      <p:sp>
        <p:nvSpPr>
          <p:cNvPr id="805" name="Google Shape;805;p59"/>
          <p:cNvSpPr txBox="1"/>
          <p:nvPr>
            <p:ph idx="10" type="dt"/>
          </p:nvPr>
        </p:nvSpPr>
        <p:spPr>
          <a:xfrm>
            <a:off x="152400" y="6418071"/>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06" name="Google Shape;806;p59"/>
          <p:cNvSpPr txBox="1"/>
          <p:nvPr>
            <p:ph idx="11" type="ftr"/>
          </p:nvPr>
        </p:nvSpPr>
        <p:spPr>
          <a:xfrm>
            <a:off x="4648200" y="6418071"/>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07" name="Google Shape;807;p5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vi. The  Unified Process</a:t>
            </a:r>
            <a:endParaRPr/>
          </a:p>
        </p:txBody>
      </p:sp>
      <p:sp>
        <p:nvSpPr>
          <p:cNvPr id="813" name="Google Shape;813;p64"/>
          <p:cNvSpPr txBox="1"/>
          <p:nvPr>
            <p:ph idx="1" type="body"/>
          </p:nvPr>
        </p:nvSpPr>
        <p:spPr>
          <a:xfrm>
            <a:off x="838200" y="1578875"/>
            <a:ext cx="10591800" cy="409786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A modern generic process derived from the work on the (Unified Modelling Language) UML and associated process.</a:t>
            </a:r>
            <a:endParaRPr/>
          </a:p>
          <a:p>
            <a:pPr indent="-342900" lvl="0" marL="342900" rtl="0" algn="l">
              <a:lnSpc>
                <a:spcPct val="100000"/>
              </a:lnSpc>
              <a:spcBef>
                <a:spcPts val="480"/>
              </a:spcBef>
              <a:spcAft>
                <a:spcPts val="0"/>
              </a:spcAft>
              <a:buClr>
                <a:schemeClr val="dk1"/>
              </a:buClr>
              <a:buSzPts val="2400"/>
              <a:buFont typeface="Arial"/>
              <a:buChar char="•"/>
            </a:pPr>
            <a:r>
              <a:rPr lang="en-US" sz="2400"/>
              <a:t>Brings together aspects of the 3 generic process models discussed previously.</a:t>
            </a:r>
            <a:endParaRPr/>
          </a:p>
          <a:p>
            <a:pPr indent="-342900" lvl="0" marL="342900" rtl="0" algn="l">
              <a:lnSpc>
                <a:spcPct val="100000"/>
              </a:lnSpc>
              <a:spcBef>
                <a:spcPts val="480"/>
              </a:spcBef>
              <a:spcAft>
                <a:spcPts val="0"/>
              </a:spcAft>
              <a:buClr>
                <a:schemeClr val="dk1"/>
              </a:buClr>
              <a:buSzPts val="2400"/>
              <a:buChar char="•"/>
            </a:pPr>
            <a:r>
              <a:rPr lang="en-US" sz="2400"/>
              <a:t>The UP recognizes that conventional process models present a single view of the process. In contrast, the UP is normally described from three perspectives:</a:t>
            </a:r>
            <a:endParaRPr/>
          </a:p>
          <a:p>
            <a:pPr indent="-285750" lvl="1" marL="742950" rtl="0" algn="l">
              <a:lnSpc>
                <a:spcPct val="100000"/>
              </a:lnSpc>
              <a:spcBef>
                <a:spcPts val="400"/>
              </a:spcBef>
              <a:spcAft>
                <a:spcPts val="0"/>
              </a:spcAft>
              <a:buClr>
                <a:schemeClr val="dk1"/>
              </a:buClr>
              <a:buSzPts val="2000"/>
              <a:buChar char="–"/>
            </a:pPr>
            <a:r>
              <a:rPr lang="en-US" sz="2000"/>
              <a:t>A </a:t>
            </a:r>
            <a:r>
              <a:rPr lang="en-US" sz="2000">
                <a:solidFill>
                  <a:srgbClr val="FF0000"/>
                </a:solidFill>
              </a:rPr>
              <a:t>dynamic </a:t>
            </a:r>
            <a:r>
              <a:rPr lang="en-US" sz="2000"/>
              <a:t>perspective, which shows the phases of the model over time.</a:t>
            </a:r>
            <a:endParaRPr/>
          </a:p>
          <a:p>
            <a:pPr indent="-285750" lvl="1" marL="742950" rtl="0" algn="l">
              <a:lnSpc>
                <a:spcPct val="100000"/>
              </a:lnSpc>
              <a:spcBef>
                <a:spcPts val="400"/>
              </a:spcBef>
              <a:spcAft>
                <a:spcPts val="0"/>
              </a:spcAft>
              <a:buClr>
                <a:schemeClr val="dk1"/>
              </a:buClr>
              <a:buSzPts val="2000"/>
              <a:buChar char="–"/>
            </a:pPr>
            <a:r>
              <a:rPr lang="en-US" sz="2000"/>
              <a:t>A </a:t>
            </a:r>
            <a:r>
              <a:rPr lang="en-US" sz="2000">
                <a:solidFill>
                  <a:srgbClr val="FF0000"/>
                </a:solidFill>
              </a:rPr>
              <a:t>static </a:t>
            </a:r>
            <a:r>
              <a:rPr lang="en-US" sz="2000"/>
              <a:t>perspective, which shows the process activities that are enacted.</a:t>
            </a:r>
            <a:endParaRPr/>
          </a:p>
          <a:p>
            <a:pPr indent="-285750" lvl="1" marL="742950" rtl="0" algn="l">
              <a:lnSpc>
                <a:spcPct val="100000"/>
              </a:lnSpc>
              <a:spcBef>
                <a:spcPts val="400"/>
              </a:spcBef>
              <a:spcAft>
                <a:spcPts val="0"/>
              </a:spcAft>
              <a:buClr>
                <a:schemeClr val="dk1"/>
              </a:buClr>
              <a:buSzPts val="2000"/>
              <a:buChar char="–"/>
            </a:pPr>
            <a:r>
              <a:rPr lang="en-US" sz="2000"/>
              <a:t>A </a:t>
            </a:r>
            <a:r>
              <a:rPr lang="en-US" sz="2000">
                <a:solidFill>
                  <a:srgbClr val="FF0000"/>
                </a:solidFill>
              </a:rPr>
              <a:t>practice</a:t>
            </a:r>
            <a:r>
              <a:rPr lang="en-US" sz="2000"/>
              <a:t> perspective, which suggests good practices to be used during the process.</a:t>
            </a:r>
            <a:endParaRPr sz="2000"/>
          </a:p>
        </p:txBody>
      </p:sp>
      <p:sp>
        <p:nvSpPr>
          <p:cNvPr id="814" name="Google Shape;814;p64"/>
          <p:cNvSpPr txBox="1"/>
          <p:nvPr>
            <p:ph idx="10" type="dt"/>
          </p:nvPr>
        </p:nvSpPr>
        <p:spPr>
          <a:xfrm>
            <a:off x="228600" y="6365096"/>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15" name="Google Shape;815;p64"/>
          <p:cNvSpPr txBox="1"/>
          <p:nvPr>
            <p:ph idx="11" type="ftr"/>
          </p:nvPr>
        </p:nvSpPr>
        <p:spPr>
          <a:xfrm>
            <a:off x="4877806" y="649287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16" name="Google Shape;816;p6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Dynamic Perspective </a:t>
            </a:r>
            <a:endParaRPr/>
          </a:p>
        </p:txBody>
      </p:sp>
      <p:sp>
        <p:nvSpPr>
          <p:cNvPr id="822" name="Google Shape;822;p6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UP is a phased model that identifies four discrete phases in the software process. The phases in UP are more closely related to business rather than technical concerns.</a:t>
            </a:r>
            <a:endParaRPr/>
          </a:p>
          <a:p>
            <a:pPr indent="-342900" lvl="0" marL="342900" rtl="0" algn="l">
              <a:lnSpc>
                <a:spcPct val="100000"/>
              </a:lnSpc>
              <a:spcBef>
                <a:spcPts val="480"/>
              </a:spcBef>
              <a:spcAft>
                <a:spcPts val="0"/>
              </a:spcAft>
              <a:buClr>
                <a:schemeClr val="dk1"/>
              </a:buClr>
              <a:buSzPts val="2400"/>
              <a:buChar char="•"/>
            </a:pPr>
            <a:r>
              <a:rPr lang="en-US" sz="2400"/>
              <a:t>Iteration within the UP is supported in two ways. Each phase may be enacted in an iterative way with the results developed incrementally. </a:t>
            </a:r>
            <a:endParaRPr sz="2400"/>
          </a:p>
          <a:p>
            <a:pPr indent="-342900" lvl="0" marL="342900" rtl="0" algn="l">
              <a:lnSpc>
                <a:spcPct val="100000"/>
              </a:lnSpc>
              <a:spcBef>
                <a:spcPts val="480"/>
              </a:spcBef>
              <a:spcAft>
                <a:spcPts val="0"/>
              </a:spcAft>
              <a:buClr>
                <a:schemeClr val="dk1"/>
              </a:buClr>
              <a:buSzPts val="2400"/>
              <a:buChar char="•"/>
            </a:pPr>
            <a:r>
              <a:rPr lang="en-US" sz="2400"/>
              <a:t>In addition, the whole set of phases may also be enacted incrementally, as shown by the looping arrow from Transition to Inception in the above diagram.</a:t>
            </a:r>
            <a:endParaRPr/>
          </a:p>
        </p:txBody>
      </p:sp>
      <p:sp>
        <p:nvSpPr>
          <p:cNvPr id="823" name="Google Shape;823;p6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24" name="Google Shape;824;p6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25" name="Google Shape;825;p6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6"/>
          <p:cNvSpPr txBox="1"/>
          <p:nvPr>
            <p:ph type="title"/>
          </p:nvPr>
        </p:nvSpPr>
        <p:spPr>
          <a:xfrm>
            <a:off x="1524001" y="609601"/>
            <a:ext cx="9799731" cy="600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Phases in the </a:t>
            </a:r>
            <a:r>
              <a:rPr lang="en-US"/>
              <a:t>Unified Process</a:t>
            </a:r>
            <a:r>
              <a:rPr lang="en-US">
                <a:latin typeface="Calibri"/>
                <a:ea typeface="Calibri"/>
                <a:cs typeface="Calibri"/>
                <a:sym typeface="Calibri"/>
              </a:rPr>
              <a:t> (Cont...)</a:t>
            </a:r>
            <a:endParaRPr>
              <a:solidFill>
                <a:srgbClr val="262626"/>
              </a:solidFill>
              <a:latin typeface="Calibri"/>
              <a:ea typeface="Calibri"/>
              <a:cs typeface="Calibri"/>
              <a:sym typeface="Calibri"/>
            </a:endParaRPr>
          </a:p>
        </p:txBody>
      </p:sp>
      <p:sp>
        <p:nvSpPr>
          <p:cNvPr id="831" name="Google Shape;831;p66"/>
          <p:cNvSpPr txBox="1"/>
          <p:nvPr>
            <p:ph idx="10" type="dt"/>
          </p:nvPr>
        </p:nvSpPr>
        <p:spPr>
          <a:xfrm>
            <a:off x="101971" y="6356351"/>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32" name="Google Shape;832;p66"/>
          <p:cNvSpPr txBox="1"/>
          <p:nvPr>
            <p:ph idx="11" type="ftr"/>
          </p:nvPr>
        </p:nvSpPr>
        <p:spPr>
          <a:xfrm>
            <a:off x="4255002" y="6388796"/>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33" name="Google Shape;833;p6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descr="https://secweb.cs.odu.edu/~zeil/cs330/web/website/Lectures/uprocess/pages/process1.gif" id="834" name="Google Shape;834;p66"/>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https://secweb.cs.odu.edu/~zeil/cs330/web/website/Lectures/uprocess/pages/process1.gif" id="835" name="Google Shape;835;p6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36" name="Google Shape;836;p66"/>
          <p:cNvPicPr preferRelativeResize="0"/>
          <p:nvPr/>
        </p:nvPicPr>
        <p:blipFill rotWithShape="1">
          <a:blip r:embed="rId3">
            <a:alphaModFix/>
          </a:blip>
          <a:srcRect b="0" l="0" r="0" t="0"/>
          <a:stretch/>
        </p:blipFill>
        <p:spPr>
          <a:xfrm>
            <a:off x="4255002" y="1565019"/>
            <a:ext cx="2686050" cy="47913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
          <p:cNvSpPr txBox="1"/>
          <p:nvPr>
            <p:ph type="title"/>
          </p:nvPr>
        </p:nvSpPr>
        <p:spPr>
          <a:xfrm>
            <a:off x="1626765" y="286604"/>
            <a:ext cx="9527598" cy="9684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lang="en-US">
                <a:latin typeface="Calibri"/>
                <a:ea typeface="Calibri"/>
                <a:cs typeface="Calibri"/>
                <a:sym typeface="Calibri"/>
              </a:rPr>
              <a:t>Unit 1. SOFTWARE PROCESS</a:t>
            </a:r>
            <a:endParaRPr>
              <a:latin typeface="Calibri"/>
              <a:ea typeface="Calibri"/>
              <a:cs typeface="Calibri"/>
              <a:sym typeface="Calibri"/>
            </a:endParaRPr>
          </a:p>
        </p:txBody>
      </p:sp>
      <p:sp>
        <p:nvSpPr>
          <p:cNvPr id="324" name="Google Shape;324;p7"/>
          <p:cNvSpPr txBox="1"/>
          <p:nvPr>
            <p:ph idx="1" type="body"/>
          </p:nvPr>
        </p:nvSpPr>
        <p:spPr>
          <a:xfrm>
            <a:off x="990600" y="1371600"/>
            <a:ext cx="10363199" cy="2819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Introduction to Software Engineering </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Importance of Software Engineering</a:t>
            </a:r>
            <a:endParaRPr/>
          </a:p>
          <a:p>
            <a:pPr indent="-342900" lvl="0" marL="342900" rtl="0" algn="l">
              <a:lnSpc>
                <a:spcPct val="100000"/>
              </a:lnSpc>
              <a:spcBef>
                <a:spcPts val="0"/>
              </a:spcBef>
              <a:spcAft>
                <a:spcPts val="0"/>
              </a:spcAft>
              <a:buClr>
                <a:schemeClr val="dk1"/>
              </a:buClr>
              <a:buSzPts val="2400"/>
              <a:buFont typeface="Arial"/>
              <a:buChar char="•"/>
            </a:pPr>
            <a:r>
              <a:rPr lang="en-US" sz="2400"/>
              <a:t>Software Engineering Practice , Software Myths</a:t>
            </a:r>
            <a:endParaRPr/>
          </a:p>
          <a:p>
            <a:pPr indent="-342900" lvl="0" marL="342900" rtl="0" algn="l">
              <a:lnSpc>
                <a:spcPct val="100000"/>
              </a:lnSpc>
              <a:spcBef>
                <a:spcPts val="0"/>
              </a:spcBef>
              <a:spcAft>
                <a:spcPts val="0"/>
              </a:spcAft>
              <a:buClr>
                <a:schemeClr val="dk1"/>
              </a:buClr>
              <a:buSzPts val="2400"/>
              <a:buFont typeface="Arial"/>
              <a:buChar char="•"/>
            </a:pPr>
            <a:r>
              <a:rPr lang="en-US" sz="2400"/>
              <a:t>Software Process, Software Perspective and Specialized Process Models.        	                      </a:t>
            </a:r>
            <a:endParaRPr/>
          </a:p>
          <a:p>
            <a:pPr indent="-342900" lvl="0" marL="342900" rtl="0" algn="l">
              <a:lnSpc>
                <a:spcPct val="100000"/>
              </a:lnSpc>
              <a:spcBef>
                <a:spcPts val="0"/>
              </a:spcBef>
              <a:spcAft>
                <a:spcPts val="0"/>
              </a:spcAft>
              <a:buClr>
                <a:schemeClr val="dk1"/>
              </a:buClr>
              <a:buSzPts val="2400"/>
              <a:buFont typeface="Arial"/>
              <a:buChar char="•"/>
            </a:pPr>
            <a:r>
              <a:rPr lang="en-US" sz="2400"/>
              <a:t>Case Studies</a:t>
            </a:r>
            <a:endParaRPr/>
          </a:p>
          <a:p>
            <a:pPr indent="-342900" lvl="0" marL="342900" rtl="0" algn="l">
              <a:lnSpc>
                <a:spcPct val="100000"/>
              </a:lnSpc>
              <a:spcBef>
                <a:spcPts val="0"/>
              </a:spcBef>
              <a:spcAft>
                <a:spcPts val="0"/>
              </a:spcAft>
              <a:buSzPts val="2400"/>
              <a:buChar char="•"/>
            </a:pPr>
            <a:r>
              <a:rPr lang="en-US" sz="2400"/>
              <a:t>Software Requirements, User requirements, System requirements</a:t>
            </a:r>
            <a:endParaRPr/>
          </a:p>
          <a:p>
            <a:pPr indent="-342900" lvl="0" marL="342900" rtl="0" algn="l">
              <a:lnSpc>
                <a:spcPct val="100000"/>
              </a:lnSpc>
              <a:spcBef>
                <a:spcPts val="0"/>
              </a:spcBef>
              <a:spcAft>
                <a:spcPts val="0"/>
              </a:spcAft>
              <a:buSzPts val="2400"/>
              <a:buChar char="•"/>
            </a:pPr>
            <a:r>
              <a:rPr lang="en-US" sz="2400"/>
              <a:t>Software Requirements Specification</a:t>
            </a:r>
            <a:endParaRPr/>
          </a:p>
          <a:p>
            <a:pPr indent="-342900" lvl="0" marL="342900" rtl="0" algn="l">
              <a:lnSpc>
                <a:spcPct val="100000"/>
              </a:lnSpc>
              <a:spcBef>
                <a:spcPts val="0"/>
              </a:spcBef>
              <a:spcAft>
                <a:spcPts val="0"/>
              </a:spcAft>
              <a:buSzPts val="2400"/>
              <a:buChar char="•"/>
            </a:pPr>
            <a:r>
              <a:rPr lang="en-US" sz="2400"/>
              <a:t>Functional Specification and Non-functional specifications</a:t>
            </a:r>
            <a:endParaRPr sz="2400"/>
          </a:p>
          <a:p>
            <a:pPr indent="-190500" lvl="0" marL="342900" rtl="0" algn="l">
              <a:lnSpc>
                <a:spcPct val="100000"/>
              </a:lnSpc>
              <a:spcBef>
                <a:spcPts val="0"/>
              </a:spcBef>
              <a:spcAft>
                <a:spcPts val="0"/>
              </a:spcAft>
              <a:buSzPts val="2400"/>
              <a:buNone/>
            </a:pPr>
            <a:r>
              <a:t/>
            </a:r>
            <a:endParaRPr sz="2400"/>
          </a:p>
          <a:p>
            <a:pPr indent="-190500" lvl="0" marL="342900" rtl="0" algn="l">
              <a:lnSpc>
                <a:spcPct val="100000"/>
              </a:lnSpc>
              <a:spcBef>
                <a:spcPts val="0"/>
              </a:spcBef>
              <a:spcAft>
                <a:spcPts val="0"/>
              </a:spcAft>
              <a:buSzPts val="2400"/>
              <a:buNone/>
            </a:pPr>
            <a:r>
              <a:t/>
            </a:r>
            <a:endParaRPr sz="2400"/>
          </a:p>
          <a:p>
            <a:pPr indent="-190500" lvl="0" marL="342900" rtl="0" algn="l">
              <a:lnSpc>
                <a:spcPct val="170000"/>
              </a:lnSpc>
              <a:spcBef>
                <a:spcPts val="480"/>
              </a:spcBef>
              <a:spcAft>
                <a:spcPts val="0"/>
              </a:spcAft>
              <a:buClr>
                <a:schemeClr val="dk1"/>
              </a:buClr>
              <a:buSzPts val="2400"/>
              <a:buFont typeface="Arial"/>
              <a:buNone/>
            </a:pPr>
            <a:r>
              <a:t/>
            </a:r>
            <a:endParaRPr/>
          </a:p>
        </p:txBody>
      </p:sp>
      <p:sp>
        <p:nvSpPr>
          <p:cNvPr id="325" name="Google Shape;325;p7"/>
          <p:cNvSpPr txBox="1"/>
          <p:nvPr>
            <p:ph idx="10" type="dt"/>
          </p:nvPr>
        </p:nvSpPr>
        <p:spPr>
          <a:xfrm>
            <a:off x="763389" y="6459786"/>
            <a:ext cx="2742486"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050">
                <a:solidFill>
                  <a:srgbClr val="7F7F7F"/>
                </a:solidFill>
                <a:latin typeface="Times New Roman"/>
                <a:ea typeface="Times New Roman"/>
                <a:cs typeface="Times New Roman"/>
                <a:sym typeface="Times New Roman"/>
              </a:rPr>
              <a:t>7/18/2022</a:t>
            </a:r>
            <a:endParaRPr b="1" sz="1050">
              <a:solidFill>
                <a:srgbClr val="7F7F7F"/>
              </a:solidFill>
              <a:latin typeface="Times New Roman"/>
              <a:ea typeface="Times New Roman"/>
              <a:cs typeface="Times New Roman"/>
              <a:sym typeface="Times New Roman"/>
            </a:endParaRPr>
          </a:p>
        </p:txBody>
      </p:sp>
      <p:sp>
        <p:nvSpPr>
          <p:cNvPr id="326" name="Google Shape;326;p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27" name="Google Shape;327;p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8" name="Google Shape;328;p7"/>
          <p:cNvSpPr txBox="1"/>
          <p:nvPr/>
        </p:nvSpPr>
        <p:spPr>
          <a:xfrm>
            <a:off x="609600" y="4876800"/>
            <a:ext cx="10668000" cy="1752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B0F0"/>
              </a:buClr>
              <a:buSzPts val="1600"/>
              <a:buFont typeface="Arial"/>
              <a:buNone/>
            </a:pPr>
            <a:r>
              <a:rPr b="1" i="0" lang="en-US" sz="1600" u="none" cap="none" strike="noStrike">
                <a:solidFill>
                  <a:srgbClr val="00B0F0"/>
                </a:solidFill>
                <a:latin typeface="Calibri"/>
                <a:ea typeface="Calibri"/>
                <a:cs typeface="Calibri"/>
                <a:sym typeface="Calibri"/>
              </a:rPr>
              <a:t>Disclaimer: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B0F0"/>
              </a:buClr>
              <a:buSzPts val="1600"/>
              <a:buFont typeface="Noto Sans Symbols"/>
              <a:buAutoNum type="alphaLcPeriod"/>
            </a:pPr>
            <a:r>
              <a:rPr b="0" i="0" lang="en-US" sz="1600" u="none" cap="none" strike="noStrike">
                <a:solidFill>
                  <a:srgbClr val="00B0F0"/>
                </a:solidFill>
                <a:latin typeface="Calibri"/>
                <a:ea typeface="Calibri"/>
                <a:cs typeface="Calibri"/>
                <a:sym typeface="Calibri"/>
              </a:rPr>
              <a:t>Information included in this slides came from multiple sources. We have tried our best to cite the sources.  Please refer to the </a:t>
            </a:r>
            <a:r>
              <a:rPr b="0" i="0" lang="en-US" sz="1600" u="sng" cap="none" strike="noStrike">
                <a:solidFill>
                  <a:srgbClr val="00B0F0"/>
                </a:solidFill>
                <a:latin typeface="Calibri"/>
                <a:ea typeface="Calibri"/>
                <a:cs typeface="Calibri"/>
                <a:sym typeface="Calibri"/>
              </a:rPr>
              <a:t>References</a:t>
            </a:r>
            <a:r>
              <a:rPr b="0" i="0" lang="en-US" sz="1600" u="none" cap="none" strike="noStrike">
                <a:solidFill>
                  <a:srgbClr val="00B0F0"/>
                </a:solidFill>
                <a:latin typeface="Calibri"/>
                <a:ea typeface="Calibri"/>
                <a:cs typeface="Calibri"/>
                <a:sym typeface="Calibri"/>
              </a:rPr>
              <a:t> to learn about the sources, when applicable.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20"/>
              </a:spcBef>
              <a:spcAft>
                <a:spcPts val="0"/>
              </a:spcAft>
              <a:buClr>
                <a:srgbClr val="00B0F0"/>
              </a:buClr>
              <a:buSzPts val="1600"/>
              <a:buFont typeface="Noto Sans Symbols"/>
              <a:buAutoNum type="alphaLcPeriod"/>
            </a:pPr>
            <a:r>
              <a:rPr b="0" i="0" lang="en-US" sz="1600" u="none" cap="none" strike="noStrike">
                <a:solidFill>
                  <a:srgbClr val="00B0F0"/>
                </a:solidFill>
                <a:latin typeface="Calibri"/>
                <a:ea typeface="Calibri"/>
                <a:cs typeface="Calibri"/>
                <a:sym typeface="Calibri"/>
              </a:rPr>
              <a:t>The slides should be used only for academic purposes (e.g., in teaching a class), and should not be used for commercial purposes. </a:t>
            </a:r>
            <a:endParaRPr b="0" i="0" sz="1600" u="none" cap="none" strike="noStrike">
              <a:solidFill>
                <a:srgbClr val="00B0F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7"/>
          <p:cNvSpPr txBox="1"/>
          <p:nvPr>
            <p:ph type="title"/>
          </p:nvPr>
        </p:nvSpPr>
        <p:spPr>
          <a:xfrm>
            <a:off x="2653208" y="533400"/>
            <a:ext cx="7503745" cy="6334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lang="en-US"/>
              <a:t>Unified Process</a:t>
            </a:r>
            <a:r>
              <a:rPr lang="en-US">
                <a:solidFill>
                  <a:srgbClr val="262626"/>
                </a:solidFill>
                <a:latin typeface="Calibri"/>
                <a:ea typeface="Calibri"/>
                <a:cs typeface="Calibri"/>
                <a:sym typeface="Calibri"/>
              </a:rPr>
              <a:t> Work Products</a:t>
            </a:r>
            <a:endParaRPr/>
          </a:p>
        </p:txBody>
      </p:sp>
      <p:sp>
        <p:nvSpPr>
          <p:cNvPr id="842" name="Google Shape;842;p6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43" name="Google Shape;843;p6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44" name="Google Shape;844;p6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45" name="Google Shape;845;p67"/>
          <p:cNvPicPr preferRelativeResize="0"/>
          <p:nvPr/>
        </p:nvPicPr>
        <p:blipFill rotWithShape="1">
          <a:blip r:embed="rId3">
            <a:alphaModFix/>
          </a:blip>
          <a:srcRect b="23625" l="4517" r="2960" t="5583"/>
          <a:stretch/>
        </p:blipFill>
        <p:spPr>
          <a:xfrm>
            <a:off x="1833080" y="1676400"/>
            <a:ext cx="9144000" cy="451836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type="title"/>
          </p:nvPr>
        </p:nvSpPr>
        <p:spPr>
          <a:xfrm>
            <a:off x="1752601" y="533401"/>
            <a:ext cx="9190061" cy="83661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Phases in the </a:t>
            </a:r>
            <a:r>
              <a:rPr lang="en-US"/>
              <a:t>Unified Process</a:t>
            </a:r>
            <a:r>
              <a:rPr lang="en-US">
                <a:latin typeface="Calibri"/>
                <a:ea typeface="Calibri"/>
                <a:cs typeface="Calibri"/>
                <a:sym typeface="Calibri"/>
              </a:rPr>
              <a:t> (Cont...)</a:t>
            </a:r>
            <a:endParaRPr>
              <a:solidFill>
                <a:srgbClr val="262626"/>
              </a:solidFill>
              <a:latin typeface="Calibri"/>
              <a:ea typeface="Calibri"/>
              <a:cs typeface="Calibri"/>
              <a:sym typeface="Calibri"/>
            </a:endParaRPr>
          </a:p>
        </p:txBody>
      </p:sp>
      <p:sp>
        <p:nvSpPr>
          <p:cNvPr id="851" name="Google Shape;851;p68"/>
          <p:cNvSpPr txBox="1"/>
          <p:nvPr>
            <p:ph idx="10" type="dt"/>
          </p:nvPr>
        </p:nvSpPr>
        <p:spPr>
          <a:xfrm>
            <a:off x="152400" y="6492875"/>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52" name="Google Shape;852;p68"/>
          <p:cNvSpPr txBox="1"/>
          <p:nvPr>
            <p:ph idx="11" type="ftr"/>
          </p:nvPr>
        </p:nvSpPr>
        <p:spPr>
          <a:xfrm>
            <a:off x="3860517" y="6356352"/>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53" name="Google Shape;853;p6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54" name="Google Shape;854;p68"/>
          <p:cNvPicPr preferRelativeResize="0"/>
          <p:nvPr/>
        </p:nvPicPr>
        <p:blipFill rotWithShape="1">
          <a:blip r:embed="rId3">
            <a:alphaModFix/>
          </a:blip>
          <a:srcRect b="0" l="0" r="0" t="0"/>
          <a:stretch/>
        </p:blipFill>
        <p:spPr>
          <a:xfrm>
            <a:off x="1436688" y="1485452"/>
            <a:ext cx="7707311" cy="495581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Static workflows in the </a:t>
            </a:r>
            <a:r>
              <a:rPr lang="en-US"/>
              <a:t>Unified Process</a:t>
            </a:r>
            <a:endParaRPr>
              <a:latin typeface="Calibri"/>
              <a:ea typeface="Calibri"/>
              <a:cs typeface="Calibri"/>
              <a:sym typeface="Calibri"/>
            </a:endParaRPr>
          </a:p>
        </p:txBody>
      </p:sp>
      <p:graphicFrame>
        <p:nvGraphicFramePr>
          <p:cNvPr id="860" name="Google Shape;860;p69"/>
          <p:cNvGraphicFramePr/>
          <p:nvPr/>
        </p:nvGraphicFramePr>
        <p:xfrm>
          <a:off x="995398" y="3032760"/>
          <a:ext cx="3000000" cy="3000000"/>
        </p:xfrm>
        <a:graphic>
          <a:graphicData uri="http://schemas.openxmlformats.org/drawingml/2006/table">
            <a:tbl>
              <a:tblPr bandRow="1" firstRow="1">
                <a:noFill/>
                <a:tableStyleId>{BDF2BA5B-2B3E-44E6-BE9F-59A6619C920D}</a:tableStyleId>
              </a:tblPr>
              <a:tblGrid>
                <a:gridCol w="2433600"/>
                <a:gridCol w="7655375"/>
              </a:tblGrid>
              <a:tr h="425275">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Workflow</a:t>
                      </a:r>
                      <a:endParaRPr b="1" sz="2000" u="none" cap="none" strike="noStrike">
                        <a:solidFill>
                          <a:schemeClr val="dk1"/>
                        </a:solidFill>
                        <a:latin typeface="Calibri"/>
                        <a:ea typeface="Calibri"/>
                        <a:cs typeface="Calibri"/>
                        <a:sym typeface="Calibri"/>
                      </a:endParaRPr>
                    </a:p>
                  </a:txBody>
                  <a:tcPr marT="91450" marB="91450" marR="97350" marL="97350"/>
                </a:tc>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Description</a:t>
                      </a:r>
                      <a:endParaRPr b="1" sz="2000" u="none" cap="none" strike="noStrike">
                        <a:solidFill>
                          <a:schemeClr val="dk1"/>
                        </a:solidFill>
                        <a:latin typeface="Calibri"/>
                        <a:ea typeface="Calibri"/>
                        <a:cs typeface="Calibri"/>
                        <a:sym typeface="Calibri"/>
                      </a:endParaRPr>
                    </a:p>
                  </a:txBody>
                  <a:tcPr marT="91450" marB="91450" marR="97350" marL="97350"/>
                </a:tc>
              </a:tr>
              <a:tr h="372125">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Business modelling</a:t>
                      </a:r>
                      <a:endParaRPr sz="20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The business processes are modelled using business </a:t>
                      </a:r>
                      <a:r>
                        <a:rPr b="1" lang="en-US" sz="2000" u="none" cap="none" strike="noStrike">
                          <a:latin typeface="Calibri"/>
                          <a:ea typeface="Calibri"/>
                          <a:cs typeface="Calibri"/>
                          <a:sym typeface="Calibri"/>
                        </a:rPr>
                        <a:t>use cases</a:t>
                      </a:r>
                      <a:r>
                        <a:rPr lang="en-US" sz="2000" u="none" cap="none" strike="noStrike">
                          <a:latin typeface="Calibri"/>
                          <a:ea typeface="Calibri"/>
                          <a:cs typeface="Calibri"/>
                          <a:sym typeface="Calibri"/>
                        </a:rPr>
                        <a:t>.</a:t>
                      </a:r>
                      <a:endParaRPr sz="2000" u="none" cap="none" strike="noStrike">
                        <a:solidFill>
                          <a:srgbClr val="000000"/>
                        </a:solidFill>
                        <a:latin typeface="Calibri"/>
                        <a:ea typeface="Calibri"/>
                        <a:cs typeface="Calibri"/>
                        <a:sym typeface="Calibri"/>
                      </a:endParaRPr>
                    </a:p>
                  </a:txBody>
                  <a:tcPr marT="0" marB="91450" marR="97350" marL="97350"/>
                </a:tc>
              </a:tr>
              <a:tr h="611325">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Requirements</a:t>
                      </a:r>
                      <a:endParaRPr sz="20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Actors</a:t>
                      </a:r>
                      <a:r>
                        <a:rPr b="1" lang="en-US" sz="2000" u="none" cap="none" strike="noStrike">
                          <a:latin typeface="Calibri"/>
                          <a:ea typeface="Calibri"/>
                          <a:cs typeface="Calibri"/>
                          <a:sym typeface="Calibri"/>
                        </a:rPr>
                        <a:t> </a:t>
                      </a:r>
                      <a:r>
                        <a:rPr lang="en-US" sz="2000" u="none" cap="none" strike="noStrike">
                          <a:latin typeface="Calibri"/>
                          <a:ea typeface="Calibri"/>
                          <a:cs typeface="Calibri"/>
                          <a:sym typeface="Calibri"/>
                        </a:rPr>
                        <a:t>who interact with the system are identified and use cases are developed to model the system requirements.</a:t>
                      </a:r>
                      <a:endParaRPr sz="2000" u="none" cap="none" strike="noStrike">
                        <a:solidFill>
                          <a:srgbClr val="000000"/>
                        </a:solidFill>
                        <a:latin typeface="Calibri"/>
                        <a:ea typeface="Calibri"/>
                        <a:cs typeface="Calibri"/>
                        <a:sym typeface="Calibri"/>
                      </a:endParaRPr>
                    </a:p>
                  </a:txBody>
                  <a:tcPr marT="0" marB="91450" marR="97350" marL="97350"/>
                </a:tc>
              </a:tr>
              <a:tr h="611325">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Analysis and design</a:t>
                      </a:r>
                      <a:endParaRPr sz="20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A design model is created and documented using architectural models, component models, object models and sequence models.</a:t>
                      </a:r>
                      <a:endParaRPr sz="2000" u="none" cap="none" strike="noStrike">
                        <a:solidFill>
                          <a:srgbClr val="000000"/>
                        </a:solidFill>
                        <a:latin typeface="Calibri"/>
                        <a:ea typeface="Calibri"/>
                        <a:cs typeface="Calibri"/>
                        <a:sym typeface="Calibri"/>
                      </a:endParaRPr>
                    </a:p>
                  </a:txBody>
                  <a:tcPr marT="0" marB="91450" marR="97350" marL="97350"/>
                </a:tc>
              </a:tr>
              <a:tr h="914400">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Implementation</a:t>
                      </a:r>
                      <a:endParaRPr sz="20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The components in the system are implemented and structured into implementation sub-systems. Automatic code generation from design models helps accelerate this process.</a:t>
                      </a:r>
                      <a:endParaRPr sz="2000" u="none" cap="none" strike="noStrike">
                        <a:solidFill>
                          <a:srgbClr val="000000"/>
                        </a:solidFill>
                        <a:latin typeface="Calibri"/>
                        <a:ea typeface="Calibri"/>
                        <a:cs typeface="Calibri"/>
                        <a:sym typeface="Calibri"/>
                      </a:endParaRPr>
                    </a:p>
                  </a:txBody>
                  <a:tcPr marT="0" marB="91450" marR="97350" marL="97350"/>
                </a:tc>
              </a:tr>
            </a:tbl>
          </a:graphicData>
        </a:graphic>
      </p:graphicFrame>
      <p:sp>
        <p:nvSpPr>
          <p:cNvPr id="861" name="Google Shape;861;p69"/>
          <p:cNvSpPr txBox="1"/>
          <p:nvPr>
            <p:ph idx="10" type="dt"/>
          </p:nvPr>
        </p:nvSpPr>
        <p:spPr>
          <a:xfrm>
            <a:off x="76200" y="6470912"/>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62" name="Google Shape;862;p69"/>
          <p:cNvSpPr txBox="1"/>
          <p:nvPr>
            <p:ph idx="11" type="ftr"/>
          </p:nvPr>
        </p:nvSpPr>
        <p:spPr>
          <a:xfrm>
            <a:off x="4166102" y="6418446"/>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63" name="Google Shape;863;p6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4" name="Google Shape;864;p69"/>
          <p:cNvSpPr/>
          <p:nvPr/>
        </p:nvSpPr>
        <p:spPr>
          <a:xfrm>
            <a:off x="1021035" y="1417638"/>
            <a:ext cx="1056136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This focuses on activities that take place during the development process – and called workflows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There are six core process workflows identified in the process and three core supporting workflows.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Static workflows in the </a:t>
            </a:r>
            <a:r>
              <a:rPr lang="en-US"/>
              <a:t>Unified Process</a:t>
            </a:r>
            <a:endParaRPr>
              <a:latin typeface="Calibri"/>
              <a:ea typeface="Calibri"/>
              <a:cs typeface="Calibri"/>
              <a:sym typeface="Calibri"/>
            </a:endParaRPr>
          </a:p>
        </p:txBody>
      </p:sp>
      <p:graphicFrame>
        <p:nvGraphicFramePr>
          <p:cNvPr id="870" name="Google Shape;870;p70"/>
          <p:cNvGraphicFramePr/>
          <p:nvPr/>
        </p:nvGraphicFramePr>
        <p:xfrm>
          <a:off x="609600" y="1676400"/>
          <a:ext cx="3000000" cy="3000000"/>
        </p:xfrm>
        <a:graphic>
          <a:graphicData uri="http://schemas.openxmlformats.org/drawingml/2006/table">
            <a:tbl>
              <a:tblPr bandRow="1" firstRow="1">
                <a:noFill/>
                <a:tableStyleId>{BDF2BA5B-2B3E-44E6-BE9F-59A6619C920D}</a:tableStyleId>
              </a:tblPr>
              <a:tblGrid>
                <a:gridCol w="2950550"/>
                <a:gridCol w="7930300"/>
              </a:tblGrid>
              <a:tr h="452950">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latin typeface="Calibri"/>
                          <a:ea typeface="Calibri"/>
                          <a:cs typeface="Calibri"/>
                          <a:sym typeface="Calibri"/>
                        </a:rPr>
                        <a:t>Workflow</a:t>
                      </a:r>
                      <a:endParaRPr sz="2200" u="none" cap="none" strike="noStrike">
                        <a:solidFill>
                          <a:schemeClr val="dk1"/>
                        </a:solidFill>
                        <a:latin typeface="Calibri"/>
                        <a:ea typeface="Calibri"/>
                        <a:cs typeface="Calibri"/>
                        <a:sym typeface="Calibri"/>
                      </a:endParaRPr>
                    </a:p>
                  </a:txBody>
                  <a:tcPr marT="45725" marB="45725" marR="121900" marL="12190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chemeClr val="dk1"/>
                          </a:solidFill>
                          <a:latin typeface="Calibri"/>
                          <a:ea typeface="Calibri"/>
                          <a:cs typeface="Calibri"/>
                          <a:sym typeface="Calibri"/>
                        </a:rPr>
                        <a:t>Description</a:t>
                      </a:r>
                      <a:endParaRPr sz="2200" u="none" cap="none" strike="noStrike">
                        <a:solidFill>
                          <a:schemeClr val="dk1"/>
                        </a:solidFill>
                        <a:latin typeface="Calibri"/>
                        <a:ea typeface="Calibri"/>
                        <a:cs typeface="Calibri"/>
                        <a:sym typeface="Calibri"/>
                      </a:endParaRPr>
                    </a:p>
                  </a:txBody>
                  <a:tcPr marT="45725" marB="45725" marR="121900" marL="121900"/>
                </a:tc>
              </a:tr>
              <a:tr h="707350">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Testing</a:t>
                      </a:r>
                      <a:endParaRPr sz="22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Testing is an iterative process that is carried out in conjunction with implementation. System testing follows the completion of the implementation.</a:t>
                      </a:r>
                      <a:endParaRPr sz="2200" u="none" cap="none" strike="noStrike">
                        <a:solidFill>
                          <a:srgbClr val="000000"/>
                        </a:solidFill>
                        <a:latin typeface="Calibri"/>
                        <a:ea typeface="Calibri"/>
                        <a:cs typeface="Calibri"/>
                        <a:sym typeface="Calibri"/>
                      </a:endParaRPr>
                    </a:p>
                  </a:txBody>
                  <a:tcPr marT="0" marB="91450" marR="97350" marL="97350"/>
                </a:tc>
              </a:tr>
              <a:tr h="452950">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Deployment</a:t>
                      </a:r>
                      <a:endParaRPr sz="22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A product release is created, distributed to users and installed in their workplace.</a:t>
                      </a:r>
                      <a:endParaRPr sz="2200" u="none" cap="none" strike="noStrike">
                        <a:solidFill>
                          <a:srgbClr val="000000"/>
                        </a:solidFill>
                        <a:latin typeface="Calibri"/>
                        <a:ea typeface="Calibri"/>
                        <a:cs typeface="Calibri"/>
                        <a:sym typeface="Calibri"/>
                      </a:endParaRPr>
                    </a:p>
                  </a:txBody>
                  <a:tcPr marT="0" marB="91450" marR="97350" marL="97350"/>
                </a:tc>
              </a:tr>
              <a:tr h="707350">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Configuration and change management</a:t>
                      </a:r>
                      <a:endParaRPr sz="22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This supporting workflow managed changes to the system</a:t>
                      </a:r>
                      <a:endParaRPr sz="2200" u="none" cap="none" strike="noStrike">
                        <a:solidFill>
                          <a:srgbClr val="000000"/>
                        </a:solidFill>
                        <a:latin typeface="Calibri"/>
                        <a:ea typeface="Calibri"/>
                        <a:cs typeface="Calibri"/>
                        <a:sym typeface="Calibri"/>
                      </a:endParaRPr>
                    </a:p>
                  </a:txBody>
                  <a:tcPr marT="0" marB="91450" marR="97350" marL="97350"/>
                </a:tc>
              </a:tr>
              <a:tr h="452950">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Project management</a:t>
                      </a:r>
                      <a:endParaRPr sz="22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This supporting workflow manages the system development</a:t>
                      </a:r>
                      <a:endParaRPr sz="2200" u="none" cap="none" strike="noStrike">
                        <a:solidFill>
                          <a:srgbClr val="000000"/>
                        </a:solidFill>
                        <a:latin typeface="Calibri"/>
                        <a:ea typeface="Calibri"/>
                        <a:cs typeface="Calibri"/>
                        <a:sym typeface="Calibri"/>
                      </a:endParaRPr>
                    </a:p>
                  </a:txBody>
                  <a:tcPr marT="0" marB="91450" marR="97350" marL="97350"/>
                </a:tc>
              </a:tr>
              <a:tr h="707350">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Environment</a:t>
                      </a:r>
                      <a:endParaRPr sz="2200" u="none" cap="none" strike="noStrike">
                        <a:solidFill>
                          <a:srgbClr val="000000"/>
                        </a:solidFill>
                        <a:latin typeface="Calibri"/>
                        <a:ea typeface="Calibri"/>
                        <a:cs typeface="Calibri"/>
                        <a:sym typeface="Calibri"/>
                      </a:endParaRPr>
                    </a:p>
                  </a:txBody>
                  <a:tcPr marT="0" marB="91450" marR="97350" marL="97350"/>
                </a:tc>
                <a:tc>
                  <a:txBody>
                    <a:bodyPr/>
                    <a:lstStyle/>
                    <a:p>
                      <a:pPr indent="0" lvl="0" marL="0" marR="0" rtl="0" algn="just">
                        <a:lnSpc>
                          <a:spcPct val="100000"/>
                        </a:lnSpc>
                        <a:spcBef>
                          <a:spcPts val="0"/>
                        </a:spcBef>
                        <a:spcAft>
                          <a:spcPts val="0"/>
                        </a:spcAft>
                        <a:buClr>
                          <a:srgbClr val="000000"/>
                        </a:buClr>
                        <a:buSzPts val="2200"/>
                        <a:buFont typeface="Arial"/>
                        <a:buNone/>
                      </a:pPr>
                      <a:r>
                        <a:rPr lang="en-US" sz="2200" u="none" cap="none" strike="noStrike">
                          <a:latin typeface="Calibri"/>
                          <a:ea typeface="Calibri"/>
                          <a:cs typeface="Calibri"/>
                          <a:sym typeface="Calibri"/>
                        </a:rPr>
                        <a:t>This workflow is concerned with making appropriate software tools available to the software development team.</a:t>
                      </a:r>
                      <a:endParaRPr sz="2200" u="none" cap="none" strike="noStrike">
                        <a:solidFill>
                          <a:srgbClr val="000000"/>
                        </a:solidFill>
                        <a:latin typeface="Calibri"/>
                        <a:ea typeface="Calibri"/>
                        <a:cs typeface="Calibri"/>
                        <a:sym typeface="Calibri"/>
                      </a:endParaRPr>
                    </a:p>
                  </a:txBody>
                  <a:tcPr marT="0" marB="91450" marR="97350" marL="97350"/>
                </a:tc>
              </a:tr>
            </a:tbl>
          </a:graphicData>
        </a:graphic>
      </p:graphicFrame>
      <p:sp>
        <p:nvSpPr>
          <p:cNvPr id="871" name="Google Shape;871;p70"/>
          <p:cNvSpPr txBox="1"/>
          <p:nvPr>
            <p:ph idx="10" type="dt"/>
          </p:nvPr>
        </p:nvSpPr>
        <p:spPr>
          <a:xfrm>
            <a:off x="152400" y="6288897"/>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72" name="Google Shape;872;p70"/>
          <p:cNvSpPr txBox="1"/>
          <p:nvPr>
            <p:ph idx="11" type="ftr"/>
          </p:nvPr>
        </p:nvSpPr>
        <p:spPr>
          <a:xfrm>
            <a:off x="4860317" y="6378837"/>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73" name="Google Shape;873;p7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Unified Process</a:t>
            </a:r>
            <a:r>
              <a:rPr lang="en-US">
                <a:latin typeface="Calibri"/>
                <a:ea typeface="Calibri"/>
                <a:cs typeface="Calibri"/>
                <a:sym typeface="Calibri"/>
              </a:rPr>
              <a:t> good practice</a:t>
            </a:r>
            <a:endParaRPr>
              <a:latin typeface="Calibri"/>
              <a:ea typeface="Calibri"/>
              <a:cs typeface="Calibri"/>
              <a:sym typeface="Calibri"/>
            </a:endParaRPr>
          </a:p>
        </p:txBody>
      </p:sp>
      <p:sp>
        <p:nvSpPr>
          <p:cNvPr id="879" name="Google Shape;879;p7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Develop software iteratively : </a:t>
            </a:r>
            <a:r>
              <a:rPr lang="en-US" sz="2400"/>
              <a:t>Plan increments based on customer priorities and deliver </a:t>
            </a:r>
            <a:r>
              <a:rPr lang="en-US" sz="2400">
                <a:solidFill>
                  <a:srgbClr val="FF0000"/>
                </a:solidFill>
              </a:rPr>
              <a:t>highest priority </a:t>
            </a:r>
            <a:r>
              <a:rPr lang="en-US" sz="2400"/>
              <a:t>increments first.</a:t>
            </a:r>
            <a:endParaRPr/>
          </a:p>
          <a:p>
            <a:pPr indent="-342900" lvl="0" marL="342900" rtl="0" algn="l">
              <a:lnSpc>
                <a:spcPct val="100000"/>
              </a:lnSpc>
              <a:spcBef>
                <a:spcPts val="480"/>
              </a:spcBef>
              <a:spcAft>
                <a:spcPts val="0"/>
              </a:spcAft>
              <a:buClr>
                <a:schemeClr val="dk1"/>
              </a:buClr>
              <a:buSzPts val="2400"/>
              <a:buChar char="•"/>
            </a:pPr>
            <a:r>
              <a:rPr b="1" lang="en-US" sz="2400"/>
              <a:t>Manage requirements :</a:t>
            </a:r>
            <a:r>
              <a:rPr lang="en-US" sz="2400"/>
              <a:t>Explicitly </a:t>
            </a:r>
            <a:r>
              <a:rPr lang="en-US" sz="2400">
                <a:solidFill>
                  <a:srgbClr val="FF0000"/>
                </a:solidFill>
              </a:rPr>
              <a:t>document</a:t>
            </a:r>
            <a:r>
              <a:rPr lang="en-US" sz="2400"/>
              <a:t> customer requirements and keep track of changes to these requirements.</a:t>
            </a:r>
            <a:endParaRPr/>
          </a:p>
          <a:p>
            <a:pPr indent="-342900" lvl="0" marL="342900" rtl="0" algn="l">
              <a:lnSpc>
                <a:spcPct val="100000"/>
              </a:lnSpc>
              <a:spcBef>
                <a:spcPts val="480"/>
              </a:spcBef>
              <a:spcAft>
                <a:spcPts val="0"/>
              </a:spcAft>
              <a:buClr>
                <a:schemeClr val="dk1"/>
              </a:buClr>
              <a:buSzPts val="2400"/>
              <a:buChar char="•"/>
            </a:pPr>
            <a:r>
              <a:rPr b="1" lang="en-US" sz="2400"/>
              <a:t>Use component-based architectures :</a:t>
            </a:r>
            <a:r>
              <a:rPr lang="en-US" sz="2400"/>
              <a:t>Organize the system architecture as a set of </a:t>
            </a:r>
            <a:r>
              <a:rPr lang="en-US" sz="2400">
                <a:solidFill>
                  <a:srgbClr val="FF0000"/>
                </a:solidFill>
              </a:rPr>
              <a:t>reusable</a:t>
            </a:r>
            <a:r>
              <a:rPr lang="en-US" sz="2400"/>
              <a:t> </a:t>
            </a:r>
            <a:r>
              <a:rPr lang="en-US" sz="2400">
                <a:solidFill>
                  <a:srgbClr val="FF0000"/>
                </a:solidFill>
              </a:rPr>
              <a:t>components</a:t>
            </a:r>
            <a:r>
              <a:rPr lang="en-US" sz="2400"/>
              <a:t>.</a:t>
            </a:r>
            <a:endParaRPr/>
          </a:p>
          <a:p>
            <a:pPr indent="-342900" lvl="0" marL="342900" rtl="0" algn="l">
              <a:lnSpc>
                <a:spcPct val="100000"/>
              </a:lnSpc>
              <a:spcBef>
                <a:spcPts val="480"/>
              </a:spcBef>
              <a:spcAft>
                <a:spcPts val="0"/>
              </a:spcAft>
              <a:buClr>
                <a:schemeClr val="dk1"/>
              </a:buClr>
              <a:buSzPts val="2400"/>
              <a:buChar char="•"/>
            </a:pPr>
            <a:r>
              <a:rPr b="1" lang="en-US" sz="2400"/>
              <a:t>Visually model software : </a:t>
            </a:r>
            <a:r>
              <a:rPr lang="en-US" sz="2400"/>
              <a:t>Use </a:t>
            </a:r>
            <a:r>
              <a:rPr lang="en-US" sz="2400">
                <a:solidFill>
                  <a:srgbClr val="FF0000"/>
                </a:solidFill>
              </a:rPr>
              <a:t>graphical UML model</a:t>
            </a:r>
            <a:r>
              <a:rPr lang="en-US" sz="2400"/>
              <a:t>s to present static and dynamic views of the software.</a:t>
            </a:r>
            <a:endParaRPr/>
          </a:p>
          <a:p>
            <a:pPr indent="-342900" lvl="0" marL="342900" rtl="0" algn="l">
              <a:lnSpc>
                <a:spcPct val="100000"/>
              </a:lnSpc>
              <a:spcBef>
                <a:spcPts val="480"/>
              </a:spcBef>
              <a:spcAft>
                <a:spcPts val="0"/>
              </a:spcAft>
              <a:buClr>
                <a:schemeClr val="dk1"/>
              </a:buClr>
              <a:buSzPts val="2400"/>
              <a:buChar char="•"/>
            </a:pPr>
            <a:r>
              <a:rPr b="1" lang="en-US" sz="2400"/>
              <a:t>Verify software quality: </a:t>
            </a:r>
            <a:r>
              <a:rPr lang="en-US" sz="2400"/>
              <a:t>Ensure that the software meet’s organizational </a:t>
            </a:r>
            <a:r>
              <a:rPr lang="en-US" sz="2400">
                <a:solidFill>
                  <a:srgbClr val="FF0000"/>
                </a:solidFill>
              </a:rPr>
              <a:t>quality</a:t>
            </a:r>
            <a:r>
              <a:rPr lang="en-US" sz="2400"/>
              <a:t> standards.</a:t>
            </a:r>
            <a:endParaRPr/>
          </a:p>
          <a:p>
            <a:pPr indent="-342900" lvl="0" marL="342900" rtl="0" algn="l">
              <a:lnSpc>
                <a:spcPct val="100000"/>
              </a:lnSpc>
              <a:spcBef>
                <a:spcPts val="480"/>
              </a:spcBef>
              <a:spcAft>
                <a:spcPts val="0"/>
              </a:spcAft>
              <a:buClr>
                <a:schemeClr val="dk1"/>
              </a:buClr>
              <a:buSzPts val="2400"/>
              <a:buChar char="•"/>
            </a:pPr>
            <a:r>
              <a:rPr b="1" lang="en-US" sz="2400"/>
              <a:t>Control changes to software :</a:t>
            </a:r>
            <a:r>
              <a:rPr lang="en-US" sz="2400">
                <a:solidFill>
                  <a:srgbClr val="FF0000"/>
                </a:solidFill>
              </a:rPr>
              <a:t>Manage software changes </a:t>
            </a:r>
            <a:r>
              <a:rPr lang="en-US" sz="2400"/>
              <a:t>using a change management system and configuration management tools.</a:t>
            </a:r>
            <a:endParaRPr/>
          </a:p>
          <a:p>
            <a:pPr indent="-133350" lvl="1" marL="742950" rtl="0" algn="l">
              <a:lnSpc>
                <a:spcPct val="100000"/>
              </a:lnSpc>
              <a:spcBef>
                <a:spcPts val="480"/>
              </a:spcBef>
              <a:spcAft>
                <a:spcPts val="0"/>
              </a:spcAft>
              <a:buClr>
                <a:schemeClr val="dk1"/>
              </a:buClr>
              <a:buSzPts val="2400"/>
              <a:buNone/>
            </a:pPr>
            <a:r>
              <a:t/>
            </a:r>
            <a:endParaRPr sz="2400"/>
          </a:p>
        </p:txBody>
      </p:sp>
      <p:sp>
        <p:nvSpPr>
          <p:cNvPr id="880" name="Google Shape;880;p71"/>
          <p:cNvSpPr txBox="1"/>
          <p:nvPr>
            <p:ph idx="10" type="dt"/>
          </p:nvPr>
        </p:nvSpPr>
        <p:spPr>
          <a:xfrm>
            <a:off x="304800" y="6351355"/>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81" name="Google Shape;881;p71"/>
          <p:cNvSpPr txBox="1"/>
          <p:nvPr>
            <p:ph idx="11" type="ftr"/>
          </p:nvPr>
        </p:nvSpPr>
        <p:spPr>
          <a:xfrm>
            <a:off x="4877806" y="6373840"/>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82" name="Google Shape;882;p7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vii. The  Agile Model</a:t>
            </a:r>
            <a:endParaRPr/>
          </a:p>
        </p:txBody>
      </p:sp>
      <p:sp>
        <p:nvSpPr>
          <p:cNvPr id="888" name="Google Shape;888;p117"/>
          <p:cNvSpPr txBox="1"/>
          <p:nvPr>
            <p:ph idx="1" type="body"/>
          </p:nvPr>
        </p:nvSpPr>
        <p:spPr>
          <a:xfrm>
            <a:off x="838200" y="1578875"/>
            <a:ext cx="10591800" cy="409786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lang="en-US" sz="2400"/>
              <a:t>Agile Model</a:t>
            </a:r>
            <a:endParaRPr sz="2000"/>
          </a:p>
        </p:txBody>
      </p:sp>
      <p:sp>
        <p:nvSpPr>
          <p:cNvPr id="889" name="Google Shape;889;p117"/>
          <p:cNvSpPr txBox="1"/>
          <p:nvPr>
            <p:ph idx="10" type="dt"/>
          </p:nvPr>
        </p:nvSpPr>
        <p:spPr>
          <a:xfrm>
            <a:off x="228600" y="6365096"/>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890" name="Google Shape;890;p117"/>
          <p:cNvSpPr txBox="1"/>
          <p:nvPr>
            <p:ph idx="11" type="ftr"/>
          </p:nvPr>
        </p:nvSpPr>
        <p:spPr>
          <a:xfrm>
            <a:off x="4877806" y="6492875"/>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891" name="Google Shape;891;p11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892" name="Google Shape;892;p117"/>
          <p:cNvPicPr preferRelativeResize="0"/>
          <p:nvPr/>
        </p:nvPicPr>
        <p:blipFill rotWithShape="1">
          <a:blip r:embed="rId3">
            <a:alphaModFix/>
          </a:blip>
          <a:srcRect b="0" l="0" r="0" t="0"/>
          <a:stretch/>
        </p:blipFill>
        <p:spPr>
          <a:xfrm>
            <a:off x="1364776" y="2070403"/>
            <a:ext cx="8543500" cy="41494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Agility</a:t>
            </a:r>
            <a:endParaRPr/>
          </a:p>
        </p:txBody>
      </p:sp>
      <p:sp>
        <p:nvSpPr>
          <p:cNvPr id="898" name="Google Shape;898;p118"/>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Effective (rapid and adaptive) response to change (team members, new technology, requirements)</a:t>
            </a:r>
            <a:endParaRPr/>
          </a:p>
          <a:p>
            <a:pPr indent="-431800" lvl="0" marL="457200" rtl="0" algn="l">
              <a:lnSpc>
                <a:spcPct val="100000"/>
              </a:lnSpc>
              <a:spcBef>
                <a:spcPts val="640"/>
              </a:spcBef>
              <a:spcAft>
                <a:spcPts val="0"/>
              </a:spcAft>
              <a:buClr>
                <a:schemeClr val="dk1"/>
              </a:buClr>
              <a:buSzPct val="117647"/>
              <a:buChar char="•"/>
            </a:pPr>
            <a:r>
              <a:rPr lang="en-US"/>
              <a:t>Effective communication in structure and attitudes among all team members, technological and business people, software engineers and managers</a:t>
            </a:r>
            <a:endParaRPr/>
          </a:p>
          <a:p>
            <a:pPr indent="-431800" lvl="0" marL="457200" rtl="0" algn="l">
              <a:lnSpc>
                <a:spcPct val="100000"/>
              </a:lnSpc>
              <a:spcBef>
                <a:spcPts val="640"/>
              </a:spcBef>
              <a:spcAft>
                <a:spcPts val="0"/>
              </a:spcAft>
              <a:buClr>
                <a:schemeClr val="dk1"/>
              </a:buClr>
              <a:buSzPct val="117647"/>
              <a:buChar char="•"/>
            </a:pPr>
            <a:r>
              <a:rPr lang="en-US"/>
              <a:t>Drawing the customer into the team. Eliminate “us and them” attitude. Planning in an uncertain world has its limits and plan must be flexible. </a:t>
            </a:r>
            <a:endParaRPr/>
          </a:p>
          <a:p>
            <a:pPr indent="-431800" lvl="0" marL="457200" rtl="0" algn="l">
              <a:lnSpc>
                <a:spcPct val="100000"/>
              </a:lnSpc>
              <a:spcBef>
                <a:spcPts val="640"/>
              </a:spcBef>
              <a:spcAft>
                <a:spcPts val="0"/>
              </a:spcAft>
              <a:buClr>
                <a:schemeClr val="dk1"/>
              </a:buClr>
              <a:buSzPct val="117647"/>
              <a:buChar char="•"/>
            </a:pPr>
            <a:r>
              <a:rPr lang="en-US"/>
              <a:t>Organizing a team so that it is in control of the work performed </a:t>
            </a:r>
            <a:endParaRPr/>
          </a:p>
          <a:p>
            <a:pPr indent="-431800" lvl="0" marL="457200" rtl="0" algn="l">
              <a:lnSpc>
                <a:spcPct val="100000"/>
              </a:lnSpc>
              <a:spcBef>
                <a:spcPts val="640"/>
              </a:spcBef>
              <a:spcAft>
                <a:spcPts val="0"/>
              </a:spcAft>
              <a:buClr>
                <a:schemeClr val="dk1"/>
              </a:buClr>
              <a:buSzPct val="117647"/>
              <a:buChar char="•"/>
            </a:pPr>
            <a:r>
              <a:rPr lang="en-US"/>
              <a:t>Eliminate all but the most essential work products and keep them lean. </a:t>
            </a:r>
            <a:endParaRPr/>
          </a:p>
          <a:p>
            <a:pPr indent="-431800" lvl="0" marL="457200" rtl="0" algn="l">
              <a:lnSpc>
                <a:spcPct val="100000"/>
              </a:lnSpc>
              <a:spcBef>
                <a:spcPts val="640"/>
              </a:spcBef>
              <a:spcAft>
                <a:spcPts val="0"/>
              </a:spcAft>
              <a:buClr>
                <a:schemeClr val="dk1"/>
              </a:buClr>
              <a:buSzPct val="117647"/>
              <a:buChar char="•"/>
            </a:pPr>
            <a:r>
              <a:rPr lang="en-US"/>
              <a:t>Emphasize an incremental delivery strategy as opposed to intermediate products that gets working software to the customer as rapidly as feasible.</a:t>
            </a:r>
            <a:endParaRPr/>
          </a:p>
        </p:txBody>
      </p:sp>
      <p:sp>
        <p:nvSpPr>
          <p:cNvPr id="899" name="Google Shape;899;p11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00" name="Google Shape;900;p11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01" name="Google Shape;901;p11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1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Agile Process/Model</a:t>
            </a:r>
            <a:endParaRPr/>
          </a:p>
        </p:txBody>
      </p:sp>
      <p:sp>
        <p:nvSpPr>
          <p:cNvPr id="907" name="Google Shape;907;p119"/>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92500" lnSpcReduction="20000"/>
          </a:bodyPr>
          <a:lstStyle/>
          <a:p>
            <a:pPr indent="-431800" lvl="0" marL="457200" rtl="0" algn="l">
              <a:lnSpc>
                <a:spcPct val="100000"/>
              </a:lnSpc>
              <a:spcBef>
                <a:spcPts val="640"/>
              </a:spcBef>
              <a:spcAft>
                <a:spcPts val="0"/>
              </a:spcAft>
              <a:buClr>
                <a:schemeClr val="dk1"/>
              </a:buClr>
              <a:buSzPct val="108108"/>
              <a:buChar char="•"/>
            </a:pPr>
            <a:r>
              <a:rPr lang="en-US"/>
              <a:t>Is driven by customer descriptions of what is required (scenarios). </a:t>
            </a:r>
            <a:endParaRPr/>
          </a:p>
          <a:p>
            <a:pPr indent="-431800" lvl="0" marL="457200" rtl="0" algn="l">
              <a:lnSpc>
                <a:spcPct val="100000"/>
              </a:lnSpc>
              <a:spcBef>
                <a:spcPts val="640"/>
              </a:spcBef>
              <a:spcAft>
                <a:spcPts val="0"/>
              </a:spcAft>
              <a:buClr>
                <a:schemeClr val="dk1"/>
              </a:buClr>
              <a:buSzPct val="108108"/>
              <a:buChar char="•"/>
            </a:pPr>
            <a:r>
              <a:rPr lang="en-US"/>
              <a:t>Some assumptions: </a:t>
            </a:r>
            <a:endParaRPr/>
          </a:p>
          <a:p>
            <a:pPr indent="-342900" lvl="1" marL="914400" rtl="0" algn="l">
              <a:lnSpc>
                <a:spcPct val="100000"/>
              </a:lnSpc>
              <a:spcBef>
                <a:spcPts val="360"/>
              </a:spcBef>
              <a:spcAft>
                <a:spcPts val="0"/>
              </a:spcAft>
              <a:buSzPct val="69498"/>
              <a:buChar char="–"/>
            </a:pPr>
            <a:r>
              <a:rPr lang="en-US"/>
              <a:t>Recognizes that plans are short-lived(some requirements will persist, some will change, Customer priorities will change) </a:t>
            </a:r>
            <a:endParaRPr/>
          </a:p>
          <a:p>
            <a:pPr indent="-342900" lvl="1" marL="914400" rtl="0" algn="l">
              <a:lnSpc>
                <a:spcPct val="100000"/>
              </a:lnSpc>
              <a:spcBef>
                <a:spcPts val="360"/>
              </a:spcBef>
              <a:spcAft>
                <a:spcPts val="0"/>
              </a:spcAft>
              <a:buSzPct val="69498"/>
              <a:buChar char="–"/>
            </a:pPr>
            <a:r>
              <a:rPr lang="en-US"/>
              <a:t>Develops software iteratively with a heavy emphasis on construction activities (design and construction are interleaved, hard to say how much design is necessary before construction. Design models are proven as they are created. ) </a:t>
            </a:r>
            <a:endParaRPr/>
          </a:p>
          <a:p>
            <a:pPr indent="-342900" lvl="1" marL="914400" rtl="0" algn="l">
              <a:lnSpc>
                <a:spcPct val="100000"/>
              </a:lnSpc>
              <a:spcBef>
                <a:spcPts val="360"/>
              </a:spcBef>
              <a:spcAft>
                <a:spcPts val="0"/>
              </a:spcAft>
              <a:buSzPct val="69498"/>
              <a:buChar char="–"/>
            </a:pPr>
            <a:r>
              <a:rPr lang="en-US"/>
              <a:t>Analysis, design, construction and testing are not predictable. </a:t>
            </a:r>
            <a:endParaRPr/>
          </a:p>
          <a:p>
            <a:pPr indent="-342900" lvl="1" marL="914400" rtl="0" algn="l">
              <a:lnSpc>
                <a:spcPct val="100000"/>
              </a:lnSpc>
              <a:spcBef>
                <a:spcPts val="360"/>
              </a:spcBef>
              <a:spcAft>
                <a:spcPts val="0"/>
              </a:spcAft>
              <a:buSzPct val="69498"/>
              <a:buChar char="–"/>
            </a:pPr>
            <a:r>
              <a:rPr lang="en-US"/>
              <a:t>Thus has to Adapt as changes occur due to unpredictability </a:t>
            </a:r>
            <a:endParaRPr/>
          </a:p>
          <a:p>
            <a:pPr indent="-342900" lvl="1" marL="914400" rtl="0" algn="l">
              <a:lnSpc>
                <a:spcPct val="100000"/>
              </a:lnSpc>
              <a:spcBef>
                <a:spcPts val="360"/>
              </a:spcBef>
              <a:spcAft>
                <a:spcPts val="0"/>
              </a:spcAft>
              <a:buSzPct val="69498"/>
              <a:buChar char="–"/>
            </a:pPr>
            <a:r>
              <a:rPr lang="en-US"/>
              <a:t>Delivers multiple ‘software increments’, deliver an operational prototype or portion of an OS to collect customer feedback for adaption.</a:t>
            </a:r>
            <a:endParaRPr/>
          </a:p>
        </p:txBody>
      </p:sp>
      <p:sp>
        <p:nvSpPr>
          <p:cNvPr id="908" name="Google Shape;908;p11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09" name="Google Shape;909;p11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10" name="Google Shape;910;p11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Agile Process/Model</a:t>
            </a:r>
            <a:endParaRPr/>
          </a:p>
        </p:txBody>
      </p:sp>
      <p:sp>
        <p:nvSpPr>
          <p:cNvPr id="916" name="Google Shape;916;p12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1. Our highest priority is to satisfy the customer through early and continuous delivery of valuable software. </a:t>
            </a:r>
            <a:endParaRPr/>
          </a:p>
          <a:p>
            <a:pPr indent="-431800" lvl="0" marL="457200" rtl="0" algn="l">
              <a:lnSpc>
                <a:spcPct val="100000"/>
              </a:lnSpc>
              <a:spcBef>
                <a:spcPts val="640"/>
              </a:spcBef>
              <a:spcAft>
                <a:spcPts val="0"/>
              </a:spcAft>
              <a:buClr>
                <a:schemeClr val="dk1"/>
              </a:buClr>
              <a:buSzPct val="117647"/>
              <a:buChar char="•"/>
            </a:pPr>
            <a:r>
              <a:rPr lang="en-US"/>
              <a:t>2. Welcome changing requirements, even late in development. Agile processes harness change for the customer's competitive advantage. </a:t>
            </a:r>
            <a:endParaRPr/>
          </a:p>
          <a:p>
            <a:pPr indent="-431800" lvl="0" marL="457200" rtl="0" algn="l">
              <a:lnSpc>
                <a:spcPct val="100000"/>
              </a:lnSpc>
              <a:spcBef>
                <a:spcPts val="640"/>
              </a:spcBef>
              <a:spcAft>
                <a:spcPts val="0"/>
              </a:spcAft>
              <a:buClr>
                <a:schemeClr val="dk1"/>
              </a:buClr>
              <a:buSzPct val="117647"/>
              <a:buChar char="•"/>
            </a:pPr>
            <a:r>
              <a:rPr lang="en-US"/>
              <a:t>3. Deliver working software frequently, from a couple of weeks to a couple of months, with a preference to the shorter timescale. </a:t>
            </a:r>
            <a:endParaRPr/>
          </a:p>
          <a:p>
            <a:pPr indent="-431800" lvl="0" marL="457200" rtl="0" algn="l">
              <a:lnSpc>
                <a:spcPct val="100000"/>
              </a:lnSpc>
              <a:spcBef>
                <a:spcPts val="640"/>
              </a:spcBef>
              <a:spcAft>
                <a:spcPts val="0"/>
              </a:spcAft>
              <a:buClr>
                <a:schemeClr val="dk1"/>
              </a:buClr>
              <a:buSzPct val="117647"/>
              <a:buChar char="•"/>
            </a:pPr>
            <a:r>
              <a:rPr lang="en-US"/>
              <a:t>4. Business people and developers must work together daily throughout the project. </a:t>
            </a:r>
            <a:endParaRPr/>
          </a:p>
          <a:p>
            <a:pPr indent="-431800" lvl="0" marL="457200" rtl="0" algn="l">
              <a:lnSpc>
                <a:spcPct val="100000"/>
              </a:lnSpc>
              <a:spcBef>
                <a:spcPts val="640"/>
              </a:spcBef>
              <a:spcAft>
                <a:spcPts val="0"/>
              </a:spcAft>
              <a:buClr>
                <a:schemeClr val="dk1"/>
              </a:buClr>
              <a:buSzPct val="117647"/>
              <a:buChar char="•"/>
            </a:pPr>
            <a:r>
              <a:rPr lang="en-US"/>
              <a:t>5. Build projects around motivated individuals. Give them the environment and support they need, and trust them to get the job done. </a:t>
            </a:r>
            <a:endParaRPr/>
          </a:p>
          <a:p>
            <a:pPr indent="-431800" lvl="0" marL="457200" rtl="0" algn="l">
              <a:lnSpc>
                <a:spcPct val="100000"/>
              </a:lnSpc>
              <a:spcBef>
                <a:spcPts val="640"/>
              </a:spcBef>
              <a:spcAft>
                <a:spcPts val="0"/>
              </a:spcAft>
              <a:buClr>
                <a:schemeClr val="dk1"/>
              </a:buClr>
              <a:buSzPct val="117647"/>
              <a:buChar char="•"/>
            </a:pPr>
            <a:r>
              <a:rPr lang="en-US"/>
              <a:t>6. The most efficient and effective method of conveying information to and within a development team is face–to–face conversation.</a:t>
            </a:r>
            <a:endParaRPr/>
          </a:p>
        </p:txBody>
      </p:sp>
      <p:sp>
        <p:nvSpPr>
          <p:cNvPr id="917" name="Google Shape;917;p12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18" name="Google Shape;918;p12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19" name="Google Shape;919;p12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2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Agile Process/Model</a:t>
            </a:r>
            <a:endParaRPr/>
          </a:p>
        </p:txBody>
      </p:sp>
      <p:sp>
        <p:nvSpPr>
          <p:cNvPr id="925" name="Google Shape;925;p12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7. Working software is the primary measure of progress. </a:t>
            </a:r>
            <a:endParaRPr/>
          </a:p>
          <a:p>
            <a:pPr indent="-431800" lvl="0" marL="457200" rtl="0" algn="l">
              <a:lnSpc>
                <a:spcPct val="100000"/>
              </a:lnSpc>
              <a:spcBef>
                <a:spcPts val="640"/>
              </a:spcBef>
              <a:spcAft>
                <a:spcPts val="0"/>
              </a:spcAft>
              <a:buClr>
                <a:schemeClr val="dk1"/>
              </a:buClr>
              <a:buSzPct val="117647"/>
              <a:buChar char="•"/>
            </a:pPr>
            <a:r>
              <a:rPr lang="en-US"/>
              <a:t>8. Agile processes promote sustainable development. The sponsors, developers, and users should be able to maintain a constant pace indefinitely. </a:t>
            </a:r>
            <a:endParaRPr/>
          </a:p>
          <a:p>
            <a:pPr indent="-431800" lvl="0" marL="457200" rtl="0" algn="l">
              <a:lnSpc>
                <a:spcPct val="100000"/>
              </a:lnSpc>
              <a:spcBef>
                <a:spcPts val="640"/>
              </a:spcBef>
              <a:spcAft>
                <a:spcPts val="0"/>
              </a:spcAft>
              <a:buClr>
                <a:schemeClr val="dk1"/>
              </a:buClr>
              <a:buSzPct val="117647"/>
              <a:buChar char="•"/>
            </a:pPr>
            <a:r>
              <a:rPr lang="en-US"/>
              <a:t>9. Continuous attention to technical excellence and good design enhances agility. </a:t>
            </a:r>
            <a:endParaRPr/>
          </a:p>
          <a:p>
            <a:pPr indent="-431800" lvl="0" marL="457200" rtl="0" algn="l">
              <a:lnSpc>
                <a:spcPct val="100000"/>
              </a:lnSpc>
              <a:spcBef>
                <a:spcPts val="640"/>
              </a:spcBef>
              <a:spcAft>
                <a:spcPts val="0"/>
              </a:spcAft>
              <a:buClr>
                <a:schemeClr val="dk1"/>
              </a:buClr>
              <a:buSzPct val="117647"/>
              <a:buChar char="•"/>
            </a:pPr>
            <a:r>
              <a:rPr lang="en-US"/>
              <a:t>10. Simplicity – the art of maximizing the amount of work not done – is essential. </a:t>
            </a:r>
            <a:endParaRPr/>
          </a:p>
          <a:p>
            <a:pPr indent="-431800" lvl="0" marL="457200" rtl="0" algn="l">
              <a:lnSpc>
                <a:spcPct val="100000"/>
              </a:lnSpc>
              <a:spcBef>
                <a:spcPts val="640"/>
              </a:spcBef>
              <a:spcAft>
                <a:spcPts val="0"/>
              </a:spcAft>
              <a:buClr>
                <a:schemeClr val="dk1"/>
              </a:buClr>
              <a:buSzPct val="117647"/>
              <a:buChar char="•"/>
            </a:pPr>
            <a:r>
              <a:rPr lang="en-US"/>
              <a:t>11. The best architectures, requirements, and designs emerge from self–organizing teams. </a:t>
            </a:r>
            <a:endParaRPr/>
          </a:p>
          <a:p>
            <a:pPr indent="-431800" lvl="0" marL="457200" rtl="0" algn="l">
              <a:lnSpc>
                <a:spcPct val="100000"/>
              </a:lnSpc>
              <a:spcBef>
                <a:spcPts val="640"/>
              </a:spcBef>
              <a:spcAft>
                <a:spcPts val="0"/>
              </a:spcAft>
              <a:buClr>
                <a:schemeClr val="dk1"/>
              </a:buClr>
              <a:buSzPct val="117647"/>
              <a:buChar char="•"/>
            </a:pPr>
            <a:r>
              <a:rPr lang="en-US"/>
              <a:t>12. At regular intervals, the team reflects on how to become more effective, then tunes and adjusts its behavior accordingly.</a:t>
            </a:r>
            <a:endParaRPr/>
          </a:p>
        </p:txBody>
      </p:sp>
      <p:sp>
        <p:nvSpPr>
          <p:cNvPr id="926" name="Google Shape;926;p12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27" name="Google Shape;927;p12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28" name="Google Shape;928;p12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8"/>
          <p:cNvSpPr txBox="1"/>
          <p:nvPr>
            <p:ph type="title"/>
          </p:nvPr>
        </p:nvSpPr>
        <p:spPr>
          <a:xfrm>
            <a:off x="2971920" y="533401"/>
            <a:ext cx="4724281"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b="1" lang="en-US">
                <a:latin typeface="Calibri"/>
                <a:ea typeface="Calibri"/>
                <a:cs typeface="Calibri"/>
                <a:sym typeface="Calibri"/>
              </a:rPr>
              <a:t>What is Software?</a:t>
            </a:r>
            <a:endParaRPr/>
          </a:p>
        </p:txBody>
      </p:sp>
      <p:sp>
        <p:nvSpPr>
          <p:cNvPr id="335" name="Google Shape;335;p8"/>
          <p:cNvSpPr/>
          <p:nvPr/>
        </p:nvSpPr>
        <p:spPr>
          <a:xfrm>
            <a:off x="2955686" y="2797175"/>
            <a:ext cx="182758" cy="61606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p:txBody>
      </p:sp>
      <p:sp>
        <p:nvSpPr>
          <p:cNvPr id="336" name="Google Shape;336;p8"/>
          <p:cNvSpPr/>
          <p:nvPr/>
        </p:nvSpPr>
        <p:spPr>
          <a:xfrm>
            <a:off x="2955686" y="3511550"/>
            <a:ext cx="182758" cy="61606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p:txBody>
      </p:sp>
      <p:sp>
        <p:nvSpPr>
          <p:cNvPr id="337" name="Google Shape;337;p8"/>
          <p:cNvSpPr/>
          <p:nvPr/>
        </p:nvSpPr>
        <p:spPr>
          <a:xfrm>
            <a:off x="2955686" y="4225925"/>
            <a:ext cx="182758" cy="61606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p:txBody>
      </p:sp>
      <p:sp>
        <p:nvSpPr>
          <p:cNvPr id="338" name="Google Shape;338;p8"/>
          <p:cNvSpPr/>
          <p:nvPr/>
        </p:nvSpPr>
        <p:spPr>
          <a:xfrm>
            <a:off x="2955686" y="4940300"/>
            <a:ext cx="182758" cy="61606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a:p>
            <a:pPr indent="0" lvl="0" marL="0" marR="0" rtl="0" algn="l">
              <a:lnSpc>
                <a:spcPct val="90000"/>
              </a:lnSpc>
              <a:spcBef>
                <a:spcPts val="0"/>
              </a:spcBef>
              <a:spcAft>
                <a:spcPts val="0"/>
              </a:spcAft>
              <a:buClr>
                <a:srgbClr val="000000"/>
              </a:buClr>
              <a:buSzPts val="1800"/>
              <a:buFont typeface="Arial"/>
              <a:buNone/>
            </a:pPr>
            <a:r>
              <a:t/>
            </a:r>
            <a:endParaRPr b="1" i="0" sz="1800" u="none" cap="none" strike="noStrike">
              <a:solidFill>
                <a:schemeClr val="dk1"/>
              </a:solidFill>
              <a:latin typeface="Palatino"/>
              <a:ea typeface="Palatino"/>
              <a:cs typeface="Palatino"/>
              <a:sym typeface="Palatino"/>
            </a:endParaRPr>
          </a:p>
        </p:txBody>
      </p:sp>
      <p:sp>
        <p:nvSpPr>
          <p:cNvPr id="339" name="Google Shape;339;p8"/>
          <p:cNvSpPr txBox="1"/>
          <p:nvPr/>
        </p:nvSpPr>
        <p:spPr>
          <a:xfrm>
            <a:off x="1108740" y="1498227"/>
            <a:ext cx="9974522"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Software is: (1</a:t>
            </a:r>
            <a:r>
              <a:rPr b="0" i="0" lang="en-US" sz="2200" u="none" cap="none" strike="noStrike">
                <a:solidFill>
                  <a:srgbClr val="C00000"/>
                </a:solidFill>
                <a:latin typeface="Calibri"/>
                <a:ea typeface="Calibri"/>
                <a:cs typeface="Calibri"/>
                <a:sym typeface="Calibri"/>
              </a:rPr>
              <a:t>) instructions </a:t>
            </a:r>
            <a:r>
              <a:rPr b="0" i="0" lang="en-US" sz="2200" u="none" cap="none" strike="noStrike">
                <a:solidFill>
                  <a:schemeClr val="dk1"/>
                </a:solidFill>
                <a:latin typeface="Calibri"/>
                <a:ea typeface="Calibri"/>
                <a:cs typeface="Calibri"/>
                <a:sym typeface="Calibri"/>
              </a:rPr>
              <a:t>(computer programs) that when executed provide desired features, function, and performance;  (2) </a:t>
            </a:r>
            <a:r>
              <a:rPr b="0" i="0" lang="en-US" sz="2200" u="none" cap="none" strike="noStrike">
                <a:solidFill>
                  <a:srgbClr val="C00000"/>
                </a:solidFill>
                <a:latin typeface="Calibri"/>
                <a:ea typeface="Calibri"/>
                <a:cs typeface="Calibri"/>
                <a:sym typeface="Calibri"/>
              </a:rPr>
              <a:t>data structures </a:t>
            </a:r>
            <a:r>
              <a:rPr b="0" i="0" lang="en-US" sz="2200" u="none" cap="none" strike="noStrike">
                <a:solidFill>
                  <a:schemeClr val="dk1"/>
                </a:solidFill>
                <a:latin typeface="Calibri"/>
                <a:ea typeface="Calibri"/>
                <a:cs typeface="Calibri"/>
                <a:sym typeface="Calibri"/>
              </a:rPr>
              <a:t>that enable the programs to adequately manipulate information and (3) </a:t>
            </a:r>
            <a:r>
              <a:rPr b="0" i="0" lang="en-US" sz="2200" u="none" cap="none" strike="noStrike">
                <a:solidFill>
                  <a:srgbClr val="C00000"/>
                </a:solidFill>
                <a:latin typeface="Calibri"/>
                <a:ea typeface="Calibri"/>
                <a:cs typeface="Calibri"/>
                <a:sym typeface="Calibri"/>
              </a:rPr>
              <a:t>documentation</a:t>
            </a:r>
            <a:r>
              <a:rPr b="0" i="0" lang="en-US" sz="2200" u="none" cap="none" strike="noStrike">
                <a:solidFill>
                  <a:schemeClr val="dk1"/>
                </a:solidFill>
                <a:latin typeface="Calibri"/>
                <a:ea typeface="Calibri"/>
                <a:cs typeface="Calibri"/>
                <a:sym typeface="Calibri"/>
              </a:rPr>
              <a:t> that describes the operation and use of the programs. </a:t>
            </a:r>
            <a:endParaRPr b="0" i="0" sz="1400" u="none" cap="none" strike="noStrike">
              <a:solidFill>
                <a:srgbClr val="000000"/>
              </a:solidFill>
              <a:latin typeface="Arial"/>
              <a:ea typeface="Arial"/>
              <a:cs typeface="Arial"/>
              <a:sym typeface="Arial"/>
            </a:endParaRPr>
          </a:p>
        </p:txBody>
      </p:sp>
      <p:sp>
        <p:nvSpPr>
          <p:cNvPr id="340" name="Google Shape;340;p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41" name="Google Shape;341;p8"/>
          <p:cNvSpPr/>
          <p:nvPr/>
        </p:nvSpPr>
        <p:spPr>
          <a:xfrm>
            <a:off x="1020315" y="2978505"/>
            <a:ext cx="10562086" cy="14850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The IEEE definition of Software Engineering</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30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Software Engineering: (1) The application of a </a:t>
            </a:r>
            <a:r>
              <a:rPr b="0" i="0" lang="en-US" sz="2200" u="none" cap="none" strike="noStrike">
                <a:solidFill>
                  <a:srgbClr val="C00000"/>
                </a:solidFill>
                <a:latin typeface="Calibri"/>
                <a:ea typeface="Calibri"/>
                <a:cs typeface="Calibri"/>
                <a:sym typeface="Calibri"/>
              </a:rPr>
              <a:t>systematic, disciplined, quantifiable approach </a:t>
            </a:r>
            <a:r>
              <a:rPr b="0" i="0" lang="en-US" sz="2200" u="none" cap="none" strike="noStrike">
                <a:solidFill>
                  <a:schemeClr val="dk1"/>
                </a:solidFill>
                <a:latin typeface="Calibri"/>
                <a:ea typeface="Calibri"/>
                <a:cs typeface="Calibri"/>
                <a:sym typeface="Calibri"/>
              </a:rPr>
              <a:t>to the </a:t>
            </a:r>
            <a:r>
              <a:rPr b="0" i="0" lang="en-US" sz="2200" u="none" cap="none" strike="noStrike">
                <a:solidFill>
                  <a:srgbClr val="C00000"/>
                </a:solidFill>
                <a:latin typeface="Calibri"/>
                <a:ea typeface="Calibri"/>
                <a:cs typeface="Calibri"/>
                <a:sym typeface="Calibri"/>
              </a:rPr>
              <a:t>development, operation, and maintenance </a:t>
            </a:r>
            <a:r>
              <a:rPr b="0" i="0" lang="en-US" sz="2200" u="none" cap="none" strike="noStrike">
                <a:solidFill>
                  <a:schemeClr val="dk1"/>
                </a:solidFill>
                <a:latin typeface="Calibri"/>
                <a:ea typeface="Calibri"/>
                <a:cs typeface="Calibri"/>
                <a:sym typeface="Calibri"/>
              </a:rPr>
              <a:t>of software; that is, the application of engineering to software.  (2) The study of approaches as in (1).</a:t>
            </a:r>
            <a:endParaRPr b="0" i="0" sz="1400" u="none" cap="none" strike="noStrike">
              <a:solidFill>
                <a:srgbClr val="000000"/>
              </a:solidFill>
              <a:latin typeface="Arial"/>
              <a:ea typeface="Arial"/>
              <a:cs typeface="Arial"/>
              <a:sym typeface="Arial"/>
            </a:endParaRPr>
          </a:p>
        </p:txBody>
      </p:sp>
      <p:sp>
        <p:nvSpPr>
          <p:cNvPr id="342" name="Google Shape;342;p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43" name="Google Shape;343;p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4" name="Google Shape;344;p8"/>
          <p:cNvSpPr/>
          <p:nvPr/>
        </p:nvSpPr>
        <p:spPr>
          <a:xfrm>
            <a:off x="770746" y="5002368"/>
            <a:ext cx="11061224"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70C0"/>
                </a:solidFill>
                <a:latin typeface="Calibri"/>
                <a:ea typeface="Calibri"/>
                <a:cs typeface="Calibri"/>
                <a:sym typeface="Calibri"/>
              </a:rPr>
              <a:t>Without software, most computers would be useless.  For example, without your   internet browser software, you could not surf the Internet or read this page.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70C0"/>
                </a:solidFill>
                <a:latin typeface="Calibri"/>
                <a:ea typeface="Calibri"/>
                <a:cs typeface="Calibri"/>
                <a:sym typeface="Calibri"/>
              </a:rPr>
              <a:t>Without an operating system, the browser could not run on your computer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34" name="Google Shape;934;p12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35" name="Google Shape;935;p12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36" name="Google Shape;936;p122"/>
          <p:cNvPicPr preferRelativeResize="0"/>
          <p:nvPr/>
        </p:nvPicPr>
        <p:blipFill rotWithShape="1">
          <a:blip r:embed="rId3">
            <a:alphaModFix/>
          </a:blip>
          <a:srcRect b="0" l="0" r="0" t="0"/>
          <a:stretch/>
        </p:blipFill>
        <p:spPr>
          <a:xfrm>
            <a:off x="2248397" y="354913"/>
            <a:ext cx="8042015" cy="5579939"/>
          </a:xfrm>
          <a:prstGeom prst="rect">
            <a:avLst/>
          </a:prstGeom>
          <a:noFill/>
          <a:ln>
            <a:noFill/>
          </a:ln>
        </p:spPr>
      </p:pic>
      <p:sp>
        <p:nvSpPr>
          <p:cNvPr id="937" name="Google Shape;937;p122"/>
          <p:cNvSpPr/>
          <p:nvPr/>
        </p:nvSpPr>
        <p:spPr>
          <a:xfrm>
            <a:off x="2032000" y="6053269"/>
            <a:ext cx="1965603"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 u="none" cap="none" strike="noStrike">
                <a:solidFill>
                  <a:srgbClr val="000000"/>
                </a:solidFill>
                <a:latin typeface="Arial"/>
                <a:ea typeface="Arial"/>
                <a:cs typeface="Arial"/>
                <a:sym typeface="Arial"/>
              </a:rPr>
              <a:t>https://image1.slideserve.com/1584785/slide27-l.jpg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72"/>
          <p:cNvSpPr txBox="1"/>
          <p:nvPr>
            <p:ph type="title"/>
          </p:nvPr>
        </p:nvSpPr>
        <p:spPr>
          <a:xfrm>
            <a:off x="2209800" y="667464"/>
            <a:ext cx="5050806" cy="666849"/>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   Other Process Models</a:t>
            </a:r>
            <a:endParaRPr/>
          </a:p>
        </p:txBody>
      </p:sp>
      <p:sp>
        <p:nvSpPr>
          <p:cNvPr id="943" name="Google Shape;943;p72"/>
          <p:cNvSpPr txBox="1"/>
          <p:nvPr>
            <p:ph idx="1" type="body"/>
          </p:nvPr>
        </p:nvSpPr>
        <p:spPr>
          <a:xfrm>
            <a:off x="915750" y="1752603"/>
            <a:ext cx="10157354" cy="4498975"/>
          </a:xfrm>
          <a:prstGeom prst="rect">
            <a:avLst/>
          </a:prstGeom>
          <a:noFill/>
          <a:ln>
            <a:noFill/>
          </a:ln>
        </p:spPr>
        <p:txBody>
          <a:bodyPr anchorCtr="0" anchor="t" bIns="44450" lIns="90475" spcFirstLastPara="1" rIns="90475" wrap="square" tIns="44450">
            <a:normAutofit lnSpcReduction="10000"/>
          </a:bodyPr>
          <a:lstStyle/>
          <a:p>
            <a:pPr indent="-285750" lvl="0" marL="285750" rtl="0" algn="l">
              <a:lnSpc>
                <a:spcPct val="150000"/>
              </a:lnSpc>
              <a:spcBef>
                <a:spcPts val="0"/>
              </a:spcBef>
              <a:spcAft>
                <a:spcPts val="0"/>
              </a:spcAft>
              <a:buClr>
                <a:schemeClr val="dk1"/>
              </a:buClr>
              <a:buSzPts val="2400"/>
              <a:buChar char="•"/>
            </a:pPr>
            <a:r>
              <a:rPr lang="en-US" sz="2400"/>
              <a:t>Component based development—the process to apply when reuse is a development objective ( like spiral model)</a:t>
            </a:r>
            <a:endParaRPr/>
          </a:p>
          <a:p>
            <a:pPr indent="-285750" lvl="0" marL="285750" rtl="0" algn="l">
              <a:lnSpc>
                <a:spcPct val="150000"/>
              </a:lnSpc>
              <a:spcBef>
                <a:spcPts val="480"/>
              </a:spcBef>
              <a:spcAft>
                <a:spcPts val="0"/>
              </a:spcAft>
              <a:buClr>
                <a:schemeClr val="dk1"/>
              </a:buClr>
              <a:buSzPts val="2400"/>
              <a:buChar char="•"/>
            </a:pPr>
            <a:r>
              <a:rPr lang="en-US" sz="2400"/>
              <a:t>Formal methods—emphasizes the mathematical specification of requirements ( easy to discover and eliminate ambiguity, incompleteness and inconsistency)</a:t>
            </a:r>
            <a:endParaRPr/>
          </a:p>
          <a:p>
            <a:pPr indent="-285750" lvl="0" marL="285750" rtl="0" algn="l">
              <a:lnSpc>
                <a:spcPct val="150000"/>
              </a:lnSpc>
              <a:spcBef>
                <a:spcPts val="480"/>
              </a:spcBef>
              <a:spcAft>
                <a:spcPts val="0"/>
              </a:spcAft>
              <a:buClr>
                <a:schemeClr val="dk1"/>
              </a:buClr>
              <a:buSzPts val="2400"/>
              <a:buChar char="•"/>
            </a:pPr>
            <a:r>
              <a:rPr lang="en-US" sz="2400"/>
              <a:t>Aspect Oriented software development (AOSD)—provides a process and methodological approach for defining, specifying, designing, and constructing aspects</a:t>
            </a:r>
            <a:endParaRPr/>
          </a:p>
        </p:txBody>
      </p:sp>
      <p:sp>
        <p:nvSpPr>
          <p:cNvPr id="944" name="Google Shape;944;p72"/>
          <p:cNvSpPr txBox="1"/>
          <p:nvPr>
            <p:ph idx="10" type="dt"/>
          </p:nvPr>
        </p:nvSpPr>
        <p:spPr>
          <a:xfrm>
            <a:off x="152400" y="6395494"/>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45" name="Google Shape;945;p72"/>
          <p:cNvSpPr txBox="1"/>
          <p:nvPr>
            <p:ph idx="11" type="ftr"/>
          </p:nvPr>
        </p:nvSpPr>
        <p:spPr>
          <a:xfrm>
            <a:off x="5029200" y="6423651"/>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46" name="Google Shape;946;p7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73"/>
          <p:cNvSpPr txBox="1"/>
          <p:nvPr>
            <p:ph type="title"/>
          </p:nvPr>
        </p:nvSpPr>
        <p:spPr>
          <a:xfrm>
            <a:off x="990600" y="227015"/>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How to choose an appropriate process model?</a:t>
            </a:r>
            <a:endParaRPr/>
          </a:p>
        </p:txBody>
      </p:sp>
      <p:sp>
        <p:nvSpPr>
          <p:cNvPr id="952" name="Google Shape;952;p73"/>
          <p:cNvSpPr txBox="1"/>
          <p:nvPr>
            <p:ph idx="1" type="body"/>
          </p:nvPr>
        </p:nvSpPr>
        <p:spPr>
          <a:xfrm>
            <a:off x="609600" y="1370015"/>
            <a:ext cx="10972801"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en-US" sz="2000"/>
              <a:t>Characteristics of the software to be developed:</a:t>
            </a:r>
            <a:r>
              <a:rPr lang="en-US" sz="2000"/>
              <a:t> . for product and embedded development, the Iterative Waterfall model can be preferred. The evolutionary model is suitable to develop an object-oriented project. User interface part of the project is mainly developed through prototyping model.</a:t>
            </a:r>
            <a:endParaRPr/>
          </a:p>
          <a:p>
            <a:pPr indent="-342900" lvl="0" marL="342900" rtl="0" algn="l">
              <a:lnSpc>
                <a:spcPct val="100000"/>
              </a:lnSpc>
              <a:spcBef>
                <a:spcPts val="400"/>
              </a:spcBef>
              <a:spcAft>
                <a:spcPts val="0"/>
              </a:spcAft>
              <a:buClr>
                <a:schemeClr val="dk1"/>
              </a:buClr>
              <a:buSzPts val="2000"/>
              <a:buChar char="•"/>
            </a:pPr>
            <a:r>
              <a:rPr b="1" lang="en-US" sz="2000"/>
              <a:t>Characteristics of the development team:</a:t>
            </a:r>
            <a:r>
              <a:rPr lang="en-US" sz="2000"/>
              <a:t> If the development team is experienced in developing similar software, then even an embedded software can be developed using the Iterative Waterfall model. If the development team is entirely novice, then even a simple application may require a prototyping model.</a:t>
            </a:r>
            <a:endParaRPr/>
          </a:p>
          <a:p>
            <a:pPr indent="-342900" lvl="0" marL="342900" rtl="0" algn="l">
              <a:lnSpc>
                <a:spcPct val="100000"/>
              </a:lnSpc>
              <a:spcBef>
                <a:spcPts val="400"/>
              </a:spcBef>
              <a:spcAft>
                <a:spcPts val="0"/>
              </a:spcAft>
              <a:buClr>
                <a:schemeClr val="dk1"/>
              </a:buClr>
              <a:buSzPts val="2000"/>
              <a:buChar char="•"/>
            </a:pPr>
            <a:r>
              <a:rPr b="1" lang="en-US" sz="2000"/>
              <a:t>Risk associated with the project:</a:t>
            </a:r>
            <a:r>
              <a:rPr lang="en-US" sz="2000"/>
              <a:t> If the risks are few and can be anticipated at the start of the project, then prototyping model is useful. If the risks are difficult to determine at the beginning of the project but are likely to increase as the development proceeds, then the spiral model is the best model to use.</a:t>
            </a:r>
            <a:endParaRPr/>
          </a:p>
          <a:p>
            <a:pPr indent="-342900" lvl="0" marL="342900" rtl="0" algn="l">
              <a:lnSpc>
                <a:spcPct val="100000"/>
              </a:lnSpc>
              <a:spcBef>
                <a:spcPts val="400"/>
              </a:spcBef>
              <a:spcAft>
                <a:spcPts val="0"/>
              </a:spcAft>
              <a:buClr>
                <a:schemeClr val="dk1"/>
              </a:buClr>
              <a:buSzPts val="2000"/>
              <a:buChar char="•"/>
            </a:pPr>
            <a:r>
              <a:rPr b="1" lang="en-US" sz="2000"/>
              <a:t>Characteristics of the customer:</a:t>
            </a:r>
            <a:r>
              <a:rPr lang="en-US" sz="2000"/>
              <a:t> If the customer is not quite familiar with computers, then the requirements are likely to change frequently as it would be difficult to form complete, consistent and unambiguous requirements. Thus, a prototyping model may be necessary to reduce later change requests from the customers. </a:t>
            </a:r>
            <a:endParaRPr sz="2000"/>
          </a:p>
          <a:p>
            <a:pPr indent="-285750" lvl="1" marL="742950" rtl="0" algn="l">
              <a:lnSpc>
                <a:spcPct val="100000"/>
              </a:lnSpc>
              <a:spcBef>
                <a:spcPts val="400"/>
              </a:spcBef>
              <a:spcAft>
                <a:spcPts val="0"/>
              </a:spcAft>
              <a:buClr>
                <a:schemeClr val="dk1"/>
              </a:buClr>
              <a:buSzPts val="2000"/>
              <a:buChar char="–"/>
            </a:pPr>
            <a:r>
              <a:rPr lang="en-US" sz="2000"/>
              <a:t>the evolutionary model is useful as the customer can experience a partially working software much and reduces the customer’s trauma of getting used to an entirely new system.</a:t>
            </a:r>
            <a:endParaRPr/>
          </a:p>
          <a:p>
            <a:pPr indent="-215900" lvl="0" marL="342900" rtl="0" algn="l">
              <a:lnSpc>
                <a:spcPct val="100000"/>
              </a:lnSpc>
              <a:spcBef>
                <a:spcPts val="400"/>
              </a:spcBef>
              <a:spcAft>
                <a:spcPts val="0"/>
              </a:spcAft>
              <a:buClr>
                <a:schemeClr val="dk1"/>
              </a:buClr>
              <a:buSzPts val="2000"/>
              <a:buNone/>
            </a:pPr>
            <a:r>
              <a:t/>
            </a:r>
            <a:endParaRPr sz="2000"/>
          </a:p>
        </p:txBody>
      </p:sp>
      <p:sp>
        <p:nvSpPr>
          <p:cNvPr id="953" name="Google Shape;953;p7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54" name="Google Shape;954;p7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55" name="Google Shape;955;p7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7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Comparison</a:t>
            </a:r>
            <a:endParaRPr/>
          </a:p>
        </p:txBody>
      </p:sp>
      <p:sp>
        <p:nvSpPr>
          <p:cNvPr id="961" name="Google Shape;961;p7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62" name="Google Shape;962;p7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63" name="Google Shape;963;p7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64" name="Google Shape;964;p74"/>
          <p:cNvPicPr preferRelativeResize="0"/>
          <p:nvPr/>
        </p:nvPicPr>
        <p:blipFill rotWithShape="1">
          <a:blip r:embed="rId3">
            <a:alphaModFix/>
          </a:blip>
          <a:srcRect b="0" l="0" r="0" t="0"/>
          <a:stretch/>
        </p:blipFill>
        <p:spPr>
          <a:xfrm>
            <a:off x="1905000" y="1570038"/>
            <a:ext cx="8229600" cy="530383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75"/>
          <p:cNvSpPr txBox="1"/>
          <p:nvPr>
            <p:ph type="title"/>
          </p:nvPr>
        </p:nvSpPr>
        <p:spPr>
          <a:xfrm>
            <a:off x="1066800" y="342109"/>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How to choose an appropriate Process Model ?</a:t>
            </a:r>
            <a:endParaRPr/>
          </a:p>
        </p:txBody>
      </p:sp>
      <p:sp>
        <p:nvSpPr>
          <p:cNvPr id="970" name="Google Shape;970;p7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Some key points to consider :</a:t>
            </a:r>
            <a:endParaRPr/>
          </a:p>
          <a:p>
            <a:pPr indent="-342900" lvl="0" marL="342900" rtl="0" algn="l">
              <a:lnSpc>
                <a:spcPct val="100000"/>
              </a:lnSpc>
              <a:spcBef>
                <a:spcPts val="640"/>
              </a:spcBef>
              <a:spcAft>
                <a:spcPts val="0"/>
              </a:spcAft>
              <a:buClr>
                <a:schemeClr val="dk1"/>
              </a:buClr>
              <a:buSzPts val="3200"/>
              <a:buChar char="•"/>
            </a:pPr>
            <a:r>
              <a:rPr lang="en-US"/>
              <a:t>observing the domain problem at hand, </a:t>
            </a:r>
            <a:endParaRPr/>
          </a:p>
          <a:p>
            <a:pPr indent="-342900" lvl="0" marL="342900" rtl="0" algn="l">
              <a:lnSpc>
                <a:spcPct val="100000"/>
              </a:lnSpc>
              <a:spcBef>
                <a:spcPts val="640"/>
              </a:spcBef>
              <a:spcAft>
                <a:spcPts val="0"/>
              </a:spcAft>
              <a:buClr>
                <a:schemeClr val="dk1"/>
              </a:buClr>
              <a:buSzPts val="3200"/>
              <a:buChar char="•"/>
            </a:pPr>
            <a:r>
              <a:rPr lang="en-US"/>
              <a:t>the amount of resources available to solve the problem (time, intellectual capital and money could help), </a:t>
            </a:r>
            <a:endParaRPr/>
          </a:p>
          <a:p>
            <a:pPr indent="-342900" lvl="0" marL="342900" rtl="0" algn="l">
              <a:lnSpc>
                <a:spcPct val="100000"/>
              </a:lnSpc>
              <a:spcBef>
                <a:spcPts val="640"/>
              </a:spcBef>
              <a:spcAft>
                <a:spcPts val="0"/>
              </a:spcAft>
              <a:buClr>
                <a:schemeClr val="dk1"/>
              </a:buClr>
              <a:buSzPts val="3200"/>
              <a:buChar char="•"/>
            </a:pPr>
            <a:r>
              <a:rPr lang="en-US"/>
              <a:t>the Culture of the organization being served,</a:t>
            </a:r>
            <a:endParaRPr/>
          </a:p>
          <a:p>
            <a:pPr indent="-342900" lvl="0" marL="342900" rtl="0" algn="l">
              <a:lnSpc>
                <a:spcPct val="100000"/>
              </a:lnSpc>
              <a:spcBef>
                <a:spcPts val="640"/>
              </a:spcBef>
              <a:spcAft>
                <a:spcPts val="0"/>
              </a:spcAft>
              <a:buClr>
                <a:schemeClr val="dk1"/>
              </a:buClr>
              <a:buSzPts val="3200"/>
              <a:buChar char="•"/>
            </a:pPr>
            <a:r>
              <a:rPr lang="en-US"/>
              <a:t>Assess the needs of Stakeholders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971" name="Google Shape;971;p7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72" name="Google Shape;972;p7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73" name="Google Shape;973;p7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7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Choosing an appropriate Process Model</a:t>
            </a:r>
            <a:endParaRPr/>
          </a:p>
        </p:txBody>
      </p:sp>
      <p:sp>
        <p:nvSpPr>
          <p:cNvPr id="979" name="Google Shape;979;p7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80" name="Google Shape;980;p7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81" name="Google Shape;981;p7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982" name="Google Shape;982;p76"/>
          <p:cNvGraphicFramePr/>
          <p:nvPr/>
        </p:nvGraphicFramePr>
        <p:xfrm>
          <a:off x="1600198" y="1368406"/>
          <a:ext cx="3000000" cy="3000000"/>
        </p:xfrm>
        <a:graphic>
          <a:graphicData uri="http://schemas.openxmlformats.org/drawingml/2006/table">
            <a:tbl>
              <a:tblPr>
                <a:noFill/>
                <a:tableStyleId>{D851BBB4-F8EB-41DC-989C-782903537FF1}</a:tableStyleId>
              </a:tblPr>
              <a:tblGrid>
                <a:gridCol w="1426025"/>
                <a:gridCol w="1426025"/>
                <a:gridCol w="1426025"/>
                <a:gridCol w="1426025"/>
                <a:gridCol w="1426025"/>
                <a:gridCol w="1426025"/>
                <a:gridCol w="1426025"/>
              </a:tblGrid>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Factors</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Waterfall</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V-Shaped</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Evolutionary Prototyping</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Spiral</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Iterative and Incremental</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Agile</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Unclear User Requirement</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Unfamiliar Technology</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52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Complex System</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346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Reliable system</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Short Time Schedule</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Strong Project Management</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52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Cost limitation</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Visibility of Stakeholders</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52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Skills limitation</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346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Documentation</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Good</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358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Component reusability</a:t>
                      </a:r>
                      <a:endParaRPr sz="1400" u="none" cap="none" strike="noStrike">
                        <a:latin typeface="Arial"/>
                        <a:ea typeface="Arial"/>
                        <a:cs typeface="Arial"/>
                        <a:sym typeface="Arial"/>
                      </a:endParaRPr>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Excellent</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Poor</a:t>
                      </a:r>
                      <a:endParaRPr sz="1400" u="none" cap="none" strike="noStrike"/>
                    </a:p>
                  </a:txBody>
                  <a:tcPr marT="16775" marB="16775" marR="33525" marL="17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7"/>
          <p:cNvSpPr txBox="1"/>
          <p:nvPr>
            <p:ph type="title"/>
          </p:nvPr>
        </p:nvSpPr>
        <p:spPr>
          <a:xfrm>
            <a:off x="1098583" y="2"/>
            <a:ext cx="10055781" cy="145075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	</a:t>
            </a:r>
            <a:r>
              <a:rPr lang="en-US">
                <a:latin typeface="Calibri"/>
                <a:ea typeface="Calibri"/>
                <a:cs typeface="Calibri"/>
                <a:sym typeface="Calibri"/>
              </a:rPr>
              <a:t>Summary</a:t>
            </a:r>
            <a:endParaRPr/>
          </a:p>
        </p:txBody>
      </p:sp>
      <p:sp>
        <p:nvSpPr>
          <p:cNvPr id="989" name="Google Shape;989;p77"/>
          <p:cNvSpPr txBox="1"/>
          <p:nvPr>
            <p:ph idx="1" type="body"/>
          </p:nvPr>
        </p:nvSpPr>
        <p:spPr>
          <a:xfrm>
            <a:off x="1220471" y="1788941"/>
            <a:ext cx="10969943" cy="4648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Arial"/>
              <a:buChar char="•"/>
            </a:pPr>
            <a:r>
              <a:rPr lang="en-US" sz="2400"/>
              <a:t>Process is a means to achieve project objectives of high Quality</a:t>
            </a:r>
            <a:endParaRPr/>
          </a:p>
          <a:p>
            <a:pPr indent="-342900" lvl="0" marL="342900" rtl="0" algn="l">
              <a:lnSpc>
                <a:spcPct val="100000"/>
              </a:lnSpc>
              <a:spcBef>
                <a:spcPts val="480"/>
              </a:spcBef>
              <a:spcAft>
                <a:spcPts val="0"/>
              </a:spcAft>
              <a:buClr>
                <a:schemeClr val="dk1"/>
              </a:buClr>
              <a:buSzPts val="2400"/>
              <a:buFont typeface="Arial"/>
              <a:buChar char="•"/>
            </a:pPr>
            <a:r>
              <a:rPr lang="en-US" sz="2400"/>
              <a:t>Software process models are abstract representations of these processes</a:t>
            </a:r>
            <a:endParaRPr/>
          </a:p>
          <a:p>
            <a:pPr indent="-342900" lvl="0" marL="342900" rtl="0" algn="l">
              <a:lnSpc>
                <a:spcPct val="100000"/>
              </a:lnSpc>
              <a:spcBef>
                <a:spcPts val="480"/>
              </a:spcBef>
              <a:spcAft>
                <a:spcPts val="0"/>
              </a:spcAft>
              <a:buClr>
                <a:schemeClr val="dk1"/>
              </a:buClr>
              <a:buSzPts val="2400"/>
              <a:buFont typeface="Arial"/>
              <a:buChar char="•"/>
            </a:pPr>
            <a:r>
              <a:rPr lang="en-US" sz="2400"/>
              <a:t>Process models define generic process, which can form basis of project process</a:t>
            </a:r>
            <a:endParaRPr/>
          </a:p>
          <a:p>
            <a:pPr indent="-342900" lvl="0" marL="342900" rtl="0" algn="l">
              <a:lnSpc>
                <a:spcPct val="100000"/>
              </a:lnSpc>
              <a:spcBef>
                <a:spcPts val="480"/>
              </a:spcBef>
              <a:spcAft>
                <a:spcPts val="0"/>
              </a:spcAft>
              <a:buClr>
                <a:schemeClr val="dk1"/>
              </a:buClr>
              <a:buSzPts val="2400"/>
              <a:buFont typeface="Arial"/>
              <a:buChar char="•"/>
            </a:pPr>
            <a:r>
              <a:rPr lang="en-US" sz="2400"/>
              <a:t>Process typically has stages, each stage focusing on an identifiable task</a:t>
            </a:r>
            <a:endParaRPr/>
          </a:p>
          <a:p>
            <a:pPr indent="-342900" lvl="0" marL="342900" rtl="0" algn="l">
              <a:lnSpc>
                <a:spcPct val="100000"/>
              </a:lnSpc>
              <a:spcBef>
                <a:spcPts val="480"/>
              </a:spcBef>
              <a:spcAft>
                <a:spcPts val="0"/>
              </a:spcAft>
              <a:buClr>
                <a:schemeClr val="dk1"/>
              </a:buClr>
              <a:buSzPts val="2400"/>
              <a:buFont typeface="Arial"/>
              <a:buChar char="•"/>
            </a:pPr>
            <a:r>
              <a:rPr lang="en-US" sz="2400"/>
              <a:t>Many models for development process have been proposed</a:t>
            </a:r>
            <a:endParaRPr/>
          </a:p>
          <a:p>
            <a:pPr indent="-342900" lvl="0" marL="342900" rtl="0" algn="l">
              <a:lnSpc>
                <a:spcPct val="100000"/>
              </a:lnSpc>
              <a:spcBef>
                <a:spcPts val="480"/>
              </a:spcBef>
              <a:spcAft>
                <a:spcPts val="0"/>
              </a:spcAft>
              <a:buClr>
                <a:schemeClr val="dk1"/>
              </a:buClr>
              <a:buSzPts val="2400"/>
              <a:buFont typeface="Arial"/>
              <a:buChar char="•"/>
            </a:pPr>
            <a:r>
              <a:rPr lang="en-US" sz="2400"/>
              <a:t>Waterfall model, Evolutionary development and component-based software Engineering, Iterative process models  are some process model.</a:t>
            </a:r>
            <a:endParaRPr/>
          </a:p>
          <a:p>
            <a:pPr indent="-342900" lvl="0" marL="342900" rtl="0" algn="l">
              <a:lnSpc>
                <a:spcPct val="100000"/>
              </a:lnSpc>
              <a:spcBef>
                <a:spcPts val="480"/>
              </a:spcBef>
              <a:spcAft>
                <a:spcPts val="0"/>
              </a:spcAft>
              <a:buClr>
                <a:schemeClr val="dk1"/>
              </a:buClr>
              <a:buSzPts val="2400"/>
              <a:buFont typeface="Arial"/>
              <a:buChar char="•"/>
            </a:pPr>
            <a:r>
              <a:rPr lang="en-US" sz="2400"/>
              <a:t>The Rational Unified Process is a generic process model that separates activities from phases</a:t>
            </a:r>
            <a:endParaRPr/>
          </a:p>
          <a:p>
            <a:pPr indent="-342900" lvl="0" marL="342900" rtl="0" algn="l">
              <a:lnSpc>
                <a:spcPct val="100000"/>
              </a:lnSpc>
              <a:spcBef>
                <a:spcPts val="480"/>
              </a:spcBef>
              <a:spcAft>
                <a:spcPts val="0"/>
              </a:spcAft>
              <a:buClr>
                <a:schemeClr val="dk1"/>
              </a:buClr>
              <a:buSzPts val="2400"/>
              <a:buFont typeface="Arial"/>
              <a:buChar char="•"/>
            </a:pPr>
            <a:r>
              <a:rPr lang="en-US" sz="2400"/>
              <a:t>A prototype can be used to give end-users a concrete impression of the system’s capabilities</a:t>
            </a:r>
            <a:endParaRPr/>
          </a:p>
          <a:p>
            <a:pPr indent="-190500" lvl="0" marL="342900" rtl="0" algn="l">
              <a:lnSpc>
                <a:spcPct val="100000"/>
              </a:lnSpc>
              <a:spcBef>
                <a:spcPts val="480"/>
              </a:spcBef>
              <a:spcAft>
                <a:spcPts val="0"/>
              </a:spcAft>
              <a:buClr>
                <a:schemeClr val="dk1"/>
              </a:buClr>
              <a:buSzPts val="2400"/>
              <a:buFont typeface="Arial"/>
              <a:buNone/>
            </a:pPr>
            <a:r>
              <a:t/>
            </a:r>
            <a:endParaRPr sz="2400"/>
          </a:p>
        </p:txBody>
      </p:sp>
      <p:sp>
        <p:nvSpPr>
          <p:cNvPr id="990" name="Google Shape;990;p77"/>
          <p:cNvSpPr txBox="1"/>
          <p:nvPr>
            <p:ph idx="10" type="dt"/>
          </p:nvPr>
        </p:nvSpPr>
        <p:spPr>
          <a:xfrm>
            <a:off x="381000" y="6472503"/>
            <a:ext cx="2844059"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991" name="Google Shape;991;p77"/>
          <p:cNvSpPr txBox="1"/>
          <p:nvPr>
            <p:ph idx="11" type="ftr"/>
          </p:nvPr>
        </p:nvSpPr>
        <p:spPr>
          <a:xfrm>
            <a:off x="5715000" y="6485380"/>
            <a:ext cx="3859795"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992" name="Google Shape;992;p7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23"/>
          <p:cNvSpPr/>
          <p:nvPr/>
        </p:nvSpPr>
        <p:spPr>
          <a:xfrm>
            <a:off x="2438400" y="2567072"/>
            <a:ext cx="108204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	</a:t>
            </a:r>
            <a:r>
              <a:rPr b="0" i="0" lang="en-US" sz="4000" u="none" cap="none" strike="noStrike">
                <a:solidFill>
                  <a:schemeClr val="dk1"/>
                </a:solidFill>
                <a:latin typeface="Calibri"/>
                <a:ea typeface="Calibri"/>
                <a:cs typeface="Calibri"/>
                <a:sym typeface="Calibri"/>
              </a:rPr>
              <a:t>Requirement Engineering</a:t>
            </a:r>
            <a:endParaRPr b="0" i="0" sz="4000" u="none" cap="none" strike="noStrike">
              <a:solidFill>
                <a:schemeClr val="dk1"/>
              </a:solidFill>
              <a:latin typeface="Calibri"/>
              <a:ea typeface="Calibri"/>
              <a:cs typeface="Calibri"/>
              <a:sym typeface="Calibri"/>
            </a:endParaRPr>
          </a:p>
        </p:txBody>
      </p:sp>
      <p:pic>
        <p:nvPicPr>
          <p:cNvPr id="998" name="Google Shape;998;p123"/>
          <p:cNvPicPr preferRelativeResize="0"/>
          <p:nvPr/>
        </p:nvPicPr>
        <p:blipFill rotWithShape="1">
          <a:blip r:embed="rId3">
            <a:alphaModFix/>
          </a:blip>
          <a:srcRect b="0" l="0" r="0" t="0"/>
          <a:stretch/>
        </p:blipFill>
        <p:spPr>
          <a:xfrm>
            <a:off x="196608" y="287423"/>
            <a:ext cx="1269267" cy="1313255"/>
          </a:xfrm>
          <a:prstGeom prst="rect">
            <a:avLst/>
          </a:prstGeom>
          <a:noFill/>
          <a:ln>
            <a:noFill/>
          </a:ln>
        </p:spPr>
      </p:pic>
      <p:sp>
        <p:nvSpPr>
          <p:cNvPr id="999" name="Google Shape;999;p123"/>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C00000"/>
              </a:buClr>
              <a:buSzPts val="4000"/>
              <a:buNone/>
            </a:pPr>
            <a:r>
              <a:t/>
            </a:r>
            <a:endParaRPr b="1" sz="4000">
              <a:solidFill>
                <a:srgbClr val="C00000"/>
              </a:solidFill>
            </a:endParaRPr>
          </a:p>
        </p:txBody>
      </p:sp>
      <p:sp>
        <p:nvSpPr>
          <p:cNvPr id="1000" name="Google Shape;1000;p12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01" name="Google Shape;1001;p12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02" name="Google Shape;1002;p12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2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Development Life Cycle</a:t>
            </a:r>
            <a:endParaRPr/>
          </a:p>
        </p:txBody>
      </p:sp>
      <p:sp>
        <p:nvSpPr>
          <p:cNvPr id="1008" name="Google Shape;1008;p12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09" name="Google Shape;1009;p12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10" name="Google Shape;1010;p12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11" name="Google Shape;1011;p124"/>
          <p:cNvPicPr preferRelativeResize="0"/>
          <p:nvPr/>
        </p:nvPicPr>
        <p:blipFill rotWithShape="1">
          <a:blip r:embed="rId3">
            <a:alphaModFix/>
          </a:blip>
          <a:srcRect b="0" l="0" r="0" t="0"/>
          <a:stretch/>
        </p:blipFill>
        <p:spPr>
          <a:xfrm>
            <a:off x="1905000" y="1524000"/>
            <a:ext cx="8610600" cy="483235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25"/>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The Requirement Engineering  </a:t>
            </a:r>
            <a:endParaRPr/>
          </a:p>
        </p:txBody>
      </p:sp>
      <p:sp>
        <p:nvSpPr>
          <p:cNvPr id="1017" name="Google Shape;1017;p125"/>
          <p:cNvSpPr txBox="1"/>
          <p:nvPr>
            <p:ph idx="1" type="body"/>
          </p:nvPr>
        </p:nvSpPr>
        <p:spPr>
          <a:xfrm>
            <a:off x="1156987" y="1690690"/>
            <a:ext cx="10360501" cy="4267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None/>
            </a:pPr>
            <a:r>
              <a:rPr lang="en-US" sz="2800"/>
              <a:t>Requirements engineering is a process of gathering and defining of what the services should be provided by the system.</a:t>
            </a:r>
            <a:endParaRPr/>
          </a:p>
          <a:p>
            <a:pPr indent="0" lvl="0" marL="0" rtl="0" algn="l">
              <a:lnSpc>
                <a:spcPct val="100000"/>
              </a:lnSpc>
              <a:spcBef>
                <a:spcPts val="560"/>
              </a:spcBef>
              <a:spcAft>
                <a:spcPts val="0"/>
              </a:spcAft>
              <a:buClr>
                <a:srgbClr val="0070C0"/>
              </a:buClr>
              <a:buSzPts val="2800"/>
              <a:buNone/>
            </a:pPr>
            <a:r>
              <a:rPr b="1" lang="en-US" sz="2800">
                <a:solidFill>
                  <a:srgbClr val="0070C0"/>
                </a:solidFill>
              </a:rPr>
              <a:t>						</a:t>
            </a:r>
            <a:endParaRPr b="1" sz="2800"/>
          </a:p>
        </p:txBody>
      </p:sp>
      <p:sp>
        <p:nvSpPr>
          <p:cNvPr id="1018" name="Google Shape;1018;p12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19" name="Google Shape;1019;p12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20" name="Google Shape;1020;p12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21" name="Google Shape;1021;p125"/>
          <p:cNvPicPr preferRelativeResize="0"/>
          <p:nvPr/>
        </p:nvPicPr>
        <p:blipFill rotWithShape="1">
          <a:blip r:embed="rId3">
            <a:alphaModFix/>
          </a:blip>
          <a:srcRect b="0" l="0" r="0" t="0"/>
          <a:stretch/>
        </p:blipFill>
        <p:spPr>
          <a:xfrm>
            <a:off x="2971800" y="2743200"/>
            <a:ext cx="5765801" cy="3978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
          <p:cNvSpPr txBox="1"/>
          <p:nvPr>
            <p:ph type="title"/>
          </p:nvPr>
        </p:nvSpPr>
        <p:spPr>
          <a:xfrm>
            <a:off x="1600200" y="274638"/>
            <a:ext cx="99822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a:t>
            </a:r>
            <a:endParaRPr/>
          </a:p>
        </p:txBody>
      </p:sp>
      <p:sp>
        <p:nvSpPr>
          <p:cNvPr id="350" name="Google Shape;350;p9"/>
          <p:cNvSpPr txBox="1"/>
          <p:nvPr>
            <p:ph idx="1" type="body"/>
          </p:nvPr>
        </p:nvSpPr>
        <p:spPr>
          <a:xfrm>
            <a:off x="228601" y="1417638"/>
            <a:ext cx="11734800" cy="4938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b="1" lang="en-US" sz="2200"/>
              <a:t>How do you get software?</a:t>
            </a:r>
            <a:endParaRPr/>
          </a:p>
          <a:p>
            <a:pPr indent="-342900" lvl="0" marL="342900" rtl="0" algn="l">
              <a:lnSpc>
                <a:spcPct val="100000"/>
              </a:lnSpc>
              <a:spcBef>
                <a:spcPts val="440"/>
              </a:spcBef>
              <a:spcAft>
                <a:spcPts val="0"/>
              </a:spcAft>
              <a:buClr>
                <a:schemeClr val="dk1"/>
              </a:buClr>
              <a:buSzPts val="2200"/>
              <a:buChar char="•"/>
            </a:pPr>
            <a:r>
              <a:rPr lang="en-US" sz="2200"/>
              <a:t>Software can be purchased at a retail computer store or online and come in a box containing all the disks (floppy diskette, CD, DVD, or Blu-ray), manuals, warranty, and other documentation.</a:t>
            </a:r>
            <a:endParaRPr/>
          </a:p>
          <a:p>
            <a:pPr indent="-342900" lvl="0" marL="342900" rtl="0" algn="l">
              <a:lnSpc>
                <a:spcPct val="100000"/>
              </a:lnSpc>
              <a:spcBef>
                <a:spcPts val="440"/>
              </a:spcBef>
              <a:spcAft>
                <a:spcPts val="0"/>
              </a:spcAft>
              <a:buClr>
                <a:schemeClr val="dk1"/>
              </a:buClr>
              <a:buSzPts val="2200"/>
              <a:buChar char="•"/>
            </a:pPr>
            <a:r>
              <a:rPr lang="en-US" sz="2200"/>
              <a:t>Software can also be downloaded to a computer over the Internet. Once downloaded, setup files are run to start the installation process on your computer.</a:t>
            </a:r>
            <a:endParaRPr/>
          </a:p>
          <a:p>
            <a:pPr indent="0" lvl="0" marL="0" rtl="0" algn="l">
              <a:lnSpc>
                <a:spcPct val="100000"/>
              </a:lnSpc>
              <a:spcBef>
                <a:spcPts val="440"/>
              </a:spcBef>
              <a:spcAft>
                <a:spcPts val="0"/>
              </a:spcAft>
              <a:buClr>
                <a:schemeClr val="dk1"/>
              </a:buClr>
              <a:buSzPts val="2200"/>
              <a:buNone/>
            </a:pPr>
            <a:r>
              <a:rPr b="1" lang="en-US" sz="2200"/>
              <a:t>Free software : </a:t>
            </a:r>
            <a:r>
              <a:rPr lang="en-US" sz="2200"/>
              <a:t>There are also a lot of free software programs available that are separated into different categories.</a:t>
            </a:r>
            <a:endParaRPr/>
          </a:p>
          <a:p>
            <a:pPr indent="-342900" lvl="0" marL="342900" rtl="0" algn="l">
              <a:lnSpc>
                <a:spcPct val="100000"/>
              </a:lnSpc>
              <a:spcBef>
                <a:spcPts val="430"/>
              </a:spcBef>
              <a:spcAft>
                <a:spcPts val="0"/>
              </a:spcAft>
              <a:buClr>
                <a:schemeClr val="dk1"/>
              </a:buClr>
              <a:buSzPts val="2150"/>
              <a:buChar char="•"/>
            </a:pPr>
            <a:r>
              <a:rPr b="1" lang="en-US" sz="2150"/>
              <a:t>Shareware or trial software</a:t>
            </a:r>
            <a:r>
              <a:rPr lang="en-US" sz="2150"/>
              <a:t> is software that gives you a few days to try the software before you have to buy the program. After the trial time expires, you'll be asked to enter a code or register the product before you can continue to use it.</a:t>
            </a:r>
            <a:endParaRPr/>
          </a:p>
          <a:p>
            <a:pPr indent="-342900" lvl="0" marL="342900" rtl="0" algn="l">
              <a:lnSpc>
                <a:spcPct val="100000"/>
              </a:lnSpc>
              <a:spcBef>
                <a:spcPts val="430"/>
              </a:spcBef>
              <a:spcAft>
                <a:spcPts val="0"/>
              </a:spcAft>
              <a:buClr>
                <a:schemeClr val="dk1"/>
              </a:buClr>
              <a:buSzPts val="2150"/>
              <a:buChar char="•"/>
            </a:pPr>
            <a:r>
              <a:rPr b="1" lang="en-US" sz="2150"/>
              <a:t>Freeware</a:t>
            </a:r>
            <a:r>
              <a:rPr lang="en-US" sz="2150"/>
              <a:t> is completely free software that never requires payment, as long as it is not modified.</a:t>
            </a:r>
            <a:endParaRPr/>
          </a:p>
          <a:p>
            <a:pPr indent="-342900" lvl="0" marL="342900" rtl="0" algn="l">
              <a:lnSpc>
                <a:spcPct val="100000"/>
              </a:lnSpc>
              <a:spcBef>
                <a:spcPts val="430"/>
              </a:spcBef>
              <a:spcAft>
                <a:spcPts val="0"/>
              </a:spcAft>
              <a:buClr>
                <a:schemeClr val="dk1"/>
              </a:buClr>
              <a:buSzPts val="2150"/>
              <a:buChar char="•"/>
            </a:pPr>
            <a:r>
              <a:rPr b="1" lang="en-US" sz="2150"/>
              <a:t>Open source software</a:t>
            </a:r>
            <a:r>
              <a:rPr lang="en-US" sz="2150"/>
              <a:t> is similar to freeware. Not only is the program given away for free, but the </a:t>
            </a:r>
            <a:r>
              <a:rPr lang="en-US" sz="2150" u="sng"/>
              <a:t>source code</a:t>
            </a:r>
            <a:r>
              <a:rPr lang="en-US" sz="2150"/>
              <a:t> used to make the program is as well, allowing anyone to modify the program or view how it was created.</a:t>
            </a:r>
            <a:endParaRPr/>
          </a:p>
          <a:p>
            <a:pPr indent="-203200" lvl="0" marL="342900" rtl="0" algn="l">
              <a:lnSpc>
                <a:spcPct val="150000"/>
              </a:lnSpc>
              <a:spcBef>
                <a:spcPts val="440"/>
              </a:spcBef>
              <a:spcAft>
                <a:spcPts val="0"/>
              </a:spcAft>
              <a:buClr>
                <a:schemeClr val="dk1"/>
              </a:buClr>
              <a:buSzPts val="2200"/>
              <a:buNone/>
            </a:pPr>
            <a:r>
              <a:t/>
            </a:r>
            <a:endParaRPr sz="2200"/>
          </a:p>
        </p:txBody>
      </p:sp>
      <p:sp>
        <p:nvSpPr>
          <p:cNvPr id="351" name="Google Shape;351;p9"/>
          <p:cNvSpPr txBox="1"/>
          <p:nvPr>
            <p:ph idx="10" type="dt"/>
          </p:nvPr>
        </p:nvSpPr>
        <p:spPr>
          <a:xfrm>
            <a:off x="609601" y="6478406"/>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52" name="Google Shape;352;p9"/>
          <p:cNvSpPr txBox="1"/>
          <p:nvPr>
            <p:ph idx="11" type="ftr"/>
          </p:nvPr>
        </p:nvSpPr>
        <p:spPr>
          <a:xfrm>
            <a:off x="4165601" y="6418967"/>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53" name="Google Shape;353;p9"/>
          <p:cNvSpPr txBox="1"/>
          <p:nvPr>
            <p:ph idx="12" type="sldNum"/>
          </p:nvPr>
        </p:nvSpPr>
        <p:spPr>
          <a:xfrm>
            <a:off x="8757588" y="632689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26"/>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What is Requirements Engineering?</a:t>
            </a:r>
            <a:endParaRPr>
              <a:latin typeface="Calibri"/>
              <a:ea typeface="Calibri"/>
              <a:cs typeface="Calibri"/>
              <a:sym typeface="Calibri"/>
            </a:endParaRPr>
          </a:p>
        </p:txBody>
      </p:sp>
      <p:sp>
        <p:nvSpPr>
          <p:cNvPr id="1027" name="Google Shape;1027;p12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800"/>
              <a:buChar char="•"/>
            </a:pPr>
            <a:r>
              <a:rPr lang="en-US" sz="2800"/>
              <a:t>Requirements are </a:t>
            </a:r>
            <a:r>
              <a:rPr lang="en-US" sz="2800">
                <a:solidFill>
                  <a:srgbClr val="FF0000"/>
                </a:solidFill>
              </a:rPr>
              <a:t>description of features and functionalities </a:t>
            </a:r>
            <a:r>
              <a:rPr lang="en-US" sz="2800"/>
              <a:t>of the system and convey the </a:t>
            </a:r>
            <a:r>
              <a:rPr lang="en-US" sz="2800">
                <a:solidFill>
                  <a:srgbClr val="FF0000"/>
                </a:solidFill>
              </a:rPr>
              <a:t>expectations</a:t>
            </a:r>
            <a:r>
              <a:rPr lang="en-US" sz="2800"/>
              <a:t> of users from the software product. </a:t>
            </a:r>
            <a:endParaRPr/>
          </a:p>
          <a:p>
            <a:pPr indent="-342900" lvl="0" marL="342900" rtl="0" algn="just">
              <a:lnSpc>
                <a:spcPct val="100000"/>
              </a:lnSpc>
              <a:spcBef>
                <a:spcPts val="560"/>
              </a:spcBef>
              <a:spcAft>
                <a:spcPts val="0"/>
              </a:spcAft>
              <a:buClr>
                <a:schemeClr val="dk1"/>
              </a:buClr>
              <a:buSzPts val="2800"/>
              <a:buChar char="•"/>
            </a:pPr>
            <a:r>
              <a:rPr lang="en-US" sz="2800"/>
              <a:t>Requirements engineering refers to the process of </a:t>
            </a:r>
            <a:r>
              <a:rPr lang="en-US" sz="2800">
                <a:solidFill>
                  <a:srgbClr val="FF0000"/>
                </a:solidFill>
              </a:rPr>
              <a:t>defining, documenting and maintaining requirements</a:t>
            </a:r>
            <a:r>
              <a:rPr lang="en-US" sz="2800"/>
              <a:t> in the engineering design process. </a:t>
            </a:r>
            <a:endParaRPr sz="2800"/>
          </a:p>
          <a:p>
            <a:pPr indent="-342900" lvl="0" marL="342900" rtl="0" algn="just">
              <a:lnSpc>
                <a:spcPct val="100000"/>
              </a:lnSpc>
              <a:spcBef>
                <a:spcPts val="560"/>
              </a:spcBef>
              <a:spcAft>
                <a:spcPts val="0"/>
              </a:spcAft>
              <a:buClr>
                <a:schemeClr val="dk1"/>
              </a:buClr>
              <a:buSzPts val="2800"/>
              <a:buChar char="•"/>
            </a:pPr>
            <a:r>
              <a:rPr lang="en-US" sz="2800"/>
              <a:t>It is a common role in systems engineering and software engineering.</a:t>
            </a:r>
            <a:endParaRPr/>
          </a:p>
          <a:p>
            <a:pPr indent="-342900" lvl="0" marL="342900" rtl="0" algn="just">
              <a:lnSpc>
                <a:spcPct val="100000"/>
              </a:lnSpc>
              <a:spcBef>
                <a:spcPts val="560"/>
              </a:spcBef>
              <a:spcAft>
                <a:spcPts val="0"/>
              </a:spcAft>
              <a:buClr>
                <a:schemeClr val="dk1"/>
              </a:buClr>
              <a:buSzPts val="2800"/>
              <a:buChar char="•"/>
            </a:pPr>
            <a:r>
              <a:rPr lang="en-US" sz="2800"/>
              <a:t>The requirements can be obvious or hidden, known or unknown, expected or unexpected from client’s point of view. </a:t>
            </a:r>
            <a:endParaRPr/>
          </a:p>
          <a:p>
            <a:pPr indent="-165100" lvl="0" marL="342900" rtl="0" algn="just">
              <a:lnSpc>
                <a:spcPct val="100000"/>
              </a:lnSpc>
              <a:spcBef>
                <a:spcPts val="560"/>
              </a:spcBef>
              <a:spcAft>
                <a:spcPts val="0"/>
              </a:spcAft>
              <a:buClr>
                <a:schemeClr val="dk1"/>
              </a:buClr>
              <a:buSzPts val="2800"/>
              <a:buNone/>
            </a:pPr>
            <a:r>
              <a:t/>
            </a:r>
            <a:endParaRPr sz="2800"/>
          </a:p>
          <a:p>
            <a:pPr indent="-165100" lvl="0" marL="342900" rtl="0" algn="just">
              <a:lnSpc>
                <a:spcPct val="100000"/>
              </a:lnSpc>
              <a:spcBef>
                <a:spcPts val="560"/>
              </a:spcBef>
              <a:spcAft>
                <a:spcPts val="0"/>
              </a:spcAft>
              <a:buClr>
                <a:schemeClr val="dk1"/>
              </a:buClr>
              <a:buSzPts val="2800"/>
              <a:buNone/>
            </a:pPr>
            <a:r>
              <a:t/>
            </a:r>
            <a:endParaRPr sz="2800">
              <a:latin typeface="Calibri"/>
              <a:ea typeface="Calibri"/>
              <a:cs typeface="Calibri"/>
              <a:sym typeface="Calibri"/>
            </a:endParaRPr>
          </a:p>
        </p:txBody>
      </p:sp>
      <p:sp>
        <p:nvSpPr>
          <p:cNvPr id="1028" name="Google Shape;1028;p12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29" name="Google Shape;1029;p12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30" name="Google Shape;1030;p12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27"/>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a:buNone/>
            </a:pPr>
            <a:r>
              <a:rPr lang="en-US">
                <a:latin typeface="Arial"/>
                <a:ea typeface="Arial"/>
                <a:cs typeface="Arial"/>
                <a:sym typeface="Arial"/>
              </a:rPr>
              <a:t>Requirement Definitions and Specifications </a:t>
            </a:r>
            <a:r>
              <a:rPr lang="en-US" sz="3200">
                <a:latin typeface="Arial"/>
                <a:ea typeface="Arial"/>
                <a:cs typeface="Arial"/>
                <a:sym typeface="Arial"/>
              </a:rPr>
              <a:t>Example</a:t>
            </a:r>
            <a:endParaRPr/>
          </a:p>
        </p:txBody>
      </p:sp>
      <p:sp>
        <p:nvSpPr>
          <p:cNvPr id="1036" name="Google Shape;1036;p1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37" name="Google Shape;1037;p12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38" name="Google Shape;1038;p12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39" name="Google Shape;1039;p127"/>
          <p:cNvPicPr preferRelativeResize="0"/>
          <p:nvPr/>
        </p:nvPicPr>
        <p:blipFill rotWithShape="1">
          <a:blip r:embed="rId3">
            <a:alphaModFix/>
          </a:blip>
          <a:srcRect b="0" l="0" r="0" t="0"/>
          <a:stretch/>
        </p:blipFill>
        <p:spPr>
          <a:xfrm>
            <a:off x="1017323" y="1690690"/>
            <a:ext cx="9852634" cy="455771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28"/>
          <p:cNvSpPr txBox="1"/>
          <p:nvPr>
            <p:ph type="title"/>
          </p:nvPr>
        </p:nvSpPr>
        <p:spPr>
          <a:xfrm>
            <a:off x="609600" y="247342"/>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Ugly Face of Requirement Engineering</a:t>
            </a:r>
            <a:endParaRPr/>
          </a:p>
        </p:txBody>
      </p:sp>
      <p:sp>
        <p:nvSpPr>
          <p:cNvPr id="1045" name="Google Shape;1045;p12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46" name="Google Shape;1046;p12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47" name="Google Shape;1047;p12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48" name="Google Shape;1048;p128"/>
          <p:cNvPicPr preferRelativeResize="0"/>
          <p:nvPr/>
        </p:nvPicPr>
        <p:blipFill rotWithShape="1">
          <a:blip r:embed="rId3">
            <a:alphaModFix/>
          </a:blip>
          <a:srcRect b="5096" l="18587" r="19285" t="4311"/>
          <a:stretch/>
        </p:blipFill>
        <p:spPr>
          <a:xfrm>
            <a:off x="1828800" y="1125876"/>
            <a:ext cx="8991600" cy="573212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2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Requirement Engineering </a:t>
            </a:r>
            <a:r>
              <a:rPr lang="en-US">
                <a:solidFill>
                  <a:srgbClr val="FF0000"/>
                </a:solidFill>
              </a:rPr>
              <a:t>Steps</a:t>
            </a:r>
            <a:endParaRPr>
              <a:solidFill>
                <a:srgbClr val="FF0000"/>
              </a:solidFill>
            </a:endParaRPr>
          </a:p>
        </p:txBody>
      </p:sp>
      <p:sp>
        <p:nvSpPr>
          <p:cNvPr id="1054" name="Google Shape;1054;p129"/>
          <p:cNvSpPr txBox="1"/>
          <p:nvPr>
            <p:ph idx="1" type="body"/>
          </p:nvPr>
        </p:nvSpPr>
        <p:spPr>
          <a:xfrm>
            <a:off x="609600" y="1600202"/>
            <a:ext cx="11277600" cy="49529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en-US" sz="2480"/>
              <a:t>RE has overlapping steps :</a:t>
            </a:r>
            <a:endParaRPr sz="2480"/>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Inception</a:t>
            </a:r>
            <a:r>
              <a:rPr lang="en-US" sz="2402"/>
              <a:t> - in which the nature and scope of the system is defined.</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Elicitation</a:t>
            </a:r>
            <a:r>
              <a:rPr lang="en-US" sz="2402"/>
              <a:t> - in which the requirements for the software are initially gathered.</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Elaboration -</a:t>
            </a:r>
            <a:r>
              <a:rPr lang="en-US" sz="2402"/>
              <a:t> in which the gathered requirements are refined.</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Negotiation</a:t>
            </a:r>
            <a:r>
              <a:rPr lang="en-US" sz="2402">
                <a:solidFill>
                  <a:srgbClr val="FF0000"/>
                </a:solidFill>
              </a:rPr>
              <a:t> -</a:t>
            </a:r>
            <a:r>
              <a:rPr lang="en-US" sz="2402"/>
              <a:t>in which the priorities of each requirement is determined, the essential requirements are noted, and, conflicts between requirements are resolved.</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Specification</a:t>
            </a:r>
            <a:r>
              <a:rPr lang="en-US" sz="2402"/>
              <a:t> - in which the requirements are gathered into a single product, being the result of the requirements engineering.</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Validation -</a:t>
            </a:r>
            <a:r>
              <a:rPr lang="en-US" sz="2402"/>
              <a:t> in which the quality of the </a:t>
            </a:r>
            <a:r>
              <a:rPr lang="en-US" sz="2402">
                <a:solidFill>
                  <a:srgbClr val="0070C0"/>
                </a:solidFill>
              </a:rPr>
              <a:t>requirements (i.e., are they unambiguous, consistent, complete, etc.), </a:t>
            </a:r>
            <a:r>
              <a:rPr lang="en-US" sz="2402"/>
              <a:t>and the developer's interpretation of them, are assessed.</a:t>
            </a:r>
            <a:endParaRPr/>
          </a:p>
          <a:p>
            <a:pPr indent="-285750" lvl="1" marL="742950" rtl="0" algn="just">
              <a:lnSpc>
                <a:spcPct val="80000"/>
              </a:lnSpc>
              <a:spcBef>
                <a:spcPts val="480"/>
              </a:spcBef>
              <a:spcAft>
                <a:spcPts val="0"/>
              </a:spcAft>
              <a:buClr>
                <a:srgbClr val="FF0000"/>
              </a:buClr>
              <a:buSzPts val="2402"/>
              <a:buChar char="–"/>
            </a:pPr>
            <a:r>
              <a:rPr b="1" lang="en-US" sz="2402">
                <a:solidFill>
                  <a:srgbClr val="FF0000"/>
                </a:solidFill>
              </a:rPr>
              <a:t>Management -</a:t>
            </a:r>
            <a:r>
              <a:rPr lang="en-US" sz="2402"/>
              <a:t> in which the changes that the requirements must undergo during the project's lifetime are managed.</a:t>
            </a:r>
            <a:endParaRPr/>
          </a:p>
          <a:p>
            <a:pPr indent="-185420" lvl="0" marL="342900" rtl="0" algn="l">
              <a:lnSpc>
                <a:spcPct val="80000"/>
              </a:lnSpc>
              <a:spcBef>
                <a:spcPts val="496"/>
              </a:spcBef>
              <a:spcAft>
                <a:spcPts val="0"/>
              </a:spcAft>
              <a:buClr>
                <a:schemeClr val="dk1"/>
              </a:buClr>
              <a:buSzPts val="2480"/>
              <a:buNone/>
            </a:pPr>
            <a:r>
              <a:t/>
            </a:r>
            <a:endParaRPr sz="2480"/>
          </a:p>
        </p:txBody>
      </p:sp>
      <p:sp>
        <p:nvSpPr>
          <p:cNvPr id="1055" name="Google Shape;1055;p12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56" name="Google Shape;1056;p12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57" name="Google Shape;1057;p12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3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Requirements Engineering Steps </a:t>
            </a:r>
            <a:endParaRPr/>
          </a:p>
        </p:txBody>
      </p:sp>
      <p:sp>
        <p:nvSpPr>
          <p:cNvPr id="1063" name="Google Shape;1063;p13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64" name="Google Shape;1064;p13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65" name="Google Shape;1065;p13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66" name="Google Shape;1066;p130"/>
          <p:cNvSpPr txBox="1"/>
          <p:nvPr/>
        </p:nvSpPr>
        <p:spPr>
          <a:xfrm>
            <a:off x="724438" y="1417638"/>
            <a:ext cx="10857963" cy="493871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Inception</a:t>
            </a:r>
            <a:r>
              <a:rPr b="0" i="0" lang="en-US" sz="2400" u="none" cap="none" strike="noStrike">
                <a:solidFill>
                  <a:schemeClr val="dk1"/>
                </a:solidFill>
                <a:latin typeface="Calibri"/>
                <a:ea typeface="Calibri"/>
                <a:cs typeface="Calibri"/>
                <a:sym typeface="Calibri"/>
              </a:rPr>
              <a:t>— Ask a set of questions that establish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Basic understanding of the problem</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nature of the solution that is desired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effectiveness of preliminary communication and collaboration between the customer and the developer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people who want a solution -Identify Stakeholders : Stakeholders can affect or be affected by the application’s actions, objectives and policies. </a:t>
            </a:r>
            <a:r>
              <a:rPr b="0" i="0" lang="en-US" sz="2400" u="none" cap="none" strike="noStrike">
                <a:solidFill>
                  <a:srgbClr val="FF0000"/>
                </a:solidFill>
                <a:latin typeface="Calibri"/>
                <a:ea typeface="Calibri"/>
                <a:cs typeface="Calibri"/>
                <a:sym typeface="Calibri"/>
              </a:rPr>
              <a:t>End Users, Build Team and Authorities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Recognize multiple points of view</a:t>
            </a:r>
            <a:endParaRPr b="0" i="0" sz="1400" u="none" cap="none" strike="noStrike">
              <a:solidFill>
                <a:srgbClr val="000000"/>
              </a:solidFill>
              <a:latin typeface="Arial"/>
              <a:ea typeface="Arial"/>
              <a:cs typeface="Arial"/>
              <a:sym typeface="Arial"/>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FF0000"/>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3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Requirements Engineering- Steps</a:t>
            </a:r>
            <a:endParaRPr/>
          </a:p>
        </p:txBody>
      </p:sp>
      <p:sp>
        <p:nvSpPr>
          <p:cNvPr id="1072" name="Google Shape;1072;p13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73" name="Google Shape;1073;p13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74" name="Google Shape;1074;p13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75" name="Google Shape;1075;p131"/>
          <p:cNvSpPr txBox="1"/>
          <p:nvPr/>
        </p:nvSpPr>
        <p:spPr>
          <a:xfrm>
            <a:off x="420173" y="1752600"/>
            <a:ext cx="11163301" cy="478631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Elicitation</a:t>
            </a:r>
            <a:endParaRPr b="0" i="0" sz="2800" u="none" cap="none" strike="noStrike">
              <a:solidFill>
                <a:schemeClr val="dk1"/>
              </a:solidFill>
              <a:latin typeface="Calibri"/>
              <a:ea typeface="Calibri"/>
              <a:cs typeface="Calibri"/>
              <a:sym typeface="Calibri"/>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Elicit requirements , identify problems from all stakeholders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Propose elements of the solution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scope and negotiate different approaches,, </a:t>
            </a:r>
            <a:endParaRPr b="0" i="0" sz="2400" u="none" cap="none" strike="noStrike">
              <a:solidFill>
                <a:schemeClr val="dk1"/>
              </a:solidFill>
              <a:latin typeface="Calibri"/>
              <a:ea typeface="Calibri"/>
              <a:cs typeface="Calibri"/>
              <a:sym typeface="Calibri"/>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Understanding of the problem and volatility (requirements change over time )</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Specify a preliminary set of solution requirements</a:t>
            </a:r>
            <a:endParaRPr b="0" i="0" sz="1400" u="none" cap="none" strike="noStrike">
              <a:solidFill>
                <a:srgbClr val="000000"/>
              </a:solidFill>
              <a:latin typeface="Arial"/>
              <a:ea typeface="Arial"/>
              <a:cs typeface="Arial"/>
              <a:sym typeface="Arial"/>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3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Requirements Engineering- Steps</a:t>
            </a:r>
            <a:endParaRPr/>
          </a:p>
        </p:txBody>
      </p:sp>
      <p:sp>
        <p:nvSpPr>
          <p:cNvPr id="1081" name="Google Shape;1081;p13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82" name="Google Shape;1082;p13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83" name="Google Shape;1083;p13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4" name="Google Shape;1084;p132"/>
          <p:cNvSpPr txBox="1"/>
          <p:nvPr/>
        </p:nvSpPr>
        <p:spPr>
          <a:xfrm>
            <a:off x="420173" y="1752600"/>
            <a:ext cx="11163301" cy="478631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Elaboration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Create an analysis model that identifies data, function and behavioral requirements.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driven by the creation and refinement of user scenarios that describe how the end-user will act with the system.</a:t>
            </a:r>
            <a:endParaRPr b="0" i="0" sz="44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3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Requirements Engineering- Steps</a:t>
            </a:r>
            <a:endParaRPr/>
          </a:p>
        </p:txBody>
      </p:sp>
      <p:sp>
        <p:nvSpPr>
          <p:cNvPr id="1090" name="Google Shape;1090;p133"/>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sz="2800"/>
              <a:t>Negotiation</a:t>
            </a:r>
            <a:endParaRPr/>
          </a:p>
          <a:p>
            <a:pPr indent="-285750" lvl="1" marL="742950" rtl="0" algn="l">
              <a:lnSpc>
                <a:spcPct val="100000"/>
              </a:lnSpc>
              <a:spcBef>
                <a:spcPts val="480"/>
              </a:spcBef>
              <a:spcAft>
                <a:spcPts val="0"/>
              </a:spcAft>
              <a:buClr>
                <a:schemeClr val="dk1"/>
              </a:buClr>
              <a:buSzPts val="2400"/>
              <a:buChar char="–"/>
            </a:pPr>
            <a:r>
              <a:rPr lang="en-US" sz="2400"/>
              <a:t>Identify Conflicting Requirements  and reconcile these conflicts through a process of </a:t>
            </a:r>
            <a:r>
              <a:rPr i="1" lang="en-US" sz="2400"/>
              <a:t>negotiation</a:t>
            </a:r>
            <a:r>
              <a:rPr lang="en-US" sz="2400"/>
              <a:t>.</a:t>
            </a:r>
            <a:endParaRPr/>
          </a:p>
          <a:p>
            <a:pPr indent="-285750" lvl="1" marL="742950" rtl="0" algn="l">
              <a:lnSpc>
                <a:spcPct val="100000"/>
              </a:lnSpc>
              <a:spcBef>
                <a:spcPts val="480"/>
              </a:spcBef>
              <a:spcAft>
                <a:spcPts val="0"/>
              </a:spcAft>
              <a:buClr>
                <a:schemeClr val="dk1"/>
              </a:buClr>
              <a:buSzPts val="2400"/>
              <a:buChar char="–"/>
            </a:pPr>
            <a:r>
              <a:rPr lang="en-US" sz="2400"/>
              <a:t>Stakeholders are asked to rank requirements and then discuss conflicts in priority.</a:t>
            </a:r>
            <a:endParaRPr/>
          </a:p>
          <a:p>
            <a:pPr indent="-285750" lvl="1" marL="742950" rtl="0" algn="l">
              <a:lnSpc>
                <a:spcPct val="100000"/>
              </a:lnSpc>
              <a:spcBef>
                <a:spcPts val="480"/>
              </a:spcBef>
              <a:spcAft>
                <a:spcPts val="0"/>
              </a:spcAft>
              <a:buClr>
                <a:schemeClr val="dk1"/>
              </a:buClr>
              <a:buSzPts val="2400"/>
              <a:buChar char="–"/>
            </a:pPr>
            <a:r>
              <a:rPr lang="en-US" sz="2400"/>
              <a:t>Risks in each requirement are identified and analyzed.</a:t>
            </a:r>
            <a:endParaRPr/>
          </a:p>
          <a:p>
            <a:pPr indent="-285750" lvl="1" marL="742950" rtl="0" algn="l">
              <a:lnSpc>
                <a:spcPct val="100000"/>
              </a:lnSpc>
              <a:spcBef>
                <a:spcPts val="480"/>
              </a:spcBef>
              <a:spcAft>
                <a:spcPts val="0"/>
              </a:spcAft>
              <a:buClr>
                <a:schemeClr val="dk1"/>
              </a:buClr>
              <a:buSzPts val="2400"/>
              <a:buChar char="–"/>
            </a:pPr>
            <a:r>
              <a:rPr lang="en-US" sz="2400"/>
              <a:t>Agree on a deliverable system that is realistic for developers and customers.</a:t>
            </a:r>
            <a:endParaRPr/>
          </a:p>
          <a:p>
            <a:pPr indent="-342900" lvl="0" marL="342900" rtl="0" algn="l">
              <a:lnSpc>
                <a:spcPct val="100000"/>
              </a:lnSpc>
              <a:spcBef>
                <a:spcPts val="560"/>
              </a:spcBef>
              <a:spcAft>
                <a:spcPts val="0"/>
              </a:spcAft>
              <a:buClr>
                <a:schemeClr val="dk1"/>
              </a:buClr>
              <a:buSzPts val="2800"/>
              <a:buChar char="•"/>
            </a:pPr>
            <a:r>
              <a:rPr lang="en-US" sz="2800"/>
              <a:t>Specification : SRS or a prototype</a:t>
            </a:r>
            <a:endParaRPr sz="4400"/>
          </a:p>
          <a:p>
            <a:pPr indent="-285750" lvl="1" marL="742950" rtl="0" algn="l">
              <a:lnSpc>
                <a:spcPct val="100000"/>
              </a:lnSpc>
              <a:spcBef>
                <a:spcPts val="480"/>
              </a:spcBef>
              <a:spcAft>
                <a:spcPts val="0"/>
              </a:spcAft>
              <a:buClr>
                <a:schemeClr val="dk1"/>
              </a:buClr>
              <a:buSzPts val="2400"/>
              <a:buChar char="–"/>
            </a:pPr>
            <a:r>
              <a:rPr lang="en-US" sz="2400"/>
              <a:t>It is the final work produced by the RE.  It is serves as the foundation for subsequent S.E. activities.</a:t>
            </a:r>
            <a:endParaRPr/>
          </a:p>
          <a:p>
            <a:pPr indent="-133350" lvl="1" marL="742950" rtl="0" algn="l">
              <a:lnSpc>
                <a:spcPct val="100000"/>
              </a:lnSpc>
              <a:spcBef>
                <a:spcPts val="480"/>
              </a:spcBef>
              <a:spcAft>
                <a:spcPts val="0"/>
              </a:spcAft>
              <a:buClr>
                <a:schemeClr val="dk1"/>
              </a:buClr>
              <a:buSzPts val="2400"/>
              <a:buNone/>
            </a:pPr>
            <a:r>
              <a:t/>
            </a:r>
            <a:endParaRPr sz="2400"/>
          </a:p>
        </p:txBody>
      </p:sp>
      <p:sp>
        <p:nvSpPr>
          <p:cNvPr id="1091" name="Google Shape;1091;p13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092" name="Google Shape;1092;p13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093" name="Google Shape;1093;p13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3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t/>
            </a:r>
            <a:endParaRPr/>
          </a:p>
        </p:txBody>
      </p:sp>
      <p:sp>
        <p:nvSpPr>
          <p:cNvPr id="1099" name="Google Shape;1099;p13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sz="2800"/>
              <a:t>Validation </a:t>
            </a:r>
            <a:endParaRPr sz="2800"/>
          </a:p>
          <a:p>
            <a:pPr indent="-285750" lvl="1" marL="742950" rtl="0" algn="l">
              <a:lnSpc>
                <a:spcPct val="90000"/>
              </a:lnSpc>
              <a:spcBef>
                <a:spcPts val="480"/>
              </a:spcBef>
              <a:spcAft>
                <a:spcPts val="0"/>
              </a:spcAft>
              <a:buClr>
                <a:schemeClr val="dk1"/>
              </a:buClr>
              <a:buSzPts val="2400"/>
              <a:buChar char="–"/>
            </a:pPr>
            <a:r>
              <a:rPr lang="en-US" sz="2400"/>
              <a:t>A review mechanism that looks for</a:t>
            </a:r>
            <a:endParaRPr/>
          </a:p>
          <a:p>
            <a:pPr indent="-228600" lvl="2" marL="1143000" rtl="0" algn="l">
              <a:lnSpc>
                <a:spcPct val="90000"/>
              </a:lnSpc>
              <a:spcBef>
                <a:spcPts val="400"/>
              </a:spcBef>
              <a:spcAft>
                <a:spcPts val="0"/>
              </a:spcAft>
              <a:buClr>
                <a:schemeClr val="dk1"/>
              </a:buClr>
              <a:buSzPts val="2000"/>
              <a:buChar char="•"/>
            </a:pPr>
            <a:r>
              <a:rPr lang="en-US" sz="2000"/>
              <a:t>Errors in content or interpretation</a:t>
            </a:r>
            <a:endParaRPr/>
          </a:p>
          <a:p>
            <a:pPr indent="-228600" lvl="2" marL="1143000" rtl="0" algn="l">
              <a:lnSpc>
                <a:spcPct val="90000"/>
              </a:lnSpc>
              <a:spcBef>
                <a:spcPts val="400"/>
              </a:spcBef>
              <a:spcAft>
                <a:spcPts val="0"/>
              </a:spcAft>
              <a:buClr>
                <a:schemeClr val="dk1"/>
              </a:buClr>
              <a:buSzPts val="2000"/>
              <a:buChar char="•"/>
            </a:pPr>
            <a:r>
              <a:rPr lang="en-US" sz="2000"/>
              <a:t>Areas where clarification may be required</a:t>
            </a:r>
            <a:endParaRPr/>
          </a:p>
          <a:p>
            <a:pPr indent="-228600" lvl="2" marL="1143000" rtl="0" algn="l">
              <a:lnSpc>
                <a:spcPct val="90000"/>
              </a:lnSpc>
              <a:spcBef>
                <a:spcPts val="400"/>
              </a:spcBef>
              <a:spcAft>
                <a:spcPts val="0"/>
              </a:spcAft>
              <a:buClr>
                <a:schemeClr val="dk1"/>
              </a:buClr>
              <a:buSzPts val="2000"/>
              <a:buChar char="•"/>
            </a:pPr>
            <a:r>
              <a:rPr lang="en-US" sz="2000"/>
              <a:t>Missing information</a:t>
            </a:r>
            <a:endParaRPr/>
          </a:p>
          <a:p>
            <a:pPr indent="-228600" lvl="2" marL="1143000" rtl="0" algn="l">
              <a:lnSpc>
                <a:spcPct val="90000"/>
              </a:lnSpc>
              <a:spcBef>
                <a:spcPts val="400"/>
              </a:spcBef>
              <a:spcAft>
                <a:spcPts val="0"/>
              </a:spcAft>
              <a:buClr>
                <a:schemeClr val="dk1"/>
              </a:buClr>
              <a:buSzPts val="2000"/>
              <a:buChar char="•"/>
            </a:pPr>
            <a:r>
              <a:rPr lang="en-US" sz="2000"/>
              <a:t>Inconsistencies (a major problem when large products or systems are engineered)</a:t>
            </a:r>
            <a:endParaRPr/>
          </a:p>
          <a:p>
            <a:pPr indent="-228600" lvl="2" marL="1143000" rtl="0" algn="l">
              <a:lnSpc>
                <a:spcPct val="90000"/>
              </a:lnSpc>
              <a:spcBef>
                <a:spcPts val="400"/>
              </a:spcBef>
              <a:spcAft>
                <a:spcPts val="0"/>
              </a:spcAft>
              <a:buClr>
                <a:schemeClr val="dk1"/>
              </a:buClr>
              <a:buSzPts val="2000"/>
              <a:buChar char="•"/>
            </a:pPr>
            <a:r>
              <a:rPr lang="en-US" sz="2000"/>
              <a:t>Conflicting or unrealistic (unachievable) requirements. </a:t>
            </a:r>
            <a:endParaRPr sz="2000"/>
          </a:p>
          <a:p>
            <a:pPr indent="-342900" lvl="0" marL="342900" rtl="0" algn="l">
              <a:lnSpc>
                <a:spcPct val="90000"/>
              </a:lnSpc>
              <a:spcBef>
                <a:spcPts val="560"/>
              </a:spcBef>
              <a:spcAft>
                <a:spcPts val="0"/>
              </a:spcAft>
              <a:buClr>
                <a:schemeClr val="dk1"/>
              </a:buClr>
              <a:buSzPts val="2800"/>
              <a:buChar char="•"/>
            </a:pPr>
            <a:r>
              <a:rPr lang="en-US" sz="2800"/>
              <a:t>Management</a:t>
            </a:r>
            <a:endParaRPr sz="2800"/>
          </a:p>
          <a:p>
            <a:pPr indent="-285750" lvl="1" marL="742950" rtl="0" algn="l">
              <a:lnSpc>
                <a:spcPct val="90000"/>
              </a:lnSpc>
              <a:spcBef>
                <a:spcPts val="480"/>
              </a:spcBef>
              <a:spcAft>
                <a:spcPts val="0"/>
              </a:spcAft>
              <a:buClr>
                <a:schemeClr val="dk1"/>
              </a:buClr>
              <a:buSzPts val="2400"/>
              <a:buChar char="–"/>
            </a:pPr>
            <a:r>
              <a:rPr lang="en-US" sz="2400"/>
              <a:t>Set of activities that help the project team identify, control, and track requirements and changes to requirements at any time as the project proceeds. </a:t>
            </a:r>
            <a:endParaRPr/>
          </a:p>
          <a:p>
            <a:pPr indent="-101600" lvl="2" marL="1143000" rtl="0" algn="l">
              <a:lnSpc>
                <a:spcPct val="90000"/>
              </a:lnSpc>
              <a:spcBef>
                <a:spcPts val="400"/>
              </a:spcBef>
              <a:spcAft>
                <a:spcPts val="0"/>
              </a:spcAft>
              <a:buClr>
                <a:schemeClr val="dk1"/>
              </a:buClr>
              <a:buSzPts val="2000"/>
              <a:buNone/>
            </a:pPr>
            <a:r>
              <a:t/>
            </a:r>
            <a:endParaRPr sz="2000"/>
          </a:p>
          <a:p>
            <a:pPr indent="-139700" lvl="0" marL="342900" rtl="0" algn="l">
              <a:lnSpc>
                <a:spcPct val="100000"/>
              </a:lnSpc>
              <a:spcBef>
                <a:spcPts val="640"/>
              </a:spcBef>
              <a:spcAft>
                <a:spcPts val="0"/>
              </a:spcAft>
              <a:buClr>
                <a:schemeClr val="dk1"/>
              </a:buClr>
              <a:buSzPts val="3200"/>
              <a:buNone/>
            </a:pPr>
            <a:r>
              <a:t/>
            </a:r>
            <a:endParaRPr/>
          </a:p>
        </p:txBody>
      </p:sp>
      <p:sp>
        <p:nvSpPr>
          <p:cNvPr id="1100" name="Google Shape;1100;p13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01" name="Google Shape;1101;p13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02" name="Google Shape;1102;p13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3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The process of requirements engineering</a:t>
            </a:r>
            <a:endParaRPr/>
          </a:p>
        </p:txBody>
      </p:sp>
      <p:sp>
        <p:nvSpPr>
          <p:cNvPr id="1108" name="Google Shape;1108;p13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09" name="Google Shape;1109;p13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10" name="Google Shape;1110;p13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11" name="Google Shape;1111;p135"/>
          <p:cNvPicPr preferRelativeResize="0"/>
          <p:nvPr/>
        </p:nvPicPr>
        <p:blipFill rotWithShape="1">
          <a:blip r:embed="rId3">
            <a:alphaModFix/>
          </a:blip>
          <a:srcRect b="3465" l="10204" r="6122" t="2109"/>
          <a:stretch/>
        </p:blipFill>
        <p:spPr>
          <a:xfrm>
            <a:off x="2032000" y="1676400"/>
            <a:ext cx="7239001" cy="54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
          <p:cNvSpPr txBox="1"/>
          <p:nvPr>
            <p:ph type="title"/>
          </p:nvPr>
        </p:nvSpPr>
        <p:spPr>
          <a:xfrm>
            <a:off x="762000" y="304800"/>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Examples</a:t>
            </a:r>
            <a:endParaRPr/>
          </a:p>
        </p:txBody>
      </p:sp>
      <p:graphicFrame>
        <p:nvGraphicFramePr>
          <p:cNvPr id="359" name="Google Shape;359;p10"/>
          <p:cNvGraphicFramePr/>
          <p:nvPr/>
        </p:nvGraphicFramePr>
        <p:xfrm>
          <a:off x="1143000" y="1600201"/>
          <a:ext cx="3000000" cy="3000000"/>
        </p:xfrm>
        <a:graphic>
          <a:graphicData uri="http://schemas.openxmlformats.org/drawingml/2006/table">
            <a:tbl>
              <a:tblPr bandRow="1" firstCol="1" firstRow="1">
                <a:noFill/>
                <a:tableStyleId>{BDF2BA5B-2B3E-44E6-BE9F-59A6619C920D}</a:tableStyleId>
              </a:tblPr>
              <a:tblGrid>
                <a:gridCol w="3066825"/>
                <a:gridCol w="6915375"/>
              </a:tblGrid>
              <a:tr h="610725">
                <a:tc>
                  <a:txBody>
                    <a:bodyPr/>
                    <a:lstStyle/>
                    <a:p>
                      <a:pPr indent="0" lvl="0" marL="0" marR="0" rtl="0" algn="ctr">
                        <a:lnSpc>
                          <a:spcPct val="107000"/>
                        </a:lnSpc>
                        <a:spcBef>
                          <a:spcPts val="0"/>
                        </a:spcBef>
                        <a:spcAft>
                          <a:spcPts val="0"/>
                        </a:spcAft>
                        <a:buClr>
                          <a:srgbClr val="000000"/>
                        </a:buClr>
                        <a:buSzPts val="2400"/>
                        <a:buFont typeface="Arial"/>
                        <a:buNone/>
                      </a:pPr>
                      <a:r>
                        <a:rPr lang="en-US" sz="2400" u="none" cap="none" strike="noStrike">
                          <a:solidFill>
                            <a:srgbClr val="002060"/>
                          </a:solidFill>
                        </a:rPr>
                        <a:t>Software</a:t>
                      </a:r>
                      <a:endParaRPr sz="2400" u="none" cap="none" strike="noStrike">
                        <a:solidFill>
                          <a:srgbClr val="002060"/>
                        </a:solidFill>
                        <a:latin typeface="Calibri"/>
                        <a:ea typeface="Calibri"/>
                        <a:cs typeface="Calibri"/>
                        <a:sym typeface="Calibri"/>
                      </a:endParaRPr>
                    </a:p>
                  </a:txBody>
                  <a:tcPr marT="47625" marB="47625" marR="47625" marL="47625" anchor="ctr"/>
                </a:tc>
                <a:tc>
                  <a:txBody>
                    <a:bodyPr/>
                    <a:lstStyle/>
                    <a:p>
                      <a:pPr indent="0" lvl="0" marL="0" marR="0" rtl="0" algn="ctr">
                        <a:lnSpc>
                          <a:spcPct val="107000"/>
                        </a:lnSpc>
                        <a:spcBef>
                          <a:spcPts val="0"/>
                        </a:spcBef>
                        <a:spcAft>
                          <a:spcPts val="0"/>
                        </a:spcAft>
                        <a:buClr>
                          <a:srgbClr val="000000"/>
                        </a:buClr>
                        <a:buSzPts val="2400"/>
                        <a:buFont typeface="Arial"/>
                        <a:buNone/>
                      </a:pPr>
                      <a:r>
                        <a:rPr lang="en-US" sz="2400" u="none" cap="none" strike="noStrike">
                          <a:solidFill>
                            <a:srgbClr val="002060"/>
                          </a:solidFill>
                        </a:rPr>
                        <a:t>Examples</a:t>
                      </a:r>
                      <a:endParaRPr sz="2400" u="none" cap="none" strike="noStrike">
                        <a:solidFill>
                          <a:srgbClr val="002060"/>
                        </a:solidFill>
                        <a:latin typeface="Calibri"/>
                        <a:ea typeface="Calibri"/>
                        <a:cs typeface="Calibri"/>
                        <a:sym typeface="Calibri"/>
                      </a:endParaRPr>
                    </a:p>
                  </a:txBody>
                  <a:tcPr marT="47625" marB="47625" marR="47625" marL="47625" anchor="ctr"/>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3">
                            <a:extLst>
                              <a:ext uri="{A12FA001-AC4F-418D-AE19-62706E023703}">
                                <ahyp:hlinkClr val="tx"/>
                              </a:ext>
                            </a:extLst>
                          </a:hlinkClick>
                        </a:rPr>
                        <a:t>Antivirus</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4">
                            <a:extLst>
                              <a:ext uri="{A12FA001-AC4F-418D-AE19-62706E023703}">
                                <ahyp:hlinkClr val="tx"/>
                              </a:ext>
                            </a:extLst>
                          </a:hlinkClick>
                        </a:rPr>
                        <a:t>AVG</a:t>
                      </a:r>
                      <a:r>
                        <a:rPr lang="en-US" sz="2400" u="none" cap="none" strike="noStrike">
                          <a:solidFill>
                            <a:srgbClr val="002060"/>
                          </a:solidFill>
                        </a:rPr>
                        <a:t>, </a:t>
                      </a:r>
                      <a:r>
                        <a:rPr lang="en-US" sz="2400" u="sng" cap="none" strike="noStrike">
                          <a:solidFill>
                            <a:srgbClr val="002060"/>
                          </a:solidFill>
                          <a:hlinkClick r:id="rId5">
                            <a:extLst>
                              <a:ext uri="{A12FA001-AC4F-418D-AE19-62706E023703}">
                                <ahyp:hlinkClr val="tx"/>
                              </a:ext>
                            </a:extLst>
                          </a:hlinkClick>
                        </a:rPr>
                        <a:t>Housecall</a:t>
                      </a:r>
                      <a:r>
                        <a:rPr lang="en-US" sz="2400" u="none" cap="none" strike="noStrike">
                          <a:solidFill>
                            <a:srgbClr val="002060"/>
                          </a:solidFill>
                        </a:rPr>
                        <a:t>, </a:t>
                      </a:r>
                      <a:r>
                        <a:rPr lang="en-US" sz="2400" u="sng" cap="none" strike="noStrike">
                          <a:solidFill>
                            <a:srgbClr val="002060"/>
                          </a:solidFill>
                          <a:hlinkClick r:id="rId6">
                            <a:extLst>
                              <a:ext uri="{A12FA001-AC4F-418D-AE19-62706E023703}">
                                <ahyp:hlinkClr val="tx"/>
                              </a:ext>
                            </a:extLst>
                          </a:hlinkClick>
                        </a:rPr>
                        <a:t>McAfee</a:t>
                      </a:r>
                      <a:r>
                        <a:rPr lang="en-US" sz="2400" u="none" cap="none" strike="noStrike">
                          <a:solidFill>
                            <a:srgbClr val="002060"/>
                          </a:solidFill>
                        </a:rPr>
                        <a:t>, and </a:t>
                      </a:r>
                      <a:r>
                        <a:rPr lang="en-US" sz="2400" u="sng" cap="none" strike="noStrike">
                          <a:solidFill>
                            <a:srgbClr val="002060"/>
                          </a:solidFill>
                          <a:hlinkClick r:id="rId7">
                            <a:extLst>
                              <a:ext uri="{A12FA001-AC4F-418D-AE19-62706E023703}">
                                <ahyp:hlinkClr val="tx"/>
                              </a:ext>
                            </a:extLst>
                          </a:hlinkClick>
                        </a:rPr>
                        <a:t>Norton</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8">
                            <a:extLst>
                              <a:ext uri="{A12FA001-AC4F-418D-AE19-62706E023703}">
                                <ahyp:hlinkClr val="tx"/>
                              </a:ext>
                            </a:extLst>
                          </a:hlinkClick>
                        </a:rPr>
                        <a:t>Audio / Music program</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9">
                            <a:extLst>
                              <a:ext uri="{A12FA001-AC4F-418D-AE19-62706E023703}">
                                <ahyp:hlinkClr val="tx"/>
                              </a:ext>
                            </a:extLst>
                          </a:hlinkClick>
                        </a:rPr>
                        <a:t>iTunes</a:t>
                      </a:r>
                      <a:r>
                        <a:rPr lang="en-US" sz="2400" u="none" cap="none" strike="noStrike">
                          <a:solidFill>
                            <a:srgbClr val="002060"/>
                          </a:solidFill>
                        </a:rPr>
                        <a:t> and </a:t>
                      </a:r>
                      <a:r>
                        <a:rPr lang="en-US" sz="2400" u="sng" cap="none" strike="noStrike">
                          <a:solidFill>
                            <a:srgbClr val="002060"/>
                          </a:solidFill>
                          <a:hlinkClick r:id="rId10">
                            <a:extLst>
                              <a:ext uri="{A12FA001-AC4F-418D-AE19-62706E023703}">
                                <ahyp:hlinkClr val="tx"/>
                              </a:ext>
                            </a:extLst>
                          </a:hlinkClick>
                        </a:rPr>
                        <a:t>WinAmp</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1">
                            <a:extLst>
                              <a:ext uri="{A12FA001-AC4F-418D-AE19-62706E023703}">
                                <ahyp:hlinkClr val="tx"/>
                              </a:ext>
                            </a:extLst>
                          </a:hlinkClick>
                        </a:rPr>
                        <a:t>Database</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2">
                            <a:extLst>
                              <a:ext uri="{A12FA001-AC4F-418D-AE19-62706E023703}">
                                <ahyp:hlinkClr val="tx"/>
                              </a:ext>
                            </a:extLst>
                          </a:hlinkClick>
                        </a:rPr>
                        <a:t>Access</a:t>
                      </a:r>
                      <a:r>
                        <a:rPr lang="en-US" sz="2400" u="none" cap="none" strike="noStrike">
                          <a:solidFill>
                            <a:srgbClr val="002060"/>
                          </a:solidFill>
                        </a:rPr>
                        <a:t>, </a:t>
                      </a:r>
                      <a:r>
                        <a:rPr lang="en-US" sz="2400" u="sng" cap="none" strike="noStrike">
                          <a:solidFill>
                            <a:srgbClr val="002060"/>
                          </a:solidFill>
                          <a:hlinkClick r:id="rId13">
                            <a:extLst>
                              <a:ext uri="{A12FA001-AC4F-418D-AE19-62706E023703}">
                                <ahyp:hlinkClr val="tx"/>
                              </a:ext>
                            </a:extLst>
                          </a:hlinkClick>
                        </a:rPr>
                        <a:t>MySQL</a:t>
                      </a:r>
                      <a:r>
                        <a:rPr lang="en-US" sz="2400" u="none" cap="none" strike="noStrike">
                          <a:solidFill>
                            <a:srgbClr val="002060"/>
                          </a:solidFill>
                        </a:rPr>
                        <a:t>, and </a:t>
                      </a:r>
                      <a:r>
                        <a:rPr lang="en-US" sz="2400" u="sng" cap="none" strike="noStrike">
                          <a:solidFill>
                            <a:srgbClr val="002060"/>
                          </a:solidFill>
                          <a:hlinkClick r:id="rId14">
                            <a:extLst>
                              <a:ext uri="{A12FA001-AC4F-418D-AE19-62706E023703}">
                                <ahyp:hlinkClr val="tx"/>
                              </a:ext>
                            </a:extLst>
                          </a:hlinkClick>
                        </a:rPr>
                        <a:t>SQL.</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5">
                            <a:extLst>
                              <a:ext uri="{A12FA001-AC4F-418D-AE19-62706E023703}">
                                <ahyp:hlinkClr val="tx"/>
                              </a:ext>
                            </a:extLst>
                          </a:hlinkClick>
                        </a:rPr>
                        <a:t>Device drivers</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6">
                            <a:extLst>
                              <a:ext uri="{A12FA001-AC4F-418D-AE19-62706E023703}">
                                <ahyp:hlinkClr val="tx"/>
                              </a:ext>
                            </a:extLst>
                          </a:hlinkClick>
                        </a:rPr>
                        <a:t>Computer drivers</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7">
                            <a:extLst>
                              <a:ext uri="{A12FA001-AC4F-418D-AE19-62706E023703}">
                                <ahyp:hlinkClr val="tx"/>
                              </a:ext>
                            </a:extLst>
                          </a:hlinkClick>
                        </a:rPr>
                        <a:t>E-mail</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18">
                            <a:extLst>
                              <a:ext uri="{A12FA001-AC4F-418D-AE19-62706E023703}">
                                <ahyp:hlinkClr val="tx"/>
                              </a:ext>
                            </a:extLst>
                          </a:hlinkClick>
                        </a:rPr>
                        <a:t>Outlook</a:t>
                      </a:r>
                      <a:r>
                        <a:rPr lang="en-US" sz="2400" u="none" cap="none" strike="noStrike">
                          <a:solidFill>
                            <a:srgbClr val="002060"/>
                          </a:solidFill>
                        </a:rPr>
                        <a:t> and </a:t>
                      </a:r>
                      <a:r>
                        <a:rPr lang="en-US" sz="2400" u="sng" cap="none" strike="noStrike">
                          <a:solidFill>
                            <a:srgbClr val="002060"/>
                          </a:solidFill>
                          <a:hlinkClick r:id="rId19">
                            <a:extLst>
                              <a:ext uri="{A12FA001-AC4F-418D-AE19-62706E023703}">
                                <ahyp:hlinkClr val="tx"/>
                              </a:ext>
                            </a:extLst>
                          </a:hlinkClick>
                        </a:rPr>
                        <a:t>Thunderbird</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0">
                            <a:extLst>
                              <a:ext uri="{A12FA001-AC4F-418D-AE19-62706E023703}">
                                <ahyp:hlinkClr val="tx"/>
                              </a:ext>
                            </a:extLst>
                          </a:hlinkClick>
                        </a:rPr>
                        <a:t>Game</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1">
                            <a:extLst>
                              <a:ext uri="{A12FA001-AC4F-418D-AE19-62706E023703}">
                                <ahyp:hlinkClr val="tx"/>
                              </a:ext>
                            </a:extLst>
                          </a:hlinkClick>
                        </a:rPr>
                        <a:t>Madden NFL football</a:t>
                      </a:r>
                      <a:r>
                        <a:rPr lang="en-US" sz="2400" u="none" cap="none" strike="noStrike">
                          <a:solidFill>
                            <a:srgbClr val="002060"/>
                          </a:solidFill>
                        </a:rPr>
                        <a:t>, </a:t>
                      </a:r>
                      <a:r>
                        <a:rPr lang="en-US" sz="2400" u="sng" cap="none" strike="noStrike">
                          <a:solidFill>
                            <a:srgbClr val="002060"/>
                          </a:solidFill>
                          <a:hlinkClick r:id="rId22">
                            <a:extLst>
                              <a:ext uri="{A12FA001-AC4F-418D-AE19-62706E023703}">
                                <ahyp:hlinkClr val="tx"/>
                              </a:ext>
                            </a:extLst>
                          </a:hlinkClick>
                        </a:rPr>
                        <a:t>Quake</a:t>
                      </a:r>
                      <a:r>
                        <a:rPr lang="en-US" sz="2400" u="none" cap="none" strike="noStrike">
                          <a:solidFill>
                            <a:srgbClr val="002060"/>
                          </a:solidFill>
                        </a:rPr>
                        <a:t>, and </a:t>
                      </a:r>
                      <a:r>
                        <a:rPr lang="en-US" sz="2400" u="sng" cap="none" strike="noStrike">
                          <a:solidFill>
                            <a:srgbClr val="002060"/>
                          </a:solidFill>
                          <a:hlinkClick r:id="rId23">
                            <a:extLst>
                              <a:ext uri="{A12FA001-AC4F-418D-AE19-62706E023703}">
                                <ahyp:hlinkClr val="tx"/>
                              </a:ext>
                            </a:extLst>
                          </a:hlinkClick>
                        </a:rPr>
                        <a:t>World of Warcraft</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4">
                            <a:extLst>
                              <a:ext uri="{A12FA001-AC4F-418D-AE19-62706E023703}">
                                <ahyp:hlinkClr val="tx"/>
                              </a:ext>
                            </a:extLst>
                          </a:hlinkClick>
                        </a:rPr>
                        <a:t>Internet browser</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5">
                            <a:extLst>
                              <a:ext uri="{A12FA001-AC4F-418D-AE19-62706E023703}">
                                <ahyp:hlinkClr val="tx"/>
                              </a:ext>
                            </a:extLst>
                          </a:hlinkClick>
                        </a:rPr>
                        <a:t>Firefox</a:t>
                      </a:r>
                      <a:r>
                        <a:rPr lang="en-US" sz="2400" u="none" cap="none" strike="noStrike">
                          <a:solidFill>
                            <a:srgbClr val="002060"/>
                          </a:solidFill>
                        </a:rPr>
                        <a:t>, </a:t>
                      </a:r>
                      <a:r>
                        <a:rPr lang="en-US" sz="2400" u="sng" cap="none" strike="noStrike">
                          <a:solidFill>
                            <a:srgbClr val="002060"/>
                          </a:solidFill>
                          <a:hlinkClick r:id="rId26">
                            <a:extLst>
                              <a:ext uri="{A12FA001-AC4F-418D-AE19-62706E023703}">
                                <ahyp:hlinkClr val="tx"/>
                              </a:ext>
                            </a:extLst>
                          </a:hlinkClick>
                        </a:rPr>
                        <a:t>Google Chrome</a:t>
                      </a:r>
                      <a:r>
                        <a:rPr lang="en-US" sz="2400" u="none" cap="none" strike="noStrike">
                          <a:solidFill>
                            <a:srgbClr val="002060"/>
                          </a:solidFill>
                        </a:rPr>
                        <a:t>, and </a:t>
                      </a:r>
                      <a:r>
                        <a:rPr lang="en-US" sz="2400" u="sng" cap="none" strike="noStrike">
                          <a:solidFill>
                            <a:srgbClr val="002060"/>
                          </a:solidFill>
                          <a:hlinkClick r:id="rId27">
                            <a:extLst>
                              <a:ext uri="{A12FA001-AC4F-418D-AE19-62706E023703}">
                                <ahyp:hlinkClr val="tx"/>
                              </a:ext>
                            </a:extLst>
                          </a:hlinkClick>
                        </a:rPr>
                        <a:t>Internet Explorer.</a:t>
                      </a:r>
                      <a:endParaRPr sz="2400" u="none" cap="none" strike="noStrike">
                        <a:solidFill>
                          <a:srgbClr val="002060"/>
                        </a:solidFill>
                        <a:latin typeface="Calibri"/>
                        <a:ea typeface="Calibri"/>
                        <a:cs typeface="Calibri"/>
                        <a:sym typeface="Calibri"/>
                      </a:endParaRPr>
                    </a:p>
                  </a:txBody>
                  <a:tcPr marT="0" marB="0" marR="0" marL="0"/>
                </a:tc>
              </a:tr>
              <a:tr h="436900">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8">
                            <a:extLst>
                              <a:ext uri="{A12FA001-AC4F-418D-AE19-62706E023703}">
                                <ahyp:hlinkClr val="tx"/>
                              </a:ext>
                            </a:extLst>
                          </a:hlinkClick>
                        </a:rPr>
                        <a:t>Movie player</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29">
                            <a:extLst>
                              <a:ext uri="{A12FA001-AC4F-418D-AE19-62706E023703}">
                                <ahyp:hlinkClr val="tx"/>
                              </a:ext>
                            </a:extLst>
                          </a:hlinkClick>
                        </a:rPr>
                        <a:t>VLC</a:t>
                      </a:r>
                      <a:r>
                        <a:rPr lang="en-US" sz="2400" u="none" cap="none" strike="noStrike">
                          <a:solidFill>
                            <a:srgbClr val="002060"/>
                          </a:solidFill>
                        </a:rPr>
                        <a:t> and </a:t>
                      </a:r>
                      <a:r>
                        <a:rPr lang="en-US" sz="2400" u="sng" cap="none" strike="noStrike">
                          <a:solidFill>
                            <a:srgbClr val="002060"/>
                          </a:solidFill>
                          <a:hlinkClick r:id="rId30">
                            <a:extLst>
                              <a:ext uri="{A12FA001-AC4F-418D-AE19-62706E023703}">
                                <ahyp:hlinkClr val="tx"/>
                              </a:ext>
                            </a:extLst>
                          </a:hlinkClick>
                        </a:rPr>
                        <a:t>Windows Media Player</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r h="389825">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31">
                            <a:extLst>
                              <a:ext uri="{A12FA001-AC4F-418D-AE19-62706E023703}">
                                <ahyp:hlinkClr val="tx"/>
                              </a:ext>
                            </a:extLst>
                          </a:hlinkClick>
                        </a:rPr>
                        <a:t>Operating system</a:t>
                      </a:r>
                      <a:endParaRPr sz="2400" u="none" cap="none" strike="noStrike">
                        <a:solidFill>
                          <a:srgbClr val="002060"/>
                        </a:solidFill>
                        <a:latin typeface="Calibri"/>
                        <a:ea typeface="Calibri"/>
                        <a:cs typeface="Calibri"/>
                        <a:sym typeface="Calibri"/>
                      </a:endParaRPr>
                    </a:p>
                  </a:txBody>
                  <a:tcPr marT="0" marB="0" marR="0" marL="0"/>
                </a:tc>
                <a:tc>
                  <a:txBody>
                    <a:bodyPr/>
                    <a:lstStyle/>
                    <a:p>
                      <a:pPr indent="0" lvl="0" marL="0" marR="0" rtl="0" algn="ctr">
                        <a:lnSpc>
                          <a:spcPct val="85000"/>
                        </a:lnSpc>
                        <a:spcBef>
                          <a:spcPts val="0"/>
                        </a:spcBef>
                        <a:spcAft>
                          <a:spcPts val="0"/>
                        </a:spcAft>
                        <a:buClr>
                          <a:srgbClr val="000000"/>
                        </a:buClr>
                        <a:buSzPts val="2400"/>
                        <a:buFont typeface="Arial"/>
                        <a:buNone/>
                      </a:pPr>
                      <a:r>
                        <a:rPr lang="en-US" sz="2400" u="sng" cap="none" strike="noStrike">
                          <a:solidFill>
                            <a:srgbClr val="002060"/>
                          </a:solidFill>
                          <a:hlinkClick r:id="rId32">
                            <a:extLst>
                              <a:ext uri="{A12FA001-AC4F-418D-AE19-62706E023703}">
                                <ahyp:hlinkClr val="tx"/>
                              </a:ext>
                            </a:extLst>
                          </a:hlinkClick>
                        </a:rPr>
                        <a:t>Android</a:t>
                      </a:r>
                      <a:r>
                        <a:rPr lang="en-US" sz="2400" u="none" cap="none" strike="noStrike">
                          <a:solidFill>
                            <a:srgbClr val="002060"/>
                          </a:solidFill>
                        </a:rPr>
                        <a:t>, </a:t>
                      </a:r>
                      <a:r>
                        <a:rPr lang="en-US" sz="2400" u="sng" cap="none" strike="noStrike">
                          <a:solidFill>
                            <a:srgbClr val="002060"/>
                          </a:solidFill>
                          <a:hlinkClick r:id="rId33">
                            <a:extLst>
                              <a:ext uri="{A12FA001-AC4F-418D-AE19-62706E023703}">
                                <ahyp:hlinkClr val="tx"/>
                              </a:ext>
                            </a:extLst>
                          </a:hlinkClick>
                        </a:rPr>
                        <a:t>iOS</a:t>
                      </a:r>
                      <a:r>
                        <a:rPr lang="en-US" sz="2400" u="none" cap="none" strike="noStrike">
                          <a:solidFill>
                            <a:srgbClr val="002060"/>
                          </a:solidFill>
                        </a:rPr>
                        <a:t>, </a:t>
                      </a:r>
                      <a:r>
                        <a:rPr lang="en-US" sz="2400" u="sng" cap="none" strike="noStrike">
                          <a:solidFill>
                            <a:srgbClr val="002060"/>
                          </a:solidFill>
                          <a:hlinkClick r:id="rId34">
                            <a:extLst>
                              <a:ext uri="{A12FA001-AC4F-418D-AE19-62706E023703}">
                                <ahyp:hlinkClr val="tx"/>
                              </a:ext>
                            </a:extLst>
                          </a:hlinkClick>
                        </a:rPr>
                        <a:t>Linux</a:t>
                      </a:r>
                      <a:r>
                        <a:rPr lang="en-US" sz="2400" u="none" cap="none" strike="noStrike">
                          <a:solidFill>
                            <a:srgbClr val="002060"/>
                          </a:solidFill>
                        </a:rPr>
                        <a:t>, </a:t>
                      </a:r>
                      <a:r>
                        <a:rPr lang="en-US" sz="2400" u="sng" cap="none" strike="noStrike">
                          <a:solidFill>
                            <a:srgbClr val="002060"/>
                          </a:solidFill>
                          <a:hlinkClick r:id="rId35">
                            <a:extLst>
                              <a:ext uri="{A12FA001-AC4F-418D-AE19-62706E023703}">
                                <ahyp:hlinkClr val="tx"/>
                              </a:ext>
                            </a:extLst>
                          </a:hlinkClick>
                        </a:rPr>
                        <a:t>macOS</a:t>
                      </a:r>
                      <a:r>
                        <a:rPr lang="en-US" sz="2400" u="none" cap="none" strike="noStrike">
                          <a:solidFill>
                            <a:srgbClr val="002060"/>
                          </a:solidFill>
                        </a:rPr>
                        <a:t>, and </a:t>
                      </a:r>
                      <a:r>
                        <a:rPr lang="en-US" sz="2400" u="sng" cap="none" strike="noStrike">
                          <a:solidFill>
                            <a:srgbClr val="002060"/>
                          </a:solidFill>
                          <a:hlinkClick r:id="rId36">
                            <a:extLst>
                              <a:ext uri="{A12FA001-AC4F-418D-AE19-62706E023703}">
                                <ahyp:hlinkClr val="tx"/>
                              </a:ext>
                            </a:extLst>
                          </a:hlinkClick>
                        </a:rPr>
                        <a:t>Windows</a:t>
                      </a:r>
                      <a:r>
                        <a:rPr lang="en-US" sz="2400" u="none" cap="none" strike="noStrike">
                          <a:solidFill>
                            <a:srgbClr val="002060"/>
                          </a:solidFill>
                        </a:rPr>
                        <a:t>.</a:t>
                      </a:r>
                      <a:endParaRPr sz="2400" u="none" cap="none" strike="noStrike">
                        <a:solidFill>
                          <a:srgbClr val="002060"/>
                        </a:solidFill>
                        <a:latin typeface="Calibri"/>
                        <a:ea typeface="Calibri"/>
                        <a:cs typeface="Calibri"/>
                        <a:sym typeface="Calibri"/>
                      </a:endParaRPr>
                    </a:p>
                  </a:txBody>
                  <a:tcPr marT="0" marB="0" marR="0" marL="0"/>
                </a:tc>
              </a:tr>
            </a:tbl>
          </a:graphicData>
        </a:graphic>
      </p:graphicFrame>
      <p:sp>
        <p:nvSpPr>
          <p:cNvPr id="360" name="Google Shape;360;p1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7/18/2022</a:t>
            </a:r>
            <a:endParaRPr/>
          </a:p>
        </p:txBody>
      </p:sp>
      <p:sp>
        <p:nvSpPr>
          <p:cNvPr id="361" name="Google Shape;361;p1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 UNIT I </a:t>
            </a:r>
            <a:endParaRPr/>
          </a:p>
        </p:txBody>
      </p:sp>
      <p:sp>
        <p:nvSpPr>
          <p:cNvPr id="362" name="Google Shape;362;p1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3" name="Google Shape;363;p10"/>
          <p:cNvPicPr preferRelativeResize="0"/>
          <p:nvPr/>
        </p:nvPicPr>
        <p:blipFill rotWithShape="1">
          <a:blip r:embed="rId37">
            <a:alphaModFix/>
          </a:blip>
          <a:srcRect b="0" l="0" r="0" t="0"/>
          <a:stretch/>
        </p:blipFill>
        <p:spPr>
          <a:xfrm>
            <a:off x="9411623" y="2535569"/>
            <a:ext cx="2676525" cy="17049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36"/>
          <p:cNvSpPr txBox="1"/>
          <p:nvPr>
            <p:ph type="title"/>
          </p:nvPr>
        </p:nvSpPr>
        <p:spPr>
          <a:xfrm>
            <a:off x="1322045" y="365127"/>
            <a:ext cx="10030387" cy="1325563"/>
          </a:xfrm>
          <a:prstGeom prst="rect">
            <a:avLst/>
          </a:prstGeom>
          <a:noFill/>
          <a:ln>
            <a:noFill/>
          </a:ln>
        </p:spPr>
        <p:txBody>
          <a:bodyPr anchorCtr="0" anchor="ctr" bIns="44450" lIns="90475" spcFirstLastPara="1" rIns="90475" wrap="square" tIns="4445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Requirements Evolution</a:t>
            </a:r>
            <a:endParaRPr/>
          </a:p>
        </p:txBody>
      </p:sp>
      <p:sp>
        <p:nvSpPr>
          <p:cNvPr id="1117" name="Google Shape;1117;p13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18" name="Google Shape;1118;p13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19" name="Google Shape;1119;p13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20" name="Google Shape;1120;p136"/>
          <p:cNvPicPr preferRelativeResize="0"/>
          <p:nvPr/>
        </p:nvPicPr>
        <p:blipFill rotWithShape="1">
          <a:blip r:embed="rId3">
            <a:alphaModFix/>
          </a:blip>
          <a:srcRect b="42238" l="52888" r="4720" t="24426"/>
          <a:stretch/>
        </p:blipFill>
        <p:spPr>
          <a:xfrm>
            <a:off x="2743200" y="1828800"/>
            <a:ext cx="8229600" cy="490274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User and System Requirements</a:t>
            </a:r>
            <a:endParaRPr/>
          </a:p>
        </p:txBody>
      </p:sp>
      <p:sp>
        <p:nvSpPr>
          <p:cNvPr id="1126" name="Google Shape;1126;p137"/>
          <p:cNvSpPr txBox="1"/>
          <p:nvPr>
            <p:ph idx="1" type="body"/>
          </p:nvPr>
        </p:nvSpPr>
        <p:spPr>
          <a:xfrm>
            <a:off x="609601" y="1600202"/>
            <a:ext cx="5562600" cy="475614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User need a high-level statements of the requirements, while system developers need a more detailed system specification.</a:t>
            </a:r>
            <a:endParaRPr/>
          </a:p>
          <a:p>
            <a:pPr indent="-342900" lvl="0" marL="342900" rtl="0" algn="l">
              <a:lnSpc>
                <a:spcPct val="100000"/>
              </a:lnSpc>
              <a:spcBef>
                <a:spcPts val="480"/>
              </a:spcBef>
              <a:spcAft>
                <a:spcPts val="0"/>
              </a:spcAft>
              <a:buClr>
                <a:schemeClr val="dk1"/>
              </a:buClr>
              <a:buSzPts val="2400"/>
              <a:buChar char="•"/>
            </a:pPr>
            <a:r>
              <a:rPr lang="en-US" sz="2400"/>
              <a:t>Having different level of details is useful because it communicates information about the system being developed for different types of readers.</a:t>
            </a:r>
            <a:endParaRPr/>
          </a:p>
        </p:txBody>
      </p:sp>
      <p:sp>
        <p:nvSpPr>
          <p:cNvPr id="1127" name="Google Shape;1127;p13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28" name="Google Shape;1128;p13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29" name="Google Shape;1129;p13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30" name="Google Shape;1130;p137"/>
          <p:cNvPicPr preferRelativeResize="0"/>
          <p:nvPr/>
        </p:nvPicPr>
        <p:blipFill rotWithShape="1">
          <a:blip r:embed="rId3">
            <a:alphaModFix/>
          </a:blip>
          <a:srcRect b="6463" l="9699" r="6675" t="8277"/>
          <a:stretch/>
        </p:blipFill>
        <p:spPr>
          <a:xfrm>
            <a:off x="6324600" y="2209800"/>
            <a:ext cx="5715001" cy="323620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3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User and System Requirements </a:t>
            </a:r>
            <a:endParaRPr/>
          </a:p>
        </p:txBody>
      </p:sp>
      <p:sp>
        <p:nvSpPr>
          <p:cNvPr id="1136" name="Google Shape;1136;p138"/>
          <p:cNvSpPr txBox="1"/>
          <p:nvPr>
            <p:ph idx="1" type="body"/>
          </p:nvPr>
        </p:nvSpPr>
        <p:spPr>
          <a:xfrm>
            <a:off x="609600" y="1600202"/>
            <a:ext cx="10972801" cy="512127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User Requirements : describes the services that the system should provide and the constrains under which it must operate. </a:t>
            </a:r>
            <a:endParaRPr sz="2400"/>
          </a:p>
          <a:p>
            <a:pPr indent="-285750" lvl="1" marL="742950" rtl="0" algn="l">
              <a:lnSpc>
                <a:spcPct val="100000"/>
              </a:lnSpc>
              <a:spcBef>
                <a:spcPts val="400"/>
              </a:spcBef>
              <a:spcAft>
                <a:spcPts val="0"/>
              </a:spcAft>
              <a:buClr>
                <a:schemeClr val="dk1"/>
              </a:buClr>
              <a:buSzPts val="2000"/>
              <a:buChar char="–"/>
            </a:pPr>
            <a:r>
              <a:rPr lang="en-US" sz="2000"/>
              <a:t>more of generic requirements and </a:t>
            </a:r>
            <a:r>
              <a:rPr lang="en-US" sz="2000">
                <a:latin typeface="Calibri"/>
                <a:ea typeface="Calibri"/>
                <a:cs typeface="Calibri"/>
                <a:sym typeface="Calibri"/>
              </a:rPr>
              <a:t>Readable by everybody</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Services and constraints of the system</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In natural language or diagrams</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Serve business objectives</a:t>
            </a:r>
            <a:endParaRPr/>
          </a:p>
          <a:p>
            <a:pPr indent="-222250" lvl="1" marL="742950" rtl="0" algn="l">
              <a:lnSpc>
                <a:spcPct val="100000"/>
              </a:lnSpc>
              <a:spcBef>
                <a:spcPts val="200"/>
              </a:spcBef>
              <a:spcAft>
                <a:spcPts val="0"/>
              </a:spcAft>
              <a:buClr>
                <a:schemeClr val="dk1"/>
              </a:buClr>
              <a:buSzPts val="1000"/>
              <a:buNone/>
            </a:pPr>
            <a:r>
              <a:t/>
            </a:r>
            <a:endParaRPr sz="1000"/>
          </a:p>
          <a:p>
            <a:pPr indent="-342900" lvl="0" marL="342900" rtl="0" algn="l">
              <a:lnSpc>
                <a:spcPct val="100000"/>
              </a:lnSpc>
              <a:spcBef>
                <a:spcPts val="480"/>
              </a:spcBef>
              <a:spcAft>
                <a:spcPts val="0"/>
              </a:spcAft>
              <a:buClr>
                <a:schemeClr val="dk1"/>
              </a:buClr>
              <a:buSzPts val="2400"/>
              <a:buChar char="•"/>
            </a:pPr>
            <a:r>
              <a:rPr lang="en-US" sz="2400"/>
              <a:t>System Requirements : gives a more detailed description of the system services and the operational constrains (how system will be used, programming languages etc)</a:t>
            </a:r>
            <a:endParaRPr sz="2400"/>
          </a:p>
          <a:p>
            <a:pPr indent="-285750" lvl="1" marL="742950" rtl="0" algn="l">
              <a:lnSpc>
                <a:spcPct val="100000"/>
              </a:lnSpc>
              <a:spcBef>
                <a:spcPts val="400"/>
              </a:spcBef>
              <a:spcAft>
                <a:spcPts val="0"/>
              </a:spcAft>
              <a:buClr>
                <a:schemeClr val="dk1"/>
              </a:buClr>
              <a:buSzPts val="2000"/>
              <a:buChar char="–"/>
            </a:pPr>
            <a:r>
              <a:rPr lang="en-US" sz="2000"/>
              <a:t>This level of detail is needed by those who are involved in the system development</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Useful for the design and development</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Precise and cover all cases</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Structured presentation</a:t>
            </a:r>
            <a:endParaRPr sz="2000">
              <a:latin typeface="Calibri"/>
              <a:ea typeface="Calibri"/>
              <a:cs typeface="Calibri"/>
              <a:sym typeface="Calibri"/>
            </a:endParaRPr>
          </a:p>
          <a:p>
            <a:pPr indent="-158750" lvl="1" marL="742950" rtl="0" algn="l">
              <a:lnSpc>
                <a:spcPct val="100000"/>
              </a:lnSpc>
              <a:spcBef>
                <a:spcPts val="400"/>
              </a:spcBef>
              <a:spcAft>
                <a:spcPts val="0"/>
              </a:spcAft>
              <a:buClr>
                <a:schemeClr val="dk1"/>
              </a:buClr>
              <a:buSzPts val="2000"/>
              <a:buNone/>
            </a:pPr>
            <a:r>
              <a:t/>
            </a:r>
            <a:endParaRPr sz="2000">
              <a:latin typeface="Calibri"/>
              <a:ea typeface="Calibri"/>
              <a:cs typeface="Calibri"/>
              <a:sym typeface="Calibri"/>
            </a:endParaRPr>
          </a:p>
          <a:p>
            <a:pPr indent="-158750" lvl="1" marL="742950" rtl="0" algn="l">
              <a:lnSpc>
                <a:spcPct val="100000"/>
              </a:lnSpc>
              <a:spcBef>
                <a:spcPts val="400"/>
              </a:spcBef>
              <a:spcAft>
                <a:spcPts val="0"/>
              </a:spcAft>
              <a:buClr>
                <a:schemeClr val="dk1"/>
              </a:buClr>
              <a:buSzPts val="2000"/>
              <a:buNone/>
            </a:pPr>
            <a:r>
              <a:t/>
            </a:r>
            <a:endParaRPr sz="2000"/>
          </a:p>
        </p:txBody>
      </p:sp>
      <p:sp>
        <p:nvSpPr>
          <p:cNvPr id="1137" name="Google Shape;1137;p13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38" name="Google Shape;1138;p13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39" name="Google Shape;1139;p13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39"/>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Example</a:t>
            </a:r>
            <a:endParaRPr>
              <a:latin typeface="Calibri"/>
              <a:ea typeface="Calibri"/>
              <a:cs typeface="Calibri"/>
              <a:sym typeface="Calibri"/>
            </a:endParaRPr>
          </a:p>
        </p:txBody>
      </p:sp>
      <p:sp>
        <p:nvSpPr>
          <p:cNvPr id="1145" name="Google Shape;1145;p139"/>
          <p:cNvSpPr txBox="1"/>
          <p:nvPr>
            <p:ph idx="1" type="body"/>
          </p:nvPr>
        </p:nvSpPr>
        <p:spPr>
          <a:xfrm>
            <a:off x="862318" y="1690690"/>
            <a:ext cx="11329682" cy="41148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b="1" lang="en-US" sz="2400">
                <a:latin typeface="Calibri"/>
                <a:ea typeface="Calibri"/>
                <a:cs typeface="Calibri"/>
                <a:sym typeface="Calibri"/>
              </a:rPr>
              <a:t>User requirement</a:t>
            </a:r>
            <a:r>
              <a:rPr lang="en-US" sz="2400">
                <a:latin typeface="Calibri"/>
                <a:ea typeface="Calibri"/>
                <a:cs typeface="Calibri"/>
                <a:sym typeface="Calibri"/>
              </a:rPr>
              <a:t>: The library system should provide a way to allow a patron to borrow a book from the library.</a:t>
            </a:r>
            <a:endParaRPr/>
          </a:p>
          <a:p>
            <a:pPr indent="-342900" lvl="0" marL="342900" rtl="0" algn="just">
              <a:lnSpc>
                <a:spcPct val="100000"/>
              </a:lnSpc>
              <a:spcBef>
                <a:spcPts val="480"/>
              </a:spcBef>
              <a:spcAft>
                <a:spcPts val="0"/>
              </a:spcAft>
              <a:buClr>
                <a:schemeClr val="dk1"/>
              </a:buClr>
              <a:buSzPts val="2400"/>
              <a:buChar char="•"/>
            </a:pPr>
            <a:r>
              <a:rPr b="1" lang="en-US" sz="2400">
                <a:latin typeface="Calibri"/>
                <a:ea typeface="Calibri"/>
                <a:cs typeface="Calibri"/>
                <a:sym typeface="Calibri"/>
              </a:rPr>
              <a:t>System requirement</a:t>
            </a:r>
            <a:r>
              <a:rPr lang="en-US" sz="2400">
                <a:latin typeface="Calibri"/>
                <a:ea typeface="Calibri"/>
                <a:cs typeface="Calibri"/>
                <a:sym typeface="Calibri"/>
              </a:rPr>
              <a:t>: The library system should provide a withdraw interaction that allows a patron to withdraw a book given the </a:t>
            </a:r>
            <a:r>
              <a:rPr lang="en-US" sz="2400" u="sng">
                <a:latin typeface="Calibri"/>
                <a:ea typeface="Calibri"/>
                <a:cs typeface="Calibri"/>
                <a:sym typeface="Calibri"/>
              </a:rPr>
              <a:t>isbn and copy number of the book</a:t>
            </a:r>
            <a:r>
              <a:rPr lang="en-US" sz="2400">
                <a:latin typeface="Calibri"/>
                <a:ea typeface="Calibri"/>
                <a:cs typeface="Calibri"/>
                <a:sym typeface="Calibri"/>
              </a:rPr>
              <a:t> to be withdrawn. The interaction fails if: the book is already withdrawn, the book is not in the library's collection, the patron has already withdrawn 5 books, the book is on hold by someone else. </a:t>
            </a:r>
            <a:endParaRPr/>
          </a:p>
          <a:p>
            <a:pPr indent="-342900" lvl="0" marL="342900" rtl="0" algn="just">
              <a:lnSpc>
                <a:spcPct val="100000"/>
              </a:lnSpc>
              <a:spcBef>
                <a:spcPts val="480"/>
              </a:spcBef>
              <a:spcAft>
                <a:spcPts val="0"/>
              </a:spcAft>
              <a:buClr>
                <a:schemeClr val="dk1"/>
              </a:buClr>
              <a:buSzPts val="2400"/>
              <a:buChar char="•"/>
            </a:pPr>
            <a:r>
              <a:rPr b="1" lang="en-US" sz="2400">
                <a:latin typeface="Calibri"/>
                <a:ea typeface="Calibri"/>
                <a:cs typeface="Calibri"/>
                <a:sym typeface="Calibri"/>
              </a:rPr>
              <a:t>Software Specification</a:t>
            </a:r>
            <a:r>
              <a:rPr lang="en-US" sz="2400">
                <a:latin typeface="Calibri"/>
                <a:ea typeface="Calibri"/>
                <a:cs typeface="Calibri"/>
                <a:sym typeface="Calibri"/>
              </a:rPr>
              <a:t>: A detailed software description which can serve as a basis for a design or implementation. Written for developers</a:t>
            </a:r>
            <a:endParaRPr/>
          </a:p>
        </p:txBody>
      </p:sp>
      <p:sp>
        <p:nvSpPr>
          <p:cNvPr id="1146" name="Google Shape;1146;p13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47" name="Google Shape;1147;p13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48" name="Google Shape;1148;p13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pic>
        <p:nvPicPr>
          <p:cNvPr id="1153" name="Google Shape;1153;p140"/>
          <p:cNvPicPr preferRelativeResize="0"/>
          <p:nvPr/>
        </p:nvPicPr>
        <p:blipFill rotWithShape="1">
          <a:blip r:embed="rId3">
            <a:alphaModFix/>
          </a:blip>
          <a:srcRect b="0" l="0" r="0" t="0"/>
          <a:stretch/>
        </p:blipFill>
        <p:spPr>
          <a:xfrm>
            <a:off x="865638" y="1357952"/>
            <a:ext cx="10581508" cy="505649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4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 </a:t>
            </a:r>
            <a:r>
              <a:rPr lang="en-US">
                <a:solidFill>
                  <a:srgbClr val="FF0000"/>
                </a:solidFill>
              </a:rPr>
              <a:t>Process</a:t>
            </a:r>
            <a:endParaRPr>
              <a:solidFill>
                <a:srgbClr val="FF0000"/>
              </a:solidFill>
            </a:endParaRPr>
          </a:p>
        </p:txBody>
      </p:sp>
      <p:sp>
        <p:nvSpPr>
          <p:cNvPr id="1159" name="Google Shape;1159;p14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Requirement Engineering is the process of defining, documenting and maintaining the requirements. </a:t>
            </a:r>
            <a:endParaRPr sz="2400"/>
          </a:p>
          <a:p>
            <a:pPr indent="-342900" lvl="0" marL="342900" rtl="0" algn="l">
              <a:lnSpc>
                <a:spcPct val="100000"/>
              </a:lnSpc>
              <a:spcBef>
                <a:spcPts val="480"/>
              </a:spcBef>
              <a:spcAft>
                <a:spcPts val="0"/>
              </a:spcAft>
              <a:buClr>
                <a:schemeClr val="dk1"/>
              </a:buClr>
              <a:buSzPts val="2400"/>
              <a:buChar char="•"/>
            </a:pPr>
            <a:r>
              <a:rPr lang="en-US" sz="2400"/>
              <a:t>A process of gathering and defining service provided by the system. </a:t>
            </a:r>
            <a:endParaRPr sz="2400"/>
          </a:p>
          <a:p>
            <a:pPr indent="-285750" lvl="1" marL="742950" rtl="0" algn="l">
              <a:lnSpc>
                <a:spcPct val="100000"/>
              </a:lnSpc>
              <a:spcBef>
                <a:spcPts val="440"/>
              </a:spcBef>
              <a:spcAft>
                <a:spcPts val="0"/>
              </a:spcAft>
              <a:buClr>
                <a:schemeClr val="dk1"/>
              </a:buClr>
              <a:buSzPts val="2200"/>
              <a:buChar char="–"/>
            </a:pPr>
            <a:r>
              <a:rPr lang="en-US" sz="2200"/>
              <a:t>It ensures your software will meet the user expectations, and ending up with a high quality software.</a:t>
            </a:r>
            <a:endParaRPr/>
          </a:p>
          <a:p>
            <a:pPr indent="-285750" lvl="1" marL="742950" rtl="0" algn="l">
              <a:lnSpc>
                <a:spcPct val="100000"/>
              </a:lnSpc>
              <a:spcBef>
                <a:spcPts val="440"/>
              </a:spcBef>
              <a:spcAft>
                <a:spcPts val="0"/>
              </a:spcAft>
              <a:buClr>
                <a:schemeClr val="dk1"/>
              </a:buClr>
              <a:buSzPts val="2200"/>
              <a:buChar char="–"/>
            </a:pPr>
            <a:r>
              <a:rPr lang="en-US" sz="2200"/>
              <a:t>It’s a critical stage of the software process as errors at this stage will reflect later on the next stages, which definitely will cause you a higher costs.</a:t>
            </a:r>
            <a:endParaRPr/>
          </a:p>
          <a:p>
            <a:pPr indent="-342900" lvl="0" marL="342900" rtl="0" algn="l">
              <a:lnSpc>
                <a:spcPct val="100000"/>
              </a:lnSpc>
              <a:spcBef>
                <a:spcPts val="480"/>
              </a:spcBef>
              <a:spcAft>
                <a:spcPts val="0"/>
              </a:spcAft>
              <a:buClr>
                <a:schemeClr val="dk1"/>
              </a:buClr>
              <a:buSzPts val="2400"/>
              <a:buChar char="•"/>
            </a:pPr>
            <a:r>
              <a:rPr lang="en-US" sz="2400"/>
              <a:t>At the end of this stage an SRS is produced and validated with the stakeholders.</a:t>
            </a:r>
            <a:endParaRPr sz="2400"/>
          </a:p>
          <a:p>
            <a:pPr indent="-139700" lvl="0" marL="342900" rtl="0" algn="l">
              <a:lnSpc>
                <a:spcPct val="100000"/>
              </a:lnSpc>
              <a:spcBef>
                <a:spcPts val="640"/>
              </a:spcBef>
              <a:spcAft>
                <a:spcPts val="0"/>
              </a:spcAft>
              <a:buClr>
                <a:schemeClr val="dk1"/>
              </a:buClr>
              <a:buSzPts val="3200"/>
              <a:buNone/>
            </a:pPr>
            <a:r>
              <a:t/>
            </a:r>
            <a:endParaRPr/>
          </a:p>
        </p:txBody>
      </p:sp>
      <p:sp>
        <p:nvSpPr>
          <p:cNvPr id="1160" name="Google Shape;1160;p14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61" name="Google Shape;1161;p14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62" name="Google Shape;1162;p14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42"/>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The RE process</a:t>
            </a:r>
            <a:endParaRPr/>
          </a:p>
        </p:txBody>
      </p:sp>
      <p:sp>
        <p:nvSpPr>
          <p:cNvPr id="1168" name="Google Shape;1168;p14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69" name="Google Shape;1169;p14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70" name="Google Shape;1170;p14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71" name="Google Shape;1171;p142"/>
          <p:cNvPicPr preferRelativeResize="0"/>
          <p:nvPr/>
        </p:nvPicPr>
        <p:blipFill rotWithShape="1">
          <a:blip r:embed="rId3">
            <a:alphaModFix/>
          </a:blip>
          <a:srcRect b="0" l="0" r="0" t="0"/>
          <a:stretch/>
        </p:blipFill>
        <p:spPr>
          <a:xfrm>
            <a:off x="1721210" y="1672492"/>
            <a:ext cx="8737972" cy="457590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4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 Process</a:t>
            </a:r>
            <a:endParaRPr/>
          </a:p>
        </p:txBody>
      </p:sp>
      <p:sp>
        <p:nvSpPr>
          <p:cNvPr id="1177" name="Google Shape;1177;p143"/>
          <p:cNvSpPr txBox="1"/>
          <p:nvPr>
            <p:ph idx="1" type="body"/>
          </p:nvPr>
        </p:nvSpPr>
        <p:spPr>
          <a:xfrm>
            <a:off x="609600" y="1600202"/>
            <a:ext cx="10972801" cy="525779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375"/>
              <a:buChar char="•"/>
            </a:pPr>
            <a:r>
              <a:rPr b="1" lang="en-US" sz="2375"/>
              <a:t>Feasibility study: </a:t>
            </a:r>
            <a:endParaRPr b="1" sz="2375"/>
          </a:p>
          <a:p>
            <a:pPr indent="-285750" lvl="1" marL="742950" rtl="0" algn="l">
              <a:lnSpc>
                <a:spcPct val="80000"/>
              </a:lnSpc>
              <a:spcBef>
                <a:spcPts val="400"/>
              </a:spcBef>
              <a:spcAft>
                <a:spcPts val="0"/>
              </a:spcAft>
              <a:buClr>
                <a:schemeClr val="dk1"/>
              </a:buClr>
              <a:buSzPts val="2000"/>
              <a:buChar char="–"/>
            </a:pPr>
            <a:r>
              <a:rPr lang="en-US" sz="2000"/>
              <a:t>Check is made if the identified can be achieved using the given conditions</a:t>
            </a:r>
            <a:endParaRPr/>
          </a:p>
          <a:p>
            <a:pPr indent="-285750" lvl="1" marL="742950" rtl="0" algn="l">
              <a:lnSpc>
                <a:spcPct val="80000"/>
              </a:lnSpc>
              <a:spcBef>
                <a:spcPts val="400"/>
              </a:spcBef>
              <a:spcAft>
                <a:spcPts val="0"/>
              </a:spcAft>
              <a:buClr>
                <a:schemeClr val="dk1"/>
              </a:buClr>
              <a:buSzPts val="2000"/>
              <a:buChar char="–"/>
            </a:pPr>
            <a:r>
              <a:rPr lang="en-US" sz="2000"/>
              <a:t>This step should be cheap and quick; </a:t>
            </a:r>
            <a:endParaRPr/>
          </a:p>
          <a:p>
            <a:pPr indent="-342900" lvl="0" marL="342900" rtl="0" algn="l">
              <a:lnSpc>
                <a:spcPct val="80000"/>
              </a:lnSpc>
              <a:spcBef>
                <a:spcPts val="475"/>
              </a:spcBef>
              <a:spcAft>
                <a:spcPts val="0"/>
              </a:spcAft>
              <a:buClr>
                <a:schemeClr val="dk1"/>
              </a:buClr>
              <a:buSzPts val="2375"/>
              <a:buChar char="•"/>
            </a:pPr>
            <a:r>
              <a:rPr b="1" lang="en-US" sz="2375"/>
              <a:t>Requirements elicitation and analysis:</a:t>
            </a:r>
            <a:endParaRPr/>
          </a:p>
          <a:p>
            <a:pPr indent="-285750" lvl="1" marL="742950" rtl="0" algn="l">
              <a:lnSpc>
                <a:spcPct val="80000"/>
              </a:lnSpc>
              <a:spcBef>
                <a:spcPts val="400"/>
              </a:spcBef>
              <a:spcAft>
                <a:spcPts val="0"/>
              </a:spcAft>
              <a:buClr>
                <a:schemeClr val="dk1"/>
              </a:buClr>
              <a:buSzPts val="2000"/>
              <a:buChar char="–"/>
            </a:pPr>
            <a:r>
              <a:rPr lang="en-US" sz="2000"/>
              <a:t>Deriving the system requirements through observation of existing systems, discussions with stakeholders, etc. </a:t>
            </a:r>
            <a:endParaRPr sz="2000"/>
          </a:p>
          <a:p>
            <a:pPr indent="-285750" lvl="1" marL="742950" rtl="0" algn="l">
              <a:lnSpc>
                <a:spcPct val="80000"/>
              </a:lnSpc>
              <a:spcBef>
                <a:spcPts val="400"/>
              </a:spcBef>
              <a:spcAft>
                <a:spcPts val="0"/>
              </a:spcAft>
              <a:buClr>
                <a:schemeClr val="dk1"/>
              </a:buClr>
              <a:buSzPts val="2000"/>
              <a:buChar char="–"/>
            </a:pPr>
            <a:r>
              <a:rPr lang="en-US" sz="2000"/>
              <a:t>Can involve development of a system models and prototypes to understand the specified system </a:t>
            </a:r>
            <a:endParaRPr sz="2000"/>
          </a:p>
          <a:p>
            <a:pPr indent="-342900" lvl="0" marL="342900" rtl="0" algn="l">
              <a:lnSpc>
                <a:spcPct val="80000"/>
              </a:lnSpc>
              <a:spcBef>
                <a:spcPts val="475"/>
              </a:spcBef>
              <a:spcAft>
                <a:spcPts val="0"/>
              </a:spcAft>
              <a:buClr>
                <a:schemeClr val="dk1"/>
              </a:buClr>
              <a:buSzPts val="2375"/>
              <a:buChar char="•"/>
            </a:pPr>
            <a:r>
              <a:rPr b="1" lang="en-US" sz="2375"/>
              <a:t>Requirements specification: </a:t>
            </a:r>
            <a:endParaRPr b="1" sz="2375"/>
          </a:p>
          <a:p>
            <a:pPr indent="-285750" lvl="1" marL="742950" rtl="0" algn="l">
              <a:lnSpc>
                <a:spcPct val="80000"/>
              </a:lnSpc>
              <a:spcBef>
                <a:spcPts val="400"/>
              </a:spcBef>
              <a:spcAft>
                <a:spcPts val="0"/>
              </a:spcAft>
              <a:buClr>
                <a:schemeClr val="dk1"/>
              </a:buClr>
              <a:buSzPts val="2000"/>
              <a:buChar char="–"/>
            </a:pPr>
            <a:r>
              <a:rPr lang="en-US" sz="2000"/>
              <a:t>It’s the activity of writing down the information gathered during the elicitation and analysis activity into a document that defines a set of requirements. </a:t>
            </a:r>
            <a:endParaRPr sz="2000"/>
          </a:p>
          <a:p>
            <a:pPr indent="-285750" lvl="1" marL="742950" rtl="0" algn="l">
              <a:lnSpc>
                <a:spcPct val="80000"/>
              </a:lnSpc>
              <a:spcBef>
                <a:spcPts val="400"/>
              </a:spcBef>
              <a:spcAft>
                <a:spcPts val="0"/>
              </a:spcAft>
              <a:buClr>
                <a:schemeClr val="dk1"/>
              </a:buClr>
              <a:buSzPts val="2000"/>
              <a:buChar char="–"/>
            </a:pPr>
            <a:r>
              <a:rPr lang="en-US" sz="2000"/>
              <a:t>Two types of requirements may be included in this document; </a:t>
            </a:r>
            <a:r>
              <a:rPr lang="en-US" sz="2000" u="sng">
                <a:solidFill>
                  <a:schemeClr val="hlink"/>
                </a:solidFill>
                <a:hlinkClick r:id="rId3"/>
              </a:rPr>
              <a:t>user and system requirements</a:t>
            </a:r>
            <a:r>
              <a:rPr lang="en-US" sz="2000"/>
              <a:t>.</a:t>
            </a:r>
            <a:endParaRPr/>
          </a:p>
          <a:p>
            <a:pPr indent="-342900" lvl="0" marL="342900" rtl="0" algn="l">
              <a:lnSpc>
                <a:spcPct val="80000"/>
              </a:lnSpc>
              <a:spcBef>
                <a:spcPts val="475"/>
              </a:spcBef>
              <a:spcAft>
                <a:spcPts val="0"/>
              </a:spcAft>
              <a:buClr>
                <a:schemeClr val="dk1"/>
              </a:buClr>
              <a:buSzPts val="2375"/>
              <a:buChar char="•"/>
            </a:pPr>
            <a:r>
              <a:rPr b="1" lang="en-US" sz="2375"/>
              <a:t>Requirements validation: </a:t>
            </a:r>
            <a:endParaRPr b="1" sz="2375"/>
          </a:p>
          <a:p>
            <a:pPr indent="-285750" lvl="1" marL="742950" rtl="0" algn="l">
              <a:lnSpc>
                <a:spcPct val="80000"/>
              </a:lnSpc>
              <a:spcBef>
                <a:spcPts val="400"/>
              </a:spcBef>
              <a:spcAft>
                <a:spcPts val="0"/>
              </a:spcAft>
              <a:buClr>
                <a:schemeClr val="dk1"/>
              </a:buClr>
              <a:buSzPts val="2000"/>
              <a:buChar char="–"/>
            </a:pPr>
            <a:r>
              <a:rPr lang="en-US" sz="2000"/>
              <a:t>It’s the process of checking the requirements for realism, consistency and completeness. </a:t>
            </a:r>
            <a:endParaRPr sz="2000"/>
          </a:p>
          <a:p>
            <a:pPr indent="-285750" lvl="1" marL="742950" rtl="0" algn="l">
              <a:lnSpc>
                <a:spcPct val="80000"/>
              </a:lnSpc>
              <a:spcBef>
                <a:spcPts val="400"/>
              </a:spcBef>
              <a:spcAft>
                <a:spcPts val="0"/>
              </a:spcAft>
              <a:buClr>
                <a:schemeClr val="dk1"/>
              </a:buClr>
              <a:buSzPts val="2000"/>
              <a:buChar char="–"/>
            </a:pPr>
            <a:r>
              <a:rPr lang="en-US" sz="2000"/>
              <a:t>Goal is to discover errors in the requirements document. </a:t>
            </a:r>
            <a:endParaRPr sz="2000"/>
          </a:p>
          <a:p>
            <a:pPr indent="-285750" lvl="1" marL="742950" rtl="0" algn="l">
              <a:lnSpc>
                <a:spcPct val="80000"/>
              </a:lnSpc>
              <a:spcBef>
                <a:spcPts val="400"/>
              </a:spcBef>
              <a:spcAft>
                <a:spcPts val="0"/>
              </a:spcAft>
              <a:buClr>
                <a:schemeClr val="dk1"/>
              </a:buClr>
              <a:buSzPts val="2000"/>
              <a:buChar char="–"/>
            </a:pPr>
            <a:r>
              <a:rPr lang="en-US" sz="2000"/>
              <a:t>When errors are found, it must be modified to correct these problems.</a:t>
            </a:r>
            <a:endParaRPr/>
          </a:p>
          <a:p>
            <a:pPr indent="-215900" lvl="0" marL="342900" rtl="0" algn="l">
              <a:lnSpc>
                <a:spcPct val="80000"/>
              </a:lnSpc>
              <a:spcBef>
                <a:spcPts val="400"/>
              </a:spcBef>
              <a:spcAft>
                <a:spcPts val="0"/>
              </a:spcAft>
              <a:buClr>
                <a:schemeClr val="dk1"/>
              </a:buClr>
              <a:buSzPts val="2000"/>
              <a:buNone/>
            </a:pPr>
            <a:r>
              <a:t/>
            </a:r>
            <a:endParaRPr sz="2000"/>
          </a:p>
        </p:txBody>
      </p:sp>
      <p:sp>
        <p:nvSpPr>
          <p:cNvPr id="1178" name="Google Shape;1178;p14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79" name="Google Shape;1179;p14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80" name="Google Shape;1180;p14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44"/>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latin typeface="Calibri"/>
                <a:ea typeface="Calibri"/>
                <a:cs typeface="Calibri"/>
                <a:sym typeface="Calibri"/>
              </a:rPr>
              <a:t>Types of Requirements</a:t>
            </a:r>
            <a:endParaRPr sz="4800">
              <a:latin typeface="Calibri"/>
              <a:ea typeface="Calibri"/>
              <a:cs typeface="Calibri"/>
              <a:sym typeface="Calibri"/>
            </a:endParaRPr>
          </a:p>
        </p:txBody>
      </p:sp>
      <p:sp>
        <p:nvSpPr>
          <p:cNvPr id="1186" name="Google Shape;1186;p144"/>
          <p:cNvSpPr txBox="1"/>
          <p:nvPr>
            <p:ph idx="1" type="body"/>
          </p:nvPr>
        </p:nvSpPr>
        <p:spPr>
          <a:xfrm>
            <a:off x="993517" y="1524000"/>
            <a:ext cx="11198483" cy="45577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latin typeface="Calibri"/>
                <a:ea typeface="Calibri"/>
                <a:cs typeface="Calibri"/>
                <a:sym typeface="Calibri"/>
              </a:rPr>
              <a:t>Functional requirements</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Services the system should provide</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What the system should do or not in reaction to particular situations</a:t>
            </a:r>
            <a:endParaRPr/>
          </a:p>
          <a:p>
            <a:pPr indent="-342900" lvl="0" marL="342900" rtl="0" algn="l">
              <a:lnSpc>
                <a:spcPct val="100000"/>
              </a:lnSpc>
              <a:spcBef>
                <a:spcPts val="480"/>
              </a:spcBef>
              <a:spcAft>
                <a:spcPts val="0"/>
              </a:spcAft>
              <a:buClr>
                <a:schemeClr val="dk1"/>
              </a:buClr>
              <a:buSzPts val="2400"/>
              <a:buChar char="•"/>
            </a:pPr>
            <a:r>
              <a:rPr b="1" lang="en-US" sz="2400">
                <a:latin typeface="Calibri"/>
                <a:ea typeface="Calibri"/>
                <a:cs typeface="Calibri"/>
                <a:sym typeface="Calibri"/>
              </a:rPr>
              <a:t>Non-functional requirements</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Constraints on the services or functions offered by the system</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Examples: Timing constraints, constraints on the development process (CASE, language, development method…), standards etc</a:t>
            </a:r>
            <a:endParaRPr sz="2400">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b="1" lang="en-US" sz="2400">
                <a:latin typeface="Calibri"/>
                <a:ea typeface="Calibri"/>
                <a:cs typeface="Calibri"/>
                <a:sym typeface="Calibri"/>
              </a:rPr>
              <a:t>Domain requirements</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From the application domain of the system</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May be functional or non-functional</a:t>
            </a:r>
            <a:endParaRPr/>
          </a:p>
          <a:p>
            <a:pPr indent="-285750" lvl="1" marL="74295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Examples: Medicine, library, physics, chemistry</a:t>
            </a:r>
            <a:endParaRPr/>
          </a:p>
        </p:txBody>
      </p:sp>
      <p:sp>
        <p:nvSpPr>
          <p:cNvPr id="1187" name="Google Shape;1187;p14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88" name="Google Shape;1188;p14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89" name="Google Shape;1189;p14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4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Bad Requirements </a:t>
            </a:r>
            <a:endParaRPr/>
          </a:p>
        </p:txBody>
      </p:sp>
      <p:sp>
        <p:nvSpPr>
          <p:cNvPr id="1195" name="Google Shape;1195;p14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F0000"/>
              </a:buClr>
              <a:buSzPts val="2480"/>
              <a:buChar char="•"/>
            </a:pPr>
            <a:r>
              <a:rPr b="1" lang="en-US" sz="2480">
                <a:solidFill>
                  <a:srgbClr val="FF0000"/>
                </a:solidFill>
              </a:rPr>
              <a:t>Missing</a:t>
            </a:r>
            <a:r>
              <a:rPr b="1" lang="en-US" sz="2480"/>
              <a:t> Requirements</a:t>
            </a:r>
            <a:r>
              <a:rPr lang="en-US" sz="2480"/>
              <a:t> –A functionality that is totally missing from the documentation. </a:t>
            </a:r>
            <a:endParaRPr sz="2480"/>
          </a:p>
          <a:p>
            <a:pPr indent="-228600" lvl="2" marL="1143000" rtl="0" algn="l">
              <a:lnSpc>
                <a:spcPct val="80000"/>
              </a:lnSpc>
              <a:spcBef>
                <a:spcPts val="372"/>
              </a:spcBef>
              <a:spcAft>
                <a:spcPts val="0"/>
              </a:spcAft>
              <a:buClr>
                <a:schemeClr val="dk1"/>
              </a:buClr>
              <a:buSzPts val="1860"/>
              <a:buChar char="•"/>
            </a:pPr>
            <a:r>
              <a:rPr lang="en-US" sz="1860"/>
              <a:t>“Error messaging” in case of data validation </a:t>
            </a:r>
            <a:endParaRPr sz="1860"/>
          </a:p>
          <a:p>
            <a:pPr indent="-228600" lvl="2" marL="1143000" rtl="0" algn="l">
              <a:lnSpc>
                <a:spcPct val="80000"/>
              </a:lnSpc>
              <a:spcBef>
                <a:spcPts val="372"/>
              </a:spcBef>
              <a:spcAft>
                <a:spcPts val="0"/>
              </a:spcAft>
              <a:buClr>
                <a:schemeClr val="dk1"/>
              </a:buClr>
              <a:buSzPts val="1860"/>
              <a:buChar char="•"/>
            </a:pPr>
            <a:r>
              <a:rPr lang="en-US" sz="1860"/>
              <a:t>not detailing the need for a certain link available as per the access rules on an application.</a:t>
            </a:r>
            <a:endParaRPr/>
          </a:p>
          <a:p>
            <a:pPr indent="-342900" lvl="0" marL="342900" rtl="0" algn="l">
              <a:lnSpc>
                <a:spcPct val="80000"/>
              </a:lnSpc>
              <a:spcBef>
                <a:spcPts val="496"/>
              </a:spcBef>
              <a:spcAft>
                <a:spcPts val="0"/>
              </a:spcAft>
              <a:buClr>
                <a:srgbClr val="FF0000"/>
              </a:buClr>
              <a:buSzPts val="2480"/>
              <a:buChar char="•"/>
            </a:pPr>
            <a:r>
              <a:rPr b="1" lang="en-US" sz="2480">
                <a:solidFill>
                  <a:srgbClr val="FF0000"/>
                </a:solidFill>
              </a:rPr>
              <a:t>Conflicting</a:t>
            </a:r>
            <a:r>
              <a:rPr b="1" lang="en-US" sz="2480"/>
              <a:t> Requirements</a:t>
            </a:r>
            <a:r>
              <a:rPr lang="en-US" sz="2480"/>
              <a:t> – When two or more requirements expect the system to do different things that can’t possibly be done at the same time.</a:t>
            </a:r>
            <a:endParaRPr/>
          </a:p>
          <a:p>
            <a:pPr indent="-228600" lvl="2" marL="1143000" rtl="0" algn="l">
              <a:lnSpc>
                <a:spcPct val="80000"/>
              </a:lnSpc>
              <a:spcBef>
                <a:spcPts val="372"/>
              </a:spcBef>
              <a:spcAft>
                <a:spcPts val="0"/>
              </a:spcAft>
              <a:buClr>
                <a:schemeClr val="dk1"/>
              </a:buClr>
              <a:buSzPts val="1860"/>
              <a:buChar char="•"/>
            </a:pPr>
            <a:r>
              <a:rPr lang="en-US" sz="1860"/>
              <a:t>the business stakeholder might want to retrieve a 1000 records at a time in real-time whereas the technology stakeholder knows this is practically impossible and not feasible.  </a:t>
            </a:r>
            <a:endParaRPr/>
          </a:p>
          <a:p>
            <a:pPr indent="-342900" lvl="0" marL="342900" rtl="0" algn="l">
              <a:lnSpc>
                <a:spcPct val="80000"/>
              </a:lnSpc>
              <a:spcBef>
                <a:spcPts val="496"/>
              </a:spcBef>
              <a:spcAft>
                <a:spcPts val="0"/>
              </a:spcAft>
              <a:buClr>
                <a:srgbClr val="FF0000"/>
              </a:buClr>
              <a:buSzPts val="2480"/>
              <a:buChar char="•"/>
            </a:pPr>
            <a:r>
              <a:rPr b="1" lang="en-US" sz="2480">
                <a:solidFill>
                  <a:srgbClr val="FF0000"/>
                </a:solidFill>
              </a:rPr>
              <a:t>Incomplete/Unclear</a:t>
            </a:r>
            <a:r>
              <a:rPr b="1" lang="en-US" sz="2480"/>
              <a:t> Requirements</a:t>
            </a:r>
            <a:r>
              <a:rPr lang="en-US" sz="2480"/>
              <a:t> – Requirements that lack all the necessary information constitute this lot. </a:t>
            </a:r>
            <a:endParaRPr sz="2480"/>
          </a:p>
          <a:p>
            <a:pPr indent="-285750" lvl="1" marL="742950" rtl="0" algn="l">
              <a:lnSpc>
                <a:spcPct val="80000"/>
              </a:lnSpc>
              <a:spcBef>
                <a:spcPts val="434"/>
              </a:spcBef>
              <a:spcAft>
                <a:spcPts val="0"/>
              </a:spcAft>
              <a:buClr>
                <a:schemeClr val="dk1"/>
              </a:buClr>
              <a:buSzPts val="2170"/>
              <a:buChar char="–"/>
            </a:pPr>
            <a:r>
              <a:rPr lang="en-US" sz="2170"/>
              <a:t>“The system should have the capability to filter search results”. The details around filter criteria is not been provided and thus raises unnecessary queries.</a:t>
            </a:r>
            <a:endParaRPr/>
          </a:p>
          <a:p>
            <a:pPr indent="-342900" lvl="0" marL="342900" rtl="0" algn="l">
              <a:lnSpc>
                <a:spcPct val="80000"/>
              </a:lnSpc>
              <a:spcBef>
                <a:spcPts val="496"/>
              </a:spcBef>
              <a:spcAft>
                <a:spcPts val="0"/>
              </a:spcAft>
              <a:buClr>
                <a:srgbClr val="FF0000"/>
              </a:buClr>
              <a:buSzPts val="2480"/>
              <a:buChar char="•"/>
            </a:pPr>
            <a:r>
              <a:rPr b="1" lang="en-US" sz="2480">
                <a:solidFill>
                  <a:srgbClr val="FF0000"/>
                </a:solidFill>
              </a:rPr>
              <a:t>Ambiguous</a:t>
            </a:r>
            <a:r>
              <a:rPr b="1" lang="en-US" sz="2480"/>
              <a:t> Requirements</a:t>
            </a:r>
            <a:r>
              <a:rPr lang="en-US" sz="2480"/>
              <a:t> – A requirement statement that can be interpreted in different ways by different people.</a:t>
            </a:r>
            <a:endParaRPr sz="2480"/>
          </a:p>
          <a:p>
            <a:pPr indent="-185420" lvl="0" marL="342900" rtl="0" algn="l">
              <a:lnSpc>
                <a:spcPct val="80000"/>
              </a:lnSpc>
              <a:spcBef>
                <a:spcPts val="496"/>
              </a:spcBef>
              <a:spcAft>
                <a:spcPts val="0"/>
              </a:spcAft>
              <a:buClr>
                <a:schemeClr val="dk1"/>
              </a:buClr>
              <a:buSzPts val="2480"/>
              <a:buNone/>
            </a:pPr>
            <a:r>
              <a:t/>
            </a:r>
            <a:endParaRPr sz="2480"/>
          </a:p>
        </p:txBody>
      </p:sp>
      <p:sp>
        <p:nvSpPr>
          <p:cNvPr id="1196" name="Google Shape;1196;p14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197" name="Google Shape;1197;p14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198" name="Google Shape;1198;p14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2018-04-24T16:08:04Z</dcterms:created>
  <dc:creator>skinger</dc:creator>
</cp:coreProperties>
</file>