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88825"/>
  <p:notesSz cx="6858000" cy="9144000"/>
  <p:embeddedFontLst>
    <p:embeddedFont>
      <p:font typeface="Constantia"/>
      <p:regular r:id="rId33"/>
      <p:bold r:id="rId34"/>
      <p:italic r:id="rId35"/>
      <p:boldItalic r:id="rId36"/>
    </p:embeddedFont>
    <p:embeddedFont>
      <p:font typeface="Book Antiqua"/>
      <p:regular r:id="rId37"/>
      <p:bold r:id="rId38"/>
      <p:italic r:id="rId39"/>
      <p:boldItalic r:id="rId40"/>
    </p:embeddedFon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3" roundtripDataSignature="AMtx7mhE3ZJXJX8onVZjzpRLhbyG8teO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7B4D98-65C8-46C2-8432-BB0FF4FAC6C9}">
  <a:tblStyle styleId="{997B4D98-65C8-46C2-8432-BB0FF4FAC6C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boldItalic.fntdata"/><Relationship Id="rId20" Type="http://schemas.openxmlformats.org/officeDocument/2006/relationships/slide" Target="slides/slide14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onstanti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nstantia-italic.fntdata"/><Relationship Id="rId12" Type="http://schemas.openxmlformats.org/officeDocument/2006/relationships/slide" Target="slides/slide6.xml"/><Relationship Id="rId34" Type="http://schemas.openxmlformats.org/officeDocument/2006/relationships/font" Target="fonts/Constantia-bold.fntdata"/><Relationship Id="rId15" Type="http://schemas.openxmlformats.org/officeDocument/2006/relationships/slide" Target="slides/slide9.xml"/><Relationship Id="rId37" Type="http://schemas.openxmlformats.org/officeDocument/2006/relationships/font" Target="fonts/BookAntiqua-regular.fntdata"/><Relationship Id="rId14" Type="http://schemas.openxmlformats.org/officeDocument/2006/relationships/slide" Target="slides/slide8.xml"/><Relationship Id="rId36" Type="http://schemas.openxmlformats.org/officeDocument/2006/relationships/font" Target="fonts/Constantia-boldItalic.fntdata"/><Relationship Id="rId17" Type="http://schemas.openxmlformats.org/officeDocument/2006/relationships/slide" Target="slides/slide11.xml"/><Relationship Id="rId39" Type="http://schemas.openxmlformats.org/officeDocument/2006/relationships/font" Target="fonts/BookAntiqua-italic.fntdata"/><Relationship Id="rId16" Type="http://schemas.openxmlformats.org/officeDocument/2006/relationships/slide" Target="slides/slide10.xml"/><Relationship Id="rId38" Type="http://schemas.openxmlformats.org/officeDocument/2006/relationships/font" Target="fonts/BookAntiqu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11f0259ca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11f025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11f0259c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11f0259ca_0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11f0259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711f0259ca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/>
          <p:nvPr>
            <p:ph idx="2" type="pic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6" name="Google Shape;16;p26"/>
          <p:cNvSpPr txBox="1"/>
          <p:nvPr>
            <p:ph type="title"/>
          </p:nvPr>
        </p:nvSpPr>
        <p:spPr>
          <a:xfrm>
            <a:off x="415988" y="3657600"/>
            <a:ext cx="11356848" cy="941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E8D3"/>
              </a:buClr>
              <a:buSzPts val="4800"/>
              <a:buFont typeface="Book Antiqua"/>
              <a:buNone/>
              <a:defRPr b="0" sz="4800" cap="none">
                <a:solidFill>
                  <a:srgbClr val="F3E8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1380680" y="5129784"/>
            <a:ext cx="9427464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FFD0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/>
          <p:nvPr/>
        </p:nvSpPr>
        <p:spPr>
          <a:xfrm>
            <a:off x="4759388" y="4787265"/>
            <a:ext cx="2670048" cy="27432"/>
          </a:xfrm>
          <a:prstGeom prst="rect">
            <a:avLst/>
          </a:prstGeom>
          <a:solidFill>
            <a:srgbClr val="FFD0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>
  <p:cSld name="Question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35"/>
          <p:cNvCxnSpPr/>
          <p:nvPr/>
        </p:nvCxnSpPr>
        <p:spPr>
          <a:xfrm>
            <a:off x="0" y="6400800"/>
            <a:ext cx="12188825" cy="0"/>
          </a:xfrm>
          <a:prstGeom prst="straightConnector1">
            <a:avLst/>
          </a:prstGeom>
          <a:noFill/>
          <a:ln cap="flat" cmpd="sng" w="25400">
            <a:solidFill>
              <a:srgbClr val="4E2B1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35"/>
          <p:cNvSpPr/>
          <p:nvPr>
            <p:ph idx="2" type="pic"/>
          </p:nvPr>
        </p:nvSpPr>
        <p:spPr>
          <a:xfrm>
            <a:off x="9144000" y="0"/>
            <a:ext cx="25877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6" name="Google Shape;76;p35"/>
          <p:cNvSpPr txBox="1"/>
          <p:nvPr>
            <p:ph type="title"/>
          </p:nvPr>
        </p:nvSpPr>
        <p:spPr>
          <a:xfrm>
            <a:off x="841248" y="2414016"/>
            <a:ext cx="7013448" cy="337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41D10"/>
              </a:buClr>
              <a:buSzPts val="4800"/>
              <a:buFont typeface="Book Antiqua"/>
              <a:buNone/>
              <a:defRPr>
                <a:solidFill>
                  <a:srgbClr val="341D1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nd picture">
  <p:cSld name="Two Content and pictur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/>
          <p:nvPr>
            <p:ph idx="2" type="pic"/>
          </p:nvPr>
        </p:nvSpPr>
        <p:spPr>
          <a:xfrm>
            <a:off x="7717409" y="0"/>
            <a:ext cx="4471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9" name="Google Shape;79;p36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>
            <a:off x="640080" y="3172968"/>
            <a:ext cx="5102352" cy="202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type="title"/>
          </p:nvPr>
        </p:nvSpPr>
        <p:spPr>
          <a:xfrm>
            <a:off x="640080" y="640080"/>
            <a:ext cx="6858000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3" name="Google Shape;83;p36"/>
          <p:cNvCxnSpPr/>
          <p:nvPr/>
        </p:nvCxnSpPr>
        <p:spPr>
          <a:xfrm rot="10800000">
            <a:off x="0" y="2667000"/>
            <a:ext cx="7722689" cy="0"/>
          </a:xfrm>
          <a:prstGeom prst="straightConnector1">
            <a:avLst/>
          </a:prstGeom>
          <a:noFill/>
          <a:ln cap="flat" cmpd="sng" w="25400">
            <a:solidFill>
              <a:srgbClr val="341D1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36"/>
          <p:cNvSpPr txBox="1"/>
          <p:nvPr>
            <p:ph idx="3" type="body"/>
          </p:nvPr>
        </p:nvSpPr>
        <p:spPr>
          <a:xfrm>
            <a:off x="8202168" y="3172968"/>
            <a:ext cx="3255264" cy="2688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F3E8D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3E8D3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/>
          <p:nvPr>
            <p:ph idx="2" type="pic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7" name="Google Shape;87;p37"/>
          <p:cNvSpPr txBox="1"/>
          <p:nvPr>
            <p:ph type="title"/>
          </p:nvPr>
        </p:nvSpPr>
        <p:spPr>
          <a:xfrm>
            <a:off x="640081" y="640080"/>
            <a:ext cx="3200400" cy="20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E8D3"/>
              </a:buClr>
              <a:buSzPts val="4800"/>
              <a:buFont typeface="Book Antiqua"/>
              <a:buNone/>
              <a:defRPr b="0" sz="4800" cap="none">
                <a:solidFill>
                  <a:srgbClr val="F3E8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/>
          <p:nvPr/>
        </p:nvSpPr>
        <p:spPr>
          <a:xfrm rot="5400000">
            <a:off x="1982661" y="2359152"/>
            <a:ext cx="4745736" cy="27432"/>
          </a:xfrm>
          <a:prstGeom prst="rect">
            <a:avLst/>
          </a:prstGeom>
          <a:solidFill>
            <a:srgbClr val="FFD0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4873753" y="850260"/>
            <a:ext cx="2276856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rgbClr val="FFD0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37"/>
          <p:cNvSpPr txBox="1"/>
          <p:nvPr>
            <p:ph idx="3" type="body"/>
          </p:nvPr>
        </p:nvSpPr>
        <p:spPr>
          <a:xfrm>
            <a:off x="4873753" y="1380612"/>
            <a:ext cx="2276856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E8D3"/>
              </a:buClr>
              <a:buSzPts val="1600"/>
              <a:buChar char="•"/>
              <a:defRPr sz="1600">
                <a:solidFill>
                  <a:srgbClr val="F3E8D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91" name="Google Shape;91;p37"/>
          <p:cNvSpPr txBox="1"/>
          <p:nvPr>
            <p:ph idx="4" type="body"/>
          </p:nvPr>
        </p:nvSpPr>
        <p:spPr>
          <a:xfrm>
            <a:off x="4873753" y="2807076"/>
            <a:ext cx="2276856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rgbClr val="FFD0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37"/>
          <p:cNvSpPr txBox="1"/>
          <p:nvPr>
            <p:ph idx="5" type="body"/>
          </p:nvPr>
        </p:nvSpPr>
        <p:spPr>
          <a:xfrm>
            <a:off x="4873753" y="3291708"/>
            <a:ext cx="2276856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E8D3"/>
              </a:buClr>
              <a:buSzPts val="1600"/>
              <a:buChar char="•"/>
              <a:defRPr sz="1600">
                <a:solidFill>
                  <a:srgbClr val="F3E8D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0" type="dt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38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0" type="dt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1" name="Google Shape;101;p39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  <a:defRPr b="0" sz="4800"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An empty placeholder to add an image. Click on the placeholder and select the image that you wish to add." id="105" name="Google Shape;105;p40"/>
          <p:cNvSpPr/>
          <p:nvPr>
            <p:ph idx="2" type="pic"/>
          </p:nvPr>
        </p:nvSpPr>
        <p:spPr>
          <a:xfrm>
            <a:off x="1338739" y="1925320"/>
            <a:ext cx="6362567" cy="402336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40"/>
          <p:cNvSpPr txBox="1"/>
          <p:nvPr>
            <p:ph idx="1" type="body"/>
          </p:nvPr>
        </p:nvSpPr>
        <p:spPr>
          <a:xfrm>
            <a:off x="8125883" y="1803401"/>
            <a:ext cx="2844060" cy="4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40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0" type="dt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ntent, and picture">
  <p:cSld name="Title, two content, and 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/>
          <p:nvPr>
            <p:ph idx="2" type="pic"/>
          </p:nvPr>
        </p:nvSpPr>
        <p:spPr>
          <a:xfrm>
            <a:off x="0" y="0"/>
            <a:ext cx="335584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" name="Google Shape;21;p27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178808" y="2862072"/>
            <a:ext cx="7397496" cy="157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type="title"/>
          </p:nvPr>
        </p:nvSpPr>
        <p:spPr>
          <a:xfrm>
            <a:off x="4178808" y="640080"/>
            <a:ext cx="7397496" cy="1773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4160520" y="4846320"/>
            <a:ext cx="7397496" cy="1170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1218883" y="1803400"/>
            <a:ext cx="6602281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9" name="Google Shape;29;p28"/>
          <p:cNvSpPr txBox="1"/>
          <p:nvPr>
            <p:ph idx="2" type="body"/>
          </p:nvPr>
        </p:nvSpPr>
        <p:spPr>
          <a:xfrm>
            <a:off x="8125883" y="1803400"/>
            <a:ext cx="2844060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28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rgbClr val="F3E8D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41D1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341D1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1220660" y="2386584"/>
            <a:ext cx="9747504" cy="401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/>
          <p:nvPr>
            <p:ph idx="2" type="pic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40" name="Google Shape;40;p30"/>
          <p:cNvSpPr txBox="1"/>
          <p:nvPr>
            <p:ph type="title"/>
          </p:nvPr>
        </p:nvSpPr>
        <p:spPr>
          <a:xfrm>
            <a:off x="415988" y="2743200"/>
            <a:ext cx="11356848" cy="1627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E8D3"/>
              </a:buClr>
              <a:buSzPts val="6600"/>
              <a:buFont typeface="Book Antiqua"/>
              <a:buNone/>
              <a:defRPr b="0" sz="6600" cap="none">
                <a:solidFill>
                  <a:srgbClr val="F3E8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1380680" y="4901184"/>
            <a:ext cx="9427464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FFD0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0"/>
          <p:cNvSpPr/>
          <p:nvPr/>
        </p:nvSpPr>
        <p:spPr>
          <a:xfrm rot="5400000">
            <a:off x="4645088" y="1435608"/>
            <a:ext cx="2898648" cy="27432"/>
          </a:xfrm>
          <a:prstGeom prst="rect">
            <a:avLst/>
          </a:prstGeom>
          <a:solidFill>
            <a:srgbClr val="FFD0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picture">
  <p:cSld name="Title, content, and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/>
          <p:nvPr>
            <p:ph idx="2" type="pic"/>
          </p:nvPr>
        </p:nvSpPr>
        <p:spPr>
          <a:xfrm>
            <a:off x="7918577" y="0"/>
            <a:ext cx="427024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5" name="Google Shape;45;p31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31"/>
          <p:cNvCxnSpPr/>
          <p:nvPr/>
        </p:nvCxnSpPr>
        <p:spPr>
          <a:xfrm>
            <a:off x="1522413" y="2743200"/>
            <a:ext cx="0" cy="4114800"/>
          </a:xfrm>
          <a:prstGeom prst="straightConnector1">
            <a:avLst/>
          </a:prstGeom>
          <a:noFill/>
          <a:ln cap="flat" cmpd="sng" w="25400">
            <a:solidFill>
              <a:srgbClr val="341D1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1828800" y="2743200"/>
            <a:ext cx="510235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type="title"/>
          </p:nvPr>
        </p:nvSpPr>
        <p:spPr>
          <a:xfrm>
            <a:off x="640080" y="640080"/>
            <a:ext cx="6858000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ntent, and picture 2">
  <p:cSld name="Title, two content, and picture 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/>
          <p:nvPr>
            <p:ph idx="2" type="pic"/>
          </p:nvPr>
        </p:nvSpPr>
        <p:spPr>
          <a:xfrm>
            <a:off x="8915400" y="0"/>
            <a:ext cx="25877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2" name="Google Shape;52;p32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640080" y="2679192"/>
            <a:ext cx="7242048" cy="1170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type="title"/>
          </p:nvPr>
        </p:nvSpPr>
        <p:spPr>
          <a:xfrm>
            <a:off x="640080" y="640080"/>
            <a:ext cx="6858000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E8D3"/>
              </a:buClr>
              <a:buSzPts val="4800"/>
              <a:buFont typeface="Book Antiqua"/>
              <a:buNone/>
              <a:defRPr>
                <a:solidFill>
                  <a:srgbClr val="F3E8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3" type="body"/>
          </p:nvPr>
        </p:nvSpPr>
        <p:spPr>
          <a:xfrm>
            <a:off x="640080" y="4059936"/>
            <a:ext cx="7242048" cy="213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3E8D3"/>
              </a:buClr>
              <a:buSzPts val="1200"/>
              <a:buChar char="•"/>
              <a:defRPr sz="1200">
                <a:solidFill>
                  <a:srgbClr val="F3E8D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/>
          <p:nvPr/>
        </p:nvSpPr>
        <p:spPr>
          <a:xfrm>
            <a:off x="3813048" y="612648"/>
            <a:ext cx="763524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33"/>
          <p:cNvSpPr/>
          <p:nvPr>
            <p:ph idx="2" type="pic"/>
          </p:nvPr>
        </p:nvSpPr>
        <p:spPr>
          <a:xfrm>
            <a:off x="0" y="0"/>
            <a:ext cx="890625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0" name="Google Shape;60;p33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33"/>
          <p:cNvCxnSpPr/>
          <p:nvPr/>
        </p:nvCxnSpPr>
        <p:spPr>
          <a:xfrm>
            <a:off x="4570412" y="3886200"/>
            <a:ext cx="687185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33"/>
          <p:cNvCxnSpPr/>
          <p:nvPr/>
        </p:nvCxnSpPr>
        <p:spPr>
          <a:xfrm>
            <a:off x="11444684" y="3886200"/>
            <a:ext cx="744141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33"/>
          <p:cNvSpPr txBox="1"/>
          <p:nvPr>
            <p:ph type="title"/>
          </p:nvPr>
        </p:nvSpPr>
        <p:spPr>
          <a:xfrm>
            <a:off x="4434840" y="1389888"/>
            <a:ext cx="6327648" cy="230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41D10"/>
              </a:buClr>
              <a:buSzPts val="4800"/>
              <a:buFont typeface="Book Antiqua"/>
              <a:buNone/>
              <a:defRPr>
                <a:solidFill>
                  <a:srgbClr val="341D1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5230368" y="3813048"/>
            <a:ext cx="2112264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3"/>
          <p:cNvSpPr txBox="1"/>
          <p:nvPr>
            <p:ph idx="3" type="body"/>
          </p:nvPr>
        </p:nvSpPr>
        <p:spPr>
          <a:xfrm>
            <a:off x="5230368" y="4617720"/>
            <a:ext cx="1901952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7" name="Google Shape;67;p33"/>
          <p:cNvSpPr txBox="1"/>
          <p:nvPr>
            <p:ph idx="4" type="body"/>
          </p:nvPr>
        </p:nvSpPr>
        <p:spPr>
          <a:xfrm>
            <a:off x="8074152" y="3813048"/>
            <a:ext cx="1901952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3"/>
          <p:cNvSpPr txBox="1"/>
          <p:nvPr>
            <p:ph idx="5" type="body"/>
          </p:nvPr>
        </p:nvSpPr>
        <p:spPr>
          <a:xfrm>
            <a:off x="8074152" y="4617720"/>
            <a:ext cx="1901952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914400" y="1444752"/>
            <a:ext cx="10360152" cy="441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CBC8"/>
              </a:buClr>
              <a:buSzPts val="4000"/>
              <a:buFont typeface="Book Antiqua"/>
              <a:buNone/>
              <a:defRPr b="0" sz="4000" cap="none">
                <a:solidFill>
                  <a:srgbClr val="E6CBC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7543800" y="5495544"/>
            <a:ext cx="44942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FFD0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2" name="Google Shape;72;p34"/>
          <p:cNvCxnSpPr/>
          <p:nvPr/>
        </p:nvCxnSpPr>
        <p:spPr>
          <a:xfrm>
            <a:off x="7618412" y="6172200"/>
            <a:ext cx="4570413" cy="0"/>
          </a:xfrm>
          <a:prstGeom prst="straightConnector1">
            <a:avLst/>
          </a:prstGeom>
          <a:noFill/>
          <a:ln cap="flat" cmpd="sng" w="25400">
            <a:solidFill>
              <a:srgbClr val="FFD04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  <a:defRPr b="0" i="0" sz="4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1218883" y="2362200"/>
            <a:ext cx="9751060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1" type="ftr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3E8D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000" u="none" cap="none" strike="noStrike">
                <a:solidFill>
                  <a:srgbClr val="F3E8D3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oden library" id="114" name="Google Shape;114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" r="0" t="0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>
            <p:ph type="title"/>
          </p:nvPr>
        </p:nvSpPr>
        <p:spPr>
          <a:xfrm>
            <a:off x="415988" y="2667000"/>
            <a:ext cx="11356848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E8D3"/>
              </a:buClr>
              <a:buSzPts val="8900"/>
              <a:buFont typeface="Book Antiqua"/>
              <a:buNone/>
            </a:pPr>
            <a:r>
              <a:rPr lang="en-US" sz="8900"/>
              <a:t>Software Engineering </a:t>
            </a:r>
            <a:br>
              <a:rPr lang="en-US" sz="3000"/>
            </a:br>
            <a:endParaRPr sz="3000"/>
          </a:p>
        </p:txBody>
      </p:sp>
      <p:sp>
        <p:nvSpPr>
          <p:cNvPr id="116" name="Google Shape;116;p1"/>
          <p:cNvSpPr txBox="1"/>
          <p:nvPr>
            <p:ph idx="1" type="body"/>
          </p:nvPr>
        </p:nvSpPr>
        <p:spPr>
          <a:xfrm>
            <a:off x="1380680" y="5129784"/>
            <a:ext cx="9427464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 cap="none"/>
              <a:t>r</a:t>
            </a:r>
            <a:r>
              <a:rPr b="0" i="0" lang="en-US" sz="5400" cap="none"/>
              <a:t>evision</a:t>
            </a:r>
            <a:endParaRPr sz="5400" cap="none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8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3 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Software Development Life Cycle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Stages of software development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Software Development Models/methodologies.</a:t>
            </a:r>
            <a:endParaRPr sz="2800"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Comparison between </a:t>
            </a:r>
            <a:r>
              <a:rPr lang="en-US" sz="2800"/>
              <a:t>different methodologies with their pros and cons.</a:t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9"/>
          <p:cNvSpPr txBox="1"/>
          <p:nvPr>
            <p:ph type="title"/>
          </p:nvPr>
        </p:nvSpPr>
        <p:spPr>
          <a:xfrm>
            <a:off x="385023" y="331575"/>
            <a:ext cx="113070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4 (S</a:t>
            </a:r>
            <a:r>
              <a:rPr lang="en-US"/>
              <a:t>tatement, scenario based question could be asked, prepare for that</a:t>
            </a:r>
            <a:r>
              <a:rPr lang="en-US" cap="none"/>
              <a:t> 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922025" y="2265676"/>
            <a:ext cx="10344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Software Project Management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Roles of a Software Project Manager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Triple Constraints triangle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Different stages of Software Project Management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Responsibilities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0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Week5 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Simple Gantt Chart 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4P's {Product, Process, People, Project}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Common-Sense Approach to Projects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1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6</a:t>
            </a:r>
            <a:endParaRPr/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CPM 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Project Evaluation and Review </a:t>
            </a:r>
            <a:r>
              <a:rPr b="1" lang="en-US" sz="2800"/>
              <a:t>Technique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2"/>
          <p:cNvSpPr txBox="1"/>
          <p:nvPr>
            <p:ph type="title"/>
          </p:nvPr>
        </p:nvSpPr>
        <p:spPr>
          <a:xfrm>
            <a:off x="123975" y="640075"/>
            <a:ext cx="118176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7(</a:t>
            </a:r>
            <a:r>
              <a:rPr lang="en-US"/>
              <a:t>Statement, scenario based question could be asked, prepare for that</a:t>
            </a:r>
            <a:r>
              <a:rPr lang="en-US" cap="none"/>
              <a:t> )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623288" y="2622426"/>
            <a:ext cx="10344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Software Requirements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Requirement Engineering why ?</a:t>
            </a:r>
            <a:endParaRPr sz="2800"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Steps  (Inception, Elicitation, Elaboration, Negotiation, Specification, Validation)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SRS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3"/>
          <p:cNvSpPr txBox="1"/>
          <p:nvPr>
            <p:ph type="title"/>
          </p:nvPr>
        </p:nvSpPr>
        <p:spPr>
          <a:xfrm>
            <a:off x="1220660" y="640080"/>
            <a:ext cx="9747504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8</a:t>
            </a:r>
            <a:r>
              <a:rPr lang="en-US" sz="3600" cap="none"/>
              <a:t>(theoretical/conceptual questions)</a:t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1220788" y="1828800"/>
            <a:ext cx="1034478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DFDs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Structured English/pseudocode Notation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Entity Relationship Modeling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Data Dictionary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4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9</a:t>
            </a:r>
            <a:endParaRPr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Structured Analysis and Design Overview.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Process Specification.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Structure Chart.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5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16</a:t>
            </a:r>
            <a:endParaRPr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Unified Modeling Language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Different types of Unified Modeling Language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 Case Diagram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6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17</a:t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Sequence Diagram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Sequence Diagram and its Notations</a:t>
            </a:r>
            <a:endParaRPr/>
          </a:p>
          <a:p>
            <a:pPr indent="-690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7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18</a:t>
            </a:r>
            <a:endParaRPr/>
          </a:p>
        </p:txBody>
      </p:sp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Collaboration Diagram 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Sequence vs Collaboration Diagram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Domain/Control/Boundary Class Objects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Associations/Actor/Message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3355848" y="640080"/>
            <a:ext cx="8220456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Exam</a:t>
            </a:r>
            <a:r>
              <a:rPr lang="en-US"/>
              <a:t> </a:t>
            </a:r>
            <a:endParaRPr/>
          </a:p>
        </p:txBody>
      </p:sp>
      <p:pic>
        <p:nvPicPr>
          <p:cNvPr descr="Hardcover books" id="122" name="Google Shape;122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35584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graphicFrame>
        <p:nvGraphicFramePr>
          <p:cNvPr id="123" name="Google Shape;123;p2"/>
          <p:cNvGraphicFramePr/>
          <p:nvPr/>
        </p:nvGraphicFramePr>
        <p:xfrm>
          <a:off x="3503612" y="2108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{997B4D98-65C8-46C2-8432-BB0FF4FAC6C9}</a:tableStyleId>
              </a:tblPr>
              <a:tblGrid>
                <a:gridCol w="1722125"/>
                <a:gridCol w="1722125"/>
                <a:gridCol w="1722125"/>
                <a:gridCol w="1722125"/>
                <a:gridCol w="1722125"/>
              </a:tblGrid>
              <a:tr h="111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3E8D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Section </a:t>
                      </a:r>
                      <a:endParaRPr/>
                    </a:p>
                  </a:txBody>
                  <a:tcPr marT="45725" marB="45725" marR="91450" marL="182875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3E8D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Question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3E8D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Type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3E8D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Sub question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3E8D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Mark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11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Section A </a:t>
                      </a:r>
                      <a:endParaRPr/>
                    </a:p>
                  </a:txBody>
                  <a:tcPr marT="45725" marB="45725" marR="91450" marL="18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 (</a:t>
                      </a:r>
                      <a:r>
                        <a:rPr lang="en-US" sz="1800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any 2 section can be chosen from 4</a:t>
                      </a: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341D1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Normal Question 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50 mark 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Section B</a:t>
                      </a:r>
                      <a:endParaRPr/>
                    </a:p>
                  </a:txBody>
                  <a:tcPr marT="45725" marB="45725" marR="91450" marL="18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 (</a:t>
                      </a:r>
                      <a:r>
                        <a:rPr lang="en-US" sz="1800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 compulsory</a:t>
                      </a: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/ 2 </a:t>
                      </a:r>
                      <a:r>
                        <a:rPr lang="en-US" sz="1800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optional</a:t>
                      </a: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)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Scenario Question based upo</a:t>
                      </a:r>
                      <a:r>
                        <a:rPr lang="en-US" sz="1800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 seen case study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….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41D1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50 mark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41D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2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8"/>
          <p:cNvSpPr txBox="1"/>
          <p:nvPr>
            <p:ph type="title"/>
          </p:nvPr>
        </p:nvSpPr>
        <p:spPr>
          <a:xfrm>
            <a:off x="1220788" y="640080"/>
            <a:ext cx="9747376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19 </a:t>
            </a:r>
            <a:endParaRPr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1220788" y="1752600"/>
            <a:ext cx="10344784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Class Diagram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Purpose 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Notations of Class Diagram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Relationships/Association in Class Diagram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9"/>
          <p:cNvSpPr txBox="1"/>
          <p:nvPr>
            <p:ph type="title"/>
          </p:nvPr>
        </p:nvSpPr>
        <p:spPr>
          <a:xfrm>
            <a:off x="1220660" y="381000"/>
            <a:ext cx="974750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20</a:t>
            </a:r>
            <a:br>
              <a:rPr lang="en-US" cap="none"/>
            </a:br>
            <a:r>
              <a:rPr lang="en-US" cap="none"/>
              <a:t> </a:t>
            </a:r>
            <a:endParaRPr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1220788" y="1752600"/>
            <a:ext cx="10344784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Design Models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Software Architecture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Importance of Software Architecture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Different types of Software Architecture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Layered Architecture Pattern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Event-Driven Architecture Pattern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Microkernel Architecture Pattern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Microservices Architecture Pattern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0"/>
          <p:cNvSpPr txBox="1"/>
          <p:nvPr>
            <p:ph type="title"/>
          </p:nvPr>
        </p:nvSpPr>
        <p:spPr>
          <a:xfrm>
            <a:off x="1220660" y="381000"/>
            <a:ext cx="974750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21</a:t>
            </a:r>
            <a:br>
              <a:rPr lang="en-US" cap="none"/>
            </a:br>
            <a:r>
              <a:rPr lang="en-US" cap="none"/>
              <a:t> </a:t>
            </a:r>
            <a:endParaRPr/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1220788" y="1752600"/>
            <a:ext cx="10344784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Programming Paradigms 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Procedural Programming Paradigms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Functional Programming Paradigms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Object-Oriented Programming Paradigms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Design Patterns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Factory Pattern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Singleton Pattern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MVC Pattern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Data Access Object Pattern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-140575" y="274225"/>
            <a:ext cx="12188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22 </a:t>
            </a:r>
            <a:r>
              <a:rPr lang="en-US"/>
              <a:t>Statement, scenario based question could be asked, prepare for that</a:t>
            </a:r>
            <a:br>
              <a:rPr lang="en-US" cap="none"/>
            </a:br>
            <a:r>
              <a:rPr lang="en-US" cap="none"/>
              <a:t> </a:t>
            </a:r>
            <a:endParaRPr/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1220788" y="1752600"/>
            <a:ext cx="10344784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33553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Software Testing</a:t>
            </a:r>
            <a:endParaRPr/>
          </a:p>
          <a:p>
            <a:pPr indent="-233553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What Testing Shows	</a:t>
            </a:r>
            <a:endParaRPr/>
          </a:p>
          <a:p>
            <a:pPr indent="-233553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(Purpose and usage circumstances of Unit, Integration, Regression, Smoke Testing)</a:t>
            </a:r>
            <a:endParaRPr/>
          </a:p>
          <a:p>
            <a:pPr indent="-233553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Principles of testing</a:t>
            </a:r>
            <a:endParaRPr/>
          </a:p>
          <a:p>
            <a:pPr indent="-233553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The Impossibility of Complete Testing</a:t>
            </a:r>
            <a:endParaRPr/>
          </a:p>
          <a:p>
            <a:pPr indent="-233553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Testing Methods</a:t>
            </a:r>
            <a:endParaRPr/>
          </a:p>
          <a:p>
            <a:pPr indent="-233553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Black-Box Testing Techniques</a:t>
            </a:r>
            <a:endParaRPr/>
          </a:p>
          <a:p>
            <a:pPr indent="-233553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800"/>
              <a:t>	Equivalence partitioning / Equivalence Class partitioning </a:t>
            </a:r>
            <a:endParaRPr/>
          </a:p>
          <a:p>
            <a:pPr indent="-233553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800"/>
              <a:t>	Boundary Value Analysis</a:t>
            </a:r>
            <a:endParaRPr/>
          </a:p>
          <a:p>
            <a:pPr indent="-233553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800"/>
              <a:t>	Cause Effect Graphing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2"/>
          <p:cNvSpPr txBox="1"/>
          <p:nvPr>
            <p:ph type="title"/>
          </p:nvPr>
        </p:nvSpPr>
        <p:spPr>
          <a:xfrm>
            <a:off x="1220660" y="381000"/>
            <a:ext cx="974750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23</a:t>
            </a:r>
            <a:br>
              <a:rPr lang="en-US" cap="none"/>
            </a:br>
            <a:r>
              <a:rPr lang="en-US" cap="none"/>
              <a:t> </a:t>
            </a:r>
            <a:endParaRPr/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1220788" y="1752600"/>
            <a:ext cx="10344784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White Box Testing Techniques 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(Unit, Mutation, Integration, White box penetration  Regression, Smoke Testing and Static code analysis)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Testing Techniques and Code Coverage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Statement Coverage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Branch Coverage</a:t>
            </a:r>
            <a:endParaRPr/>
          </a:p>
          <a:p>
            <a:pPr indent="-2468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	Path Coverage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Black Box vs White Box Testing</a:t>
            </a:r>
            <a:endParaRPr/>
          </a:p>
          <a:p>
            <a:pPr indent="-690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3"/>
          <p:cNvSpPr txBox="1"/>
          <p:nvPr>
            <p:ph type="title"/>
          </p:nvPr>
        </p:nvSpPr>
        <p:spPr>
          <a:xfrm>
            <a:off x="1220660" y="381000"/>
            <a:ext cx="974750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24</a:t>
            </a:r>
            <a:br>
              <a:rPr lang="en-US" cap="none"/>
            </a:br>
            <a:r>
              <a:rPr lang="en-US" cap="none"/>
              <a:t> </a:t>
            </a:r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1220788" y="1752600"/>
            <a:ext cx="10344784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COCOMO (Constructive Cost Model)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LOC 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Functional Units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Numerical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tack of old books&#10;&#10;Description automatically generated with low confidence" id="296" name="Google Shape;296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979" l="0" r="0" t="0"/>
          <a:stretch/>
        </p:blipFill>
        <p:spPr>
          <a:xfrm>
            <a:off x="-12474" y="-76196"/>
            <a:ext cx="12188825" cy="708659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>
            <p:ph type="title"/>
          </p:nvPr>
        </p:nvSpPr>
        <p:spPr>
          <a:xfrm>
            <a:off x="415988" y="3352800"/>
            <a:ext cx="1135684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E8D3"/>
              </a:buClr>
              <a:buSzPts val="9600"/>
              <a:buFont typeface="Book Antiqua"/>
              <a:buNone/>
            </a:pPr>
            <a:r>
              <a:rPr b="1" lang="en-US" sz="9600"/>
              <a:t>Best of Luck </a:t>
            </a:r>
            <a:endParaRPr b="1" sz="9600"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ow of books on a table"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15709"/>
          <a:stretch/>
        </p:blipFill>
        <p:spPr>
          <a:xfrm>
            <a:off x="-1" y="10896"/>
            <a:ext cx="12188825" cy="6857990"/>
          </a:xfrm>
          <a:custGeom>
            <a:rect b="b" l="l" r="r" t="t"/>
            <a:pathLst>
              <a:path extrusionOk="0" h="6858000" w="12188825">
                <a:moveTo>
                  <a:pt x="4759389" y="4787265"/>
                </a:moveTo>
                <a:lnTo>
                  <a:pt x="4759389" y="4814697"/>
                </a:lnTo>
                <a:lnTo>
                  <a:pt x="7429437" y="4814697"/>
                </a:lnTo>
                <a:lnTo>
                  <a:pt x="7429437" y="4787265"/>
                </a:ln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3"/>
          <p:cNvSpPr txBox="1"/>
          <p:nvPr>
            <p:ph type="title"/>
          </p:nvPr>
        </p:nvSpPr>
        <p:spPr>
          <a:xfrm>
            <a:off x="31069" y="914400"/>
            <a:ext cx="1212668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E8D3"/>
              </a:buClr>
              <a:buSzPts val="7000"/>
              <a:buFont typeface="Book Antiqua"/>
              <a:buNone/>
            </a:pPr>
            <a:r>
              <a:rPr lang="en-US" sz="7000" cap="none"/>
              <a:t>What are important topics</a:t>
            </a:r>
            <a:r>
              <a:rPr lang="en-US" sz="10000" cap="none"/>
              <a:t>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How To Write Answer ?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483258" y="1803400"/>
            <a:ext cx="660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259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b="0" i="0"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Be concise and to </a:t>
            </a:r>
            <a:r>
              <a:rPr b="1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Point</a:t>
            </a:r>
            <a:endParaRPr/>
          </a:p>
          <a:p>
            <a:pPr indent="-21259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b="0" i="0"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Use examples </a:t>
            </a:r>
            <a:r>
              <a:rPr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wherever necessary.</a:t>
            </a:r>
            <a:endParaRPr b="1" sz="36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59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b="0" i="0"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Use technical terms/key words correctly</a:t>
            </a:r>
            <a:endParaRPr/>
          </a:p>
          <a:p>
            <a:pPr indent="-21259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b="0" i="0"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Manage your time effectively</a:t>
            </a:r>
            <a:endParaRPr/>
          </a:p>
          <a:p>
            <a:pPr indent="-21259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Address questions from multiple perspective rather than discussing the same idea/logic.</a:t>
            </a:r>
            <a:endParaRPr sz="36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59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>
            <p:ph idx="2" type="body"/>
          </p:nvPr>
        </p:nvSpPr>
        <p:spPr>
          <a:xfrm>
            <a:off x="8125883" y="1803400"/>
            <a:ext cx="2844060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In an exam, you have limited time to write your answers.</a:t>
            </a:r>
            <a:endParaRPr/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inimalistic brown clock"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975" y="2819399"/>
            <a:ext cx="4259237" cy="345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11f0259ca_0_0"/>
          <p:cNvSpPr txBox="1"/>
          <p:nvPr>
            <p:ph type="title"/>
          </p:nvPr>
        </p:nvSpPr>
        <p:spPr>
          <a:xfrm>
            <a:off x="1159558" y="123325"/>
            <a:ext cx="9751200" cy="16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importantly!!!</a:t>
            </a:r>
            <a:endParaRPr/>
          </a:p>
        </p:txBody>
      </p:sp>
      <p:sp>
        <p:nvSpPr>
          <p:cNvPr id="146" name="Google Shape;146;g2711f0259ca_0_0"/>
          <p:cNvSpPr txBox="1"/>
          <p:nvPr>
            <p:ph idx="1" type="body"/>
          </p:nvPr>
        </p:nvSpPr>
        <p:spPr>
          <a:xfrm>
            <a:off x="649358" y="2040700"/>
            <a:ext cx="66024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1178" lvl="0" marL="246888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Read the question carefully, try to understand the </a:t>
            </a:r>
            <a:r>
              <a:rPr b="1" i="1"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gist</a:t>
            </a:r>
            <a:r>
              <a:rPr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of question.</a:t>
            </a:r>
            <a:endParaRPr sz="36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178" lvl="0" marL="246888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If the question has asked for why then no need to focus on what..</a:t>
            </a:r>
            <a:endParaRPr sz="36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688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711f0259ca_0_0"/>
          <p:cNvSpPr txBox="1"/>
          <p:nvPr>
            <p:ph idx="2" type="body"/>
          </p:nvPr>
        </p:nvSpPr>
        <p:spPr>
          <a:xfrm>
            <a:off x="8125883" y="1803400"/>
            <a:ext cx="28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711f0259ca_0_0"/>
          <p:cNvSpPr txBox="1"/>
          <p:nvPr>
            <p:ph idx="12" type="sldNum"/>
          </p:nvPr>
        </p:nvSpPr>
        <p:spPr>
          <a:xfrm>
            <a:off x="11565572" y="6245352"/>
            <a:ext cx="548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11f0259ca_0_8"/>
          <p:cNvSpPr txBox="1"/>
          <p:nvPr>
            <p:ph type="title"/>
          </p:nvPr>
        </p:nvSpPr>
        <p:spPr>
          <a:xfrm>
            <a:off x="613758" y="75850"/>
            <a:ext cx="9751200" cy="16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</a:t>
            </a:r>
            <a:endParaRPr/>
          </a:p>
        </p:txBody>
      </p:sp>
      <p:sp>
        <p:nvSpPr>
          <p:cNvPr id="155" name="Google Shape;155;g2711f0259ca_0_8"/>
          <p:cNvSpPr txBox="1"/>
          <p:nvPr>
            <p:ph idx="1" type="body"/>
          </p:nvPr>
        </p:nvSpPr>
        <p:spPr>
          <a:xfrm>
            <a:off x="613749" y="1803400"/>
            <a:ext cx="72075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If the question has asked for “ Why do software projects fail”?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Hint: no need to define what software project is , unless asked in the question clearly and try to write complete sentences and from multiple dimensions to make the answer complete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For eg,  The answer could be like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Following could be the reasons due to which project fail:</a:t>
            </a:r>
            <a:endParaRPr/>
          </a:p>
          <a:p>
            <a:pPr indent="-358140" lvl="0" marL="457200" rtl="0" algn="l">
              <a:spcBef>
                <a:spcPts val="18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/>
              <a:t>Mis-communication [</a:t>
            </a:r>
            <a:r>
              <a:rPr lang="en-US">
                <a:solidFill>
                  <a:srgbClr val="FF0000"/>
                </a:solidFill>
              </a:rPr>
              <a:t> this is not a complete sentence</a:t>
            </a:r>
            <a:r>
              <a:rPr lang="en-US"/>
              <a:t>] 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So, mis-communication between stakeholders or between team members/client and team members [</a:t>
            </a:r>
            <a:r>
              <a:rPr lang="en-US">
                <a:solidFill>
                  <a:srgbClr val="FF0000"/>
                </a:solidFill>
              </a:rPr>
              <a:t>This makes it complete</a:t>
            </a:r>
            <a:r>
              <a:rPr lang="en-US"/>
              <a:t>]</a:t>
            </a:r>
            <a:endParaRPr/>
          </a:p>
          <a:p>
            <a:pPr indent="-358140" lvl="0" marL="457200" rtl="0" algn="l">
              <a:spcBef>
                <a:spcPts val="1800"/>
              </a:spcBef>
              <a:spcAft>
                <a:spcPts val="0"/>
              </a:spcAft>
              <a:buSzPct val="100000"/>
              <a:buAutoNum type="arabicParenR"/>
            </a:pPr>
            <a:r>
              <a:rPr lang="en-US"/>
              <a:t>Lack of skills, experience and knowledge in the project team.</a:t>
            </a:r>
            <a:endParaRPr/>
          </a:p>
        </p:txBody>
      </p:sp>
      <p:sp>
        <p:nvSpPr>
          <p:cNvPr id="156" name="Google Shape;156;g2711f0259ca_0_8"/>
          <p:cNvSpPr txBox="1"/>
          <p:nvPr>
            <p:ph idx="2" type="body"/>
          </p:nvPr>
        </p:nvSpPr>
        <p:spPr>
          <a:xfrm>
            <a:off x="8149633" y="1803400"/>
            <a:ext cx="28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Your answer could be in paragraph or points doesn’t matter.  The main thing is to try to include multiple ideas as possible to make your answer complete !!!!!!!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711f0259ca_0_8"/>
          <p:cNvSpPr txBox="1"/>
          <p:nvPr>
            <p:ph idx="12" type="sldNum"/>
          </p:nvPr>
        </p:nvSpPr>
        <p:spPr>
          <a:xfrm>
            <a:off x="11565572" y="6245352"/>
            <a:ext cx="548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and clock on a stump&#10;&#10;Description automatically generated with low confidence" id="162" name="Google Shape;1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>
            <p:ph type="title"/>
          </p:nvPr>
        </p:nvSpPr>
        <p:spPr>
          <a:xfrm>
            <a:off x="1218883" y="152400"/>
            <a:ext cx="9751060" cy="16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Your Time Effectively</a:t>
            </a:r>
            <a:endParaRPr b="1" sz="6000" cap="none">
              <a:solidFill>
                <a:schemeClr val="dk1"/>
              </a:solidFill>
            </a:endParaRPr>
          </a:p>
        </p:txBody>
      </p:sp>
      <p:sp>
        <p:nvSpPr>
          <p:cNvPr id="164" name="Google Shape;164;p5"/>
          <p:cNvSpPr txBox="1"/>
          <p:nvPr>
            <p:ph idx="2" type="body"/>
          </p:nvPr>
        </p:nvSpPr>
        <p:spPr>
          <a:xfrm>
            <a:off x="3579812" y="2514599"/>
            <a:ext cx="8534400" cy="289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0" i="0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an exam, you have limited time to write your answers.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65" name="Google Shape;165;p5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1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Concepts and principles of software development.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Definition of Software engineering.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Different types of software products and their examples.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Attributes of good software.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Importance of software engineering, </a:t>
            </a:r>
            <a:r>
              <a:rPr lang="en-US" sz="2800"/>
              <a:t>responsibilities</a:t>
            </a:r>
            <a:r>
              <a:rPr lang="en-US" sz="2800"/>
              <a:t> of Software Engineer.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idx="12" type="sldNum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1220660" y="640080"/>
            <a:ext cx="9747504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 Antiqua"/>
              <a:buNone/>
            </a:pPr>
            <a:r>
              <a:rPr lang="en-US" cap="none"/>
              <a:t>Week 2</a:t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1220788" y="1447801"/>
            <a:ext cx="1034478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Data and Information/ System Interacting Components or Function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Information system and it’s importance.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Type of IS 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Information System in Business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IS approach to problem solving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ooksClassic_16x9">
      <a:dk1>
        <a:srgbClr val="6A3A20"/>
      </a:dk1>
      <a:lt1>
        <a:srgbClr val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oks Classic 16x9">
  <a:themeElements>
    <a:clrScheme name="Custom 71">
      <a:dk1>
        <a:srgbClr val="000000"/>
      </a:dk1>
      <a:lt1>
        <a:srgbClr val="FFFFFF"/>
      </a:lt1>
      <a:dk2>
        <a:srgbClr val="693A20"/>
      </a:dk2>
      <a:lt2>
        <a:srgbClr val="E7E4E6"/>
      </a:lt2>
      <a:accent1>
        <a:srgbClr val="512823"/>
      </a:accent1>
      <a:accent2>
        <a:srgbClr val="B98D34"/>
      </a:accent2>
      <a:accent3>
        <a:srgbClr val="610606"/>
      </a:accent3>
      <a:accent4>
        <a:srgbClr val="FFEDB9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2023-05-11T10:36:48Z</dcterms:created>
  <dc:creator>Dipesh Adhikari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0x010100A3CE9D36F507E943A3020753327FAD9C</vt:lpwstr>
  </property>
</Properties>
</file>