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gkdtHNY29c3J9F4WvdBHaWhlRv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  <a:defRPr sz="6000"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subTitle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picture containing drawing, food&#10;&#10;Description automatically generated" id="26" name="Google Shape;2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" y="228600"/>
            <a:ext cx="645622" cy="53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  <a:defRPr>
                <a:solidFill>
                  <a:srgbClr val="1F386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1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4773" y="1618601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" name="Google Shape;53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" name="Google Shape;5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84773" y="1558155"/>
            <a:ext cx="4723448" cy="6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6.xml"/><Relationship Id="rId9" Type="http://schemas.openxmlformats.org/officeDocument/2006/relationships/slideLayout" Target="../slideLayouts/slideLayout5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treet, person, riding, lamp&#10;&#10;Description automatically generated" id="10" name="Google Shape;10;p24"/>
          <p:cNvPicPr preferRelativeResize="0"/>
          <p:nvPr/>
        </p:nvPicPr>
        <p:blipFill rotWithShape="1">
          <a:blip r:embed="rId1">
            <a:alphaModFix/>
          </a:blip>
          <a:srcRect b="7813" l="0" r="0" t="7812"/>
          <a:stretch/>
        </p:blipFill>
        <p:spPr>
          <a:xfrm>
            <a:off x="0" y="1714"/>
            <a:ext cx="12188952" cy="6856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4"/>
          <p:cNvSpPr/>
          <p:nvPr/>
        </p:nvSpPr>
        <p:spPr>
          <a:xfrm>
            <a:off x="-82210" y="-1714"/>
            <a:ext cx="12103693" cy="685971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7000">
                <a:srgbClr val="FFFFFF">
                  <a:alpha val="8235"/>
                </a:srgbClr>
              </a:gs>
              <a:gs pos="80000">
                <a:srgbClr val="FFFFFF">
                  <a:alpha val="83137"/>
                </a:srgbClr>
              </a:gs>
              <a:gs pos="100000">
                <a:srgbClr val="FFFFFF">
                  <a:alpha val="83137"/>
                </a:srgbClr>
              </a:gs>
            </a:gsLst>
            <a:lin ang="10800000" scaled="0"/>
          </a:gra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4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9155017" y="6366984"/>
            <a:ext cx="1342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24"/>
          <p:cNvGrpSpPr/>
          <p:nvPr/>
        </p:nvGrpSpPr>
        <p:grpSpPr>
          <a:xfrm>
            <a:off x="12021484" y="-1714"/>
            <a:ext cx="167468" cy="6858000"/>
            <a:chOff x="12021484" y="-1714"/>
            <a:chExt cx="167468" cy="6858000"/>
          </a:xfrm>
        </p:grpSpPr>
        <p:sp>
          <p:nvSpPr>
            <p:cNvPr id="18" name="Google Shape;18;p24"/>
            <p:cNvSpPr/>
            <p:nvPr/>
          </p:nvSpPr>
          <p:spPr>
            <a:xfrm>
              <a:off x="12106742" y="-1714"/>
              <a:ext cx="82210" cy="6858000"/>
            </a:xfrm>
            <a:prstGeom prst="rect">
              <a:avLst/>
            </a:prstGeom>
            <a:solidFill>
              <a:srgbClr val="232D82"/>
            </a:solidFill>
            <a:ln cap="flat" cmpd="sng" w="12700">
              <a:solidFill>
                <a:srgbClr val="232D8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4"/>
            <p:cNvSpPr/>
            <p:nvPr/>
          </p:nvSpPr>
          <p:spPr>
            <a:xfrm>
              <a:off x="12021484" y="-1714"/>
              <a:ext cx="82210" cy="6858000"/>
            </a:xfrm>
            <a:prstGeom prst="rect">
              <a:avLst/>
            </a:prstGeom>
            <a:solidFill>
              <a:srgbClr val="DA1820"/>
            </a:solidFill>
            <a:ln cap="flat" cmpd="sng" w="12700">
              <a:solidFill>
                <a:srgbClr val="DA182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picture containing drawing&#10;&#10;Description automatically generated" id="20" name="Google Shape;2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3564" y="6341526"/>
            <a:ext cx="464545" cy="4569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21" name="Google Shape;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625" y="6326116"/>
            <a:ext cx="1152377" cy="335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22" name="Google Shape;2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2101" y="6341526"/>
            <a:ext cx="867700" cy="35707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72">
          <p15:clr>
            <a:srgbClr val="F26B43"/>
          </p15:clr>
        </p15:guide>
        <p15:guide id="2" pos="7152">
          <p15:clr>
            <a:srgbClr val="F26B43"/>
          </p15:clr>
        </p15:guide>
        <p15:guide id="3" orient="horz" pos="4248">
          <p15:clr>
            <a:srgbClr val="F26B43"/>
          </p15:clr>
        </p15:guide>
        <p15:guide id="4" pos="72">
          <p15:clr>
            <a:srgbClr val="F26B43"/>
          </p15:clr>
        </p15:guide>
        <p15:guide id="5" pos="96">
          <p15:clr>
            <a:srgbClr val="F26B43"/>
          </p15:clr>
        </p15:guide>
        <p15:guide id="6" orient="horz" pos="144">
          <p15:clr>
            <a:srgbClr val="F26B43"/>
          </p15:clr>
        </p15:guide>
        <p15:guide id="7" orient="horz" pos="1008">
          <p15:clr>
            <a:srgbClr val="F26B43"/>
          </p15:clr>
        </p15:guide>
        <p15:guide id="8" orient="horz" pos="1080">
          <p15:clr>
            <a:srgbClr val="F26B43"/>
          </p15:clr>
        </p15:guide>
        <p15:guide id="9" orient="horz" pos="3912">
          <p15:clr>
            <a:srgbClr val="F26B43"/>
          </p15:clr>
        </p15:guide>
        <p15:guide id="10" pos="6720">
          <p15:clr>
            <a:srgbClr val="F26B43"/>
          </p15:clr>
        </p15:guide>
        <p15:guide id="11" pos="6624">
          <p15:clr>
            <a:srgbClr val="F26B43"/>
          </p15:clr>
        </p15:guide>
        <p15:guide id="12" pos="5904">
          <p15:clr>
            <a:srgbClr val="F26B43"/>
          </p15:clr>
        </p15:guide>
        <p15:guide id="13" orient="horz" pos="3984">
          <p15:clr>
            <a:srgbClr val="F26B43"/>
          </p15:clr>
        </p15:guide>
        <p15:guide id="14" pos="57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type="ctrTitle"/>
          </p:nvPr>
        </p:nvSpPr>
        <p:spPr>
          <a:xfrm>
            <a:off x="1524000" y="1122362"/>
            <a:ext cx="9144000" cy="2859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CS6P05NI - PROJECT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000"/>
              <a:buFont typeface="Calibri"/>
              <a:buNone/>
            </a:pPr>
            <a:r>
              <a:rPr lang="en-US" sz="5100"/>
              <a:t>RESEARCH SKILLS FOR CHOOSING PROJECT TOPIC</a:t>
            </a:r>
            <a:r>
              <a:rPr lang="en-US"/>
              <a:t> </a:t>
            </a:r>
            <a:endParaRPr/>
          </a:p>
        </p:txBody>
      </p:sp>
      <p:sp>
        <p:nvSpPr>
          <p:cNvPr id="62" name="Google Shape;62;p1"/>
          <p:cNvSpPr txBox="1"/>
          <p:nvPr>
            <p:ph idx="1" type="subTitle"/>
          </p:nvPr>
        </p:nvSpPr>
        <p:spPr>
          <a:xfrm>
            <a:off x="1524000" y="4067174"/>
            <a:ext cx="91440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/>
              <a:t>SUMMER 2024</a:t>
            </a:r>
            <a:endParaRPr sz="2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/>
          <p:nvPr>
            <p:ph idx="1" type="body"/>
          </p:nvPr>
        </p:nvSpPr>
        <p:spPr>
          <a:xfrm>
            <a:off x="178205" y="1727383"/>
            <a:ext cx="11175600" cy="44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Can involve: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Development of a new technique to solve a problem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Improving the efficiency of existing approaches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Evaluation of different approaches in different situations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Application an existing problem-solving technique to a new area (requires some evaluation)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Examples:  IDS, IPS, Suspicious Mail Detection, Load Balancing System</a:t>
            </a:r>
            <a:endParaRPr/>
          </a:p>
          <a:p>
            <a:pPr indent="0" lvl="0" marL="1143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2" name="Google Shape;132;p10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PROBLEM SOLVING PROJECTS</a:t>
            </a:r>
            <a:endParaRPr/>
          </a:p>
        </p:txBody>
      </p:sp>
      <p:sp>
        <p:nvSpPr>
          <p:cNvPr id="133" name="Google Shape;133;p10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Can involve: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Thorough investigation of a particular area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Identifying strengths and weaknesses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Acknowledging suitable areas for further development and investigations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Reflective  = “backward looking” or “forward looking”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For Examples: Migrating from IPV4 address to IPV6 address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0" name="Google Shape;140;p11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RESEARCH-BASED PROJECTS</a:t>
            </a:r>
            <a:endParaRPr/>
          </a:p>
        </p:txBody>
      </p:sp>
      <p:sp>
        <p:nvSpPr>
          <p:cNvPr id="141" name="Google Shape;141;p11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142" name="Google Shape;142;p11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Your project module requirements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Academic objectives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Scope restrictions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Assessment criteria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Deliverables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Essential tasks and activities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8" name="Google Shape;148;p12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CHOOSING YOUR PROJECT TOPIC/AREA </a:t>
            </a:r>
            <a:endParaRPr/>
          </a:p>
        </p:txBody>
      </p:sp>
      <p:sp>
        <p:nvSpPr>
          <p:cNvPr id="149" name="Google Shape;149;p12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Think about your personal needs: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What parts of your course have really interested you?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What type of academic activity you enjoy most?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What are your strengths and weaknesses?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What skills do potential employers regard as important?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What new skill would you like to acquire?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 you have personal constraints?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6" name="Google Shape;156;p13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CHOOSING YOUR PROJECT TOPIC/AREA </a:t>
            </a:r>
            <a:endParaRPr/>
          </a:p>
        </p:txBody>
      </p:sp>
      <p:sp>
        <p:nvSpPr>
          <p:cNvPr id="157" name="Google Shape;157;p13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158" name="Google Shape;158;p13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Guidelines while choosing a project topic: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Brainstorm ideas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Search for topics related to your area of interest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Use of effective keywords on search engine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Research background information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Research related systems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Analyze project constraints of the topic which you are going to select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4" name="Google Shape;164;p14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CHOOSING YOUR PROJECT TOPIC/AREA </a:t>
            </a:r>
            <a:endParaRPr/>
          </a:p>
        </p:txBody>
      </p:sp>
      <p:sp>
        <p:nvSpPr>
          <p:cNvPr id="165" name="Google Shape;165;p14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166" name="Google Shape;166;p14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Brainstorm/Look for Ideas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Analyze current scenarios and recent happenings that interests you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Go through various subject matters related to the field of Computing/Network &amp; Security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Search for societal or any organization related problems you would like to know more or solve (Problem domain)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Critical thinking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Example: Current system problems related to ward offices, grievance management/analysis related to service industries, contactless e-payment system on various businesses 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2" name="Google Shape;172;p15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CHOOSING YOUR PROJECT TOPIC/AREA </a:t>
            </a:r>
            <a:endParaRPr/>
          </a:p>
        </p:txBody>
      </p:sp>
      <p:sp>
        <p:nvSpPr>
          <p:cNvPr id="173" name="Google Shape;173;p15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174" name="Google Shape;174;p15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Search for popular topics related to your area of interest</a:t>
            </a:r>
            <a:endParaRPr>
              <a:solidFill>
                <a:srgbClr val="FF0000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b="1" lang="en-US" sz="2100"/>
              <a:t>Computing:</a:t>
            </a:r>
            <a:endParaRPr b="1" sz="21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Mobile application development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Machine learning/Artificial Intelligence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Web application development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Desktop based application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IOT implementation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MERN, etc.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Avoid overused and common ideas when deciding a topic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Search for at least 3 different topics for proposal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CHOOSING YOUR PROJECT TOPIC/AREA </a:t>
            </a:r>
            <a:endParaRPr/>
          </a:p>
        </p:txBody>
      </p:sp>
      <p:sp>
        <p:nvSpPr>
          <p:cNvPr id="181" name="Google Shape;181;p16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182" name="Google Shape;182;p16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16"/>
          <p:cNvSpPr txBox="1"/>
          <p:nvPr/>
        </p:nvSpPr>
        <p:spPr>
          <a:xfrm>
            <a:off x="6747125" y="2190000"/>
            <a:ext cx="50184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Networking:</a:t>
            </a:r>
            <a:endParaRPr b="1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VA/PT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IOT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 security and implementation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 Administration and design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 web tool design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Cryptography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WIreless Technology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Use effective keywords on search engine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Make list of popular keywords related to your research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Look for words that best describe your topic when searching for related works/topics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9" name="Google Shape;189;p17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CHOOSING YOUR PROJECT TOPIC/AREA </a:t>
            </a:r>
            <a:endParaRPr/>
          </a:p>
        </p:txBody>
      </p:sp>
      <p:sp>
        <p:nvSpPr>
          <p:cNvPr id="190" name="Google Shape;190;p17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191" name="Google Shape;191;p17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Research Background information (Literature review)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Read research papers related to your area of interest (Google scholar, CiteSeerX)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Helps to find out the problem statement and scope for your project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Try to find out recent / latest research papers related to your area of interest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Go through at least 5 research papers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CHOOSING YOUR PROJECT TOPIC/AREA </a:t>
            </a:r>
            <a:endParaRPr/>
          </a:p>
        </p:txBody>
      </p:sp>
      <p:sp>
        <p:nvSpPr>
          <p:cNvPr id="198" name="Google Shape;198;p18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199" name="Google Shape;199;p18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Research similar systems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Search for existing/ related systems related to your topic on various platforms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Research on 3-5 similar systems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Github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CHOOSING YOUR PROJECT TOPIC/AREA </a:t>
            </a:r>
            <a:endParaRPr/>
          </a:p>
        </p:txBody>
      </p:sp>
      <p:sp>
        <p:nvSpPr>
          <p:cNvPr id="206" name="Google Shape;206;p19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207" name="Google Shape;207;p19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</a:pPr>
            <a:r>
              <a:rPr lang="en-US"/>
              <a:t>What is a project?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</a:pPr>
            <a:r>
              <a:rPr lang="en-US"/>
              <a:t>What is Final Year Project?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</a:pPr>
            <a:r>
              <a:rPr lang="en-US"/>
              <a:t>Project Types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</a:pPr>
            <a:r>
              <a:rPr lang="en-US"/>
              <a:t>Guidelines for choosing your project</a:t>
            </a:r>
            <a:endParaRPr/>
          </a:p>
        </p:txBody>
      </p:sp>
      <p:sp>
        <p:nvSpPr>
          <p:cNvPr id="68" name="Google Shape;68;p2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AGENDAS</a:t>
            </a:r>
            <a:endParaRPr/>
          </a:p>
        </p:txBody>
      </p:sp>
      <p:sp>
        <p:nvSpPr>
          <p:cNvPr id="69" name="Google Shape;69;p2"/>
          <p:cNvSpPr txBox="1"/>
          <p:nvPr>
            <p:ph idx="4294967295" type="ftr"/>
          </p:nvPr>
        </p:nvSpPr>
        <p:spPr>
          <a:xfrm>
            <a:off x="3170317" y="6356350"/>
            <a:ext cx="573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70" name="Google Shape;70;p2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>
                <a:solidFill>
                  <a:srgbClr val="FF0000"/>
                </a:solidFill>
              </a:rPr>
              <a:t>Analyze project constraints</a:t>
            </a:r>
            <a:endParaRPr>
              <a:solidFill>
                <a:srgbClr val="FF0000"/>
              </a:solidFill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Time constraint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Budget constraint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Scope constraint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CHOOSING YOUR PROJECT TOPIC/AREA </a:t>
            </a:r>
            <a:endParaRPr/>
          </a:p>
        </p:txBody>
      </p:sp>
      <p:sp>
        <p:nvSpPr>
          <p:cNvPr id="214" name="Google Shape;214;p20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215" name="Google Shape;215;p20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Choose your FYP topic wisely doing extensive research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Choose topic that interests you, challenges you and fulfills the academic requirements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Do not choose unrealistic project topics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Consult FYP Management Team before taking any initiation which you are not sure of regarding FYP.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22" name="Google Shape;222;p21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223" name="Google Shape;223;p21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Dawson C W (2005), Projects in Computing and Information Systems A student’s Guide, Addison Wesley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London Metropolitan University, Personal Development Portfolio (PDP) Web Site Student Guide 2009-10, 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29" name="Google Shape;229;p22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30" name="Google Shape;230;p22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231" name="Google Shape;231;p22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ctrTitle"/>
          </p:nvPr>
        </p:nvSpPr>
        <p:spPr>
          <a:xfrm>
            <a:off x="1243125" y="1400525"/>
            <a:ext cx="9144000" cy="36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06686" lvl="0" marL="30600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Calibri"/>
              <a:buNone/>
            </a:pPr>
            <a:r>
              <a:rPr lang="en-US" sz="5200">
                <a:solidFill>
                  <a:srgbClr val="FF0000"/>
                </a:solidFill>
              </a:rPr>
              <a:t>Thank You</a:t>
            </a:r>
            <a:endParaRPr sz="5200">
              <a:solidFill>
                <a:srgbClr val="FF0000"/>
              </a:solidFill>
            </a:endParaRPr>
          </a:p>
          <a:p>
            <a:pPr indent="-206686" lvl="0" marL="30600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Calibri"/>
              <a:buNone/>
            </a:pPr>
            <a:r>
              <a:rPr lang="en-US" sz="5200">
                <a:solidFill>
                  <a:srgbClr val="FF0000"/>
                </a:solidFill>
              </a:rPr>
              <a:t>Any Questions???</a:t>
            </a:r>
            <a:endParaRPr sz="5200">
              <a:solidFill>
                <a:srgbClr val="FF0000"/>
              </a:solidFill>
            </a:endParaRPr>
          </a:p>
          <a:p>
            <a:pPr indent="-206686" lvl="0" marL="30600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200"/>
              <a:buFont typeface="Calibri"/>
              <a:buNone/>
            </a:pPr>
            <a:r>
              <a:t/>
            </a:r>
            <a:endParaRPr sz="52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4"/>
              <a:buChar char="•"/>
            </a:pPr>
            <a:r>
              <a:rPr i="1" lang="en-US"/>
              <a:t>“A temporary endeavor undertaken to create a unique product, service or result.” </a:t>
            </a:r>
            <a:endParaRPr i="1"/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4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11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024"/>
              <a:buFont typeface="Calibri"/>
              <a:buChar char="-"/>
            </a:pPr>
            <a:r>
              <a:rPr lang="en-US"/>
              <a:t>Project Management Body of Knowledge (PMBOK)</a:t>
            </a:r>
            <a:endParaRPr/>
          </a:p>
        </p:txBody>
      </p:sp>
      <p:sp>
        <p:nvSpPr>
          <p:cNvPr id="76" name="Google Shape;76;p3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WHAT IS A PROJECT?</a:t>
            </a:r>
            <a:endParaRPr/>
          </a:p>
        </p:txBody>
      </p:sp>
      <p:sp>
        <p:nvSpPr>
          <p:cNvPr id="77" name="Google Shape;77;p3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78" name="Google Shape;78;p3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Projects have a </a:t>
            </a:r>
            <a:r>
              <a:rPr b="1" lang="en-US"/>
              <a:t>purpose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Projects are </a:t>
            </a:r>
            <a:r>
              <a:rPr b="1" lang="en-US"/>
              <a:t>realistic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Projects are </a:t>
            </a:r>
            <a:r>
              <a:rPr b="1" lang="en-US"/>
              <a:t>limited in time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Projects are </a:t>
            </a:r>
            <a:r>
              <a:rPr b="1" lang="en-US"/>
              <a:t>complex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Projects are </a:t>
            </a:r>
            <a:r>
              <a:rPr b="1" lang="en-US"/>
              <a:t>unique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Projects have </a:t>
            </a:r>
            <a:r>
              <a:rPr b="1" lang="en-US"/>
              <a:t>distinct and identifiable stages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CHARACTERISTICS OF A PROJECT</a:t>
            </a:r>
            <a:endParaRPr/>
          </a:p>
        </p:txBody>
      </p:sp>
      <p:sp>
        <p:nvSpPr>
          <p:cNvPr id="85" name="Google Shape;85;p4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86" name="Google Shape;86;p4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 final year project is a major work that students are required to undertake in order to complete their degree.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Culmination of all your studies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This will be the largest piece of work (report and implementation) that students are expected to produce as undergraduates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 showcase of your abilities to take to potential employers.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WHAT IS A PROJECT FOR YOUR FINAL YEAR?</a:t>
            </a:r>
            <a:endParaRPr/>
          </a:p>
        </p:txBody>
      </p:sp>
      <p:sp>
        <p:nvSpPr>
          <p:cNvPr id="93" name="Google Shape;93;p5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94" name="Google Shape;94;p5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Computing, Network &amp; Security is an extremely diverse field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Some projects could be highly technical (with requirements capture, design and implementation)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Some require more academic content  (outcome of critical evaluation, analyses and literature surveys)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	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	(Dawson C W, 2005, Projects in Computing and Information Systems : A student’s Guide, Addison Wesley)</a:t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FINAL YEAR PROJECT TYPES</a:t>
            </a:r>
            <a:endParaRPr/>
          </a:p>
        </p:txBody>
      </p:sp>
      <p:sp>
        <p:nvSpPr>
          <p:cNvPr id="101" name="Google Shape;101;p6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102" name="Google Shape;102;p6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Development-based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Industry-based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Problem solving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Research - based</a:t>
            </a:r>
            <a:endParaRPr/>
          </a:p>
        </p:txBody>
      </p:sp>
      <p:sp>
        <p:nvSpPr>
          <p:cNvPr id="108" name="Google Shape;108;p7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FINAL YEAR PROJECT TYPES</a:t>
            </a:r>
            <a:endParaRPr/>
          </a:p>
        </p:txBody>
      </p:sp>
      <p:sp>
        <p:nvSpPr>
          <p:cNvPr id="109" name="Google Shape;109;p7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110" name="Google Shape;110;p7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Can involve: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Development of: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Software and/or hardware systems, process models, algorithms, theories, designs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Requires: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Requirement documentation, designs, analyses, documented test results, user manuals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Critical evaluation of the product and the development process is expected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Mobile/Web based application development projects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Examples: chat application, </a:t>
            </a:r>
            <a:r>
              <a:rPr lang="en-US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nmap tools, Mobile Based LAN Monitoring</a:t>
            </a:r>
            <a:endParaRPr sz="13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4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6" name="Google Shape;116;p8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DEVELOPMENT PROJECTS</a:t>
            </a:r>
            <a:endParaRPr/>
          </a:p>
        </p:txBody>
      </p:sp>
      <p:sp>
        <p:nvSpPr>
          <p:cNvPr id="117" name="Google Shape;117;p8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118" name="Google Shape;118;p8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idx="1" type="body"/>
          </p:nvPr>
        </p:nvSpPr>
        <p:spPr>
          <a:xfrm>
            <a:off x="178205" y="1727383"/>
            <a:ext cx="11175595" cy="4492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Can involve: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Involve solving a problem in an organization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Must not be forced into the direction only of interest to the company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Should not only involve day-to-day routine tasks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Should allow what it is necessary for suitable academic work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Should involve identification and solution of a specific problem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/>
              <a:t>Examples: network monitoring systems, </a:t>
            </a:r>
            <a:r>
              <a:rPr lang="en-US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Client-Server based Instant Messenger, secondary authorization server</a:t>
            </a:r>
            <a:endParaRPr b="1"/>
          </a:p>
          <a:p>
            <a:pPr indent="-1143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 txBox="1"/>
          <p:nvPr>
            <p:ph type="title"/>
          </p:nvPr>
        </p:nvSpPr>
        <p:spPr>
          <a:xfrm>
            <a:off x="173564" y="250888"/>
            <a:ext cx="111802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400"/>
              <a:buFont typeface="Calibri"/>
              <a:buNone/>
            </a:pPr>
            <a:r>
              <a:rPr lang="en-US"/>
              <a:t>INDUSTRY-BASED PROJECTS</a:t>
            </a:r>
            <a:endParaRPr/>
          </a:p>
        </p:txBody>
      </p:sp>
      <p:sp>
        <p:nvSpPr>
          <p:cNvPr id="125" name="Google Shape;125;p9"/>
          <p:cNvSpPr txBox="1"/>
          <p:nvPr>
            <p:ph idx="4294967295" type="ftr"/>
          </p:nvPr>
        </p:nvSpPr>
        <p:spPr>
          <a:xfrm>
            <a:off x="3170317" y="6356350"/>
            <a:ext cx="57319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// kindly go to 'INSERT &gt; Header &amp; Footer' to change these options.</a:t>
            </a:r>
            <a:endParaRPr/>
          </a:p>
        </p:txBody>
      </p:sp>
      <p:sp>
        <p:nvSpPr>
          <p:cNvPr id="126" name="Google Shape;126;p9"/>
          <p:cNvSpPr txBox="1"/>
          <p:nvPr>
            <p:ph idx="12" type="sldNum"/>
          </p:nvPr>
        </p:nvSpPr>
        <p:spPr>
          <a:xfrm>
            <a:off x="10668000" y="6356350"/>
            <a:ext cx="685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|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